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5" r:id="rId8"/>
    <p:sldId id="267" r:id="rId9"/>
    <p:sldId id="263" r:id="rId10"/>
    <p:sldId id="264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114ED-002B-4B6A-BCB5-95D0A330A543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AC073-6E61-4874-B056-F09FB145A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114ED-002B-4B6A-BCB5-95D0A330A543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AC073-6E61-4874-B056-F09FB145A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114ED-002B-4B6A-BCB5-95D0A330A543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AC073-6E61-4874-B056-F09FB145A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114ED-002B-4B6A-BCB5-95D0A330A543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AC073-6E61-4874-B056-F09FB145A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114ED-002B-4B6A-BCB5-95D0A330A543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AC073-6E61-4874-B056-F09FB145A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114ED-002B-4B6A-BCB5-95D0A330A543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AC073-6E61-4874-B056-F09FB145A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114ED-002B-4B6A-BCB5-95D0A330A543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AC073-6E61-4874-B056-F09FB145A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114ED-002B-4B6A-BCB5-95D0A330A543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AC073-6E61-4874-B056-F09FB145A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114ED-002B-4B6A-BCB5-95D0A330A543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AC073-6E61-4874-B056-F09FB145A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114ED-002B-4B6A-BCB5-95D0A330A543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AC073-6E61-4874-B056-F09FB145A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2114ED-002B-4B6A-BCB5-95D0A330A543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AC073-6E61-4874-B056-F09FB145A5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2114ED-002B-4B6A-BCB5-95D0A330A543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1AC073-6E61-4874-B056-F09FB145A5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mailto:david_lotz@nps.go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0" y="1676400"/>
            <a:ext cx="6166071" cy="493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33400"/>
            <a:ext cx="5714999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7772400" cy="3124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663300"/>
                </a:solidFill>
              </a:rPr>
              <a:t>The Invasion of Tinian July 24 to  </a:t>
            </a:r>
            <a:br>
              <a:rPr lang="en-US" sz="6000" b="1" dirty="0" smtClean="0">
                <a:solidFill>
                  <a:srgbClr val="663300"/>
                </a:solidFill>
              </a:rPr>
            </a:br>
            <a:r>
              <a:rPr lang="en-US" sz="6000" b="1" dirty="0" smtClean="0">
                <a:solidFill>
                  <a:srgbClr val="663300"/>
                </a:solidFill>
              </a:rPr>
              <a:t>1 August 1944</a:t>
            </a:r>
            <a:endParaRPr lang="en-US" sz="6000" b="1" dirty="0">
              <a:solidFill>
                <a:srgbClr val="66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749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663300"/>
                </a:solidFill>
              </a:rPr>
              <a:t>Jig Day: 24 July 1944,</a:t>
            </a:r>
            <a:br>
              <a:rPr lang="en-US" sz="2800" dirty="0" smtClean="0">
                <a:solidFill>
                  <a:srgbClr val="663300"/>
                </a:solidFill>
              </a:rPr>
            </a:br>
            <a:r>
              <a:rPr lang="en-US" sz="2800" dirty="0" smtClean="0">
                <a:solidFill>
                  <a:srgbClr val="663300"/>
                </a:solidFill>
              </a:rPr>
              <a:t>Initial feint to the southern beaches</a:t>
            </a:r>
            <a:endParaRPr lang="en-US" sz="2800" dirty="0">
              <a:solidFill>
                <a:srgbClr val="6633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62000"/>
            <a:ext cx="5264519" cy="4114800"/>
          </a:xfrm>
          <a:ln w="28575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739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579438"/>
            <a:ext cx="4495800" cy="7921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Air Support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5410200" y="579438"/>
            <a:ext cx="3048000" cy="79216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Artillery firing from Saipan</a:t>
            </a: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4494808" cy="3291840"/>
          </a:xfrm>
          <a:ln w="19050">
            <a:solidFill>
              <a:srgbClr val="663300"/>
            </a:solidFill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52600"/>
            <a:ext cx="3067978" cy="3474720"/>
          </a:xfrm>
          <a:ln w="19050">
            <a:solidFill>
              <a:srgbClr val="6633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3400" y="5421198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From aircraft carriers and Army Air Force P-47s flying from </a:t>
            </a:r>
            <a:r>
              <a:rPr lang="en-US" b="1" dirty="0" err="1">
                <a:solidFill>
                  <a:srgbClr val="663300"/>
                </a:solidFill>
              </a:rPr>
              <a:t>I</a:t>
            </a:r>
            <a:r>
              <a:rPr lang="en-US" b="1" dirty="0" err="1" smtClean="0">
                <a:solidFill>
                  <a:srgbClr val="663300"/>
                </a:solidFill>
              </a:rPr>
              <a:t>sley</a:t>
            </a:r>
            <a:r>
              <a:rPr lang="en-US" b="1" dirty="0" smtClean="0">
                <a:solidFill>
                  <a:srgbClr val="663300"/>
                </a:solidFill>
              </a:rPr>
              <a:t> Field on Saipan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1" y="5421198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155 mm howitzers lined up along the beach</a:t>
            </a:r>
            <a:endParaRPr lang="en-US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0750 the marines landed simultaneously on both beaches</a:t>
            </a: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932238" cy="3103048"/>
          </a:xfrm>
          <a:ln w="19050">
            <a:solidFill>
              <a:srgbClr val="663300"/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3930650" cy="3130732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19858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663300"/>
                </a:solidFill>
                <a:effectLst/>
              </a:rPr>
              <a:t>15,614 marines ashore by the end of the first day</a:t>
            </a:r>
            <a:endParaRPr lang="en-US" dirty="0">
              <a:solidFill>
                <a:srgbClr val="663300"/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3932238" cy="2870533"/>
          </a:xfrm>
          <a:ln w="19050">
            <a:solidFill>
              <a:srgbClr val="663300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135802" cy="219456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95845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5410200"/>
          </a:xfrm>
        </p:spPr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5486400" y="533400"/>
            <a:ext cx="2971800" cy="5410200"/>
          </a:xfrm>
        </p:spPr>
        <p:txBody>
          <a:bodyPr>
            <a:noAutofit/>
          </a:bodyPr>
          <a:lstStyle/>
          <a:p>
            <a:pPr marL="304038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663300"/>
                </a:solidFill>
              </a:rPr>
              <a:t>The Marines achieved Mt. </a:t>
            </a:r>
            <a:r>
              <a:rPr lang="en-US" sz="1600" b="1" dirty="0" err="1" smtClean="0">
                <a:solidFill>
                  <a:srgbClr val="663300"/>
                </a:solidFill>
              </a:rPr>
              <a:t>Maga</a:t>
            </a:r>
            <a:r>
              <a:rPr lang="en-US" sz="1600" b="1" dirty="0" smtClean="0">
                <a:solidFill>
                  <a:srgbClr val="663300"/>
                </a:solidFill>
              </a:rPr>
              <a:t> that day and dug in about 1630 with emplacing machine guns, </a:t>
            </a:r>
            <a:r>
              <a:rPr lang="en-US" sz="1600" b="1" dirty="0" smtClean="0">
                <a:solidFill>
                  <a:srgbClr val="663300"/>
                </a:solidFill>
              </a:rPr>
              <a:t>strung barbed </a:t>
            </a:r>
            <a:r>
              <a:rPr lang="en-US" sz="1600" b="1" dirty="0" smtClean="0">
                <a:solidFill>
                  <a:srgbClr val="663300"/>
                </a:solidFill>
              </a:rPr>
              <a:t>wire in front of their positions, and cited artillery to the rear.</a:t>
            </a:r>
          </a:p>
          <a:p>
            <a:pPr marL="304038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663300"/>
                </a:solidFill>
              </a:rPr>
              <a:t>About midnight the Japanese attacked with infantry and tanks.</a:t>
            </a:r>
          </a:p>
          <a:p>
            <a:pPr marL="304038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663300"/>
                </a:solidFill>
              </a:rPr>
              <a:t>Marines firepower broke the Japanese attack. </a:t>
            </a:r>
          </a:p>
          <a:p>
            <a:pPr marL="304038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663300"/>
                </a:solidFill>
              </a:rPr>
              <a:t>The Marines suffered 100 causalities and the battlefield was littered with 1,241 Japanese bodies in the morning.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4948645" cy="384048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5413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3333750" cy="3962400"/>
          </a:xfrm>
          <a:ln w="19050">
            <a:solidFill>
              <a:srgbClr val="663300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43000"/>
            <a:ext cx="4271354" cy="3383280"/>
          </a:xfrm>
          <a:ln w="19050">
            <a:solidFill>
              <a:srgbClr val="66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" y="5029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63300"/>
                </a:solidFill>
              </a:rPr>
              <a:t>The Drive South</a:t>
            </a:r>
            <a:endParaRPr lang="en-US" sz="36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932238" cy="319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00400"/>
            <a:ext cx="4428660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90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1" cy="105156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663300"/>
                </a:solidFill>
                <a:effectLst/>
              </a:rPr>
              <a:t>The first </a:t>
            </a:r>
            <a:r>
              <a:rPr lang="en-US" sz="4400" smtClean="0">
                <a:solidFill>
                  <a:srgbClr val="663300"/>
                </a:solidFill>
                <a:effectLst/>
              </a:rPr>
              <a:t>use of napalm</a:t>
            </a:r>
            <a:endParaRPr lang="en-US" sz="4400" dirty="0">
              <a:solidFill>
                <a:srgbClr val="6633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676648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63300"/>
                </a:solidFill>
              </a:rPr>
              <a:t>A mixture of aluminum soap </a:t>
            </a:r>
            <a:r>
              <a:rPr lang="en-US" sz="2400" b="1" dirty="0" smtClean="0">
                <a:solidFill>
                  <a:srgbClr val="663300"/>
                </a:solidFill>
              </a:rPr>
              <a:t>powder, oil, and gasoline </a:t>
            </a:r>
            <a:r>
              <a:rPr lang="en-US" sz="2400" b="1" dirty="0">
                <a:solidFill>
                  <a:srgbClr val="663300"/>
                </a:solidFill>
              </a:rPr>
              <a:t>that created a  thick jelly that flows under pressure </a:t>
            </a:r>
            <a:endParaRPr lang="en-US" sz="2400" b="1" dirty="0" smtClean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663300"/>
                </a:solidFill>
              </a:rPr>
              <a:t>and </a:t>
            </a:r>
            <a:r>
              <a:rPr lang="en-US" sz="2400" b="1" dirty="0">
                <a:solidFill>
                  <a:srgbClr val="663300"/>
                </a:solidFill>
              </a:rPr>
              <a:t>sticks to a target as it burns</a:t>
            </a:r>
            <a:r>
              <a:rPr lang="en-US" sz="2400" b="1" dirty="0" smtClean="0">
                <a:solidFill>
                  <a:srgbClr val="663300"/>
                </a:solidFill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05000"/>
            <a:ext cx="4681726" cy="347472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5529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183880" cy="10515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63300"/>
                </a:solidFill>
                <a:effectLst/>
              </a:rPr>
              <a:t>Tinian Town captured 30 July</a:t>
            </a:r>
            <a:endParaRPr lang="en-US" dirty="0">
              <a:solidFill>
                <a:srgbClr val="663300"/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3932238" cy="2721618"/>
          </a:xfrm>
          <a:ln w="19050">
            <a:solidFill>
              <a:srgbClr val="663300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3930650" cy="301071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15081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3810000"/>
            <a:ext cx="4038600" cy="2286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663300"/>
                </a:solidFill>
                <a:effectLst/>
              </a:rPr>
              <a:t>Up the cliff on 31 July of Carolinas Plateau</a:t>
            </a:r>
            <a:br>
              <a:rPr lang="en-US" sz="2800" dirty="0" smtClean="0">
                <a:solidFill>
                  <a:srgbClr val="663300"/>
                </a:solidFill>
                <a:effectLst/>
              </a:rPr>
            </a:br>
            <a:r>
              <a:rPr lang="en-US" sz="2800" dirty="0" smtClean="0">
                <a:solidFill>
                  <a:srgbClr val="663300"/>
                </a:solidFill>
                <a:effectLst/>
              </a:rPr>
              <a:t>Island secured 1 August</a:t>
            </a:r>
            <a:endParaRPr lang="en-US" sz="2800" dirty="0">
              <a:solidFill>
                <a:srgbClr val="663300"/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3451678" cy="4389438"/>
          </a:xfrm>
          <a:ln w="19050">
            <a:solidFill>
              <a:srgbClr val="663300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3930650" cy="2849721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11643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663300"/>
                </a:solidFill>
              </a:rPr>
              <a:t>Summer of 1944</a:t>
            </a:r>
            <a:endParaRPr lang="en-US" b="1" dirty="0">
              <a:solidFill>
                <a:srgbClr val="6633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5697570" cy="4754880"/>
          </a:xfrm>
        </p:spPr>
      </p:pic>
    </p:spTree>
    <p:extLst>
      <p:ext uri="{BB962C8B-B14F-4D97-AF65-F5344CB8AC3E}">
        <p14:creationId xmlns:p14="http://schemas.microsoft.com/office/powerpoint/2010/main" val="21977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267200"/>
            <a:ext cx="8183880" cy="152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663300"/>
                </a:solidFill>
                <a:effectLst/>
              </a:rPr>
              <a:t>Tinian transformed into two Twentieth Army Air Force Bases:</a:t>
            </a:r>
            <a:br>
              <a:rPr lang="en-US" sz="2800" dirty="0" smtClean="0">
                <a:solidFill>
                  <a:srgbClr val="663300"/>
                </a:solidFill>
                <a:effectLst/>
              </a:rPr>
            </a:br>
            <a:r>
              <a:rPr lang="en-US" sz="2800" dirty="0" smtClean="0">
                <a:solidFill>
                  <a:srgbClr val="663300"/>
                </a:solidFill>
                <a:effectLst/>
              </a:rPr>
              <a:t>North Field</a:t>
            </a:r>
            <a:r>
              <a:rPr lang="en-US" sz="2800" dirty="0">
                <a:solidFill>
                  <a:srgbClr val="663300"/>
                </a:solidFill>
                <a:effectLst/>
              </a:rPr>
              <a:t>: </a:t>
            </a:r>
            <a:r>
              <a:rPr lang="en-US" sz="2800" dirty="0" smtClean="0">
                <a:solidFill>
                  <a:srgbClr val="663300"/>
                </a:solidFill>
                <a:effectLst/>
              </a:rPr>
              <a:t>313th </a:t>
            </a:r>
            <a:r>
              <a:rPr lang="en-US" sz="2800" dirty="0">
                <a:solidFill>
                  <a:srgbClr val="663300"/>
                </a:solidFill>
                <a:effectLst/>
              </a:rPr>
              <a:t>Bombardment Wing</a:t>
            </a:r>
            <a:r>
              <a:rPr lang="en-US" sz="2800" dirty="0" smtClean="0">
                <a:solidFill>
                  <a:srgbClr val="663300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663300"/>
                </a:solidFill>
                <a:effectLst/>
              </a:rPr>
            </a:br>
            <a:r>
              <a:rPr lang="en-US" sz="2800" dirty="0" smtClean="0">
                <a:solidFill>
                  <a:srgbClr val="663300"/>
                </a:solidFill>
                <a:effectLst/>
              </a:rPr>
              <a:t>West Field</a:t>
            </a:r>
            <a:r>
              <a:rPr lang="en-US" sz="2800" dirty="0">
                <a:solidFill>
                  <a:srgbClr val="663300"/>
                </a:solidFill>
                <a:effectLst/>
              </a:rPr>
              <a:t>: 58th Bombardment Wing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14400"/>
            <a:ext cx="3186684" cy="2697480"/>
          </a:xfrm>
          <a:ln w="19050">
            <a:solidFill>
              <a:srgbClr val="663300"/>
            </a:solidFill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44418"/>
            <a:ext cx="4756522" cy="265176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3396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810000"/>
            <a:ext cx="3124200" cy="206063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663300"/>
                </a:solidFill>
                <a:effectLst/>
              </a:rPr>
              <a:t>August 6, 1945: Hiroshima</a:t>
            </a:r>
            <a:br>
              <a:rPr lang="en-US" sz="2400" dirty="0" smtClean="0">
                <a:solidFill>
                  <a:srgbClr val="663300"/>
                </a:solidFill>
                <a:effectLst/>
              </a:rPr>
            </a:br>
            <a:r>
              <a:rPr lang="en-US" sz="2400" dirty="0" smtClean="0">
                <a:solidFill>
                  <a:srgbClr val="663300"/>
                </a:solidFill>
                <a:effectLst/>
              </a:rPr>
              <a:t/>
            </a:r>
            <a:br>
              <a:rPr lang="en-US" sz="2400" dirty="0" smtClean="0">
                <a:solidFill>
                  <a:srgbClr val="663300"/>
                </a:solidFill>
                <a:effectLst/>
              </a:rPr>
            </a:br>
            <a:r>
              <a:rPr lang="en-US" sz="2400" dirty="0" smtClean="0">
                <a:solidFill>
                  <a:srgbClr val="663300"/>
                </a:solidFill>
                <a:effectLst/>
              </a:rPr>
              <a:t>August 9, 1945: </a:t>
            </a:r>
            <a:r>
              <a:rPr lang="en-US" sz="2400" dirty="0">
                <a:solidFill>
                  <a:srgbClr val="663300"/>
                </a:solidFill>
                <a:effectLst/>
              </a:rPr>
              <a:t>N</a:t>
            </a:r>
            <a:r>
              <a:rPr lang="en-US" sz="2400" dirty="0" smtClean="0">
                <a:solidFill>
                  <a:srgbClr val="663300"/>
                </a:solidFill>
                <a:effectLst/>
              </a:rPr>
              <a:t>agasaki</a:t>
            </a:r>
            <a:endParaRPr lang="en-US" sz="2400" dirty="0">
              <a:solidFill>
                <a:srgbClr val="663300"/>
              </a:solidFill>
              <a:effectLst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33400"/>
            <a:ext cx="3108960" cy="3108960"/>
          </a:xfrm>
          <a:ln w="19050">
            <a:solidFill>
              <a:srgbClr val="6633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35992"/>
            <a:ext cx="4059154" cy="2834640"/>
          </a:xfrm>
          <a:prstGeom prst="rect">
            <a:avLst/>
          </a:prstGeom>
          <a:ln w="19050">
            <a:solidFill>
              <a:srgbClr val="663300"/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2" y="533400"/>
            <a:ext cx="4004110" cy="2377440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6980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83880" cy="9144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663300"/>
                </a:solidFill>
                <a:effectLst/>
              </a:rPr>
              <a:t>Casualities</a:t>
            </a:r>
            <a:endParaRPr lang="en-US" dirty="0">
              <a:solidFill>
                <a:srgbClr val="663300"/>
              </a:solidFill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3931920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United States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Marines: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Wounded		1,571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Died			   328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Navy: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Wounded		   245</a:t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Killed			     63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55360" y="1828800"/>
            <a:ext cx="393192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Japan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Killed			5,542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Captured		   252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3764" y="3886199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B050"/>
                </a:solidFill>
              </a:rPr>
              <a:t>Civilians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Survivors	       13,000</a:t>
            </a:r>
          </a:p>
          <a:p>
            <a:pPr algn="ctr"/>
            <a:endParaRPr lang="en-US" sz="2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086528"/>
            <a:ext cx="822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Last Japanese straggler, a civilian found 16 February 1950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4343400"/>
            <a:ext cx="8183880" cy="762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63300"/>
                </a:solidFill>
                <a:effectLst/>
              </a:rPr>
              <a:t>Military Training Today</a:t>
            </a:r>
            <a:endParaRPr lang="en-US" dirty="0">
              <a:solidFill>
                <a:srgbClr val="663300"/>
              </a:solidFill>
              <a:effectLst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414198"/>
            <a:ext cx="3932238" cy="2621492"/>
          </a:xfrm>
          <a:ln w="19050">
            <a:solidFill>
              <a:srgbClr val="663300"/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414727"/>
            <a:ext cx="3930650" cy="2620433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9222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127" y="762000"/>
            <a:ext cx="8183880" cy="1295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663300"/>
                </a:solidFill>
                <a:effectLst/>
              </a:rPr>
              <a:t>Tinian Landing </a:t>
            </a:r>
            <a:r>
              <a:rPr lang="en-US" sz="3200" dirty="0">
                <a:solidFill>
                  <a:srgbClr val="663300"/>
                </a:solidFill>
                <a:effectLst/>
              </a:rPr>
              <a:t>B</a:t>
            </a:r>
            <a:r>
              <a:rPr lang="en-US" sz="3200" dirty="0" smtClean="0">
                <a:solidFill>
                  <a:srgbClr val="663300"/>
                </a:solidFill>
                <a:effectLst/>
              </a:rPr>
              <a:t>eaches, </a:t>
            </a:r>
            <a:r>
              <a:rPr lang="en-US" sz="3200" dirty="0" err="1" smtClean="0">
                <a:solidFill>
                  <a:srgbClr val="663300"/>
                </a:solidFill>
                <a:effectLst/>
              </a:rPr>
              <a:t>Ushi</a:t>
            </a:r>
            <a:r>
              <a:rPr lang="en-US" sz="3200" dirty="0" smtClean="0">
                <a:solidFill>
                  <a:srgbClr val="663300"/>
                </a:solidFill>
                <a:effectLst/>
              </a:rPr>
              <a:t> Point and North Field National Historic Landmark</a:t>
            </a:r>
            <a:endParaRPr lang="en-US" sz="3200" dirty="0">
              <a:solidFill>
                <a:srgbClr val="663300"/>
              </a:solidFill>
              <a:effectLst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" y="2362200"/>
            <a:ext cx="3535679" cy="2651760"/>
          </a:xfrm>
          <a:ln w="19050">
            <a:solidFill>
              <a:srgbClr val="663300"/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7" y="2392680"/>
            <a:ext cx="4547641" cy="2560320"/>
          </a:xfrm>
          <a:ln w="19050">
            <a:solidFill>
              <a:srgbClr val="6633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64127" y="536615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63300"/>
                </a:solidFill>
              </a:rPr>
              <a:t>Atomic Bomb Loading Pit</a:t>
            </a:r>
            <a:endParaRPr lang="en-US" b="1" dirty="0">
              <a:solidFill>
                <a:srgbClr val="66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273" y="508922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663300"/>
                </a:solidFill>
              </a:rPr>
              <a:t>Ushi</a:t>
            </a:r>
            <a:r>
              <a:rPr lang="en-US" b="1" dirty="0" smtClean="0">
                <a:solidFill>
                  <a:srgbClr val="663300"/>
                </a:solidFill>
              </a:rPr>
              <a:t> Point Airfield Administration Building</a:t>
            </a:r>
            <a:endParaRPr lang="en-US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49" y="4724400"/>
            <a:ext cx="3916680" cy="103030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663300"/>
                </a:solidFill>
                <a:effectLst/>
                <a:latin typeface="+mn-lt"/>
              </a:rPr>
              <a:t>Carolinas Shinto Shrine</a:t>
            </a:r>
            <a:endParaRPr lang="en-US" sz="2800" dirty="0">
              <a:solidFill>
                <a:srgbClr val="663300"/>
              </a:solidFill>
              <a:effectLst/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779521" cy="2834640"/>
          </a:xfrm>
          <a:ln w="19050">
            <a:solidFill>
              <a:srgbClr val="663300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74" y="1295400"/>
            <a:ext cx="4246652" cy="2834640"/>
          </a:xfrm>
          <a:ln w="19050">
            <a:solidFill>
              <a:srgbClr val="66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0" y="48006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Suicide Cliff </a:t>
            </a:r>
          </a:p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Memorial</a:t>
            </a:r>
            <a:endParaRPr lang="en-US" sz="2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003376" cy="7921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663300"/>
                </a:solidFill>
              </a:rPr>
              <a:t>San </a:t>
            </a:r>
            <a:r>
              <a:rPr lang="en-US" sz="4000" dirty="0" smtClean="0">
                <a:solidFill>
                  <a:srgbClr val="663300"/>
                </a:solidFill>
              </a:rPr>
              <a:t>Jose Village</a:t>
            </a:r>
            <a:endParaRPr lang="en-US" sz="4000" dirty="0">
              <a:solidFill>
                <a:srgbClr val="6633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3901440" cy="2926080"/>
          </a:xfrm>
          <a:ln w="19050">
            <a:solidFill>
              <a:srgbClr val="663300"/>
            </a:solidFill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4129063" cy="2468880"/>
          </a:xfrm>
          <a:ln w="19050">
            <a:solidFill>
              <a:srgbClr val="66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419600" y="47244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63300"/>
                </a:solidFill>
              </a:rPr>
              <a:t>Japanese police station</a:t>
            </a:r>
            <a:endParaRPr lang="en-US" sz="24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762000"/>
            <a:ext cx="41148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63300"/>
                </a:solidFill>
              </a:rPr>
              <a:t>Dave </a:t>
            </a:r>
            <a:r>
              <a:rPr lang="en-US" b="1" dirty="0" err="1" smtClean="0">
                <a:solidFill>
                  <a:srgbClr val="663300"/>
                </a:solidFill>
              </a:rPr>
              <a:t>Lotz</a:t>
            </a:r>
            <a:r>
              <a:rPr lang="en-US" b="1" dirty="0" smtClean="0">
                <a:solidFill>
                  <a:srgbClr val="663300"/>
                </a:solidFill>
              </a:rPr>
              <a:t>, Cultural Resources program manager, War in the Pacific National Historical Park, Guam and American Memorial Park, Saipan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63300"/>
                </a:solidFill>
                <a:hlinkClick r:id="rId2"/>
              </a:rPr>
              <a:t>david_lotz@nps.gov</a:t>
            </a:r>
            <a:endParaRPr lang="en-US" b="1" dirty="0" smtClean="0">
              <a:solidFill>
                <a:srgbClr val="6633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6633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663300"/>
                </a:solidFill>
              </a:rPr>
              <a:t>Questions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663300"/>
                </a:solidFill>
              </a:rPr>
              <a:t>&amp;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663300"/>
                </a:solidFill>
              </a:rPr>
              <a:t> Comments</a:t>
            </a:r>
            <a:endParaRPr lang="en-US" b="1" dirty="0">
              <a:solidFill>
                <a:srgbClr val="6633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1749704" cy="22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76600"/>
            <a:ext cx="3535680" cy="265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6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181600"/>
            <a:ext cx="818388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The Three Invasions</a:t>
            </a: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38200"/>
            <a:ext cx="3256525" cy="4187825"/>
          </a:xfrm>
          <a:ln w="19050">
            <a:solidFill>
              <a:srgbClr val="66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62400" y="99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June 15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810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July 21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1" y="143631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July 24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4985590"/>
            <a:ext cx="4297680" cy="729410"/>
          </a:xfrm>
        </p:spPr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Pre-war Tinian</a:t>
            </a: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0"/>
            <a:ext cx="3930650" cy="2511931"/>
          </a:xfrm>
          <a:ln w="19050">
            <a:solidFill>
              <a:srgbClr val="663300"/>
            </a:solidFill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3288327" cy="3749040"/>
          </a:xfrm>
          <a:ln w="19050">
            <a:solidFill>
              <a:srgbClr val="6633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11913"/>
            <a:ext cx="3921665" cy="2560320"/>
          </a:xfrm>
          <a:prstGeom prst="rect">
            <a:avLst/>
          </a:prstGeo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30021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6172200"/>
            <a:ext cx="4038600" cy="335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>
                <a:solidFill>
                  <a:srgbClr val="663300"/>
                </a:solidFill>
              </a:rPr>
              <a:t>UDT Team 7 Reconnaissance</a:t>
            </a:r>
            <a:br>
              <a:rPr lang="en-US" sz="2000" dirty="0" smtClean="0">
                <a:solidFill>
                  <a:srgbClr val="663300"/>
                </a:solidFill>
              </a:rPr>
            </a:br>
            <a:r>
              <a:rPr lang="en-US" sz="2000" dirty="0" smtClean="0">
                <a:solidFill>
                  <a:srgbClr val="663300"/>
                </a:solidFill>
              </a:rPr>
              <a:t>Night of July 10-11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09" y="685800"/>
            <a:ext cx="3616037" cy="2651760"/>
          </a:xfrm>
          <a:ln w="19050">
            <a:solidFill>
              <a:srgbClr val="663300"/>
            </a:solidFill>
          </a:ln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3293610" cy="4754880"/>
          </a:xfrm>
          <a:ln w="19050">
            <a:solidFill>
              <a:srgbClr val="6633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44945" y="304800"/>
            <a:ext cx="3828259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663300"/>
                </a:solidFill>
              </a:rPr>
              <a:t>White Beach 1</a:t>
            </a:r>
          </a:p>
          <a:p>
            <a:pPr algn="ctr"/>
            <a:r>
              <a:rPr lang="en-US" sz="2800" dirty="0" err="1" smtClean="0">
                <a:solidFill>
                  <a:srgbClr val="663300"/>
                </a:solidFill>
              </a:rPr>
              <a:t>Unai</a:t>
            </a:r>
            <a:r>
              <a:rPr lang="en-US" sz="2800" dirty="0" smtClean="0">
                <a:solidFill>
                  <a:srgbClr val="663300"/>
                </a:solidFill>
              </a:rPr>
              <a:t> </a:t>
            </a:r>
            <a:r>
              <a:rPr lang="en-US" sz="2800" dirty="0" err="1">
                <a:solidFill>
                  <a:srgbClr val="663300"/>
                </a:solidFill>
              </a:rPr>
              <a:t>B</a:t>
            </a:r>
            <a:r>
              <a:rPr lang="en-US" sz="2800" dirty="0" err="1" smtClean="0">
                <a:solidFill>
                  <a:srgbClr val="663300"/>
                </a:solidFill>
              </a:rPr>
              <a:t>abui</a:t>
            </a:r>
            <a:endParaRPr lang="en-US" sz="2800" dirty="0">
              <a:solidFill>
                <a:srgbClr val="6633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724400" y="152400"/>
            <a:ext cx="3873932" cy="1676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663300"/>
                </a:solidFill>
              </a:rPr>
              <a:t>White Beach 2</a:t>
            </a:r>
          </a:p>
          <a:p>
            <a:pPr algn="ctr"/>
            <a:r>
              <a:rPr lang="en-US" sz="2800" dirty="0" err="1" smtClean="0">
                <a:solidFill>
                  <a:srgbClr val="663300"/>
                </a:solidFill>
              </a:rPr>
              <a:t>Unai</a:t>
            </a:r>
            <a:r>
              <a:rPr lang="en-US" sz="2800" dirty="0" smtClean="0">
                <a:solidFill>
                  <a:srgbClr val="663300"/>
                </a:solidFill>
              </a:rPr>
              <a:t> </a:t>
            </a:r>
            <a:r>
              <a:rPr lang="en-US" sz="2800" dirty="0" err="1" smtClean="0">
                <a:solidFill>
                  <a:srgbClr val="663300"/>
                </a:solidFill>
              </a:rPr>
              <a:t>Chulu</a:t>
            </a:r>
            <a:endParaRPr lang="en-US" sz="2800" dirty="0">
              <a:solidFill>
                <a:srgbClr val="6633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2" y="3886200"/>
            <a:ext cx="3568391" cy="2377440"/>
          </a:xfrm>
          <a:ln w="19050">
            <a:solidFill>
              <a:srgbClr val="663300"/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92" y="4267200"/>
            <a:ext cx="3843974" cy="2011680"/>
          </a:xfrm>
          <a:ln w="19050">
            <a:solidFill>
              <a:srgbClr val="6633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2" y="1605280"/>
            <a:ext cx="3848342" cy="2194560"/>
          </a:xfrm>
          <a:prstGeom prst="rect">
            <a:avLst/>
          </a:prstGeom>
          <a:ln w="19050">
            <a:solidFill>
              <a:srgbClr val="6633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55" y="1605280"/>
            <a:ext cx="3529877" cy="2377440"/>
          </a:xfrm>
          <a:prstGeom prst="rect">
            <a:avLst/>
          </a:prstGeo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5606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09600" y="838200"/>
            <a:ext cx="393192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American Forces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Major General Harry Schmidt, USMC</a:t>
            </a:r>
          </a:p>
          <a:p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18589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663300"/>
                </a:solidFill>
              </a:rPr>
              <a:t>Japanese Forces</a:t>
            </a:r>
          </a:p>
          <a:p>
            <a:r>
              <a:rPr lang="en-US" dirty="0" smtClean="0">
                <a:solidFill>
                  <a:srgbClr val="663300"/>
                </a:solidFill>
              </a:rPr>
              <a:t>Colonel </a:t>
            </a:r>
            <a:r>
              <a:rPr lang="en-US" dirty="0" err="1" smtClean="0">
                <a:solidFill>
                  <a:srgbClr val="663300"/>
                </a:solidFill>
              </a:rPr>
              <a:t>Kiyochi</a:t>
            </a:r>
            <a:r>
              <a:rPr lang="en-US" dirty="0" smtClean="0">
                <a:solidFill>
                  <a:srgbClr val="663300"/>
                </a:solidFill>
              </a:rPr>
              <a:t> Ogata, </a:t>
            </a:r>
            <a:r>
              <a:rPr lang="en-US" dirty="0">
                <a:solidFill>
                  <a:srgbClr val="663300"/>
                </a:solidFill>
              </a:rPr>
              <a:t>Imperial Japanese </a:t>
            </a:r>
            <a:r>
              <a:rPr lang="en-US" dirty="0" smtClean="0">
                <a:solidFill>
                  <a:srgbClr val="663300"/>
                </a:solidFill>
              </a:rPr>
              <a:t>Army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609600" y="2590800"/>
            <a:ext cx="3931920" cy="234696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2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Marine Division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4</a:t>
            </a:r>
            <a:r>
              <a:rPr lang="en-US" sz="2000" b="1" baseline="30000" dirty="0" smtClean="0">
                <a:solidFill>
                  <a:srgbClr val="0070C0"/>
                </a:solidFill>
              </a:rPr>
              <a:t>th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Marine Division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Amphibious tractor, motor transport, service, medical and Army artillery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Total: 41,364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24400" y="2590800"/>
            <a:ext cx="3931920" cy="3124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</a:rPr>
              <a:t> Infantry Regiment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56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Naval Guard Unit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Naval construction, hospital, and air personnel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Total: 9,162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Japanese defenses</a:t>
            </a: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3930650" cy="4123171"/>
          </a:xfrm>
          <a:ln w="19050">
            <a:solidFill>
              <a:srgbClr val="663300"/>
            </a:solidFill>
          </a:ln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3688685" cy="4389438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6631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663300"/>
                </a:solidFill>
              </a:rPr>
              <a:t>Pre-invasion Bombardment</a:t>
            </a:r>
            <a:br>
              <a:rPr lang="en-US" dirty="0" smtClean="0">
                <a:solidFill>
                  <a:srgbClr val="663300"/>
                </a:solidFill>
              </a:rPr>
            </a:br>
            <a:r>
              <a:rPr lang="en-US" dirty="0" smtClean="0">
                <a:solidFill>
                  <a:srgbClr val="663300"/>
                </a:solidFill>
              </a:rPr>
              <a:t>22 to 24 July</a:t>
            </a: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3932238" cy="3781801"/>
          </a:xfrm>
          <a:ln w="19050">
            <a:solidFill>
              <a:srgbClr val="663300"/>
            </a:solidFill>
          </a:ln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3930650" cy="3130907"/>
          </a:xfrm>
          <a:ln w="19050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41770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714</TotalTime>
  <Words>365</Words>
  <Application>Microsoft Office PowerPoint</Application>
  <PresentationFormat>On-screen Show (4:3)</PresentationFormat>
  <Paragraphs>75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Aspect</vt:lpstr>
      <vt:lpstr>The Invasion of Tinian July 24 to   1 August 1944</vt:lpstr>
      <vt:lpstr>Summer of 1944</vt:lpstr>
      <vt:lpstr>The Three Invasions</vt:lpstr>
      <vt:lpstr>Pre-war Tinian</vt:lpstr>
      <vt:lpstr>  UDT Team 7 Reconnaissance Night of July 10-11  </vt:lpstr>
      <vt:lpstr>PowerPoint Presentation</vt:lpstr>
      <vt:lpstr>PowerPoint Presentation</vt:lpstr>
      <vt:lpstr>Japanese defenses</vt:lpstr>
      <vt:lpstr>Pre-invasion Bombardment 22 to 24 July</vt:lpstr>
      <vt:lpstr>Jig Day: 24 July 1944, Initial feint to the southern beaches</vt:lpstr>
      <vt:lpstr>PowerPoint Presentation</vt:lpstr>
      <vt:lpstr>0750 the marines landed simultaneously on both beaches</vt:lpstr>
      <vt:lpstr>15,614 marines ashore by the end of the first day</vt:lpstr>
      <vt:lpstr>`</vt:lpstr>
      <vt:lpstr>PowerPoint Presentation</vt:lpstr>
      <vt:lpstr>PowerPoint Presentation</vt:lpstr>
      <vt:lpstr>The first use of napalm</vt:lpstr>
      <vt:lpstr>Tinian Town captured 30 July</vt:lpstr>
      <vt:lpstr>Up the cliff on 31 July of Carolinas Plateau Island secured 1 August</vt:lpstr>
      <vt:lpstr>Tinian transformed into two Twentieth Army Air Force Bases: North Field: 313th Bombardment Wing West Field: 58th Bombardment Wing</vt:lpstr>
      <vt:lpstr>August 6, 1945: Hiroshima  August 9, 1945: Nagasaki</vt:lpstr>
      <vt:lpstr>Casualities</vt:lpstr>
      <vt:lpstr>Military Training Today</vt:lpstr>
      <vt:lpstr>Tinian Landing Beaches, Ushi Point and North Field National Historic Landmark</vt:lpstr>
      <vt:lpstr>Carolinas Shinto Shrine</vt:lpstr>
      <vt:lpstr>PowerPoint Presentation</vt:lpstr>
      <vt:lpstr>PowerPoint Presentation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Invasion of Tinian July 24 to   1 August 1944</dc:title>
  <dc:creator>David T. Lotz</dc:creator>
  <cp:lastModifiedBy>David T. Lotz</cp:lastModifiedBy>
  <cp:revision>94</cp:revision>
  <dcterms:created xsi:type="dcterms:W3CDTF">2016-07-13T21:41:38Z</dcterms:created>
  <dcterms:modified xsi:type="dcterms:W3CDTF">2016-08-18T02:49:27Z</dcterms:modified>
</cp:coreProperties>
</file>