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8" r:id="rId4"/>
    <p:sldId id="259" r:id="rId5"/>
    <p:sldId id="260" r:id="rId6"/>
    <p:sldId id="261" r:id="rId7"/>
    <p:sldId id="267" r:id="rId8"/>
    <p:sldId id="280" r:id="rId9"/>
    <p:sldId id="263" r:id="rId10"/>
    <p:sldId id="299" r:id="rId11"/>
    <p:sldId id="300" r:id="rId12"/>
    <p:sldId id="295" r:id="rId13"/>
    <p:sldId id="297" r:id="rId14"/>
    <p:sldId id="298" r:id="rId15"/>
    <p:sldId id="266" r:id="rId16"/>
    <p:sldId id="271" r:id="rId17"/>
    <p:sldId id="268" r:id="rId18"/>
    <p:sldId id="269" r:id="rId19"/>
    <p:sldId id="270" r:id="rId20"/>
    <p:sldId id="272" r:id="rId21"/>
    <p:sldId id="275" r:id="rId22"/>
    <p:sldId id="281" r:id="rId23"/>
    <p:sldId id="282" r:id="rId24"/>
    <p:sldId id="277" r:id="rId25"/>
    <p:sldId id="279" r:id="rId26"/>
    <p:sldId id="283" r:id="rId27"/>
    <p:sldId id="284" r:id="rId28"/>
    <p:sldId id="285" r:id="rId29"/>
    <p:sldId id="286" r:id="rId30"/>
    <p:sldId id="287" r:id="rId31"/>
    <p:sldId id="288" r:id="rId32"/>
    <p:sldId id="289" r:id="rId33"/>
    <p:sldId id="290" r:id="rId34"/>
    <p:sldId id="294" r:id="rId35"/>
    <p:sldId id="291" r:id="rId36"/>
    <p:sldId id="292" r:id="rId37"/>
    <p:sldId id="293" r:id="rId38"/>
    <p:sldId id="296"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F0E8302-DF35-47A8-A9A5-B8F5E8298DB2}" type="datetimeFigureOut">
              <a:rPr lang="en-US" smtClean="0"/>
              <a:t>6/14/2016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179DE5B-FF6F-4B87-8E56-13E214FE5E8F}" type="slidenum">
              <a:rPr lang="en-US" smtClean="0"/>
              <a:t>‹#›</a:t>
            </a:fld>
            <a:endParaRPr lang="en-US"/>
          </a:p>
        </p:txBody>
      </p:sp>
    </p:spTree>
    <p:extLst>
      <p:ext uri="{BB962C8B-B14F-4D97-AF65-F5344CB8AC3E}">
        <p14:creationId xmlns:p14="http://schemas.microsoft.com/office/powerpoint/2010/main" val="215866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9DE5B-FF6F-4B87-8E56-13E214FE5E8F}" type="slidenum">
              <a:rPr lang="en-US" smtClean="0"/>
              <a:t>5</a:t>
            </a:fld>
            <a:endParaRPr lang="en-US"/>
          </a:p>
        </p:txBody>
      </p:sp>
    </p:spTree>
    <p:extLst>
      <p:ext uri="{BB962C8B-B14F-4D97-AF65-F5344CB8AC3E}">
        <p14:creationId xmlns:p14="http://schemas.microsoft.com/office/powerpoint/2010/main" val="3579934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80511C-3C0F-474C-BE37-A00B040041F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6FCAAEE-B889-43A4-9564-520731DEE878}" type="datetimeFigureOut">
              <a:rPr lang="en-US" smtClean="0"/>
              <a:t>6/14/2016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80511C-3C0F-474C-BE37-A00B040041FF}"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6FCAAEE-B889-43A4-9564-520731DEE878}" type="datetimeFigureOut">
              <a:rPr lang="en-US" smtClean="0"/>
              <a:t>6/14/2016</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380511C-3C0F-474C-BE37-A00B040041F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jpeg"/><Relationship Id="rId7"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30.tiff"/><Relationship Id="rId11" Type="http://schemas.openxmlformats.org/officeDocument/2006/relationships/image" Target="../media/image35.tiff"/><Relationship Id="rId5" Type="http://schemas.openxmlformats.org/officeDocument/2006/relationships/image" Target="../media/image29.tiff"/><Relationship Id="rId10" Type="http://schemas.openxmlformats.org/officeDocument/2006/relationships/image" Target="../media/image34.tiff"/><Relationship Id="rId4" Type="http://schemas.openxmlformats.org/officeDocument/2006/relationships/image" Target="../media/image28.tiff"/><Relationship Id="rId9" Type="http://schemas.openxmlformats.org/officeDocument/2006/relationships/image" Target="../media/image33.tiff"/></Relationships>
</file>

<file path=ppt/slides/_rels/slide1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t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tif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TI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47800"/>
            <a:ext cx="6714655" cy="5120640"/>
          </a:xfrm>
          <a:prstGeom prst="rect">
            <a:avLst/>
          </a:prstGeom>
          <a:effectLst>
            <a:softEdge rad="635000"/>
          </a:effectLst>
        </p:spPr>
      </p:pic>
      <p:sp>
        <p:nvSpPr>
          <p:cNvPr id="2" name="Title 1"/>
          <p:cNvSpPr>
            <a:spLocks noGrp="1"/>
          </p:cNvSpPr>
          <p:nvPr>
            <p:ph type="ctrTitle"/>
          </p:nvPr>
        </p:nvSpPr>
        <p:spPr>
          <a:xfrm>
            <a:off x="685800" y="2743200"/>
            <a:ext cx="7772400" cy="3733800"/>
          </a:xfrm>
        </p:spPr>
        <p:txBody>
          <a:bodyPr>
            <a:noAutofit/>
          </a:bodyPr>
          <a:lstStyle/>
          <a:p>
            <a:r>
              <a:rPr lang="en-US" sz="6000" b="1" dirty="0" smtClean="0">
                <a:solidFill>
                  <a:srgbClr val="663300"/>
                </a:solidFill>
              </a:rPr>
              <a:t>The Invasion of Saipan</a:t>
            </a:r>
            <a:br>
              <a:rPr lang="en-US" sz="6000" b="1" dirty="0" smtClean="0">
                <a:solidFill>
                  <a:srgbClr val="663300"/>
                </a:solidFill>
              </a:rPr>
            </a:br>
            <a:r>
              <a:rPr lang="en-US" sz="6000" b="1" dirty="0" smtClean="0">
                <a:solidFill>
                  <a:srgbClr val="663300"/>
                </a:solidFill>
              </a:rPr>
              <a:t>15 June to  </a:t>
            </a:r>
            <a:br>
              <a:rPr lang="en-US" sz="6000" b="1" dirty="0" smtClean="0">
                <a:solidFill>
                  <a:srgbClr val="663300"/>
                </a:solidFill>
              </a:rPr>
            </a:br>
            <a:r>
              <a:rPr lang="en-US" sz="6000" b="1" dirty="0" smtClean="0">
                <a:solidFill>
                  <a:srgbClr val="663300"/>
                </a:solidFill>
              </a:rPr>
              <a:t>9 July 1944</a:t>
            </a:r>
            <a:endParaRPr lang="en-US" sz="6000" b="1" dirty="0">
              <a:solidFill>
                <a:srgbClr val="6633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533400"/>
            <a:ext cx="5714999"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33400"/>
            <a:ext cx="17494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306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33400"/>
            <a:ext cx="3962400" cy="1250950"/>
          </a:xfrm>
        </p:spPr>
        <p:txBody>
          <a:bodyPr>
            <a:noAutofit/>
          </a:bodyPr>
          <a:lstStyle/>
          <a:p>
            <a:pPr algn="ctr"/>
            <a:r>
              <a:rPr lang="en-US" sz="3600" dirty="0" smtClean="0">
                <a:solidFill>
                  <a:srgbClr val="663300"/>
                </a:solidFill>
              </a:rPr>
              <a:t>The Invasion Beaches</a:t>
            </a:r>
            <a:endParaRPr lang="en-US" sz="3600" dirty="0">
              <a:solidFill>
                <a:srgbClr val="663300"/>
              </a:solidFill>
            </a:endParaRPr>
          </a:p>
        </p:txBody>
      </p:sp>
      <p:sp>
        <p:nvSpPr>
          <p:cNvPr id="7" name="Text Placeholder 6"/>
          <p:cNvSpPr>
            <a:spLocks noGrp="1"/>
          </p:cNvSpPr>
          <p:nvPr>
            <p:ph type="body" idx="2"/>
          </p:nvPr>
        </p:nvSpPr>
        <p:spPr>
          <a:xfrm>
            <a:off x="457200" y="1828800"/>
            <a:ext cx="3886200" cy="4525963"/>
          </a:xfrm>
        </p:spPr>
        <p:txBody>
          <a:bodyPr>
            <a:normAutofit/>
          </a:bodyPr>
          <a:lstStyle/>
          <a:p>
            <a:r>
              <a:rPr lang="en-US" sz="2400" b="1" dirty="0" smtClean="0">
                <a:solidFill>
                  <a:schemeClr val="tx1">
                    <a:lumMod val="95000"/>
                    <a:lumOff val="5000"/>
                  </a:schemeClr>
                </a:solidFill>
              </a:rPr>
              <a:t>2nd Marine Division</a:t>
            </a:r>
          </a:p>
          <a:p>
            <a:r>
              <a:rPr lang="en-US" sz="2400" b="1" dirty="0" smtClean="0">
                <a:solidFill>
                  <a:srgbClr val="FF0000"/>
                </a:solidFill>
              </a:rPr>
              <a:t>Red Beaches: </a:t>
            </a:r>
          </a:p>
          <a:p>
            <a:r>
              <a:rPr lang="en-US" sz="2400" b="1" dirty="0" smtClean="0">
                <a:solidFill>
                  <a:srgbClr val="FF0000"/>
                </a:solidFill>
              </a:rPr>
              <a:t>  6</a:t>
            </a:r>
            <a:r>
              <a:rPr lang="en-US" sz="2400" b="1" baseline="30000" dirty="0" smtClean="0">
                <a:solidFill>
                  <a:srgbClr val="FF0000"/>
                </a:solidFill>
              </a:rPr>
              <a:t>th</a:t>
            </a:r>
            <a:r>
              <a:rPr lang="en-US" sz="2400" b="1" dirty="0" smtClean="0">
                <a:solidFill>
                  <a:srgbClr val="FF0000"/>
                </a:solidFill>
              </a:rPr>
              <a:t> Marines</a:t>
            </a:r>
          </a:p>
          <a:p>
            <a:r>
              <a:rPr lang="en-US" sz="2400" b="1" dirty="0" smtClean="0">
                <a:solidFill>
                  <a:srgbClr val="00B050"/>
                </a:solidFill>
              </a:rPr>
              <a:t>Green Beaches: </a:t>
            </a:r>
          </a:p>
          <a:p>
            <a:r>
              <a:rPr lang="en-US" sz="2400" b="1" dirty="0">
                <a:solidFill>
                  <a:srgbClr val="00B050"/>
                </a:solidFill>
              </a:rPr>
              <a:t> </a:t>
            </a:r>
            <a:r>
              <a:rPr lang="en-US" sz="2400" b="1" dirty="0" smtClean="0">
                <a:solidFill>
                  <a:srgbClr val="00B050"/>
                </a:solidFill>
              </a:rPr>
              <a:t> 8</a:t>
            </a:r>
            <a:r>
              <a:rPr lang="en-US" sz="2400" b="1" baseline="30000" dirty="0" smtClean="0">
                <a:solidFill>
                  <a:srgbClr val="00B050"/>
                </a:solidFill>
              </a:rPr>
              <a:t>th</a:t>
            </a:r>
            <a:r>
              <a:rPr lang="en-US" sz="2400" b="1" dirty="0" smtClean="0">
                <a:solidFill>
                  <a:srgbClr val="00B050"/>
                </a:solidFill>
              </a:rPr>
              <a:t> Marines</a:t>
            </a:r>
          </a:p>
          <a:p>
            <a:endParaRPr lang="en-US" sz="1100" b="1" dirty="0" smtClean="0">
              <a:solidFill>
                <a:srgbClr val="00B050"/>
              </a:solidFill>
            </a:endParaRPr>
          </a:p>
          <a:p>
            <a:r>
              <a:rPr lang="en-US" sz="2400" b="1" dirty="0" smtClean="0"/>
              <a:t>4th </a:t>
            </a:r>
            <a:r>
              <a:rPr lang="en-US" sz="2400" b="1" dirty="0"/>
              <a:t>M</a:t>
            </a:r>
            <a:r>
              <a:rPr lang="en-US" sz="2400" b="1" dirty="0" smtClean="0"/>
              <a:t>arine Division</a:t>
            </a:r>
          </a:p>
          <a:p>
            <a:r>
              <a:rPr lang="en-US" sz="2400" b="1" dirty="0" smtClean="0">
                <a:solidFill>
                  <a:schemeClr val="accent1">
                    <a:lumMod val="75000"/>
                  </a:schemeClr>
                </a:solidFill>
              </a:rPr>
              <a:t>Blue Beaches: </a:t>
            </a:r>
          </a:p>
          <a:p>
            <a:r>
              <a:rPr lang="en-US" sz="2400" b="1" dirty="0">
                <a:solidFill>
                  <a:schemeClr val="accent1">
                    <a:lumMod val="75000"/>
                  </a:schemeClr>
                </a:solidFill>
              </a:rPr>
              <a:t> </a:t>
            </a:r>
            <a:r>
              <a:rPr lang="en-US" sz="2400" b="1" dirty="0" smtClean="0">
                <a:solidFill>
                  <a:schemeClr val="accent1">
                    <a:lumMod val="75000"/>
                  </a:schemeClr>
                </a:solidFill>
              </a:rPr>
              <a:t> 23</a:t>
            </a:r>
            <a:r>
              <a:rPr lang="en-US" sz="2400" b="1" baseline="30000" dirty="0" smtClean="0">
                <a:solidFill>
                  <a:schemeClr val="accent1">
                    <a:lumMod val="75000"/>
                  </a:schemeClr>
                </a:solidFill>
              </a:rPr>
              <a:t>rd</a:t>
            </a:r>
            <a:r>
              <a:rPr lang="en-US" sz="2400" b="1" dirty="0" smtClean="0">
                <a:solidFill>
                  <a:schemeClr val="accent1">
                    <a:lumMod val="75000"/>
                  </a:schemeClr>
                </a:solidFill>
              </a:rPr>
              <a:t> Marines</a:t>
            </a:r>
          </a:p>
          <a:p>
            <a:r>
              <a:rPr lang="en-US" sz="2400" b="1" dirty="0" smtClean="0">
                <a:solidFill>
                  <a:srgbClr val="FF9900"/>
                </a:solidFill>
              </a:rPr>
              <a:t>Yellow Beaches: </a:t>
            </a:r>
          </a:p>
          <a:p>
            <a:r>
              <a:rPr lang="en-US" sz="2400" b="1" dirty="0">
                <a:solidFill>
                  <a:srgbClr val="FF9900"/>
                </a:solidFill>
              </a:rPr>
              <a:t> </a:t>
            </a:r>
            <a:r>
              <a:rPr lang="en-US" sz="2400" b="1" dirty="0" smtClean="0">
                <a:solidFill>
                  <a:srgbClr val="FF9900"/>
                </a:solidFill>
              </a:rPr>
              <a:t> 25</a:t>
            </a:r>
            <a:r>
              <a:rPr lang="en-US" sz="2400" b="1" baseline="30000" dirty="0" smtClean="0">
                <a:solidFill>
                  <a:srgbClr val="FF9900"/>
                </a:solidFill>
              </a:rPr>
              <a:t>th</a:t>
            </a:r>
            <a:r>
              <a:rPr lang="en-US" sz="2400" b="1" dirty="0" smtClean="0">
                <a:solidFill>
                  <a:srgbClr val="FF9900"/>
                </a:solidFill>
              </a:rPr>
              <a:t> Marines</a:t>
            </a:r>
          </a:p>
          <a:p>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95800" y="685800"/>
            <a:ext cx="4001814" cy="5029200"/>
          </a:xfrm>
          <a:ln w="19050">
            <a:solidFill>
              <a:srgbClr val="663300"/>
            </a:solidFill>
          </a:ln>
        </p:spPr>
      </p:pic>
    </p:spTree>
    <p:extLst>
      <p:ext uri="{BB962C8B-B14F-4D97-AF65-F5344CB8AC3E}">
        <p14:creationId xmlns:p14="http://schemas.microsoft.com/office/powerpoint/2010/main" val="3624519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05400"/>
            <a:ext cx="8183880" cy="1066800"/>
          </a:xfrm>
        </p:spPr>
        <p:txBody>
          <a:bodyPr>
            <a:normAutofit/>
          </a:bodyPr>
          <a:lstStyle/>
          <a:p>
            <a:pPr algn="ctr"/>
            <a:r>
              <a:rPr lang="en-US" sz="6000" b="1" dirty="0" smtClean="0">
                <a:solidFill>
                  <a:srgbClr val="663300"/>
                </a:solidFill>
              </a:rPr>
              <a:t>15 June 1944</a:t>
            </a:r>
            <a:endParaRPr lang="en-US" sz="6000" b="1" dirty="0">
              <a:solidFill>
                <a:srgbClr val="663300"/>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066800"/>
            <a:ext cx="5404750" cy="4187825"/>
          </a:xfrm>
          <a:ln w="19050">
            <a:solidFill>
              <a:srgbClr val="663300"/>
            </a:solidFill>
          </a:ln>
        </p:spPr>
      </p:pic>
      <p:sp>
        <p:nvSpPr>
          <p:cNvPr id="13" name="Text Placeholder 12"/>
          <p:cNvSpPr>
            <a:spLocks noGrp="1"/>
          </p:cNvSpPr>
          <p:nvPr>
            <p:ph type="body" idx="4294967295"/>
          </p:nvPr>
        </p:nvSpPr>
        <p:spPr>
          <a:xfrm>
            <a:off x="304801" y="381000"/>
            <a:ext cx="8534399" cy="838200"/>
          </a:xfrm>
        </p:spPr>
        <p:txBody>
          <a:bodyPr>
            <a:normAutofit/>
          </a:bodyPr>
          <a:lstStyle/>
          <a:p>
            <a:pPr marL="0" indent="0" algn="ctr">
              <a:buNone/>
            </a:pPr>
            <a:r>
              <a:rPr lang="en-US" sz="3200" b="1" dirty="0" smtClean="0">
                <a:solidFill>
                  <a:srgbClr val="663300"/>
                </a:solidFill>
              </a:rPr>
              <a:t>0400 bombardment commenced</a:t>
            </a:r>
            <a:endParaRPr lang="en-US" sz="3200" b="1" dirty="0">
              <a:solidFill>
                <a:srgbClr val="663300"/>
              </a:solidFill>
            </a:endParaRPr>
          </a:p>
        </p:txBody>
      </p:sp>
    </p:spTree>
    <p:extLst>
      <p:ext uri="{BB962C8B-B14F-4D97-AF65-F5344CB8AC3E}">
        <p14:creationId xmlns:p14="http://schemas.microsoft.com/office/powerpoint/2010/main" val="331802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457200"/>
            <a:ext cx="8229600" cy="838200"/>
          </a:xfrm>
        </p:spPr>
        <p:txBody>
          <a:bodyPr>
            <a:normAutofit/>
          </a:bodyPr>
          <a:lstStyle/>
          <a:p>
            <a:pPr algn="ctr"/>
            <a:r>
              <a:rPr lang="en-US" sz="2400" b="1" dirty="0" smtClean="0">
                <a:solidFill>
                  <a:srgbClr val="663300"/>
                </a:solidFill>
              </a:rPr>
              <a:t>LVT, </a:t>
            </a:r>
            <a:r>
              <a:rPr lang="en-US" sz="2400" b="1" dirty="0" err="1" smtClean="0">
                <a:solidFill>
                  <a:srgbClr val="663300"/>
                </a:solidFill>
              </a:rPr>
              <a:t>Amtrac</a:t>
            </a:r>
            <a:r>
              <a:rPr lang="en-US" sz="2400" b="1" dirty="0" smtClean="0">
                <a:solidFill>
                  <a:srgbClr val="663300"/>
                </a:solidFill>
              </a:rPr>
              <a:t/>
            </a:r>
            <a:br>
              <a:rPr lang="en-US" sz="2400" b="1" dirty="0" smtClean="0">
                <a:solidFill>
                  <a:srgbClr val="663300"/>
                </a:solidFill>
              </a:rPr>
            </a:br>
            <a:r>
              <a:rPr lang="en-US" sz="2400" b="1" dirty="0" smtClean="0">
                <a:solidFill>
                  <a:srgbClr val="663300"/>
                </a:solidFill>
              </a:rPr>
              <a:t>Landing Vehicle Tracked, Amphibian Tractor</a:t>
            </a:r>
            <a:endParaRPr lang="en-US" sz="2400" b="1" dirty="0">
              <a:solidFill>
                <a:srgbClr val="663300"/>
              </a:solidFill>
            </a:endParaRP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6225" y="1447800"/>
            <a:ext cx="3932238" cy="2209730"/>
          </a:xfrm>
          <a:ln w="19050">
            <a:solidFill>
              <a:srgbClr val="663300"/>
            </a:solidFill>
          </a:ln>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1447800"/>
            <a:ext cx="3930650" cy="2211823"/>
          </a:xfrm>
          <a:ln w="19050">
            <a:solidFill>
              <a:srgbClr val="6633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957782"/>
            <a:ext cx="3404063" cy="2377440"/>
          </a:xfrm>
          <a:prstGeom prst="rect">
            <a:avLst/>
          </a:prstGeom>
          <a:ln w="19050">
            <a:solidFill>
              <a:srgbClr val="663300"/>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957782"/>
            <a:ext cx="3571133" cy="2377440"/>
          </a:xfrm>
          <a:prstGeom prst="rect">
            <a:avLst/>
          </a:prstGeom>
          <a:ln w="19050">
            <a:solidFill>
              <a:schemeClr val="tx1"/>
            </a:solidFill>
          </a:ln>
        </p:spPr>
      </p:pic>
    </p:spTree>
    <p:extLst>
      <p:ext uri="{BB962C8B-B14F-4D97-AF65-F5344CB8AC3E}">
        <p14:creationId xmlns:p14="http://schemas.microsoft.com/office/powerpoint/2010/main" val="29539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609600"/>
            <a:ext cx="6888376" cy="5669280"/>
          </a:xfrm>
          <a:prstGeom prst="rect">
            <a:avLst/>
          </a:prstGeom>
          <a:ln>
            <a:noFill/>
          </a:ln>
          <a:effectLst>
            <a:softEdge rad="112500"/>
          </a:effectLst>
        </p:spPr>
      </p:pic>
      <p:sp>
        <p:nvSpPr>
          <p:cNvPr id="5" name="Title 4"/>
          <p:cNvSpPr>
            <a:spLocks noGrp="1"/>
          </p:cNvSpPr>
          <p:nvPr>
            <p:ph type="title"/>
          </p:nvPr>
        </p:nvSpPr>
        <p:spPr>
          <a:xfrm>
            <a:off x="457200" y="4724400"/>
            <a:ext cx="8183880" cy="1051560"/>
          </a:xfrm>
        </p:spPr>
        <p:txBody>
          <a:bodyPr>
            <a:noAutofit/>
          </a:bodyPr>
          <a:lstStyle/>
          <a:p>
            <a:pPr algn="ctr"/>
            <a:r>
              <a:rPr lang="en-US" dirty="0" smtClean="0"/>
              <a:t>8 waves of LVTs and 96 LVTs per wave spaced 5 to 8 minutes apart took 27 minutes to reach the beaches of western Saipan, from offshore, across the reef, and through the lagoon under continual enemy fire commencing with the initial LVT ashore at 0857.</a:t>
            </a:r>
            <a:endParaRPr lang="en-US" dirty="0"/>
          </a:p>
        </p:txBody>
      </p:sp>
    </p:spTree>
    <p:extLst>
      <p:ext uri="{BB962C8B-B14F-4D97-AF65-F5344CB8AC3E}">
        <p14:creationId xmlns:p14="http://schemas.microsoft.com/office/powerpoint/2010/main" val="4234554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990600"/>
            <a:ext cx="5999552" cy="4937760"/>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762000"/>
            <a:ext cx="6503343" cy="530352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766" y="866503"/>
            <a:ext cx="6296610" cy="5029200"/>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076" y="592183"/>
            <a:ext cx="6619946" cy="5303520"/>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009" y="500743"/>
            <a:ext cx="6563784" cy="5394960"/>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4203" y="500743"/>
            <a:ext cx="6596311" cy="5303520"/>
          </a:xfrm>
          <a:prstGeom prst="rect">
            <a:avLst/>
          </a:prstGeom>
          <a:ln>
            <a:noFill/>
          </a:ln>
          <a:effectLst>
            <a:softEdge rad="1125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534" y="539932"/>
            <a:ext cx="6708499" cy="5394960"/>
          </a:xfrm>
          <a:prstGeom prst="rect">
            <a:avLst/>
          </a:prstGeom>
          <a:ln>
            <a:noFill/>
          </a:ln>
          <a:effectLst>
            <a:softEdge rad="112500"/>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7706" y="546463"/>
            <a:ext cx="6477670" cy="5303520"/>
          </a:xfrm>
          <a:prstGeom prst="rect">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4667" y="631372"/>
            <a:ext cx="6518231" cy="5303520"/>
          </a:xfrm>
          <a:prstGeom prst="rect">
            <a:avLst/>
          </a:prstGeom>
          <a:ln>
            <a:noFill/>
          </a:ln>
          <a:effectLst>
            <a:softEdge rad="112500"/>
          </a:effec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4667" y="631372"/>
            <a:ext cx="6592866" cy="5303520"/>
          </a:xfrm>
          <a:prstGeom prst="rect">
            <a:avLst/>
          </a:prstGeom>
          <a:ln>
            <a:noFill/>
          </a:ln>
          <a:effectLst>
            <a:softEdge rad="112500"/>
          </a:effectLst>
        </p:spPr>
      </p:pic>
    </p:spTree>
    <p:extLst>
      <p:ext uri="{BB962C8B-B14F-4D97-AF65-F5344CB8AC3E}">
        <p14:creationId xmlns:p14="http://schemas.microsoft.com/office/powerpoint/2010/main" val="379153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28600"/>
            <a:ext cx="8229600" cy="1143000"/>
          </a:xfrm>
        </p:spPr>
        <p:txBody>
          <a:bodyPr/>
          <a:lstStyle/>
          <a:p>
            <a:pPr algn="ctr"/>
            <a:r>
              <a:rPr lang="en-US" b="1" dirty="0" smtClean="0">
                <a:solidFill>
                  <a:srgbClr val="663300"/>
                </a:solidFill>
              </a:rPr>
              <a:t>As the invasion progressed</a:t>
            </a:r>
            <a:endParaRPr lang="en-US" b="1" dirty="0">
              <a:solidFill>
                <a:srgbClr val="663300"/>
              </a:solidFill>
            </a:endParaRPr>
          </a:p>
        </p:txBody>
      </p:sp>
      <p:sp>
        <p:nvSpPr>
          <p:cNvPr id="11" name="Text Placeholder 10"/>
          <p:cNvSpPr>
            <a:spLocks noGrp="1"/>
          </p:cNvSpPr>
          <p:nvPr>
            <p:ph type="body" idx="1"/>
          </p:nvPr>
        </p:nvSpPr>
        <p:spPr>
          <a:xfrm>
            <a:off x="685800" y="1447800"/>
            <a:ext cx="3931920" cy="792162"/>
          </a:xfrm>
        </p:spPr>
        <p:txBody>
          <a:bodyPr>
            <a:normAutofit fontScale="85000" lnSpcReduction="10000"/>
          </a:bodyPr>
          <a:lstStyle/>
          <a:p>
            <a:pPr algn="ctr"/>
            <a:r>
              <a:rPr lang="en-US" dirty="0" smtClean="0">
                <a:solidFill>
                  <a:srgbClr val="663300"/>
                </a:solidFill>
              </a:rPr>
              <a:t>A casualty of the invasion that still remains today</a:t>
            </a:r>
            <a:endParaRPr lang="en-US" dirty="0">
              <a:solidFill>
                <a:srgbClr val="663300"/>
              </a:solidFill>
            </a:endParaRPr>
          </a:p>
        </p:txBody>
      </p:sp>
      <p:sp>
        <p:nvSpPr>
          <p:cNvPr id="12" name="Text Placeholder 11"/>
          <p:cNvSpPr>
            <a:spLocks noGrp="1"/>
          </p:cNvSpPr>
          <p:nvPr>
            <p:ph type="body" sz="half" idx="3"/>
          </p:nvPr>
        </p:nvSpPr>
        <p:spPr>
          <a:xfrm>
            <a:off x="4724400" y="1447800"/>
            <a:ext cx="3931920" cy="868362"/>
          </a:xfrm>
        </p:spPr>
        <p:txBody>
          <a:bodyPr>
            <a:normAutofit fontScale="85000" lnSpcReduction="10000"/>
          </a:bodyPr>
          <a:lstStyle/>
          <a:p>
            <a:pPr algn="ctr"/>
            <a:r>
              <a:rPr lang="en-US" dirty="0" smtClean="0">
                <a:solidFill>
                  <a:srgbClr val="663300"/>
                </a:solidFill>
              </a:rPr>
              <a:t>Landing of the </a:t>
            </a:r>
            <a:r>
              <a:rPr lang="en-US" dirty="0" smtClean="0">
                <a:solidFill>
                  <a:srgbClr val="663300"/>
                </a:solidFill>
              </a:rPr>
              <a:t>27th </a:t>
            </a:r>
            <a:r>
              <a:rPr lang="en-US" dirty="0" smtClean="0">
                <a:solidFill>
                  <a:srgbClr val="663300"/>
                </a:solidFill>
              </a:rPr>
              <a:t>Division later on 16 June</a:t>
            </a:r>
            <a:endParaRPr lang="en-US" dirty="0">
              <a:solidFill>
                <a:srgbClr val="663300"/>
              </a:solidFill>
            </a:endParaRP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9600" y="2514600"/>
            <a:ext cx="3930650" cy="3105698"/>
          </a:xfrm>
          <a:ln w="19050">
            <a:solidFill>
              <a:srgbClr val="663300"/>
            </a:solidFill>
          </a:ln>
        </p:spPr>
      </p:pic>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2514600"/>
            <a:ext cx="3930650" cy="3069574"/>
          </a:xfrm>
          <a:ln w="19050">
            <a:solidFill>
              <a:srgbClr val="663300"/>
            </a:solidFill>
          </a:ln>
        </p:spPr>
      </p:pic>
    </p:spTree>
    <p:extLst>
      <p:ext uri="{BB962C8B-B14F-4D97-AF65-F5344CB8AC3E}">
        <p14:creationId xmlns:p14="http://schemas.microsoft.com/office/powerpoint/2010/main" val="503074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663300"/>
                </a:solidFill>
              </a:rPr>
              <a:t>Into the evening</a:t>
            </a:r>
            <a:endParaRPr lang="en-US" b="1" dirty="0">
              <a:solidFill>
                <a:srgbClr val="663300"/>
              </a:solidFill>
            </a:endParaRPr>
          </a:p>
        </p:txBody>
      </p:sp>
      <p:sp>
        <p:nvSpPr>
          <p:cNvPr id="3" name="Text Placeholder 2"/>
          <p:cNvSpPr>
            <a:spLocks noGrp="1"/>
          </p:cNvSpPr>
          <p:nvPr>
            <p:ph type="body" idx="1"/>
          </p:nvPr>
        </p:nvSpPr>
        <p:spPr>
          <a:xfrm>
            <a:off x="457200" y="579438"/>
            <a:ext cx="3657600" cy="1782762"/>
          </a:xfrm>
        </p:spPr>
        <p:txBody>
          <a:bodyPr>
            <a:noAutofit/>
          </a:bodyPr>
          <a:lstStyle/>
          <a:p>
            <a:pPr algn="ctr"/>
            <a:r>
              <a:rPr lang="en-US" dirty="0" smtClean="0">
                <a:solidFill>
                  <a:srgbClr val="663300"/>
                </a:solidFill>
              </a:rPr>
              <a:t>20,000 Marines ashore by the end of the day</a:t>
            </a:r>
            <a:endParaRPr lang="en-US" dirty="0">
              <a:solidFill>
                <a:srgbClr val="663300"/>
              </a:solidFill>
            </a:endParaRPr>
          </a:p>
        </p:txBody>
      </p:sp>
      <p:sp>
        <p:nvSpPr>
          <p:cNvPr id="5" name="Text Placeholder 4"/>
          <p:cNvSpPr>
            <a:spLocks noGrp="1"/>
          </p:cNvSpPr>
          <p:nvPr>
            <p:ph type="body" sz="half" idx="3"/>
          </p:nvPr>
        </p:nvSpPr>
        <p:spPr>
          <a:xfrm>
            <a:off x="4419600" y="685800"/>
            <a:ext cx="4312920" cy="1554162"/>
          </a:xfrm>
        </p:spPr>
        <p:txBody>
          <a:bodyPr>
            <a:noAutofit/>
          </a:bodyPr>
          <a:lstStyle/>
          <a:p>
            <a:pPr algn="ctr"/>
            <a:r>
              <a:rPr lang="en-US" dirty="0" smtClean="0">
                <a:solidFill>
                  <a:srgbClr val="663300"/>
                </a:solidFill>
              </a:rPr>
              <a:t>Japanese counterattack lead by tanks destroyed</a:t>
            </a:r>
            <a:endParaRPr lang="en-US" dirty="0">
              <a:solidFill>
                <a:srgbClr val="663300"/>
              </a:solidFill>
            </a:endParaRPr>
          </a:p>
        </p:txBody>
      </p:sp>
      <p:pic>
        <p:nvPicPr>
          <p:cNvPr id="8" name="Content Placeholder 7"/>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57200" y="2590800"/>
            <a:ext cx="3657600" cy="2743200"/>
          </a:xfrm>
          <a:ln w="19050">
            <a:solidFill>
              <a:srgbClr val="663300"/>
            </a:solidFill>
          </a:ln>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667000"/>
            <a:ext cx="4277033" cy="2651760"/>
          </a:xfrm>
          <a:ln w="19050">
            <a:solidFill>
              <a:srgbClr val="663300"/>
            </a:solidFill>
          </a:ln>
        </p:spPr>
      </p:pic>
    </p:spTree>
    <p:extLst>
      <p:ext uri="{BB962C8B-B14F-4D97-AF65-F5344CB8AC3E}">
        <p14:creationId xmlns:p14="http://schemas.microsoft.com/office/powerpoint/2010/main" val="1547604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9" name="Text Placeholder 8"/>
          <p:cNvSpPr>
            <a:spLocks noGrp="1"/>
          </p:cNvSpPr>
          <p:nvPr>
            <p:ph type="body" idx="2"/>
          </p:nvPr>
        </p:nvSpPr>
        <p:spPr>
          <a:xfrm>
            <a:off x="457200" y="1066800"/>
            <a:ext cx="4114800" cy="5135563"/>
          </a:xfrm>
        </p:spPr>
        <p:txBody>
          <a:bodyPr>
            <a:normAutofit/>
          </a:bodyPr>
          <a:lstStyle/>
          <a:p>
            <a:pPr algn="ctr"/>
            <a:r>
              <a:rPr lang="en-US" sz="4800" b="1" dirty="0" smtClean="0">
                <a:solidFill>
                  <a:srgbClr val="663300"/>
                </a:solidFill>
              </a:rPr>
              <a:t>American positions at the end of the first day</a:t>
            </a:r>
            <a:endParaRPr lang="en-US" sz="4800" b="1" dirty="0">
              <a:solidFill>
                <a:srgbClr val="663300"/>
              </a:solidFill>
            </a:endParaRPr>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00600" y="914400"/>
            <a:ext cx="3769467" cy="4724400"/>
          </a:xfrm>
          <a:ln w="19050">
            <a:solidFill>
              <a:srgbClr val="663300"/>
            </a:solidFill>
          </a:ln>
        </p:spPr>
      </p:pic>
    </p:spTree>
    <p:extLst>
      <p:ext uri="{BB962C8B-B14F-4D97-AF65-F5344CB8AC3E}">
        <p14:creationId xmlns:p14="http://schemas.microsoft.com/office/powerpoint/2010/main" val="3827757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sz="4800" b="1" dirty="0" smtClean="0">
                <a:solidFill>
                  <a:srgbClr val="663300"/>
                </a:solidFill>
              </a:rPr>
              <a:t>Capture of </a:t>
            </a:r>
            <a:r>
              <a:rPr lang="en-US" sz="4800" b="1" dirty="0" err="1" smtClean="0">
                <a:solidFill>
                  <a:srgbClr val="663300"/>
                </a:solidFill>
              </a:rPr>
              <a:t>Aslito</a:t>
            </a:r>
            <a:r>
              <a:rPr lang="en-US" sz="4800" b="1" dirty="0" smtClean="0">
                <a:solidFill>
                  <a:srgbClr val="663300"/>
                </a:solidFill>
              </a:rPr>
              <a:t> Field on 17 June</a:t>
            </a:r>
            <a:endParaRPr lang="en-US" sz="4800" b="1" dirty="0">
              <a:solidFill>
                <a:srgbClr val="663300"/>
              </a:solidFill>
            </a:endParaRPr>
          </a:p>
        </p:txBody>
      </p:sp>
      <p:pic>
        <p:nvPicPr>
          <p:cNvPr id="20" name="Content Placeholder 1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1066800"/>
            <a:ext cx="3932238" cy="3276189"/>
          </a:xfrm>
          <a:ln w="19050">
            <a:solidFill>
              <a:srgbClr val="663300"/>
            </a:solidFill>
          </a:ln>
        </p:spPr>
      </p:pic>
      <p:pic>
        <p:nvPicPr>
          <p:cNvPr id="19" name="Content Placeholder 1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57800" y="609600"/>
            <a:ext cx="3070971" cy="4114800"/>
          </a:xfrm>
          <a:ln w="19050">
            <a:solidFill>
              <a:srgbClr val="663300"/>
            </a:solidFill>
          </a:ln>
        </p:spPr>
      </p:pic>
    </p:spTree>
    <p:extLst>
      <p:ext uri="{BB962C8B-B14F-4D97-AF65-F5344CB8AC3E}">
        <p14:creationId xmlns:p14="http://schemas.microsoft.com/office/powerpoint/2010/main" val="2466232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81000" y="4572000"/>
            <a:ext cx="8336280" cy="1051560"/>
          </a:xfrm>
        </p:spPr>
        <p:txBody>
          <a:bodyPr/>
          <a:lstStyle/>
          <a:p>
            <a:pPr algn="ctr"/>
            <a:r>
              <a:rPr lang="en-US" b="1" dirty="0" err="1" smtClean="0">
                <a:solidFill>
                  <a:srgbClr val="663300"/>
                </a:solidFill>
              </a:rPr>
              <a:t>Laulau</a:t>
            </a:r>
            <a:r>
              <a:rPr lang="en-US" b="1" dirty="0" smtClean="0">
                <a:solidFill>
                  <a:srgbClr val="663300"/>
                </a:solidFill>
              </a:rPr>
              <a:t> Bay reached 18 June</a:t>
            </a:r>
            <a:endParaRPr lang="en-US" b="1" dirty="0">
              <a:solidFill>
                <a:srgbClr val="663300"/>
              </a:solidFill>
            </a:endParaRPr>
          </a:p>
        </p:txBody>
      </p:sp>
      <p:pic>
        <p:nvPicPr>
          <p:cNvPr id="17" name="Content Placeholder 1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143000"/>
            <a:ext cx="4299968" cy="3291840"/>
          </a:xfrm>
          <a:ln w="19050">
            <a:solidFill>
              <a:srgbClr val="663300"/>
            </a:solidFill>
          </a:ln>
        </p:spPr>
      </p:pic>
      <p:pic>
        <p:nvPicPr>
          <p:cNvPr id="16" name="Content Placeholder 1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3600" y="752749"/>
            <a:ext cx="3395749" cy="3944389"/>
          </a:xfrm>
          <a:ln w="19050">
            <a:solidFill>
              <a:srgbClr val="663300"/>
            </a:solidFill>
          </a:ln>
        </p:spPr>
      </p:pic>
    </p:spTree>
    <p:extLst>
      <p:ext uri="{BB962C8B-B14F-4D97-AF65-F5344CB8AC3E}">
        <p14:creationId xmlns:p14="http://schemas.microsoft.com/office/powerpoint/2010/main" val="4571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6600" b="1" dirty="0" smtClean="0">
                <a:solidFill>
                  <a:srgbClr val="663300"/>
                </a:solidFill>
              </a:rPr>
              <a:t>Pre-war Saipan</a:t>
            </a:r>
            <a:endParaRPr lang="en-US" sz="6600" b="1" dirty="0">
              <a:solidFill>
                <a:srgbClr val="663300"/>
              </a:solidFill>
            </a:endParaRP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0291" y="914400"/>
            <a:ext cx="3932238" cy="2915768"/>
          </a:xfrm>
          <a:ln w="19050">
            <a:solidFill>
              <a:srgbClr val="663300"/>
            </a:solidFill>
          </a:ln>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6150" y="905199"/>
            <a:ext cx="3930650" cy="3639490"/>
          </a:xfrm>
          <a:ln w="19050">
            <a:solidFill>
              <a:srgbClr val="663300"/>
            </a:solidFill>
          </a:ln>
        </p:spPr>
      </p:pic>
      <p:sp>
        <p:nvSpPr>
          <p:cNvPr id="2" name="TextBox 1"/>
          <p:cNvSpPr txBox="1"/>
          <p:nvPr/>
        </p:nvSpPr>
        <p:spPr>
          <a:xfrm>
            <a:off x="480291" y="4112567"/>
            <a:ext cx="4038600" cy="461665"/>
          </a:xfrm>
          <a:prstGeom prst="rect">
            <a:avLst/>
          </a:prstGeom>
          <a:noFill/>
        </p:spPr>
        <p:txBody>
          <a:bodyPr wrap="square" rtlCol="0">
            <a:spAutoFit/>
          </a:bodyPr>
          <a:lstStyle/>
          <a:p>
            <a:pPr algn="ctr"/>
            <a:r>
              <a:rPr lang="en-US" sz="2400" b="1" dirty="0" smtClean="0">
                <a:solidFill>
                  <a:srgbClr val="663300"/>
                </a:solidFill>
              </a:rPr>
              <a:t>Japanese since 1914</a:t>
            </a:r>
            <a:endParaRPr lang="en-US" sz="2400" b="1" dirty="0">
              <a:solidFill>
                <a:srgbClr val="663300"/>
              </a:solidFill>
            </a:endParaRPr>
          </a:p>
        </p:txBody>
      </p:sp>
    </p:spTree>
    <p:extLst>
      <p:ext uri="{BB962C8B-B14F-4D97-AF65-F5344CB8AC3E}">
        <p14:creationId xmlns:p14="http://schemas.microsoft.com/office/powerpoint/2010/main" val="158053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572000"/>
            <a:ext cx="8183880" cy="1051560"/>
          </a:xfrm>
        </p:spPr>
        <p:txBody>
          <a:bodyPr/>
          <a:lstStyle/>
          <a:p>
            <a:pPr algn="ctr"/>
            <a:r>
              <a:rPr lang="en-US" b="1" dirty="0" smtClean="0">
                <a:solidFill>
                  <a:srgbClr val="663300"/>
                </a:solidFill>
              </a:rPr>
              <a:t>22 June, Driving north</a:t>
            </a:r>
            <a:endParaRPr lang="en-US" b="1" dirty="0">
              <a:solidFill>
                <a:srgbClr val="663300"/>
              </a:solidFill>
            </a:endParaRP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838200"/>
            <a:ext cx="4602771" cy="3840480"/>
          </a:xfrm>
          <a:ln w="19050">
            <a:solidFill>
              <a:srgbClr val="663300"/>
            </a:solidFill>
          </a:ln>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62600" y="762000"/>
            <a:ext cx="2888673" cy="3952702"/>
          </a:xfrm>
          <a:ln w="19050">
            <a:solidFill>
              <a:srgbClr val="663300"/>
            </a:solidFill>
          </a:ln>
        </p:spPr>
      </p:pic>
    </p:spTree>
    <p:extLst>
      <p:ext uri="{BB962C8B-B14F-4D97-AF65-F5344CB8AC3E}">
        <p14:creationId xmlns:p14="http://schemas.microsoft.com/office/powerpoint/2010/main" val="424039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1051560"/>
          </a:xfrm>
        </p:spPr>
        <p:txBody>
          <a:bodyPr>
            <a:normAutofit fontScale="90000"/>
          </a:bodyPr>
          <a:lstStyle/>
          <a:p>
            <a:pPr algn="ctr"/>
            <a:r>
              <a:rPr lang="en-US" b="1" dirty="0" smtClean="0">
                <a:solidFill>
                  <a:srgbClr val="663300"/>
                </a:solidFill>
              </a:rPr>
              <a:t>Marines reached </a:t>
            </a:r>
            <a:r>
              <a:rPr lang="en-US" b="1" dirty="0" err="1" smtClean="0">
                <a:solidFill>
                  <a:srgbClr val="663300"/>
                </a:solidFill>
              </a:rPr>
              <a:t>Garapan</a:t>
            </a:r>
            <a:r>
              <a:rPr lang="en-US" b="1" dirty="0" smtClean="0">
                <a:solidFill>
                  <a:srgbClr val="663300"/>
                </a:solidFill>
              </a:rPr>
              <a:t> </a:t>
            </a:r>
            <a:r>
              <a:rPr lang="en-US" b="1" dirty="0" smtClean="0">
                <a:solidFill>
                  <a:srgbClr val="663300"/>
                </a:solidFill>
              </a:rPr>
              <a:t>25 June</a:t>
            </a:r>
            <a:endParaRPr lang="en-US" b="1" dirty="0">
              <a:solidFill>
                <a:srgbClr val="663300"/>
              </a:solidFill>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066800"/>
            <a:ext cx="4193538" cy="3291840"/>
          </a:xfrm>
          <a:ln w="19050">
            <a:solidFill>
              <a:srgbClr val="663300"/>
            </a:solidFill>
          </a:ln>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86440" y="748593"/>
            <a:ext cx="3670069" cy="3952702"/>
          </a:xfrm>
          <a:ln w="19050">
            <a:solidFill>
              <a:srgbClr val="663300"/>
            </a:solidFill>
          </a:ln>
        </p:spPr>
      </p:pic>
    </p:spTree>
    <p:extLst>
      <p:ext uri="{BB962C8B-B14F-4D97-AF65-F5344CB8AC3E}">
        <p14:creationId xmlns:p14="http://schemas.microsoft.com/office/powerpoint/2010/main" val="4116863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663300"/>
                </a:solidFill>
              </a:rPr>
              <a:t>25 June, the </a:t>
            </a:r>
            <a:br>
              <a:rPr lang="en-US" sz="4000" b="1" dirty="0" smtClean="0">
                <a:solidFill>
                  <a:srgbClr val="663300"/>
                </a:solidFill>
              </a:rPr>
            </a:br>
            <a:r>
              <a:rPr lang="en-US" sz="4000" b="1" dirty="0" smtClean="0">
                <a:solidFill>
                  <a:srgbClr val="663300"/>
                </a:solidFill>
              </a:rPr>
              <a:t>29th Marines </a:t>
            </a:r>
            <a:br>
              <a:rPr lang="en-US" sz="4000" b="1" dirty="0" smtClean="0">
                <a:solidFill>
                  <a:srgbClr val="663300"/>
                </a:solidFill>
              </a:rPr>
            </a:br>
            <a:r>
              <a:rPr lang="en-US" sz="4000" b="1" dirty="0" smtClean="0">
                <a:solidFill>
                  <a:srgbClr val="663300"/>
                </a:solidFill>
              </a:rPr>
              <a:t>reached the summit of 1,554’ Mount </a:t>
            </a:r>
            <a:r>
              <a:rPr lang="en-US" sz="4000" b="1" dirty="0" err="1" smtClean="0">
                <a:solidFill>
                  <a:srgbClr val="663300"/>
                </a:solidFill>
              </a:rPr>
              <a:t>Tapotchau</a:t>
            </a:r>
            <a:endParaRPr lang="en-US" sz="4000" b="1" dirty="0">
              <a:solidFill>
                <a:srgbClr val="663300"/>
              </a:solidFill>
            </a:endParaRP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838200"/>
            <a:ext cx="4630748" cy="2468880"/>
          </a:xfrm>
          <a:ln w="19050">
            <a:solidFill>
              <a:srgbClr val="663300"/>
            </a:solidFill>
          </a:ln>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6400" y="762000"/>
            <a:ext cx="3017520" cy="3948545"/>
          </a:xfrm>
          <a:ln w="19050">
            <a:solidFill>
              <a:srgbClr val="663300"/>
            </a:solidFill>
          </a:ln>
        </p:spPr>
      </p:pic>
    </p:spTree>
    <p:extLst>
      <p:ext uri="{BB962C8B-B14F-4D97-AF65-F5344CB8AC3E}">
        <p14:creationId xmlns:p14="http://schemas.microsoft.com/office/powerpoint/2010/main" val="3085930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2920" y="5029200"/>
            <a:ext cx="8183880" cy="1262810"/>
          </a:xfrm>
        </p:spPr>
        <p:txBody>
          <a:bodyPr>
            <a:normAutofit fontScale="90000"/>
          </a:bodyPr>
          <a:lstStyle/>
          <a:p>
            <a:r>
              <a:rPr lang="en-US" sz="4800" b="1" dirty="0" err="1" smtClean="0">
                <a:solidFill>
                  <a:srgbClr val="663300"/>
                </a:solidFill>
              </a:rPr>
              <a:t>Naftan</a:t>
            </a:r>
            <a:r>
              <a:rPr lang="en-US" sz="4800" b="1" dirty="0" smtClean="0">
                <a:solidFill>
                  <a:srgbClr val="663300"/>
                </a:solidFill>
              </a:rPr>
              <a:t> Point, </a:t>
            </a:r>
            <a:br>
              <a:rPr lang="en-US" sz="4800" b="1" dirty="0" smtClean="0">
                <a:solidFill>
                  <a:srgbClr val="663300"/>
                </a:solidFill>
              </a:rPr>
            </a:br>
            <a:r>
              <a:rPr lang="en-US" sz="4800" b="1" dirty="0" smtClean="0">
                <a:solidFill>
                  <a:srgbClr val="663300"/>
                </a:solidFill>
              </a:rPr>
              <a:t>Japanese counterattack the night of 26 June</a:t>
            </a:r>
            <a:endParaRPr lang="en-US" sz="4800" b="1" dirty="0">
              <a:solidFill>
                <a:srgbClr val="663300"/>
              </a:solidFill>
            </a:endParaRPr>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762000"/>
            <a:ext cx="4526280" cy="3017520"/>
          </a:xfrm>
          <a:ln w="19050">
            <a:solidFill>
              <a:srgbClr val="663300"/>
            </a:solidFill>
          </a:ln>
        </p:spPr>
      </p:pic>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6400" y="762000"/>
            <a:ext cx="2896985" cy="3952702"/>
          </a:xfrm>
          <a:ln w="19050">
            <a:solidFill>
              <a:srgbClr val="663300"/>
            </a:solidFill>
          </a:ln>
        </p:spPr>
      </p:pic>
    </p:spTree>
    <p:extLst>
      <p:ext uri="{BB962C8B-B14F-4D97-AF65-F5344CB8AC3E}">
        <p14:creationId xmlns:p14="http://schemas.microsoft.com/office/powerpoint/2010/main" val="291735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663300"/>
                </a:solidFill>
              </a:rPr>
              <a:t>By 27 June US forces had cleared the central mountains of the Japanese</a:t>
            </a:r>
            <a:endParaRPr lang="en-US" b="1" dirty="0">
              <a:solidFill>
                <a:srgbClr val="663300"/>
              </a:solidFill>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4350" y="1196195"/>
            <a:ext cx="3932238" cy="3057498"/>
          </a:xfrm>
          <a:ln w="19050">
            <a:solidFill>
              <a:srgbClr val="663300"/>
            </a:solidFill>
          </a:ln>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6150" y="1273191"/>
            <a:ext cx="3930650" cy="2903505"/>
          </a:xfrm>
          <a:ln w="19050">
            <a:solidFill>
              <a:srgbClr val="663300"/>
            </a:solidFill>
          </a:ln>
        </p:spPr>
      </p:pic>
    </p:spTree>
    <p:extLst>
      <p:ext uri="{BB962C8B-B14F-4D97-AF65-F5344CB8AC3E}">
        <p14:creationId xmlns:p14="http://schemas.microsoft.com/office/powerpoint/2010/main" val="3180571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25562"/>
          </a:xfrm>
        </p:spPr>
        <p:txBody>
          <a:bodyPr>
            <a:normAutofit/>
          </a:bodyPr>
          <a:lstStyle/>
          <a:p>
            <a:pPr algn="ctr"/>
            <a:r>
              <a:rPr lang="en-US" b="1" dirty="0" smtClean="0">
                <a:solidFill>
                  <a:srgbClr val="663300"/>
                </a:solidFill>
              </a:rPr>
              <a:t>Papago Valley, “Death Valley” </a:t>
            </a:r>
            <a:br>
              <a:rPr lang="en-US" b="1" dirty="0" smtClean="0">
                <a:solidFill>
                  <a:srgbClr val="663300"/>
                </a:solidFill>
              </a:rPr>
            </a:br>
            <a:r>
              <a:rPr lang="en-US" b="1" dirty="0" smtClean="0">
                <a:solidFill>
                  <a:srgbClr val="663300"/>
                </a:solidFill>
              </a:rPr>
              <a:t>23 to 30 June </a:t>
            </a:r>
            <a:endParaRPr lang="en-US" b="1" dirty="0">
              <a:solidFill>
                <a:srgbClr val="663300"/>
              </a:solidFill>
            </a:endParaRPr>
          </a:p>
        </p:txBody>
      </p:sp>
      <p:sp>
        <p:nvSpPr>
          <p:cNvPr id="3" name="Text Placeholder 2"/>
          <p:cNvSpPr>
            <a:spLocks noGrp="1"/>
          </p:cNvSpPr>
          <p:nvPr>
            <p:ph type="body" idx="1"/>
          </p:nvPr>
        </p:nvSpPr>
        <p:spPr>
          <a:xfrm>
            <a:off x="457200" y="1905000"/>
            <a:ext cx="4724400" cy="1066799"/>
          </a:xfrm>
        </p:spPr>
        <p:txBody>
          <a:bodyPr>
            <a:normAutofit/>
          </a:bodyPr>
          <a:lstStyle/>
          <a:p>
            <a:pPr algn="ctr"/>
            <a:r>
              <a:rPr lang="en-US" sz="2800" dirty="0" smtClean="0">
                <a:solidFill>
                  <a:srgbClr val="663300"/>
                </a:solidFill>
              </a:rPr>
              <a:t>Attacked by the 27</a:t>
            </a:r>
            <a:r>
              <a:rPr lang="en-US" sz="2800" baseline="30000" dirty="0" smtClean="0">
                <a:solidFill>
                  <a:srgbClr val="663300"/>
                </a:solidFill>
              </a:rPr>
              <a:t>th</a:t>
            </a:r>
            <a:r>
              <a:rPr lang="en-US" sz="2800" dirty="0" smtClean="0">
                <a:solidFill>
                  <a:srgbClr val="663300"/>
                </a:solidFill>
              </a:rPr>
              <a:t> Division</a:t>
            </a:r>
            <a:endParaRPr lang="en-US" sz="2800" dirty="0">
              <a:solidFill>
                <a:srgbClr val="663300"/>
              </a:solidFill>
            </a:endParaRPr>
          </a:p>
        </p:txBody>
      </p:sp>
      <p:pic>
        <p:nvPicPr>
          <p:cNvPr id="6"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838200" y="3124200"/>
            <a:ext cx="3930650" cy="2788304"/>
          </a:xfrm>
          <a:ln w="19050">
            <a:solidFill>
              <a:srgbClr val="663300"/>
            </a:solidFill>
          </a:ln>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334000" y="2057400"/>
            <a:ext cx="2997452" cy="3840480"/>
          </a:xfrm>
          <a:ln w="19050">
            <a:solidFill>
              <a:srgbClr val="663300"/>
            </a:solidFill>
          </a:ln>
        </p:spPr>
      </p:pic>
    </p:spTree>
    <p:extLst>
      <p:ext uri="{BB962C8B-B14F-4D97-AF65-F5344CB8AC3E}">
        <p14:creationId xmlns:p14="http://schemas.microsoft.com/office/powerpoint/2010/main" val="4273405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457200"/>
            <a:ext cx="8382000" cy="2590800"/>
          </a:xfrm>
        </p:spPr>
        <p:txBody>
          <a:bodyPr>
            <a:noAutofit/>
          </a:bodyPr>
          <a:lstStyle/>
          <a:p>
            <a:pPr algn="ctr"/>
            <a:r>
              <a:rPr lang="en-US" sz="2400" b="1" dirty="0" smtClean="0">
                <a:solidFill>
                  <a:srgbClr val="663300"/>
                </a:solidFill>
              </a:rPr>
              <a:t>24 June: General Holland Smith, USMC relieves Lt. General Ralph Smith, USA as commander of the 27</a:t>
            </a:r>
            <a:r>
              <a:rPr lang="en-US" sz="2400" b="1" baseline="30000" dirty="0" smtClean="0">
                <a:solidFill>
                  <a:srgbClr val="663300"/>
                </a:solidFill>
              </a:rPr>
              <a:t>th</a:t>
            </a:r>
            <a:r>
              <a:rPr lang="en-US" sz="2400" b="1" dirty="0" smtClean="0">
                <a:solidFill>
                  <a:srgbClr val="663300"/>
                </a:solidFill>
              </a:rPr>
              <a:t> Infantry. Replaced by General Major General </a:t>
            </a:r>
            <a:r>
              <a:rPr lang="en-US" sz="2400" b="1" dirty="0" err="1" smtClean="0">
                <a:solidFill>
                  <a:srgbClr val="663300"/>
                </a:solidFill>
              </a:rPr>
              <a:t>Sanderford</a:t>
            </a:r>
            <a:r>
              <a:rPr lang="en-US" sz="2400" b="1" dirty="0" smtClean="0">
                <a:solidFill>
                  <a:srgbClr val="663300"/>
                </a:solidFill>
              </a:rPr>
              <a:t> </a:t>
            </a:r>
            <a:r>
              <a:rPr lang="en-US" sz="2400" b="1" dirty="0" err="1" smtClean="0">
                <a:solidFill>
                  <a:srgbClr val="663300"/>
                </a:solidFill>
              </a:rPr>
              <a:t>Jarman</a:t>
            </a:r>
            <a:r>
              <a:rPr lang="en-US" sz="2400" b="1" dirty="0" smtClean="0">
                <a:solidFill>
                  <a:srgbClr val="663300"/>
                </a:solidFill>
              </a:rPr>
              <a:t>, USA</a:t>
            </a:r>
            <a:endParaRPr lang="en-US" sz="2400" b="1" dirty="0">
              <a:solidFill>
                <a:srgbClr val="663300"/>
              </a:solidFill>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0" y="2362200"/>
            <a:ext cx="2552700" cy="3810000"/>
          </a:xfrm>
          <a:ln w="19050">
            <a:solidFill>
              <a:srgbClr val="663300"/>
            </a:solidFill>
          </a:ln>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7400" y="2667000"/>
            <a:ext cx="1397000" cy="1892300"/>
          </a:xfrm>
          <a:ln w="19050">
            <a:solidFill>
              <a:srgbClr val="663300"/>
            </a:solidFill>
          </a:ln>
        </p:spPr>
      </p:pic>
      <p:sp>
        <p:nvSpPr>
          <p:cNvPr id="10" name="TextBox 9"/>
          <p:cNvSpPr txBox="1"/>
          <p:nvPr/>
        </p:nvSpPr>
        <p:spPr>
          <a:xfrm>
            <a:off x="4800600" y="5029200"/>
            <a:ext cx="3352800" cy="646331"/>
          </a:xfrm>
          <a:prstGeom prst="rect">
            <a:avLst/>
          </a:prstGeom>
          <a:noFill/>
        </p:spPr>
        <p:txBody>
          <a:bodyPr wrap="square" rtlCol="0">
            <a:spAutoFit/>
          </a:bodyPr>
          <a:lstStyle/>
          <a:p>
            <a:pPr algn="ctr"/>
            <a:r>
              <a:rPr lang="en-US" b="1" dirty="0" smtClean="0">
                <a:solidFill>
                  <a:srgbClr val="663300"/>
                </a:solidFill>
              </a:rPr>
              <a:t>Left: General Smith</a:t>
            </a:r>
          </a:p>
          <a:p>
            <a:pPr algn="ctr"/>
            <a:r>
              <a:rPr lang="en-US" b="1" dirty="0" smtClean="0">
                <a:solidFill>
                  <a:srgbClr val="663300"/>
                </a:solidFill>
              </a:rPr>
              <a:t>Top: General </a:t>
            </a:r>
            <a:r>
              <a:rPr lang="en-US" b="1" dirty="0" err="1" smtClean="0">
                <a:solidFill>
                  <a:srgbClr val="663300"/>
                </a:solidFill>
              </a:rPr>
              <a:t>Jarman</a:t>
            </a:r>
            <a:endParaRPr lang="en-US" b="1" dirty="0">
              <a:solidFill>
                <a:srgbClr val="663300"/>
              </a:solidFill>
            </a:endParaRPr>
          </a:p>
        </p:txBody>
      </p:sp>
    </p:spTree>
    <p:extLst>
      <p:ext uri="{BB962C8B-B14F-4D97-AF65-F5344CB8AC3E}">
        <p14:creationId xmlns:p14="http://schemas.microsoft.com/office/powerpoint/2010/main" val="2062661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a:bodyPr>
          <a:lstStyle/>
          <a:p>
            <a:pPr algn="ctr"/>
            <a:r>
              <a:rPr lang="en-US" b="1" dirty="0" smtClean="0">
                <a:solidFill>
                  <a:srgbClr val="663300"/>
                </a:solidFill>
              </a:rPr>
              <a:t>2 - 4 July: </a:t>
            </a:r>
            <a:r>
              <a:rPr lang="en-US" b="1" dirty="0" err="1" smtClean="0">
                <a:solidFill>
                  <a:srgbClr val="663300"/>
                </a:solidFill>
              </a:rPr>
              <a:t>Garapan</a:t>
            </a:r>
            <a:r>
              <a:rPr lang="en-US" b="1" dirty="0" smtClean="0">
                <a:solidFill>
                  <a:srgbClr val="663300"/>
                </a:solidFill>
              </a:rPr>
              <a:t> </a:t>
            </a:r>
            <a:r>
              <a:rPr lang="en-US" b="1" dirty="0" smtClean="0">
                <a:solidFill>
                  <a:srgbClr val="663300"/>
                </a:solidFill>
              </a:rPr>
              <a:t>and Flores Point reached</a:t>
            </a:r>
            <a:endParaRPr lang="en-US" b="1" dirty="0">
              <a:solidFill>
                <a:srgbClr val="663300"/>
              </a:solidFill>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905000"/>
            <a:ext cx="3932238" cy="3740521"/>
          </a:xfrm>
          <a:ln w="19050">
            <a:solidFill>
              <a:srgbClr val="663300"/>
            </a:solidFill>
          </a:ln>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905000"/>
            <a:ext cx="3930650" cy="2834759"/>
          </a:xfrm>
          <a:ln w="19050">
            <a:solidFill>
              <a:srgbClr val="663300"/>
            </a:solidFill>
          </a:ln>
        </p:spPr>
      </p:pic>
    </p:spTree>
    <p:extLst>
      <p:ext uri="{BB962C8B-B14F-4D97-AF65-F5344CB8AC3E}">
        <p14:creationId xmlns:p14="http://schemas.microsoft.com/office/powerpoint/2010/main" val="4049968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95400"/>
          </a:xfrm>
        </p:spPr>
        <p:txBody>
          <a:bodyPr/>
          <a:lstStyle/>
          <a:p>
            <a:pPr algn="ctr"/>
            <a:r>
              <a:rPr lang="en-US" b="1" dirty="0" smtClean="0">
                <a:solidFill>
                  <a:srgbClr val="663300"/>
                </a:solidFill>
              </a:rPr>
              <a:t>6 July: Advance along the west coast through </a:t>
            </a:r>
            <a:r>
              <a:rPr lang="en-US" b="1" dirty="0" err="1" smtClean="0">
                <a:solidFill>
                  <a:srgbClr val="663300"/>
                </a:solidFill>
              </a:rPr>
              <a:t>Tanapag</a:t>
            </a:r>
            <a:endParaRPr lang="en-US" b="1" dirty="0">
              <a:solidFill>
                <a:srgbClr val="6633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514600"/>
            <a:ext cx="3932238" cy="2721845"/>
          </a:xfrm>
          <a:ln w="19050">
            <a:solidFill>
              <a:srgbClr val="663300"/>
            </a:solidFill>
          </a:ln>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2438400"/>
            <a:ext cx="3930650" cy="2919681"/>
          </a:xfrm>
          <a:ln w="19050">
            <a:solidFill>
              <a:srgbClr val="663300"/>
            </a:solidFill>
          </a:ln>
        </p:spPr>
      </p:pic>
    </p:spTree>
    <p:extLst>
      <p:ext uri="{BB962C8B-B14F-4D97-AF65-F5344CB8AC3E}">
        <p14:creationId xmlns:p14="http://schemas.microsoft.com/office/powerpoint/2010/main" val="1797803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7" y="5105400"/>
            <a:ext cx="8211127" cy="1051560"/>
          </a:xfrm>
        </p:spPr>
        <p:txBody>
          <a:bodyPr/>
          <a:lstStyle/>
          <a:p>
            <a:pPr algn="ctr"/>
            <a:r>
              <a:rPr lang="en-US" b="1" i="1" dirty="0" err="1" smtClean="0">
                <a:solidFill>
                  <a:srgbClr val="663300"/>
                </a:solidFill>
              </a:rPr>
              <a:t>Gyokusai</a:t>
            </a:r>
            <a:r>
              <a:rPr lang="en-US" b="1" dirty="0" smtClean="0">
                <a:solidFill>
                  <a:srgbClr val="663300"/>
                </a:solidFill>
              </a:rPr>
              <a:t> the night of 6 July</a:t>
            </a:r>
            <a:endParaRPr lang="en-US" b="1" dirty="0">
              <a:solidFill>
                <a:srgbClr val="663300"/>
              </a:solidFill>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1" y="1905000"/>
            <a:ext cx="3889248" cy="2651760"/>
          </a:xfrm>
          <a:ln w="19050">
            <a:solidFill>
              <a:srgbClr val="663300"/>
            </a:solidFill>
          </a:ln>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07983" y="530225"/>
            <a:ext cx="3426983" cy="4389438"/>
          </a:xfrm>
          <a:ln w="19050">
            <a:solidFill>
              <a:srgbClr val="663300"/>
            </a:solidFill>
          </a:ln>
        </p:spPr>
      </p:pic>
      <p:sp>
        <p:nvSpPr>
          <p:cNvPr id="7" name="TextBox 6"/>
          <p:cNvSpPr txBox="1"/>
          <p:nvPr/>
        </p:nvSpPr>
        <p:spPr>
          <a:xfrm>
            <a:off x="475673" y="533400"/>
            <a:ext cx="4038600" cy="830997"/>
          </a:xfrm>
          <a:prstGeom prst="rect">
            <a:avLst/>
          </a:prstGeom>
          <a:noFill/>
        </p:spPr>
        <p:txBody>
          <a:bodyPr wrap="square" rtlCol="0">
            <a:spAutoFit/>
          </a:bodyPr>
          <a:lstStyle/>
          <a:p>
            <a:pPr algn="ctr"/>
            <a:r>
              <a:rPr lang="en-US" sz="2400" b="1" dirty="0" smtClean="0">
                <a:solidFill>
                  <a:srgbClr val="FF0000"/>
                </a:solidFill>
              </a:rPr>
              <a:t>4,311 dead Japanese counted</a:t>
            </a:r>
          </a:p>
          <a:p>
            <a:pPr algn="ctr"/>
            <a:r>
              <a:rPr lang="en-US" sz="2400" b="1" dirty="0" smtClean="0">
                <a:solidFill>
                  <a:srgbClr val="0070C0"/>
                </a:solidFill>
              </a:rPr>
              <a:t>406 American dead</a:t>
            </a:r>
            <a:endParaRPr lang="en-US" sz="2400" b="1" dirty="0">
              <a:solidFill>
                <a:srgbClr val="0070C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1" y="2286000"/>
            <a:ext cx="3911600" cy="3108960"/>
          </a:xfrm>
          <a:prstGeom prst="rect">
            <a:avLst/>
          </a:prstGeom>
          <a:ln w="19050">
            <a:solidFill>
              <a:srgbClr val="663300"/>
            </a:solidFill>
          </a:ln>
        </p:spPr>
      </p:pic>
    </p:spTree>
    <p:extLst>
      <p:ext uri="{BB962C8B-B14F-4D97-AF65-F5344CB8AC3E}">
        <p14:creationId xmlns:p14="http://schemas.microsoft.com/office/powerpoint/2010/main" val="39423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799" y="685800"/>
            <a:ext cx="6574122" cy="54864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340" y="762000"/>
            <a:ext cx="3981903" cy="5120640"/>
          </a:xfrm>
          <a:prstGeom prst="rect">
            <a:avLst/>
          </a:prstGeom>
          <a:ln w="19050">
            <a:solidFill>
              <a:srgbClr val="663300"/>
            </a:solidFill>
          </a:ln>
        </p:spPr>
      </p:pic>
      <p:sp>
        <p:nvSpPr>
          <p:cNvPr id="4" name="TextBox 3"/>
          <p:cNvSpPr txBox="1"/>
          <p:nvPr/>
        </p:nvSpPr>
        <p:spPr>
          <a:xfrm>
            <a:off x="3727386" y="974375"/>
            <a:ext cx="1301813" cy="369332"/>
          </a:xfrm>
          <a:prstGeom prst="rect">
            <a:avLst/>
          </a:prstGeom>
          <a:noFill/>
        </p:spPr>
        <p:txBody>
          <a:bodyPr wrap="square" rtlCol="0">
            <a:spAutoFit/>
          </a:bodyPr>
          <a:lstStyle/>
          <a:p>
            <a:r>
              <a:rPr lang="en-US" b="1" dirty="0" smtClean="0"/>
              <a:t>15 June</a:t>
            </a:r>
            <a:endParaRPr lang="en-US" b="1" dirty="0"/>
          </a:p>
        </p:txBody>
      </p:sp>
      <p:sp>
        <p:nvSpPr>
          <p:cNvPr id="6" name="TextBox 5"/>
          <p:cNvSpPr txBox="1"/>
          <p:nvPr/>
        </p:nvSpPr>
        <p:spPr>
          <a:xfrm>
            <a:off x="3717341" y="1445430"/>
            <a:ext cx="1271619" cy="369332"/>
          </a:xfrm>
          <a:prstGeom prst="rect">
            <a:avLst/>
          </a:prstGeom>
          <a:noFill/>
        </p:spPr>
        <p:txBody>
          <a:bodyPr wrap="square" rtlCol="0">
            <a:spAutoFit/>
          </a:bodyPr>
          <a:lstStyle/>
          <a:p>
            <a:r>
              <a:rPr lang="en-US" b="1" dirty="0" smtClean="0"/>
              <a:t>24 July</a:t>
            </a:r>
            <a:endParaRPr lang="en-US" b="1" dirty="0"/>
          </a:p>
        </p:txBody>
      </p:sp>
      <p:sp>
        <p:nvSpPr>
          <p:cNvPr id="8" name="TextBox 7"/>
          <p:cNvSpPr txBox="1"/>
          <p:nvPr/>
        </p:nvSpPr>
        <p:spPr>
          <a:xfrm>
            <a:off x="3727386" y="4572000"/>
            <a:ext cx="1149414" cy="369332"/>
          </a:xfrm>
          <a:prstGeom prst="rect">
            <a:avLst/>
          </a:prstGeom>
          <a:noFill/>
        </p:spPr>
        <p:txBody>
          <a:bodyPr wrap="square" rtlCol="0">
            <a:spAutoFit/>
          </a:bodyPr>
          <a:lstStyle/>
          <a:p>
            <a:r>
              <a:rPr lang="en-US" b="1" dirty="0" smtClean="0"/>
              <a:t>21 July</a:t>
            </a:r>
            <a:endParaRPr lang="en-US" b="1" dirty="0"/>
          </a:p>
        </p:txBody>
      </p:sp>
    </p:spTree>
    <p:extLst>
      <p:ext uri="{BB962C8B-B14F-4D97-AF65-F5344CB8AC3E}">
        <p14:creationId xmlns:p14="http://schemas.microsoft.com/office/powerpoint/2010/main" val="12055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solidFill>
                  <a:srgbClr val="663300"/>
                </a:solidFill>
              </a:rPr>
              <a:t>9 July: </a:t>
            </a:r>
            <a:r>
              <a:rPr lang="en-US" b="1" dirty="0" err="1" smtClean="0">
                <a:solidFill>
                  <a:srgbClr val="663300"/>
                </a:solidFill>
              </a:rPr>
              <a:t>Marpi</a:t>
            </a:r>
            <a:r>
              <a:rPr lang="en-US" b="1" dirty="0" smtClean="0">
                <a:solidFill>
                  <a:srgbClr val="663300"/>
                </a:solidFill>
              </a:rPr>
              <a:t> Point is reached</a:t>
            </a:r>
            <a:endParaRPr lang="en-US" b="1" dirty="0">
              <a:solidFill>
                <a:srgbClr val="663300"/>
              </a:solidFill>
            </a:endParaRPr>
          </a:p>
        </p:txBody>
      </p:sp>
      <p:sp>
        <p:nvSpPr>
          <p:cNvPr id="7" name="Text Placeholder 6"/>
          <p:cNvSpPr>
            <a:spLocks noGrp="1"/>
          </p:cNvSpPr>
          <p:nvPr>
            <p:ph type="body" idx="1"/>
          </p:nvPr>
        </p:nvSpPr>
        <p:spPr>
          <a:xfrm>
            <a:off x="457200" y="304800"/>
            <a:ext cx="4040188" cy="1828799"/>
          </a:xfrm>
        </p:spPr>
        <p:txBody>
          <a:bodyPr>
            <a:normAutofit/>
          </a:bodyPr>
          <a:lstStyle/>
          <a:p>
            <a:pPr algn="ctr"/>
            <a:r>
              <a:rPr lang="en-US" dirty="0" smtClean="0">
                <a:solidFill>
                  <a:srgbClr val="663300"/>
                </a:solidFill>
              </a:rPr>
              <a:t>Est. 1,000 Japanese died rather than surrender</a:t>
            </a:r>
            <a:endParaRPr lang="en-US" dirty="0">
              <a:solidFill>
                <a:srgbClr val="663300"/>
              </a:solidFill>
            </a:endParaRPr>
          </a:p>
        </p:txBody>
      </p:sp>
      <p:sp>
        <p:nvSpPr>
          <p:cNvPr id="8" name="Text Placeholder 7"/>
          <p:cNvSpPr>
            <a:spLocks noGrp="1"/>
          </p:cNvSpPr>
          <p:nvPr>
            <p:ph type="body" sz="half" idx="3"/>
          </p:nvPr>
        </p:nvSpPr>
        <p:spPr>
          <a:xfrm>
            <a:off x="4652169" y="579438"/>
            <a:ext cx="3931920" cy="944562"/>
          </a:xfrm>
        </p:spPr>
        <p:txBody>
          <a:bodyPr>
            <a:normAutofit/>
          </a:bodyPr>
          <a:lstStyle/>
          <a:p>
            <a:pPr algn="ctr"/>
            <a:r>
              <a:rPr lang="en-US" dirty="0" smtClean="0">
                <a:solidFill>
                  <a:srgbClr val="663300"/>
                </a:solidFill>
              </a:rPr>
              <a:t>Island declared secured</a:t>
            </a:r>
            <a:endParaRPr lang="en-US" dirty="0">
              <a:solidFill>
                <a:srgbClr val="663300"/>
              </a:solidFill>
            </a:endParaRPr>
          </a:p>
        </p:txBody>
      </p:sp>
      <p:pic>
        <p:nvPicPr>
          <p:cNvPr id="6"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33400" y="2362200"/>
            <a:ext cx="3930650" cy="2366708"/>
          </a:xfrm>
          <a:ln w="19050">
            <a:solidFill>
              <a:srgbClr val="663300"/>
            </a:solidFill>
          </a:ln>
        </p:spPr>
      </p:pic>
      <p:pic>
        <p:nvPicPr>
          <p:cNvPr id="5" name="Content Placeholder 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2057400"/>
            <a:ext cx="3930650" cy="3174444"/>
          </a:xfrm>
          <a:ln w="19050">
            <a:solidFill>
              <a:srgbClr val="663300"/>
            </a:solidFill>
          </a:ln>
        </p:spPr>
      </p:pic>
    </p:spTree>
    <p:extLst>
      <p:ext uri="{BB962C8B-B14F-4D97-AF65-F5344CB8AC3E}">
        <p14:creationId xmlns:p14="http://schemas.microsoft.com/office/powerpoint/2010/main" val="31998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4800600"/>
            <a:ext cx="8183880" cy="1051560"/>
          </a:xfrm>
        </p:spPr>
        <p:txBody>
          <a:bodyPr/>
          <a:lstStyle/>
          <a:p>
            <a:pPr algn="ctr"/>
            <a:r>
              <a:rPr lang="en-US" b="1" dirty="0" smtClean="0">
                <a:solidFill>
                  <a:srgbClr val="663300"/>
                </a:solidFill>
              </a:rPr>
              <a:t>Military casualties</a:t>
            </a:r>
            <a:endParaRPr lang="en-US" b="1" dirty="0">
              <a:solidFill>
                <a:srgbClr val="663300"/>
              </a:solidFill>
            </a:endParaRPr>
          </a:p>
        </p:txBody>
      </p:sp>
      <p:sp>
        <p:nvSpPr>
          <p:cNvPr id="8" name="Text Placeholder 7"/>
          <p:cNvSpPr>
            <a:spLocks noGrp="1"/>
          </p:cNvSpPr>
          <p:nvPr>
            <p:ph type="body" idx="1"/>
          </p:nvPr>
        </p:nvSpPr>
        <p:spPr>
          <a:xfrm>
            <a:off x="609600" y="762000"/>
            <a:ext cx="3931920" cy="792162"/>
          </a:xfrm>
        </p:spPr>
        <p:txBody>
          <a:bodyPr/>
          <a:lstStyle/>
          <a:p>
            <a:pPr algn="ctr"/>
            <a:r>
              <a:rPr lang="en-US" dirty="0" smtClean="0">
                <a:solidFill>
                  <a:srgbClr val="663300"/>
                </a:solidFill>
              </a:rPr>
              <a:t>U.S.: 3,426 dead</a:t>
            </a:r>
            <a:endParaRPr lang="en-US" dirty="0">
              <a:solidFill>
                <a:srgbClr val="663300"/>
              </a:solidFill>
            </a:endParaRPr>
          </a:p>
        </p:txBody>
      </p:sp>
      <p:sp>
        <p:nvSpPr>
          <p:cNvPr id="9" name="Text Placeholder 8"/>
          <p:cNvSpPr>
            <a:spLocks noGrp="1"/>
          </p:cNvSpPr>
          <p:nvPr>
            <p:ph type="body" sz="half" idx="3"/>
          </p:nvPr>
        </p:nvSpPr>
        <p:spPr>
          <a:xfrm>
            <a:off x="4648200" y="762000"/>
            <a:ext cx="3931920" cy="792162"/>
          </a:xfrm>
        </p:spPr>
        <p:txBody>
          <a:bodyPr/>
          <a:lstStyle/>
          <a:p>
            <a:pPr algn="ctr"/>
            <a:r>
              <a:rPr lang="en-US" dirty="0" smtClean="0">
                <a:solidFill>
                  <a:srgbClr val="663300"/>
                </a:solidFill>
              </a:rPr>
              <a:t>Japan: 23,811 dead</a:t>
            </a:r>
            <a:endParaRPr lang="en-US" dirty="0">
              <a:solidFill>
                <a:srgbClr val="663300"/>
              </a:solidFill>
            </a:endParaRP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8013" y="1724534"/>
            <a:ext cx="3930650" cy="2935856"/>
          </a:xfrm>
          <a:ln w="19050">
            <a:solidFill>
              <a:srgbClr val="663300"/>
            </a:solidFill>
          </a:ln>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52963" y="1700759"/>
            <a:ext cx="3930650" cy="2983407"/>
          </a:xfrm>
          <a:ln w="19050">
            <a:solidFill>
              <a:srgbClr val="663300"/>
            </a:solidFill>
          </a:ln>
        </p:spPr>
      </p:pic>
    </p:spTree>
    <p:extLst>
      <p:ext uri="{BB962C8B-B14F-4D97-AF65-F5344CB8AC3E}">
        <p14:creationId xmlns:p14="http://schemas.microsoft.com/office/powerpoint/2010/main" val="3847327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b="1" dirty="0" smtClean="0">
                <a:solidFill>
                  <a:srgbClr val="663300"/>
                </a:solidFill>
              </a:rPr>
              <a:t>Civilian causalities</a:t>
            </a:r>
            <a:endParaRPr lang="en-US" b="1" dirty="0">
              <a:solidFill>
                <a:srgbClr val="663300"/>
              </a:solidFill>
            </a:endParaRPr>
          </a:p>
        </p:txBody>
      </p:sp>
      <p:sp>
        <p:nvSpPr>
          <p:cNvPr id="7" name="Text Placeholder 6"/>
          <p:cNvSpPr>
            <a:spLocks noGrp="1"/>
          </p:cNvSpPr>
          <p:nvPr>
            <p:ph type="body" idx="1"/>
          </p:nvPr>
        </p:nvSpPr>
        <p:spPr>
          <a:xfrm>
            <a:off x="457200" y="1295400"/>
            <a:ext cx="4040188" cy="1371600"/>
          </a:xfrm>
        </p:spPr>
        <p:txBody>
          <a:bodyPr>
            <a:noAutofit/>
          </a:bodyPr>
          <a:lstStyle/>
          <a:p>
            <a:r>
              <a:rPr lang="en-US" sz="1800" dirty="0" smtClean="0">
                <a:solidFill>
                  <a:srgbClr val="663300"/>
                </a:solidFill>
              </a:rPr>
              <a:t>938 Carolinians and Chamorros died</a:t>
            </a:r>
          </a:p>
          <a:p>
            <a:r>
              <a:rPr lang="en-US" sz="1800" dirty="0" smtClean="0">
                <a:solidFill>
                  <a:srgbClr val="663300"/>
                </a:solidFill>
              </a:rPr>
              <a:t>8,500 estimated Japanese and Korean civilians died</a:t>
            </a:r>
          </a:p>
        </p:txBody>
      </p:sp>
      <p:sp>
        <p:nvSpPr>
          <p:cNvPr id="8" name="Text Placeholder 7"/>
          <p:cNvSpPr>
            <a:spLocks noGrp="1"/>
          </p:cNvSpPr>
          <p:nvPr>
            <p:ph type="body" sz="half" idx="3"/>
          </p:nvPr>
        </p:nvSpPr>
        <p:spPr>
          <a:xfrm>
            <a:off x="4572000" y="1447800"/>
            <a:ext cx="4419599" cy="1066800"/>
          </a:xfrm>
        </p:spPr>
        <p:txBody>
          <a:bodyPr>
            <a:noAutofit/>
          </a:bodyPr>
          <a:lstStyle/>
          <a:p>
            <a:r>
              <a:rPr lang="en-US" sz="1800" dirty="0" smtClean="0">
                <a:solidFill>
                  <a:srgbClr val="663300"/>
                </a:solidFill>
              </a:rPr>
              <a:t>3,129 Carolinians and Chamorros survived</a:t>
            </a:r>
          </a:p>
          <a:p>
            <a:r>
              <a:rPr lang="en-US" sz="1800" dirty="0" smtClean="0">
                <a:solidFill>
                  <a:srgbClr val="663300"/>
                </a:solidFill>
              </a:rPr>
              <a:t>11,431 Japanese and Koreans survived</a:t>
            </a:r>
            <a:endParaRPr lang="en-US" sz="1800" dirty="0">
              <a:solidFill>
                <a:srgbClr val="663300"/>
              </a:solidFill>
            </a:endParaRPr>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2819400"/>
            <a:ext cx="3303855" cy="3017520"/>
          </a:xfrm>
          <a:ln w="19050">
            <a:solidFill>
              <a:srgbClr val="663300"/>
            </a:solidFill>
          </a:ln>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0" y="2743200"/>
            <a:ext cx="3930650" cy="3090387"/>
          </a:xfrm>
          <a:ln w="19050">
            <a:solidFill>
              <a:srgbClr val="663300"/>
            </a:solidFill>
          </a:ln>
        </p:spPr>
      </p:pic>
    </p:spTree>
    <p:extLst>
      <p:ext uri="{BB962C8B-B14F-4D97-AF65-F5344CB8AC3E}">
        <p14:creationId xmlns:p14="http://schemas.microsoft.com/office/powerpoint/2010/main" val="1407390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663300"/>
                </a:solidFill>
              </a:rPr>
              <a:t>Ramifications of the Battle of Saipan</a:t>
            </a:r>
            <a:endParaRPr lang="en-US" b="1" dirty="0">
              <a:solidFill>
                <a:srgbClr val="663300"/>
              </a:solidFill>
            </a:endParaRPr>
          </a:p>
        </p:txBody>
      </p:sp>
      <p:sp>
        <p:nvSpPr>
          <p:cNvPr id="7" name="Text Placeholder 6"/>
          <p:cNvSpPr>
            <a:spLocks noGrp="1"/>
          </p:cNvSpPr>
          <p:nvPr>
            <p:ph type="body" idx="1"/>
          </p:nvPr>
        </p:nvSpPr>
        <p:spPr>
          <a:xfrm>
            <a:off x="457200" y="609600"/>
            <a:ext cx="4040188" cy="1066800"/>
          </a:xfrm>
        </p:spPr>
        <p:txBody>
          <a:bodyPr>
            <a:noAutofit/>
          </a:bodyPr>
          <a:lstStyle/>
          <a:p>
            <a:pPr algn="ctr"/>
            <a:r>
              <a:rPr lang="en-US" dirty="0" smtClean="0">
                <a:solidFill>
                  <a:srgbClr val="663300"/>
                </a:solidFill>
              </a:rPr>
              <a:t>General </a:t>
            </a:r>
            <a:r>
              <a:rPr lang="en-US" dirty="0" err="1" smtClean="0">
                <a:solidFill>
                  <a:srgbClr val="663300"/>
                </a:solidFill>
              </a:rPr>
              <a:t>Hdeki</a:t>
            </a:r>
            <a:r>
              <a:rPr lang="en-US" dirty="0" smtClean="0">
                <a:solidFill>
                  <a:srgbClr val="663300"/>
                </a:solidFill>
              </a:rPr>
              <a:t> </a:t>
            </a:r>
            <a:r>
              <a:rPr lang="en-US" dirty="0" err="1" smtClean="0">
                <a:solidFill>
                  <a:srgbClr val="663300"/>
                </a:solidFill>
              </a:rPr>
              <a:t>Tojo</a:t>
            </a:r>
            <a:r>
              <a:rPr lang="en-US" dirty="0" smtClean="0">
                <a:solidFill>
                  <a:srgbClr val="663300"/>
                </a:solidFill>
              </a:rPr>
              <a:t> Resigns as Japan’s Prime Minister</a:t>
            </a:r>
            <a:endParaRPr lang="en-US" dirty="0">
              <a:solidFill>
                <a:srgbClr val="663300"/>
              </a:solidFill>
            </a:endParaRPr>
          </a:p>
        </p:txBody>
      </p:sp>
      <p:sp>
        <p:nvSpPr>
          <p:cNvPr id="8" name="Text Placeholder 7"/>
          <p:cNvSpPr>
            <a:spLocks noGrp="1"/>
          </p:cNvSpPr>
          <p:nvPr>
            <p:ph type="body" sz="half" idx="3"/>
          </p:nvPr>
        </p:nvSpPr>
        <p:spPr/>
        <p:txBody>
          <a:bodyPr>
            <a:normAutofit fontScale="92500" lnSpcReduction="10000"/>
          </a:bodyPr>
          <a:lstStyle/>
          <a:p>
            <a:pPr algn="ctr"/>
            <a:r>
              <a:rPr lang="en-US" dirty="0" smtClean="0">
                <a:solidFill>
                  <a:srgbClr val="663300"/>
                </a:solidFill>
              </a:rPr>
              <a:t>Firebombing of Japan’s cities</a:t>
            </a:r>
            <a:endParaRPr lang="en-US" dirty="0">
              <a:solidFill>
                <a:srgbClr val="663300"/>
              </a:solidFill>
            </a:endParaRPr>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447800" y="1981200"/>
            <a:ext cx="2276475" cy="2914650"/>
          </a:xfrm>
          <a:ln w="19050">
            <a:solidFill>
              <a:srgbClr val="663300"/>
            </a:solidFill>
          </a:ln>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42716" y="1447800"/>
            <a:ext cx="3751143" cy="3489325"/>
          </a:xfrm>
          <a:ln w="19050">
            <a:solidFill>
              <a:srgbClr val="663300"/>
            </a:solidFill>
          </a:ln>
        </p:spPr>
      </p:pic>
    </p:spTree>
    <p:extLst>
      <p:ext uri="{BB962C8B-B14F-4D97-AF65-F5344CB8AC3E}">
        <p14:creationId xmlns:p14="http://schemas.microsoft.com/office/powerpoint/2010/main" val="790648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325562"/>
          </a:xfrm>
        </p:spPr>
        <p:txBody>
          <a:bodyPr>
            <a:normAutofit/>
          </a:bodyPr>
          <a:lstStyle/>
          <a:p>
            <a:pPr algn="ctr"/>
            <a:r>
              <a:rPr lang="en-US" b="1" dirty="0" smtClean="0">
                <a:solidFill>
                  <a:srgbClr val="663300"/>
                </a:solidFill>
              </a:rPr>
              <a:t>Holdouts existed beyond the end of the war</a:t>
            </a:r>
            <a:endParaRPr lang="en-US" b="1" dirty="0">
              <a:solidFill>
                <a:srgbClr val="663300"/>
              </a:solidFill>
            </a:endParaRPr>
          </a:p>
        </p:txBody>
      </p:sp>
      <p:sp>
        <p:nvSpPr>
          <p:cNvPr id="8" name="Text Placeholder 7"/>
          <p:cNvSpPr>
            <a:spLocks noGrp="1"/>
          </p:cNvSpPr>
          <p:nvPr>
            <p:ph type="body" idx="1"/>
          </p:nvPr>
        </p:nvSpPr>
        <p:spPr>
          <a:xfrm>
            <a:off x="609600" y="1676400"/>
            <a:ext cx="4040188" cy="1219200"/>
          </a:xfrm>
        </p:spPr>
        <p:txBody>
          <a:bodyPr>
            <a:noAutofit/>
          </a:bodyPr>
          <a:lstStyle/>
          <a:p>
            <a:pPr algn="ctr"/>
            <a:r>
              <a:rPr lang="en-US" dirty="0" smtClean="0">
                <a:solidFill>
                  <a:srgbClr val="663300"/>
                </a:solidFill>
              </a:rPr>
              <a:t>Captain Sakae Oba and 45 </a:t>
            </a:r>
            <a:r>
              <a:rPr lang="en-US" dirty="0" smtClean="0">
                <a:solidFill>
                  <a:srgbClr val="663300"/>
                </a:solidFill>
              </a:rPr>
              <a:t>surrendered on 1 December 1945 </a:t>
            </a:r>
            <a:endParaRPr lang="en-US" dirty="0">
              <a:solidFill>
                <a:srgbClr val="663300"/>
              </a:solidFill>
            </a:endParaRPr>
          </a:p>
        </p:txBody>
      </p:sp>
      <p:pic>
        <p:nvPicPr>
          <p:cNvPr id="12" name="Content Placeholder 11"/>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3048000"/>
            <a:ext cx="3930650" cy="2676960"/>
          </a:xfrm>
          <a:ln w="19050">
            <a:solidFill>
              <a:srgbClr val="663300"/>
            </a:solidFill>
          </a:ln>
        </p:spPr>
      </p:pic>
      <p:sp>
        <p:nvSpPr>
          <p:cNvPr id="11" name="Content Placeholder 10"/>
          <p:cNvSpPr>
            <a:spLocks noGrp="1"/>
          </p:cNvSpPr>
          <p:nvPr>
            <p:ph sz="quarter" idx="4"/>
          </p:nvPr>
        </p:nvSpPr>
        <p:spPr>
          <a:xfrm>
            <a:off x="4648200" y="1752600"/>
            <a:ext cx="4041775" cy="4373563"/>
          </a:xfrm>
        </p:spPr>
        <p:txBody>
          <a:bodyPr>
            <a:normAutofit lnSpcReduction="10000"/>
          </a:bodyPr>
          <a:lstStyle/>
          <a:p>
            <a:pPr marL="0" indent="0" algn="ctr">
              <a:buNone/>
            </a:pPr>
            <a:r>
              <a:rPr lang="en-US" b="1" dirty="0">
                <a:solidFill>
                  <a:srgbClr val="663300"/>
                </a:solidFill>
              </a:rPr>
              <a:t>On 31 May 1952, two Japanese, </a:t>
            </a:r>
            <a:r>
              <a:rPr lang="en-US" b="1" dirty="0" err="1">
                <a:solidFill>
                  <a:srgbClr val="663300"/>
                </a:solidFill>
              </a:rPr>
              <a:t>Kamigawara</a:t>
            </a:r>
            <a:r>
              <a:rPr lang="en-US" b="1" dirty="0">
                <a:solidFill>
                  <a:srgbClr val="663300"/>
                </a:solidFill>
              </a:rPr>
              <a:t> </a:t>
            </a:r>
            <a:r>
              <a:rPr lang="en-US" b="1" dirty="0" err="1" smtClean="0">
                <a:solidFill>
                  <a:srgbClr val="663300"/>
                </a:solidFill>
              </a:rPr>
              <a:t>Toshiji</a:t>
            </a:r>
            <a:r>
              <a:rPr lang="en-US" b="1" dirty="0" smtClean="0">
                <a:solidFill>
                  <a:srgbClr val="663300"/>
                </a:solidFill>
              </a:rPr>
              <a:t> </a:t>
            </a:r>
            <a:r>
              <a:rPr lang="en-US" b="1" dirty="0">
                <a:solidFill>
                  <a:srgbClr val="663300"/>
                </a:solidFill>
              </a:rPr>
              <a:t>and </a:t>
            </a:r>
            <a:r>
              <a:rPr lang="en-US" b="1" dirty="0" err="1">
                <a:solidFill>
                  <a:srgbClr val="663300"/>
                </a:solidFill>
              </a:rPr>
              <a:t>Toshiyoshi</a:t>
            </a:r>
            <a:r>
              <a:rPr lang="en-US" b="1" dirty="0">
                <a:solidFill>
                  <a:srgbClr val="663300"/>
                </a:solidFill>
              </a:rPr>
              <a:t> Ide, were discovered in </a:t>
            </a:r>
            <a:r>
              <a:rPr lang="en-US" b="1" dirty="0" smtClean="0">
                <a:solidFill>
                  <a:srgbClr val="663300"/>
                </a:solidFill>
              </a:rPr>
              <a:t>the </a:t>
            </a:r>
            <a:r>
              <a:rPr lang="en-US" b="1" dirty="0">
                <a:solidFill>
                  <a:srgbClr val="663300"/>
                </a:solidFill>
              </a:rPr>
              <a:t>remote jungle of the </a:t>
            </a:r>
            <a:r>
              <a:rPr lang="en-US" b="1" dirty="0" err="1">
                <a:solidFill>
                  <a:srgbClr val="663300"/>
                </a:solidFill>
              </a:rPr>
              <a:t>Talofofo</a:t>
            </a:r>
            <a:r>
              <a:rPr lang="en-US" b="1" dirty="0">
                <a:solidFill>
                  <a:srgbClr val="663300"/>
                </a:solidFill>
              </a:rPr>
              <a:t> area living </a:t>
            </a:r>
            <a:r>
              <a:rPr lang="en-US" b="1" dirty="0" smtClean="0">
                <a:solidFill>
                  <a:srgbClr val="663300"/>
                </a:solidFill>
              </a:rPr>
              <a:t>in </a:t>
            </a:r>
            <a:r>
              <a:rPr lang="en-US" b="1" dirty="0">
                <a:solidFill>
                  <a:srgbClr val="663300"/>
                </a:solidFill>
              </a:rPr>
              <a:t>an American tent at the base of a cliff. </a:t>
            </a:r>
            <a:r>
              <a:rPr lang="en-US" b="1" dirty="0" smtClean="0">
                <a:solidFill>
                  <a:srgbClr val="663300"/>
                </a:solidFill>
              </a:rPr>
              <a:t> They </a:t>
            </a:r>
            <a:r>
              <a:rPr lang="en-US" b="1" dirty="0">
                <a:solidFill>
                  <a:srgbClr val="663300"/>
                </a:solidFill>
              </a:rPr>
              <a:t>has been surviving on </a:t>
            </a:r>
            <a:r>
              <a:rPr lang="en-US" b="1" dirty="0" smtClean="0">
                <a:solidFill>
                  <a:srgbClr val="663300"/>
                </a:solidFill>
              </a:rPr>
              <a:t>snails</a:t>
            </a:r>
            <a:r>
              <a:rPr lang="en-US" b="1" dirty="0">
                <a:solidFill>
                  <a:srgbClr val="663300"/>
                </a:solidFill>
              </a:rPr>
              <a:t>, eels, rats, and fruit.</a:t>
            </a:r>
          </a:p>
          <a:p>
            <a:endParaRPr lang="en-US" dirty="0"/>
          </a:p>
        </p:txBody>
      </p:sp>
    </p:spTree>
    <p:extLst>
      <p:ext uri="{BB962C8B-B14F-4D97-AF65-F5344CB8AC3E}">
        <p14:creationId xmlns:p14="http://schemas.microsoft.com/office/powerpoint/2010/main" val="3381215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0"/>
            <a:ext cx="8336280" cy="1051560"/>
          </a:xfrm>
        </p:spPr>
        <p:txBody>
          <a:bodyPr/>
          <a:lstStyle/>
          <a:p>
            <a:pPr algn="ctr"/>
            <a:r>
              <a:rPr lang="en-US" b="1" dirty="0" smtClean="0">
                <a:solidFill>
                  <a:srgbClr val="663300"/>
                </a:solidFill>
              </a:rPr>
              <a:t>Saipan Today</a:t>
            </a:r>
            <a:endParaRPr lang="en-US" b="1" dirty="0">
              <a:solidFill>
                <a:srgbClr val="663300"/>
              </a:solidFill>
            </a:endParaRPr>
          </a:p>
        </p:txBody>
      </p:sp>
      <p:sp>
        <p:nvSpPr>
          <p:cNvPr id="7" name="Text Placeholder 6"/>
          <p:cNvSpPr>
            <a:spLocks noGrp="1"/>
          </p:cNvSpPr>
          <p:nvPr>
            <p:ph type="body" idx="1"/>
          </p:nvPr>
        </p:nvSpPr>
        <p:spPr/>
        <p:txBody>
          <a:bodyPr>
            <a:normAutofit fontScale="92500"/>
          </a:bodyPr>
          <a:lstStyle/>
          <a:p>
            <a:pPr algn="ctr"/>
            <a:r>
              <a:rPr lang="en-US" sz="3200" dirty="0" smtClean="0">
                <a:solidFill>
                  <a:srgbClr val="663300"/>
                </a:solidFill>
              </a:rPr>
              <a:t>Landing Beaches</a:t>
            </a:r>
            <a:endParaRPr lang="en-US" sz="3200" dirty="0">
              <a:solidFill>
                <a:srgbClr val="663300"/>
              </a:solidFill>
            </a:endParaRPr>
          </a:p>
        </p:txBody>
      </p:sp>
      <p:sp>
        <p:nvSpPr>
          <p:cNvPr id="8" name="Text Placeholder 7"/>
          <p:cNvSpPr>
            <a:spLocks noGrp="1"/>
          </p:cNvSpPr>
          <p:nvPr>
            <p:ph type="body" sz="half" idx="3"/>
          </p:nvPr>
        </p:nvSpPr>
        <p:spPr/>
        <p:txBody>
          <a:bodyPr>
            <a:normAutofit fontScale="92500"/>
          </a:bodyPr>
          <a:lstStyle/>
          <a:p>
            <a:pPr algn="ctr"/>
            <a:r>
              <a:rPr lang="en-US" sz="3200" dirty="0" err="1" smtClean="0">
                <a:solidFill>
                  <a:srgbClr val="663300"/>
                </a:solidFill>
              </a:rPr>
              <a:t>Aslito</a:t>
            </a:r>
            <a:r>
              <a:rPr lang="en-US" sz="3200" dirty="0" smtClean="0">
                <a:solidFill>
                  <a:srgbClr val="663300"/>
                </a:solidFill>
              </a:rPr>
              <a:t>/</a:t>
            </a:r>
            <a:r>
              <a:rPr lang="en-US" sz="3200" dirty="0" err="1" smtClean="0">
                <a:solidFill>
                  <a:srgbClr val="663300"/>
                </a:solidFill>
              </a:rPr>
              <a:t>Isely</a:t>
            </a:r>
            <a:r>
              <a:rPr lang="en-US" sz="3200" dirty="0" smtClean="0">
                <a:solidFill>
                  <a:srgbClr val="663300"/>
                </a:solidFill>
              </a:rPr>
              <a:t> Field</a:t>
            </a:r>
            <a:endParaRPr lang="en-US" sz="3200" dirty="0">
              <a:solidFill>
                <a:srgbClr val="663300"/>
              </a:solidFill>
            </a:endParaRPr>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8013" y="1898576"/>
            <a:ext cx="3930650" cy="2587773"/>
          </a:xfrm>
          <a:ln w="19050">
            <a:solidFill>
              <a:srgbClr val="663300"/>
            </a:solidFill>
          </a:ln>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52963" y="1718469"/>
            <a:ext cx="3930650" cy="2947987"/>
          </a:xfrm>
          <a:ln w="19050">
            <a:solidFill>
              <a:srgbClr val="663300"/>
            </a:solidFill>
          </a:ln>
        </p:spPr>
      </p:pic>
    </p:spTree>
    <p:extLst>
      <p:ext uri="{BB962C8B-B14F-4D97-AF65-F5344CB8AC3E}">
        <p14:creationId xmlns:p14="http://schemas.microsoft.com/office/powerpoint/2010/main" val="455534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4400"/>
            <a:ext cx="8031480" cy="990600"/>
          </a:xfrm>
        </p:spPr>
        <p:txBody>
          <a:bodyPr/>
          <a:lstStyle/>
          <a:p>
            <a:pPr algn="ctr"/>
            <a:r>
              <a:rPr lang="en-US" dirty="0" smtClean="0"/>
              <a:t>S</a:t>
            </a:r>
            <a:r>
              <a:rPr lang="en-US" b="1" dirty="0" smtClean="0">
                <a:solidFill>
                  <a:srgbClr val="663300"/>
                </a:solidFill>
              </a:rPr>
              <a:t>aipan Today</a:t>
            </a:r>
            <a:endParaRPr lang="en-US" b="1" dirty="0">
              <a:solidFill>
                <a:srgbClr val="663300"/>
              </a:solidFill>
            </a:endParaRPr>
          </a:p>
        </p:txBody>
      </p:sp>
      <p:sp>
        <p:nvSpPr>
          <p:cNvPr id="7" name="Text Placeholder 6"/>
          <p:cNvSpPr>
            <a:spLocks noGrp="1"/>
          </p:cNvSpPr>
          <p:nvPr>
            <p:ph type="body" idx="1"/>
          </p:nvPr>
        </p:nvSpPr>
        <p:spPr>
          <a:xfrm>
            <a:off x="152400" y="685800"/>
            <a:ext cx="4876800" cy="639762"/>
          </a:xfrm>
        </p:spPr>
        <p:txBody>
          <a:bodyPr>
            <a:noAutofit/>
          </a:bodyPr>
          <a:lstStyle/>
          <a:p>
            <a:pPr algn="ctr"/>
            <a:r>
              <a:rPr lang="en-US" sz="3200" dirty="0" smtClean="0">
                <a:solidFill>
                  <a:srgbClr val="663300"/>
                </a:solidFill>
              </a:rPr>
              <a:t>American Memorial Park</a:t>
            </a:r>
            <a:endParaRPr lang="en-US" sz="3200" dirty="0">
              <a:solidFill>
                <a:srgbClr val="663300"/>
              </a:solidFill>
            </a:endParaRPr>
          </a:p>
        </p:txBody>
      </p:sp>
      <p:sp>
        <p:nvSpPr>
          <p:cNvPr id="8" name="Text Placeholder 7"/>
          <p:cNvSpPr>
            <a:spLocks noGrp="1"/>
          </p:cNvSpPr>
          <p:nvPr>
            <p:ph type="body" sz="half" idx="3"/>
          </p:nvPr>
        </p:nvSpPr>
        <p:spPr/>
        <p:txBody>
          <a:bodyPr>
            <a:normAutofit/>
          </a:bodyPr>
          <a:lstStyle/>
          <a:p>
            <a:pPr algn="ctr"/>
            <a:r>
              <a:rPr lang="en-US" sz="3200" dirty="0" err="1" smtClean="0">
                <a:solidFill>
                  <a:srgbClr val="663300"/>
                </a:solidFill>
              </a:rPr>
              <a:t>Marpi</a:t>
            </a:r>
            <a:r>
              <a:rPr lang="en-US" sz="3200" dirty="0" smtClean="0">
                <a:solidFill>
                  <a:srgbClr val="663300"/>
                </a:solidFill>
              </a:rPr>
              <a:t> Point</a:t>
            </a:r>
            <a:endParaRPr lang="en-US" sz="3200" dirty="0">
              <a:solidFill>
                <a:srgbClr val="663300"/>
              </a:solidFill>
            </a:endParaRPr>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8013" y="1718469"/>
            <a:ext cx="3930650" cy="2947987"/>
          </a:xfrm>
          <a:ln w="19050">
            <a:solidFill>
              <a:srgbClr val="663300"/>
            </a:solidFill>
          </a:ln>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52963" y="1718975"/>
            <a:ext cx="3930650" cy="2946975"/>
          </a:xfrm>
          <a:ln w="19050">
            <a:solidFill>
              <a:srgbClr val="663300"/>
            </a:solidFill>
          </a:ln>
        </p:spPr>
      </p:pic>
    </p:spTree>
    <p:extLst>
      <p:ext uri="{BB962C8B-B14F-4D97-AF65-F5344CB8AC3E}">
        <p14:creationId xmlns:p14="http://schemas.microsoft.com/office/powerpoint/2010/main" val="1610732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495800"/>
            <a:ext cx="8183880" cy="1051560"/>
          </a:xfrm>
        </p:spPr>
        <p:txBody>
          <a:bodyPr/>
          <a:lstStyle/>
          <a:p>
            <a:pPr algn="ctr"/>
            <a:r>
              <a:rPr lang="en-US" b="1" dirty="0" smtClean="0">
                <a:solidFill>
                  <a:srgbClr val="663300"/>
                </a:solidFill>
              </a:rPr>
              <a:t>Questions and Comments</a:t>
            </a:r>
            <a:endParaRPr lang="en-US" b="1" dirty="0">
              <a:solidFill>
                <a:srgbClr val="663300"/>
              </a:solidFill>
            </a:endParaRPr>
          </a:p>
        </p:txBody>
      </p:sp>
      <p:sp>
        <p:nvSpPr>
          <p:cNvPr id="8" name="Content Placeholder 7"/>
          <p:cNvSpPr>
            <a:spLocks noGrp="1"/>
          </p:cNvSpPr>
          <p:nvPr>
            <p:ph sz="half" idx="1"/>
          </p:nvPr>
        </p:nvSpPr>
        <p:spPr>
          <a:xfrm>
            <a:off x="457200" y="1066800"/>
            <a:ext cx="4038600" cy="5287963"/>
          </a:xfrm>
        </p:spPr>
        <p:txBody>
          <a:bodyPr/>
          <a:lstStyle/>
          <a:p>
            <a:pPr marL="0" indent="0">
              <a:buNone/>
            </a:pPr>
            <a:r>
              <a:rPr lang="en-US" b="1" dirty="0" smtClean="0">
                <a:solidFill>
                  <a:srgbClr val="663300"/>
                </a:solidFill>
              </a:rPr>
              <a:t>Dave </a:t>
            </a:r>
            <a:r>
              <a:rPr lang="en-US" b="1" dirty="0" err="1" smtClean="0">
                <a:solidFill>
                  <a:srgbClr val="663300"/>
                </a:solidFill>
              </a:rPr>
              <a:t>Lotz</a:t>
            </a:r>
            <a:r>
              <a:rPr lang="en-US" b="1" dirty="0" smtClean="0">
                <a:solidFill>
                  <a:srgbClr val="663300"/>
                </a:solidFill>
              </a:rPr>
              <a:t>, Cultural Resources Program Manager, War in the Pacific National Historical Park, Guam and American Memorial Park, Saipan</a:t>
            </a:r>
          </a:p>
          <a:p>
            <a:pPr marL="0" indent="0">
              <a:buNone/>
            </a:pPr>
            <a:r>
              <a:rPr lang="en-US" b="1" dirty="0">
                <a:solidFill>
                  <a:srgbClr val="663300"/>
                </a:solidFill>
              </a:rPr>
              <a:t>d</a:t>
            </a:r>
            <a:r>
              <a:rPr lang="en-US" b="1" dirty="0" smtClean="0">
                <a:solidFill>
                  <a:srgbClr val="663300"/>
                </a:solidFill>
              </a:rPr>
              <a:t>avid_lotz@nps.gov</a:t>
            </a:r>
            <a:endParaRPr lang="en-US" b="1" dirty="0">
              <a:solidFill>
                <a:srgbClr val="663300"/>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1749704" cy="228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49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905000"/>
            <a:ext cx="4135475" cy="2743200"/>
          </a:xfrm>
          <a:effectLst>
            <a:softEdge rad="635000"/>
          </a:effectLst>
        </p:spPr>
      </p:pic>
    </p:spTree>
    <p:extLst>
      <p:ext uri="{BB962C8B-B14F-4D97-AF65-F5344CB8AC3E}">
        <p14:creationId xmlns:p14="http://schemas.microsoft.com/office/powerpoint/2010/main" val="330774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dirty="0" smtClean="0">
                <a:solidFill>
                  <a:srgbClr val="663300"/>
                </a:solidFill>
              </a:rPr>
              <a:t>Pre-Invasion Intelligence Gathering</a:t>
            </a:r>
            <a:endParaRPr lang="en-US" sz="4800" b="1" dirty="0">
              <a:solidFill>
                <a:srgbClr val="663300"/>
              </a:solidFill>
            </a:endParaRP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295400"/>
            <a:ext cx="4505059" cy="2651760"/>
          </a:xfrm>
          <a:ln w="19050">
            <a:solidFill>
              <a:srgbClr val="663300"/>
            </a:solidFill>
          </a:ln>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0" y="1295400"/>
            <a:ext cx="3377529" cy="2651760"/>
          </a:xfrm>
          <a:ln w="19050">
            <a:solidFill>
              <a:srgbClr val="663300"/>
            </a:solidFill>
          </a:ln>
        </p:spPr>
      </p:pic>
    </p:spTree>
    <p:extLst>
      <p:ext uri="{BB962C8B-B14F-4D97-AF65-F5344CB8AC3E}">
        <p14:creationId xmlns:p14="http://schemas.microsoft.com/office/powerpoint/2010/main" val="2969461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183880" cy="1508760"/>
          </a:xfrm>
        </p:spPr>
        <p:txBody>
          <a:bodyPr>
            <a:normAutofit/>
          </a:bodyPr>
          <a:lstStyle/>
          <a:p>
            <a:pPr algn="ctr"/>
            <a:r>
              <a:rPr lang="en-US" sz="2800" b="1" dirty="0" smtClean="0">
                <a:solidFill>
                  <a:srgbClr val="663300"/>
                </a:solidFill>
              </a:rPr>
              <a:t>Pre-invasion shelling and bombardment commencing 11 June</a:t>
            </a:r>
            <a:endParaRPr lang="en-US" sz="2800" b="1" dirty="0">
              <a:solidFill>
                <a:srgbClr val="663300"/>
              </a:solidFill>
            </a:endParaRP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685800"/>
            <a:ext cx="3740494" cy="4389438"/>
          </a:xfrm>
          <a:ln w="19050">
            <a:solidFill>
              <a:srgbClr val="663300"/>
            </a:solidFill>
          </a:ln>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56150" y="1166440"/>
            <a:ext cx="3930650" cy="3117008"/>
          </a:xfrm>
          <a:ln w="19050">
            <a:solidFill>
              <a:srgbClr val="663300"/>
            </a:solidFill>
          </a:ln>
        </p:spPr>
      </p:pic>
    </p:spTree>
    <p:extLst>
      <p:ext uri="{BB962C8B-B14F-4D97-AF65-F5344CB8AC3E}">
        <p14:creationId xmlns:p14="http://schemas.microsoft.com/office/powerpoint/2010/main" val="1569346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83880" cy="1051560"/>
          </a:xfrm>
        </p:spPr>
        <p:txBody>
          <a:bodyPr/>
          <a:lstStyle/>
          <a:p>
            <a:pPr algn="ctr"/>
            <a:r>
              <a:rPr lang="en-US" b="1" dirty="0" smtClean="0">
                <a:solidFill>
                  <a:srgbClr val="663300"/>
                </a:solidFill>
              </a:rPr>
              <a:t>Saipan June 1944</a:t>
            </a:r>
            <a:endParaRPr lang="en-US" b="1" dirty="0">
              <a:solidFill>
                <a:srgbClr val="663300"/>
              </a:solidFill>
            </a:endParaRPr>
          </a:p>
        </p:txBody>
      </p:sp>
      <p:pic>
        <p:nvPicPr>
          <p:cNvPr id="16" name="Content Placeholder 1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71600" y="1219200"/>
            <a:ext cx="2227900" cy="4754880"/>
          </a:xfrm>
          <a:ln w="19050">
            <a:solidFill>
              <a:srgbClr val="663300"/>
            </a:solidFill>
          </a:ln>
        </p:spPr>
      </p:pic>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219200"/>
            <a:ext cx="3470734" cy="4754880"/>
          </a:xfrm>
          <a:ln w="19050">
            <a:solidFill>
              <a:srgbClr val="663300"/>
            </a:solidFill>
          </a:ln>
        </p:spPr>
      </p:pic>
    </p:spTree>
    <p:extLst>
      <p:ext uri="{BB962C8B-B14F-4D97-AF65-F5344CB8AC3E}">
        <p14:creationId xmlns:p14="http://schemas.microsoft.com/office/powerpoint/2010/main" val="3911371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066800"/>
            <a:ext cx="4267200" cy="1600200"/>
          </a:xfrm>
        </p:spPr>
        <p:txBody>
          <a:bodyPr>
            <a:noAutofit/>
          </a:bodyPr>
          <a:lstStyle/>
          <a:p>
            <a:pPr algn="ctr"/>
            <a:r>
              <a:rPr lang="en-US" sz="2800" dirty="0"/>
              <a:t/>
            </a:r>
            <a:br>
              <a:rPr lang="en-US" sz="2800" dirty="0"/>
            </a:br>
            <a:r>
              <a:rPr lang="en-US" sz="3600" dirty="0" smtClean="0">
                <a:solidFill>
                  <a:srgbClr val="663300"/>
                </a:solidFill>
              </a:rPr>
              <a:t>Japanese Defense of the Island</a:t>
            </a:r>
            <a:r>
              <a:rPr lang="en-US" sz="3600" dirty="0">
                <a:solidFill>
                  <a:srgbClr val="663300"/>
                </a:solidFill>
              </a:rPr>
              <a:t/>
            </a:r>
            <a:br>
              <a:rPr lang="en-US" sz="3600" dirty="0">
                <a:solidFill>
                  <a:srgbClr val="663300"/>
                </a:solidFill>
              </a:rPr>
            </a:br>
            <a:endParaRPr lang="en-US" sz="3600" dirty="0">
              <a:solidFill>
                <a:srgbClr val="663300"/>
              </a:solidFill>
            </a:endParaRPr>
          </a:p>
        </p:txBody>
      </p:sp>
      <p:sp>
        <p:nvSpPr>
          <p:cNvPr id="7" name="Text Placeholder 6"/>
          <p:cNvSpPr>
            <a:spLocks noGrp="1"/>
          </p:cNvSpPr>
          <p:nvPr>
            <p:ph type="body" idx="2"/>
          </p:nvPr>
        </p:nvSpPr>
        <p:spPr>
          <a:xfrm>
            <a:off x="457200" y="2057400"/>
            <a:ext cx="4114800" cy="4221163"/>
          </a:xfrm>
        </p:spPr>
        <p:txBody>
          <a:bodyPr>
            <a:noAutofit/>
          </a:bodyPr>
          <a:lstStyle/>
          <a:p>
            <a:r>
              <a:rPr lang="en-US" sz="1800" b="1" dirty="0" smtClean="0">
                <a:solidFill>
                  <a:srgbClr val="663300"/>
                </a:solidFill>
              </a:rPr>
              <a:t>Sited artillery</a:t>
            </a:r>
          </a:p>
          <a:p>
            <a:r>
              <a:rPr lang="en-US" sz="1800" b="1" dirty="0" smtClean="0">
                <a:solidFill>
                  <a:srgbClr val="663300"/>
                </a:solidFill>
              </a:rPr>
              <a:t>Fortified headlands</a:t>
            </a:r>
          </a:p>
          <a:p>
            <a:r>
              <a:rPr lang="en-US" sz="1800" b="1" dirty="0" smtClean="0">
                <a:solidFill>
                  <a:srgbClr val="663300"/>
                </a:solidFill>
              </a:rPr>
              <a:t>Concealed positions</a:t>
            </a:r>
          </a:p>
          <a:p>
            <a:r>
              <a:rPr lang="en-US" sz="1800" b="1" dirty="0" smtClean="0">
                <a:solidFill>
                  <a:srgbClr val="663300"/>
                </a:solidFill>
              </a:rPr>
              <a:t>Overlapping fields of fire</a:t>
            </a:r>
          </a:p>
          <a:p>
            <a:r>
              <a:rPr lang="en-US" sz="1800" b="1" dirty="0" smtClean="0">
                <a:solidFill>
                  <a:srgbClr val="663300"/>
                </a:solidFill>
              </a:rPr>
              <a:t>Natural obstacles</a:t>
            </a:r>
          </a:p>
          <a:p>
            <a:r>
              <a:rPr lang="en-US" sz="1800" b="1" dirty="0" smtClean="0">
                <a:solidFill>
                  <a:srgbClr val="663300"/>
                </a:solidFill>
              </a:rPr>
              <a:t>“Destroy the enemy landing force on the beach.”</a:t>
            </a:r>
          </a:p>
          <a:p>
            <a:endParaRPr lang="en-US" b="1" dirty="0" smtClean="0">
              <a:solidFill>
                <a:srgbClr val="663300"/>
              </a:solidFill>
            </a:endParaRPr>
          </a:p>
          <a:p>
            <a:r>
              <a:rPr lang="en-US" sz="1800" b="1" dirty="0" smtClean="0">
                <a:solidFill>
                  <a:srgbClr val="663300"/>
                </a:solidFill>
              </a:rPr>
              <a:t>Fortifications and reinforcements incomplete primarily due to U.S. Navy submarine sinking of Japanese transports carrying troops, equipment, and construction material.</a:t>
            </a:r>
            <a:endParaRPr lang="en-US" sz="1800" b="1" dirty="0">
              <a:solidFill>
                <a:srgbClr val="663300"/>
              </a:solidFill>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76800" y="762000"/>
            <a:ext cx="3507254" cy="4724400"/>
          </a:xfrm>
          <a:ln w="19050">
            <a:solidFill>
              <a:srgbClr val="663300"/>
            </a:solidFill>
          </a:ln>
        </p:spPr>
      </p:pic>
    </p:spTree>
    <p:extLst>
      <p:ext uri="{BB962C8B-B14F-4D97-AF65-F5344CB8AC3E}">
        <p14:creationId xmlns:p14="http://schemas.microsoft.com/office/powerpoint/2010/main" val="2538347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2920" y="4800600"/>
            <a:ext cx="8183880" cy="990600"/>
          </a:xfrm>
        </p:spPr>
        <p:txBody>
          <a:bodyPr>
            <a:normAutofit/>
          </a:bodyPr>
          <a:lstStyle/>
          <a:p>
            <a:r>
              <a:rPr lang="en-US" sz="4800" b="1" dirty="0" smtClean="0">
                <a:solidFill>
                  <a:srgbClr val="663300"/>
                </a:solidFill>
              </a:rPr>
              <a:t>Opposing commanders</a:t>
            </a:r>
            <a:endParaRPr lang="en-US" sz="4800" b="1" dirty="0">
              <a:solidFill>
                <a:srgbClr val="663300"/>
              </a:solidFill>
            </a:endParaRPr>
          </a:p>
        </p:txBody>
      </p:sp>
      <p:sp>
        <p:nvSpPr>
          <p:cNvPr id="6" name="Text Placeholder 5"/>
          <p:cNvSpPr>
            <a:spLocks noGrp="1"/>
          </p:cNvSpPr>
          <p:nvPr>
            <p:ph type="body" idx="1"/>
          </p:nvPr>
        </p:nvSpPr>
        <p:spPr/>
        <p:txBody>
          <a:bodyPr>
            <a:normAutofit fontScale="92500" lnSpcReduction="10000"/>
          </a:bodyPr>
          <a:lstStyle/>
          <a:p>
            <a:r>
              <a:rPr lang="en-US" dirty="0" smtClean="0">
                <a:solidFill>
                  <a:srgbClr val="0070C0"/>
                </a:solidFill>
              </a:rPr>
              <a:t>Lt. General Holland Smith, USMC</a:t>
            </a:r>
            <a:endParaRPr lang="en-US" dirty="0">
              <a:solidFill>
                <a:srgbClr val="0070C0"/>
              </a:solidFill>
            </a:endParaRPr>
          </a:p>
        </p:txBody>
      </p:sp>
      <p:sp>
        <p:nvSpPr>
          <p:cNvPr id="8" name="Text Placeholder 7"/>
          <p:cNvSpPr>
            <a:spLocks noGrp="1"/>
          </p:cNvSpPr>
          <p:nvPr>
            <p:ph type="body" sz="half" idx="3"/>
          </p:nvPr>
        </p:nvSpPr>
        <p:spPr/>
        <p:txBody>
          <a:bodyPr>
            <a:normAutofit fontScale="92500" lnSpcReduction="10000"/>
          </a:bodyPr>
          <a:lstStyle/>
          <a:p>
            <a:r>
              <a:rPr lang="en-US" dirty="0" smtClean="0">
                <a:solidFill>
                  <a:srgbClr val="FF0000"/>
                </a:solidFill>
              </a:rPr>
              <a:t>Lt. General </a:t>
            </a:r>
            <a:r>
              <a:rPr lang="en-US" dirty="0" err="1" smtClean="0">
                <a:solidFill>
                  <a:srgbClr val="FF0000"/>
                </a:solidFill>
              </a:rPr>
              <a:t>Yoshitsuga</a:t>
            </a:r>
            <a:r>
              <a:rPr lang="en-US" dirty="0" smtClean="0">
                <a:solidFill>
                  <a:srgbClr val="FF0000"/>
                </a:solidFill>
              </a:rPr>
              <a:t> Saito, IJA</a:t>
            </a:r>
            <a:endParaRPr lang="en-US" dirty="0">
              <a:solidFill>
                <a:srgbClr val="FF0000"/>
              </a:solidFill>
            </a:endParaRPr>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487488" y="1763712"/>
            <a:ext cx="2171700" cy="2857500"/>
          </a:xfrm>
          <a:ln w="19050">
            <a:solidFill>
              <a:srgbClr val="663300"/>
            </a:solidFill>
          </a:ln>
        </p:spPr>
      </p:pic>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486400" y="1752600"/>
            <a:ext cx="1887799" cy="2926080"/>
          </a:xfrm>
          <a:ln w="19050">
            <a:solidFill>
              <a:srgbClr val="663300"/>
            </a:solidFill>
          </a:ln>
        </p:spPr>
      </p:pic>
    </p:spTree>
    <p:extLst>
      <p:ext uri="{BB962C8B-B14F-4D97-AF65-F5344CB8AC3E}">
        <p14:creationId xmlns:p14="http://schemas.microsoft.com/office/powerpoint/2010/main" val="3049925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429000" cy="1631950"/>
          </a:xfrm>
        </p:spPr>
        <p:txBody>
          <a:bodyPr>
            <a:noAutofit/>
          </a:bodyPr>
          <a:lstStyle/>
          <a:p>
            <a:pPr algn="ctr"/>
            <a:r>
              <a:rPr lang="en-US" sz="4000" dirty="0" smtClean="0">
                <a:solidFill>
                  <a:srgbClr val="663300"/>
                </a:solidFill>
              </a:rPr>
              <a:t>Saipan Invasion</a:t>
            </a:r>
            <a:endParaRPr lang="en-US" sz="4000" dirty="0">
              <a:solidFill>
                <a:srgbClr val="663300"/>
              </a:solidFill>
            </a:endParaRPr>
          </a:p>
        </p:txBody>
      </p:sp>
      <p:sp>
        <p:nvSpPr>
          <p:cNvPr id="7" name="Text Placeholder 6"/>
          <p:cNvSpPr>
            <a:spLocks noGrp="1"/>
          </p:cNvSpPr>
          <p:nvPr>
            <p:ph type="body" idx="2"/>
          </p:nvPr>
        </p:nvSpPr>
        <p:spPr>
          <a:xfrm>
            <a:off x="457200" y="1981200"/>
            <a:ext cx="3505200" cy="4144963"/>
          </a:xfrm>
        </p:spPr>
        <p:txBody>
          <a:bodyPr>
            <a:normAutofit/>
          </a:bodyPr>
          <a:lstStyle/>
          <a:p>
            <a:pPr algn="ctr"/>
            <a:r>
              <a:rPr lang="en-US" sz="4000" b="1" dirty="0" smtClean="0">
                <a:solidFill>
                  <a:srgbClr val="663300"/>
                </a:solidFill>
              </a:rPr>
              <a:t>15 June 1944</a:t>
            </a:r>
          </a:p>
          <a:p>
            <a:pPr algn="ctr"/>
            <a:r>
              <a:rPr lang="en-US" sz="1600" b="1" dirty="0" smtClean="0">
                <a:solidFill>
                  <a:srgbClr val="0070C0"/>
                </a:solidFill>
              </a:rPr>
              <a:t>USA</a:t>
            </a:r>
          </a:p>
          <a:p>
            <a:r>
              <a:rPr lang="en-US" sz="1600" b="1" dirty="0" smtClean="0">
                <a:solidFill>
                  <a:srgbClr val="0070C0"/>
                </a:solidFill>
              </a:rPr>
              <a:t>2</a:t>
            </a:r>
            <a:r>
              <a:rPr lang="en-US" sz="1600" b="1" baseline="30000" dirty="0" smtClean="0">
                <a:solidFill>
                  <a:srgbClr val="0070C0"/>
                </a:solidFill>
              </a:rPr>
              <a:t>nd</a:t>
            </a:r>
            <a:r>
              <a:rPr lang="en-US" sz="1600" b="1" dirty="0" smtClean="0">
                <a:solidFill>
                  <a:srgbClr val="0070C0"/>
                </a:solidFill>
              </a:rPr>
              <a:t> Marine Division</a:t>
            </a:r>
          </a:p>
          <a:p>
            <a:r>
              <a:rPr lang="en-US" sz="1600" b="1" dirty="0" smtClean="0">
                <a:solidFill>
                  <a:srgbClr val="0070C0"/>
                </a:solidFill>
              </a:rPr>
              <a:t>4</a:t>
            </a:r>
            <a:r>
              <a:rPr lang="en-US" sz="1600" b="1" baseline="30000" dirty="0" smtClean="0">
                <a:solidFill>
                  <a:srgbClr val="0070C0"/>
                </a:solidFill>
              </a:rPr>
              <a:t>th</a:t>
            </a:r>
            <a:r>
              <a:rPr lang="en-US" sz="1600" b="1" dirty="0" smtClean="0">
                <a:solidFill>
                  <a:srgbClr val="0070C0"/>
                </a:solidFill>
              </a:rPr>
              <a:t> Marine Division</a:t>
            </a:r>
          </a:p>
          <a:p>
            <a:r>
              <a:rPr lang="en-US" sz="1600" b="1" dirty="0" smtClean="0">
                <a:solidFill>
                  <a:srgbClr val="0070C0"/>
                </a:solidFill>
              </a:rPr>
              <a:t>27</a:t>
            </a:r>
            <a:r>
              <a:rPr lang="en-US" sz="1600" b="1" baseline="30000" dirty="0" smtClean="0">
                <a:solidFill>
                  <a:srgbClr val="0070C0"/>
                </a:solidFill>
              </a:rPr>
              <a:t>th</a:t>
            </a:r>
            <a:r>
              <a:rPr lang="en-US" sz="1600" b="1" dirty="0" smtClean="0">
                <a:solidFill>
                  <a:srgbClr val="0070C0"/>
                </a:solidFill>
              </a:rPr>
              <a:t> Army Infantry Division</a:t>
            </a:r>
          </a:p>
          <a:p>
            <a:r>
              <a:rPr lang="en-US" sz="1600" b="1" dirty="0" smtClean="0">
                <a:solidFill>
                  <a:srgbClr val="0070C0"/>
                </a:solidFill>
              </a:rPr>
              <a:t>71,000 military personnel</a:t>
            </a:r>
          </a:p>
          <a:p>
            <a:endParaRPr lang="en-US" sz="1200" b="1" dirty="0">
              <a:solidFill>
                <a:schemeClr val="accent1">
                  <a:lumMod val="75000"/>
                </a:schemeClr>
              </a:solidFill>
            </a:endParaRPr>
          </a:p>
          <a:p>
            <a:pPr algn="ctr"/>
            <a:r>
              <a:rPr lang="en-US" sz="1600" b="1" dirty="0" smtClean="0">
                <a:solidFill>
                  <a:srgbClr val="FF0000"/>
                </a:solidFill>
              </a:rPr>
              <a:t>Japan</a:t>
            </a:r>
          </a:p>
          <a:p>
            <a:r>
              <a:rPr lang="en-US" sz="1600" b="1" dirty="0" smtClean="0">
                <a:solidFill>
                  <a:srgbClr val="FF0000"/>
                </a:solidFill>
              </a:rPr>
              <a:t>43</a:t>
            </a:r>
            <a:r>
              <a:rPr lang="en-US" sz="1600" b="1" baseline="30000" dirty="0" smtClean="0">
                <a:solidFill>
                  <a:srgbClr val="FF0000"/>
                </a:solidFill>
              </a:rPr>
              <a:t>rd</a:t>
            </a:r>
            <a:r>
              <a:rPr lang="en-US" sz="1600" b="1" dirty="0" smtClean="0">
                <a:solidFill>
                  <a:srgbClr val="FF0000"/>
                </a:solidFill>
              </a:rPr>
              <a:t> Infantry Division</a:t>
            </a:r>
          </a:p>
          <a:p>
            <a:r>
              <a:rPr lang="en-US" sz="1600" b="1" dirty="0" smtClean="0">
                <a:solidFill>
                  <a:srgbClr val="FF0000"/>
                </a:solidFill>
              </a:rPr>
              <a:t>47</a:t>
            </a:r>
            <a:r>
              <a:rPr lang="en-US" sz="1600" b="1" baseline="30000" dirty="0" smtClean="0">
                <a:solidFill>
                  <a:srgbClr val="FF0000"/>
                </a:solidFill>
              </a:rPr>
              <a:t>th</a:t>
            </a:r>
            <a:r>
              <a:rPr lang="en-US" sz="1600" b="1" dirty="0" smtClean="0">
                <a:solidFill>
                  <a:srgbClr val="FF0000"/>
                </a:solidFill>
              </a:rPr>
              <a:t> Mixed Brigade</a:t>
            </a:r>
          </a:p>
          <a:p>
            <a:r>
              <a:rPr lang="en-US" sz="1600" b="1" dirty="0" smtClean="0">
                <a:solidFill>
                  <a:srgbClr val="FF0000"/>
                </a:solidFill>
              </a:rPr>
              <a:t>Numerous provisional units</a:t>
            </a:r>
          </a:p>
          <a:p>
            <a:r>
              <a:rPr lang="en-US" sz="1600" b="1" dirty="0" smtClean="0">
                <a:solidFill>
                  <a:srgbClr val="FF0000"/>
                </a:solidFill>
              </a:rPr>
              <a:t>32,000 military personnel</a:t>
            </a:r>
          </a:p>
          <a:p>
            <a:endParaRPr lang="en-US" sz="1600" b="1" dirty="0">
              <a:solidFill>
                <a:srgbClr val="663300"/>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14800" y="914400"/>
            <a:ext cx="4055253" cy="4724400"/>
          </a:xfrm>
          <a:ln w="19050">
            <a:solidFill>
              <a:srgbClr val="663300"/>
            </a:solidFill>
          </a:ln>
        </p:spPr>
      </p:pic>
    </p:spTree>
    <p:extLst>
      <p:ext uri="{BB962C8B-B14F-4D97-AF65-F5344CB8AC3E}">
        <p14:creationId xmlns:p14="http://schemas.microsoft.com/office/powerpoint/2010/main" val="3187485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1463</TotalTime>
  <Words>570</Words>
  <Application>Microsoft Office PowerPoint</Application>
  <PresentationFormat>On-screen Show (4:3)</PresentationFormat>
  <Paragraphs>101</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Aspect</vt:lpstr>
      <vt:lpstr>The Invasion of Saipan 15 June to   9 July 1944</vt:lpstr>
      <vt:lpstr>Pre-war Saipan</vt:lpstr>
      <vt:lpstr>PowerPoint Presentation</vt:lpstr>
      <vt:lpstr>Pre-Invasion Intelligence Gathering</vt:lpstr>
      <vt:lpstr>Pre-invasion shelling and bombardment commencing 11 June</vt:lpstr>
      <vt:lpstr>Saipan June 1944</vt:lpstr>
      <vt:lpstr> Japanese Defense of the Island </vt:lpstr>
      <vt:lpstr>Opposing commanders</vt:lpstr>
      <vt:lpstr>Saipan Invasion</vt:lpstr>
      <vt:lpstr>The Invasion Beaches</vt:lpstr>
      <vt:lpstr>15 June 1944</vt:lpstr>
      <vt:lpstr>LVT, Amtrac Landing Vehicle Tracked, Amphibian Tractor</vt:lpstr>
      <vt:lpstr>8 waves of LVTs and 96 LVTs per wave spaced 5 to 8 minutes apart took 27 minutes to reach the beaches of western Saipan, from offshore, across the reef, and through the lagoon under continual enemy fire commencing with the initial LVT ashore at 0857.</vt:lpstr>
      <vt:lpstr>PowerPoint Presentation</vt:lpstr>
      <vt:lpstr>As the invasion progressed</vt:lpstr>
      <vt:lpstr>Into the evening</vt:lpstr>
      <vt:lpstr>PowerPoint Presentation</vt:lpstr>
      <vt:lpstr>Capture of Aslito Field on 17 June</vt:lpstr>
      <vt:lpstr>Laulau Bay reached 18 June</vt:lpstr>
      <vt:lpstr>22 June, Driving north</vt:lpstr>
      <vt:lpstr>Marines reached Garapan 25 June</vt:lpstr>
      <vt:lpstr>25 June, the  29th Marines  reached the summit of 1,554’ Mount Tapotchau</vt:lpstr>
      <vt:lpstr>Naftan Point,  Japanese counterattack the night of 26 June</vt:lpstr>
      <vt:lpstr>By 27 June US forces had cleared the central mountains of the Japanese</vt:lpstr>
      <vt:lpstr>Papago Valley, “Death Valley”  23 to 30 June </vt:lpstr>
      <vt:lpstr>24 June: General Holland Smith, USMC relieves Lt. General Ralph Smith, USA as commander of the 27th Infantry. Replaced by General Major General Sanderford Jarman, USA</vt:lpstr>
      <vt:lpstr>2 - 4 July: Garapan and Flores Point reached</vt:lpstr>
      <vt:lpstr>6 July: Advance along the west coast through Tanapag</vt:lpstr>
      <vt:lpstr>Gyokusai the night of 6 July</vt:lpstr>
      <vt:lpstr> 9 July: Marpi Point is reached</vt:lpstr>
      <vt:lpstr>Military casualties</vt:lpstr>
      <vt:lpstr>Civilian causalities</vt:lpstr>
      <vt:lpstr>Ramifications of the Battle of Saipan</vt:lpstr>
      <vt:lpstr>Holdouts existed beyond the end of the war</vt:lpstr>
      <vt:lpstr>Saipan Today</vt:lpstr>
      <vt:lpstr>Saipan Today</vt:lpstr>
      <vt:lpstr>Questions and Comments</vt:lpstr>
      <vt:lpstr>PowerPoint Presentation</vt:lpstr>
    </vt:vector>
  </TitlesOfParts>
  <Company>National Park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Invasion of Saipan 15 June to   9 July 1944</dc:title>
  <dc:creator>David T. Lotz</dc:creator>
  <cp:lastModifiedBy>David T. Lotz</cp:lastModifiedBy>
  <cp:revision>177</cp:revision>
  <cp:lastPrinted>2016-06-13T04:18:38Z</cp:lastPrinted>
  <dcterms:created xsi:type="dcterms:W3CDTF">2016-05-30T23:47:09Z</dcterms:created>
  <dcterms:modified xsi:type="dcterms:W3CDTF">2016-06-14T03:28:37Z</dcterms:modified>
</cp:coreProperties>
</file>