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1" r:id="rId4"/>
    <p:sldId id="259" r:id="rId5"/>
    <p:sldId id="260" r:id="rId6"/>
    <p:sldId id="285" r:id="rId7"/>
    <p:sldId id="261" r:id="rId8"/>
    <p:sldId id="262" r:id="rId9"/>
    <p:sldId id="282" r:id="rId10"/>
    <p:sldId id="283" r:id="rId11"/>
    <p:sldId id="280" r:id="rId12"/>
    <p:sldId id="284" r:id="rId13"/>
    <p:sldId id="264" r:id="rId14"/>
    <p:sldId id="265" r:id="rId15"/>
    <p:sldId id="266" r:id="rId16"/>
    <p:sldId id="263" r:id="rId17"/>
    <p:sldId id="267" r:id="rId18"/>
    <p:sldId id="268" r:id="rId19"/>
    <p:sldId id="269" r:id="rId20"/>
    <p:sldId id="270" r:id="rId21"/>
    <p:sldId id="271" r:id="rId22"/>
    <p:sldId id="272" r:id="rId23"/>
    <p:sldId id="276" r:id="rId24"/>
    <p:sldId id="277" r:id="rId25"/>
    <p:sldId id="273" r:id="rId26"/>
    <p:sldId id="278" r:id="rId27"/>
    <p:sldId id="279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235A5A-4260-497A-835C-AB3A83C8B8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1A7C55-B0DB-489E-A253-31BC192662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mailto:david_lotz@nps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33400"/>
            <a:ext cx="5714999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77724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3300"/>
                </a:solidFill>
              </a:rPr>
              <a:t>The German East Asia Squadron 1914</a:t>
            </a:r>
            <a:endParaRPr lang="en-US" sz="5400" b="1" dirty="0">
              <a:solidFill>
                <a:srgbClr val="6633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1749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2699"/>
            <a:ext cx="5804109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5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Cape Horn passage</a:t>
            </a:r>
            <a:br>
              <a:rPr lang="en-US" dirty="0" smtClean="0"/>
            </a:br>
            <a:r>
              <a:rPr lang="en-US" dirty="0" smtClean="0"/>
              <a:t>November 27-28, 1914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393513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866605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8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495800" y="457200"/>
            <a:ext cx="4138553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</a:rPr>
              <a:t>HMS </a:t>
            </a:r>
            <a:r>
              <a:rPr lang="en-US" sz="2800" b="1" i="1" dirty="0" smtClean="0">
                <a:solidFill>
                  <a:srgbClr val="663300"/>
                </a:solidFill>
              </a:rPr>
              <a:t>Invincible</a:t>
            </a:r>
            <a:r>
              <a:rPr lang="en-US" sz="2800" b="1" dirty="0" smtClean="0">
                <a:solidFill>
                  <a:srgbClr val="663300"/>
                </a:solidFill>
              </a:rPr>
              <a:t> and </a:t>
            </a:r>
            <a:r>
              <a:rPr lang="en-US" sz="2800" b="1" i="1" dirty="0" smtClean="0">
                <a:solidFill>
                  <a:srgbClr val="663300"/>
                </a:solidFill>
              </a:rPr>
              <a:t>Inflexible </a:t>
            </a:r>
            <a:r>
              <a:rPr lang="en-US" sz="2800" b="1" dirty="0" smtClean="0">
                <a:solidFill>
                  <a:srgbClr val="663300"/>
                </a:solidFill>
              </a:rPr>
              <a:t>mounting 12 inch guns arrived at Falklands the day before from the Grand Fleet.</a:t>
            </a:r>
          </a:p>
          <a:p>
            <a:endParaRPr lang="en-US" sz="2800" b="1" dirty="0" smtClean="0">
              <a:solidFill>
                <a:srgbClr val="663300"/>
              </a:solidFill>
            </a:endParaRPr>
          </a:p>
          <a:p>
            <a:r>
              <a:rPr lang="en-US" sz="2800" b="1" dirty="0" smtClean="0">
                <a:solidFill>
                  <a:srgbClr val="663300"/>
                </a:solidFill>
              </a:rPr>
              <a:t>Joined the </a:t>
            </a:r>
            <a:r>
              <a:rPr lang="en-US" sz="2800" b="1" i="1" dirty="0" err="1" smtClean="0">
                <a:solidFill>
                  <a:srgbClr val="663300"/>
                </a:solidFill>
              </a:rPr>
              <a:t>Glascow</a:t>
            </a:r>
            <a:r>
              <a:rPr lang="en-US" sz="2800" b="1" i="1" dirty="0" smtClean="0">
                <a:solidFill>
                  <a:srgbClr val="663300"/>
                </a:solidFill>
              </a:rPr>
              <a:t>,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i="1" dirty="0" smtClean="0">
                <a:solidFill>
                  <a:srgbClr val="663300"/>
                </a:solidFill>
              </a:rPr>
              <a:t>Cornwall</a:t>
            </a:r>
            <a:r>
              <a:rPr lang="en-US" sz="2800" b="1" dirty="0" smtClean="0">
                <a:solidFill>
                  <a:srgbClr val="663300"/>
                </a:solidFill>
              </a:rPr>
              <a:t>, and </a:t>
            </a:r>
            <a:r>
              <a:rPr lang="en-US" sz="2800" b="1" i="1" dirty="0" smtClean="0">
                <a:solidFill>
                  <a:srgbClr val="663300"/>
                </a:solidFill>
              </a:rPr>
              <a:t>Kent</a:t>
            </a:r>
            <a:r>
              <a:rPr lang="en-US" sz="2800" b="1" dirty="0" smtClean="0">
                <a:solidFill>
                  <a:srgbClr val="663300"/>
                </a:solidFill>
              </a:rPr>
              <a:t>, 6 inch gun cruisers.</a:t>
            </a:r>
          </a:p>
          <a:p>
            <a:endParaRPr lang="en-US" sz="2400" b="1" dirty="0">
              <a:solidFill>
                <a:srgbClr val="663300"/>
              </a:solidFill>
            </a:endParaRPr>
          </a:p>
          <a:p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0" y="457200"/>
            <a:ext cx="3882065" cy="28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9" y="3352800"/>
            <a:ext cx="372024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47855" cy="457200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6679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Battle of the Falkland islands</a:t>
            </a:r>
            <a:br>
              <a:rPr lang="en-US" dirty="0" smtClean="0"/>
            </a:br>
            <a:r>
              <a:rPr lang="en-US" dirty="0" smtClean="0"/>
              <a:t>8 December 1914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799"/>
            <a:ext cx="401444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48969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3058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Sunk were </a:t>
            </a:r>
            <a:r>
              <a:rPr lang="en-US" i="1" dirty="0" smtClean="0"/>
              <a:t>Scharnhorst</a:t>
            </a:r>
            <a:r>
              <a:rPr lang="en-US" dirty="0" smtClean="0"/>
              <a:t>, </a:t>
            </a:r>
            <a:r>
              <a:rPr lang="en-US" i="1" dirty="0" err="1" smtClean="0"/>
              <a:t>Gneisenau</a:t>
            </a:r>
            <a:r>
              <a:rPr lang="en-US" dirty="0" smtClean="0"/>
              <a:t>, </a:t>
            </a:r>
            <a:r>
              <a:rPr lang="en-US" i="1" dirty="0" smtClean="0"/>
              <a:t>Nurnberg</a:t>
            </a:r>
            <a:r>
              <a:rPr lang="en-US" dirty="0" smtClean="0"/>
              <a:t>, and </a:t>
            </a:r>
            <a:r>
              <a:rPr lang="en-US" i="1" dirty="0" smtClean="0"/>
              <a:t>Leipzig 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362829" cy="3657600"/>
          </a:xfrm>
          <a:ln w="19050">
            <a:solidFill>
              <a:srgbClr val="663300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4256119" cy="292608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6590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3505200"/>
            <a:ext cx="5029200" cy="22860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Dresden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escaped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to the Mas a Tierra, Chile to be sunk by HMS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Kent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and HMS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Glasgow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on 14 March 1915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8316"/>
            <a:ext cx="5021878" cy="2926080"/>
          </a:xfrm>
          <a:ln w="19050">
            <a:solidFill>
              <a:srgbClr val="6633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8316"/>
            <a:ext cx="2016584" cy="512064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357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SMS </a:t>
            </a:r>
            <a:r>
              <a:rPr lang="en-US" sz="4000" i="1" dirty="0" smtClean="0"/>
              <a:t>Emden</a:t>
            </a:r>
            <a:r>
              <a:rPr lang="en-US" sz="4000" dirty="0" smtClean="0"/>
              <a:t> demise at Cocos Island sunk by </a:t>
            </a:r>
            <a:br>
              <a:rPr lang="en-US" sz="4000" dirty="0" smtClean="0"/>
            </a:br>
            <a:r>
              <a:rPr lang="en-US" sz="4000" dirty="0" smtClean="0"/>
              <a:t>HMS </a:t>
            </a:r>
            <a:r>
              <a:rPr lang="en-US" sz="4000" i="1" dirty="0" smtClean="0"/>
              <a:t>Sydney</a:t>
            </a:r>
            <a:r>
              <a:rPr lang="en-US" sz="4000" dirty="0" smtClean="0"/>
              <a:t>, </a:t>
            </a:r>
            <a:br>
              <a:rPr lang="en-US" sz="4000" dirty="0" smtClean="0"/>
            </a:br>
            <a:r>
              <a:rPr lang="en-US" sz="4000" dirty="0" smtClean="0"/>
              <a:t>9 November 1914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845608" cy="2743200"/>
          </a:xfrm>
          <a:ln w="19050">
            <a:solidFill>
              <a:srgbClr val="663300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080999" cy="292608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9456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538847" y="1219200"/>
            <a:ext cx="2971800" cy="4434714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rgbClr val="663300"/>
                </a:solidFill>
              </a:rPr>
              <a:t>Cormoran</a:t>
            </a:r>
            <a:r>
              <a:rPr lang="en-US" sz="2800" b="1" dirty="0" smtClean="0">
                <a:solidFill>
                  <a:srgbClr val="663300"/>
                </a:solidFill>
              </a:rPr>
              <a:t> separated from the Squadron </a:t>
            </a:r>
            <a:r>
              <a:rPr lang="en-US" sz="2800" b="1" smtClean="0">
                <a:solidFill>
                  <a:srgbClr val="663300"/>
                </a:solidFill>
              </a:rPr>
              <a:t>at Majuro </a:t>
            </a:r>
            <a:r>
              <a:rPr lang="en-US" sz="2800" b="1" dirty="0" smtClean="0">
                <a:solidFill>
                  <a:srgbClr val="663300"/>
                </a:solidFill>
              </a:rPr>
              <a:t>and for safety, to elude the enemy, and to seek coal.</a:t>
            </a:r>
            <a:endParaRPr lang="en-US" sz="2800" b="1" dirty="0">
              <a:solidFill>
                <a:srgbClr val="6633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4789"/>
            <a:ext cx="4625975" cy="3775371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2964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4038600"/>
            <a:ext cx="8183880" cy="1295400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 smtClean="0"/>
              <a:t>Cormoran</a:t>
            </a:r>
            <a:r>
              <a:rPr lang="en-US" dirty="0" smtClean="0"/>
              <a:t> arrived at Apra Harbor on 14 December 1914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363309" cy="2926080"/>
          </a:xfrm>
          <a:ln w="19050">
            <a:solidFill>
              <a:schemeClr val="tx1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805593" cy="219456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7555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86200"/>
            <a:ext cx="818388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From December 1914 to April 1917 </a:t>
            </a:r>
            <a:r>
              <a:rPr lang="en-US" i="1" dirty="0" err="1" smtClean="0"/>
              <a:t>Cormoran</a:t>
            </a:r>
            <a:r>
              <a:rPr lang="en-US" dirty="0" smtClean="0"/>
              <a:t> and crew interned on Guam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3348185" cy="2651760"/>
          </a:xfrm>
          <a:ln w="19050">
            <a:solidFill>
              <a:srgbClr val="66330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653136" cy="256032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3690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663300"/>
                </a:solidFill>
              </a:rPr>
              <a:t>Imperial Germany</a:t>
            </a:r>
            <a:endParaRPr lang="en-US" sz="6000" b="1" dirty="0">
              <a:solidFill>
                <a:srgbClr val="6633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85800"/>
            <a:ext cx="2548031" cy="4297680"/>
          </a:xfrm>
          <a:ln w="19050">
            <a:solidFill>
              <a:srgbClr val="663300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1999"/>
            <a:ext cx="4891696" cy="338328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1041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541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On 2 April 1917 President Wilson asks Congress for a declaration of war against Germany which was passed on April 6.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823205" cy="2926080"/>
          </a:xfrm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6831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00" y="381000"/>
            <a:ext cx="4572000" cy="51205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On Guam the morning of 7 April, when ordered to surrender, Captain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Zuchschwerdt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, ordered the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Cormoran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scuttled. At 0803 explosive charges were detonated that sunk the ship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2775793" cy="4664075"/>
          </a:xfrm>
          <a:ln w="19050">
            <a:solidFill>
              <a:srgbClr val="66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</a:rPr>
              <a:t>Captain Adalbert </a:t>
            </a:r>
            <a:r>
              <a:rPr lang="en-US" sz="2800" b="1" dirty="0" err="1" smtClean="0">
                <a:solidFill>
                  <a:srgbClr val="CC6600"/>
                </a:solidFill>
              </a:rPr>
              <a:t>Zuckschwerdt</a:t>
            </a:r>
            <a:endParaRPr lang="en-US" sz="28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3810000"/>
            <a:ext cx="8183880" cy="1905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SMS </a:t>
            </a:r>
            <a:r>
              <a:rPr lang="en-US" sz="3200" i="1" dirty="0" err="1" smtClean="0"/>
              <a:t>Cormoran</a:t>
            </a:r>
            <a:r>
              <a:rPr lang="en-US" sz="3200" dirty="0" smtClean="0"/>
              <a:t> lies in the harbor touching </a:t>
            </a:r>
            <a:r>
              <a:rPr lang="en-US" sz="3200" i="1" dirty="0" smtClean="0"/>
              <a:t>Tokai </a:t>
            </a:r>
            <a:r>
              <a:rPr lang="en-US" sz="3200" i="1" dirty="0" err="1" smtClean="0"/>
              <a:t>Maru</a:t>
            </a:r>
            <a:r>
              <a:rPr lang="en-US" sz="3200" i="1" dirty="0" smtClean="0"/>
              <a:t> </a:t>
            </a:r>
            <a:r>
              <a:rPr lang="en-US" sz="3200" dirty="0" smtClean="0"/>
              <a:t>that was sunk by the USS </a:t>
            </a:r>
            <a:r>
              <a:rPr lang="en-US" sz="3200" i="1" dirty="0" smtClean="0"/>
              <a:t>Snapper</a:t>
            </a:r>
            <a:r>
              <a:rPr lang="en-US" sz="3200" dirty="0" smtClean="0"/>
              <a:t> on 27 August 1943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932238" cy="2949178"/>
          </a:xfrm>
          <a:ln w="19050">
            <a:solidFill>
              <a:srgbClr val="663300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4261045" cy="283464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9962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The officers and crew were held as POWs at 2 locations awaiting transportation to the USA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C6600"/>
                </a:solidFill>
              </a:rPr>
              <a:t>Camp </a:t>
            </a:r>
            <a:r>
              <a:rPr lang="en-US" sz="3200" dirty="0" err="1" smtClean="0">
                <a:solidFill>
                  <a:srgbClr val="CC6600"/>
                </a:solidFill>
              </a:rPr>
              <a:t>Asan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C6600"/>
                </a:solidFill>
              </a:rPr>
              <a:t>Camp </a:t>
            </a:r>
            <a:r>
              <a:rPr lang="en-US" sz="3200" dirty="0">
                <a:solidFill>
                  <a:srgbClr val="CC6600"/>
                </a:solidFill>
              </a:rPr>
              <a:t>B</a:t>
            </a:r>
            <a:r>
              <a:rPr lang="en-US" sz="3200" dirty="0" smtClean="0">
                <a:solidFill>
                  <a:srgbClr val="CC6600"/>
                </a:solidFill>
              </a:rPr>
              <a:t>arnett</a:t>
            </a:r>
            <a:endParaRPr lang="en-US" sz="3200" dirty="0">
              <a:solidFill>
                <a:srgbClr val="CC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000829" cy="3108960"/>
          </a:xfrm>
          <a:ln w="19050">
            <a:solidFill>
              <a:srgbClr val="66330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930650" cy="253754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2732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 err="1" smtClean="0"/>
              <a:t>Cormoran</a:t>
            </a:r>
            <a:r>
              <a:rPr lang="en-US" sz="2800" dirty="0" smtClean="0"/>
              <a:t> crew left Guam on 29 April on the USAT Thomas for San Francisco as POWs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Fort Douglas,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</a:rPr>
              <a:t>Utah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Fort </a:t>
            </a:r>
            <a:r>
              <a:rPr lang="en-US" dirty="0">
                <a:solidFill>
                  <a:srgbClr val="663300"/>
                </a:solidFill>
              </a:rPr>
              <a:t>M</a:t>
            </a:r>
            <a:r>
              <a:rPr lang="en-US" dirty="0" smtClean="0">
                <a:solidFill>
                  <a:srgbClr val="663300"/>
                </a:solidFill>
              </a:rPr>
              <a:t>cPherson, Georgia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085311" cy="2651760"/>
          </a:xfrm>
          <a:ln w="19050">
            <a:solidFill>
              <a:srgbClr val="663300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653918" cy="283464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7542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4419600" cy="2438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Six German sailors died and were buried in the </a:t>
            </a:r>
            <a:r>
              <a:rPr lang="en-US" sz="3200" dirty="0" err="1" smtClean="0"/>
              <a:t>Agana</a:t>
            </a:r>
            <a:r>
              <a:rPr lang="en-US" sz="3200" dirty="0" smtClean="0"/>
              <a:t> </a:t>
            </a:r>
            <a:r>
              <a:rPr lang="en-US" sz="3200" dirty="0"/>
              <a:t>N</a:t>
            </a:r>
            <a:r>
              <a:rPr lang="en-US" sz="3200" dirty="0" smtClean="0"/>
              <a:t>aval Cemetery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4357295" cy="2286000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0"/>
            <a:ext cx="2469058" cy="4389438"/>
          </a:xfrm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9185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8392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For further information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99941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1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6012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For further information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939289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362448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Dave </a:t>
            </a:r>
            <a:r>
              <a:rPr lang="en-US" b="1" dirty="0" err="1"/>
              <a:t>Lotz</a:t>
            </a:r>
            <a:r>
              <a:rPr lang="en-US" b="1" dirty="0"/>
              <a:t>, Cultural Resources Program Manager, War in the Pacific National Historical Park, Guam and American Memorial Park, Saipan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david_lotz@nps.gov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671-477-7278 </a:t>
            </a:r>
            <a:r>
              <a:rPr lang="en-US" b="1" dirty="0" err="1" smtClean="0"/>
              <a:t>ext</a:t>
            </a:r>
            <a:r>
              <a:rPr lang="en-US" b="1" dirty="0" smtClean="0"/>
              <a:t> 1008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85800"/>
            <a:ext cx="2766248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2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47244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German Empire in 1914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400749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6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18388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Germany in the Pacific</a:t>
            </a:r>
            <a:br>
              <a:rPr lang="en-US" sz="4800" dirty="0" smtClean="0"/>
            </a:br>
            <a:r>
              <a:rPr lang="en-US" sz="4800" dirty="0" smtClean="0"/>
              <a:t>1899 acquired Micronesia from Spain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919264" cy="3017520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3703320" cy="246888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9734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Warships of the East Asia Squadron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23" y="533400"/>
            <a:ext cx="2999070" cy="1737360"/>
          </a:xfrm>
          <a:ln w="19050">
            <a:solidFill>
              <a:srgbClr val="66330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0" y="457200"/>
            <a:ext cx="2857500" cy="1924050"/>
          </a:xfrm>
          <a:ln w="19050">
            <a:solidFill>
              <a:srgbClr val="6633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80" y="3810000"/>
            <a:ext cx="3127248" cy="173736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1" y="2382679"/>
            <a:ext cx="2995699" cy="192024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35408" y="609600"/>
            <a:ext cx="2379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Scharnhorst</a:t>
            </a:r>
          </a:p>
          <a:p>
            <a:r>
              <a:rPr lang="en-US" b="1" i="1" dirty="0" err="1" smtClean="0"/>
              <a:t>Gneisenau</a:t>
            </a:r>
            <a:endParaRPr lang="en-US" b="1" i="1" dirty="0" smtClean="0"/>
          </a:p>
          <a:p>
            <a:endParaRPr lang="en-US" b="1" i="1" dirty="0" smtClean="0"/>
          </a:p>
          <a:p>
            <a:pPr algn="r"/>
            <a:r>
              <a:rPr lang="en-US" b="1" i="1" dirty="0" smtClean="0"/>
              <a:t>Dresden</a:t>
            </a:r>
          </a:p>
          <a:p>
            <a:pPr algn="r"/>
            <a:r>
              <a:rPr lang="en-US" b="1" i="1" dirty="0" smtClean="0"/>
              <a:t>Emden</a:t>
            </a:r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Leipzig</a:t>
            </a:r>
          </a:p>
          <a:p>
            <a:endParaRPr lang="en-US" b="1" i="1" dirty="0" smtClean="0"/>
          </a:p>
          <a:p>
            <a:pPr algn="r"/>
            <a:r>
              <a:rPr lang="en-US" b="1" i="1" dirty="0" smtClean="0"/>
              <a:t>Nurnberg</a:t>
            </a:r>
          </a:p>
          <a:p>
            <a:pPr algn="r"/>
            <a:endParaRPr lang="en-US" b="1" i="1" dirty="0"/>
          </a:p>
          <a:p>
            <a:pPr algn="ctr"/>
            <a:r>
              <a:rPr lang="en-US" b="1" i="1" dirty="0" err="1" smtClean="0"/>
              <a:t>Cormoran</a:t>
            </a:r>
            <a:endParaRPr lang="en-US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" y="2441511"/>
            <a:ext cx="2875750" cy="182880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692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Admiral Graf Maximilian von </a:t>
            </a:r>
            <a:r>
              <a:rPr lang="en-US" dirty="0" err="1" smtClean="0"/>
              <a:t>Spee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1861 - 1914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9600"/>
            <a:ext cx="2974703" cy="4187825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7863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8392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Pagan, August 13, 1914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45509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7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491537" cy="548640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8426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57600"/>
            <a:ext cx="4038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Battle of Cornell, Chile</a:t>
            </a:r>
            <a:br>
              <a:rPr lang="en-US" dirty="0" smtClean="0"/>
            </a:br>
            <a:r>
              <a:rPr lang="en-US" dirty="0" smtClean="0"/>
              <a:t>1 November 1914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932238" cy="243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06240" cy="420624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149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685</TotalTime>
  <Words>335</Words>
  <Application>Microsoft Office PowerPoint</Application>
  <PresentationFormat>On-screen Show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Aspect</vt:lpstr>
      <vt:lpstr>The German East Asia Squadron 1914</vt:lpstr>
      <vt:lpstr>Imperial Germany</vt:lpstr>
      <vt:lpstr>The German Empire in 1914</vt:lpstr>
      <vt:lpstr>Germany in the Pacific 1899 acquired Micronesia from Spain</vt:lpstr>
      <vt:lpstr>Warships of the East Asia Squadron</vt:lpstr>
      <vt:lpstr>Admiral Graf Maximilian von Spee 1861 - 1914</vt:lpstr>
      <vt:lpstr>Pagan, August 13, 1914</vt:lpstr>
      <vt:lpstr>PowerPoint Presentation</vt:lpstr>
      <vt:lpstr>Battle of Cornell, Chile 1 November 1914</vt:lpstr>
      <vt:lpstr>Cape Horn passage November 27-28, 1914</vt:lpstr>
      <vt:lpstr>PowerPoint Presentation</vt:lpstr>
      <vt:lpstr>PowerPoint Presentation</vt:lpstr>
      <vt:lpstr>Battle of the Falkland islands 8 December 1914</vt:lpstr>
      <vt:lpstr>Sunk were Scharnhorst, Gneisenau, Nurnberg, and Leipzig </vt:lpstr>
      <vt:lpstr>PowerPoint Presentation</vt:lpstr>
      <vt:lpstr>SMS Emden demise at Cocos Island sunk by  HMS Sydney,  9 November 1914</vt:lpstr>
      <vt:lpstr>PowerPoint Presentation</vt:lpstr>
      <vt:lpstr>Cormoran arrived at Apra Harbor on 14 December 1914 </vt:lpstr>
      <vt:lpstr>From December 1914 to April 1917 Cormoran and crew interned on Guam</vt:lpstr>
      <vt:lpstr>On 2 April 1917 President Wilson asks Congress for a declaration of war against Germany which was passed on April 6.</vt:lpstr>
      <vt:lpstr>PowerPoint Presentation</vt:lpstr>
      <vt:lpstr>SMS Cormoran lies in the harbor touching Tokai Maru that was sunk by the USS Snapper on 27 August 1943</vt:lpstr>
      <vt:lpstr>The officers and crew were held as POWs at 2 locations awaiting transportation to the USA</vt:lpstr>
      <vt:lpstr>The Cormoran crew left Guam on 29 April on the USAT Thomas for San Francisco as POWs</vt:lpstr>
      <vt:lpstr>Six German sailors died and were buried in the Agana Naval Cemetery</vt:lpstr>
      <vt:lpstr>For further information</vt:lpstr>
      <vt:lpstr>For further information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German East Asia Squadron 1914</dc:title>
  <dc:creator>Lotz, David T (Dave)</dc:creator>
  <cp:lastModifiedBy>Lotz, David T (Dave)</cp:lastModifiedBy>
  <cp:revision>60</cp:revision>
  <dcterms:created xsi:type="dcterms:W3CDTF">2017-03-21T05:10:56Z</dcterms:created>
  <dcterms:modified xsi:type="dcterms:W3CDTF">2017-04-11T04:02:05Z</dcterms:modified>
</cp:coreProperties>
</file>