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9" r:id="rId5"/>
    <p:sldId id="263" r:id="rId6"/>
    <p:sldId id="265" r:id="rId7"/>
    <p:sldId id="268" r:id="rId8"/>
    <p:sldId id="264" r:id="rId9"/>
    <p:sldId id="266" r:id="rId10"/>
    <p:sldId id="267" r:id="rId11"/>
    <p:sldId id="261" r:id="rId12"/>
    <p:sldId id="262"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5" r:id="rId27"/>
    <p:sldId id="288" r:id="rId28"/>
    <p:sldId id="283" r:id="rId29"/>
    <p:sldId id="289" r:id="rId30"/>
    <p:sldId id="284" r:id="rId31"/>
    <p:sldId id="286"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C44E2BA-787F-42A7-B856-4D3C5F5DA9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BA2ADD7-71A3-4EAF-94D3-A2D9409BAC65}" type="datetimeFigureOut">
              <a:rPr lang="en-US" smtClean="0"/>
              <a:t>7/20/2017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C44E2BA-787F-42A7-B856-4D3C5F5DA9FD}"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4BA2ADD7-71A3-4EAF-94D3-A2D9409BAC65}" type="datetimeFigureOut">
              <a:rPr lang="en-US" smtClean="0"/>
              <a:t>7/20/2017</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C44E2BA-787F-42A7-B856-4D3C5F5DA9F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4.xml"/><Relationship Id="rId5" Type="http://schemas.openxmlformats.org/officeDocument/2006/relationships/image" Target="../media/image24.tiff"/><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4.xml"/><Relationship Id="rId5" Type="http://schemas.openxmlformats.org/officeDocument/2006/relationships/image" Target="../media/image28.tiff"/><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tiff"/></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7.tiff"/></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jpeg"/><Relationship Id="rId1" Type="http://schemas.openxmlformats.org/officeDocument/2006/relationships/slideLayout" Target="../slideLayouts/slideLayout8.xml"/><Relationship Id="rId4" Type="http://schemas.openxmlformats.org/officeDocument/2006/relationships/image" Target="../media/image44.tiff"/></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7.tiff"/></Relationships>
</file>

<file path=ppt/slides/_rels/slide2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tif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533400"/>
            <a:ext cx="5714999"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06425" y="1374774"/>
            <a:ext cx="7772400" cy="5026025"/>
          </a:xfrm>
        </p:spPr>
        <p:txBody>
          <a:bodyPr>
            <a:noAutofit/>
          </a:bodyPr>
          <a:lstStyle/>
          <a:p>
            <a:pPr algn="l"/>
            <a:r>
              <a:rPr lang="en-US" sz="4800" b="1" dirty="0" smtClean="0">
                <a:solidFill>
                  <a:srgbClr val="663300"/>
                </a:solidFill>
              </a:rPr>
              <a:t>Liberation Basics: </a:t>
            </a:r>
            <a:br>
              <a:rPr lang="en-US" sz="4800" b="1" dirty="0" smtClean="0">
                <a:solidFill>
                  <a:srgbClr val="663300"/>
                </a:solidFill>
              </a:rPr>
            </a:br>
            <a:r>
              <a:rPr lang="en-US" sz="4800" b="1" dirty="0" smtClean="0">
                <a:solidFill>
                  <a:srgbClr val="663300"/>
                </a:solidFill>
              </a:rPr>
              <a:t>The Epic </a:t>
            </a:r>
            <a:r>
              <a:rPr lang="en-US" sz="4800" b="1" dirty="0">
                <a:solidFill>
                  <a:srgbClr val="663300"/>
                </a:solidFill>
              </a:rPr>
              <a:t>C</a:t>
            </a:r>
            <a:r>
              <a:rPr lang="en-US" sz="4800" b="1" dirty="0" smtClean="0">
                <a:solidFill>
                  <a:srgbClr val="663300"/>
                </a:solidFill>
              </a:rPr>
              <a:t>hronology </a:t>
            </a:r>
            <a:br>
              <a:rPr lang="en-US" sz="4800" b="1" dirty="0" smtClean="0">
                <a:solidFill>
                  <a:srgbClr val="663300"/>
                </a:solidFill>
              </a:rPr>
            </a:br>
            <a:r>
              <a:rPr lang="en-US" sz="4800" b="1" dirty="0" smtClean="0">
                <a:solidFill>
                  <a:srgbClr val="663300"/>
                </a:solidFill>
              </a:rPr>
              <a:t>of Guam's Liberation </a:t>
            </a:r>
            <a:br>
              <a:rPr lang="en-US" sz="4800" b="1" dirty="0" smtClean="0">
                <a:solidFill>
                  <a:srgbClr val="663300"/>
                </a:solidFill>
              </a:rPr>
            </a:br>
            <a:r>
              <a:rPr lang="en-US" sz="4800" b="1" dirty="0" smtClean="0">
                <a:solidFill>
                  <a:srgbClr val="663300"/>
                </a:solidFill>
              </a:rPr>
              <a:t>from the Japanese </a:t>
            </a:r>
            <a:br>
              <a:rPr lang="en-US" sz="4800" b="1" dirty="0" smtClean="0">
                <a:solidFill>
                  <a:srgbClr val="663300"/>
                </a:solidFill>
              </a:rPr>
            </a:br>
            <a:r>
              <a:rPr lang="en-US" sz="4800" b="1" smtClean="0">
                <a:solidFill>
                  <a:srgbClr val="663300"/>
                </a:solidFill>
              </a:rPr>
              <a:t>that Commenced </a:t>
            </a:r>
            <a:r>
              <a:rPr lang="en-US" sz="4800" b="1" dirty="0" smtClean="0">
                <a:solidFill>
                  <a:srgbClr val="663300"/>
                </a:solidFill>
              </a:rPr>
              <a:t>on </a:t>
            </a:r>
            <a:br>
              <a:rPr lang="en-US" sz="4800" b="1" dirty="0" smtClean="0">
                <a:solidFill>
                  <a:srgbClr val="663300"/>
                </a:solidFill>
              </a:rPr>
            </a:br>
            <a:r>
              <a:rPr lang="en-US" sz="4800" b="1" dirty="0" smtClean="0">
                <a:solidFill>
                  <a:srgbClr val="663300"/>
                </a:solidFill>
              </a:rPr>
              <a:t>July 21, 1944.</a:t>
            </a:r>
            <a:endParaRPr lang="en-US" sz="4800" b="1" dirty="0">
              <a:solidFill>
                <a:srgbClr val="6633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48640"/>
            <a:ext cx="17494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017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3400" y="4114800"/>
            <a:ext cx="4343400" cy="1600200"/>
          </a:xfrm>
        </p:spPr>
        <p:txBody>
          <a:bodyPr>
            <a:normAutofit fontScale="90000"/>
          </a:bodyPr>
          <a:lstStyle/>
          <a:p>
            <a:pPr algn="ctr"/>
            <a:r>
              <a:rPr lang="en-US" dirty="0" smtClean="0"/>
              <a:t>Japanese </a:t>
            </a:r>
            <a:br>
              <a:rPr lang="en-US" dirty="0" smtClean="0"/>
            </a:br>
            <a:r>
              <a:rPr lang="en-US" dirty="0" smtClean="0"/>
              <a:t>Fortifications and Guns</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5800" y="762000"/>
            <a:ext cx="3699621" cy="4663440"/>
          </a:xfrm>
          <a:prstGeom prst="rect">
            <a:avLst/>
          </a:prstGeom>
          <a:ln>
            <a:noFill/>
          </a:ln>
          <a:effectLst>
            <a:softEdge rad="112500"/>
          </a:effectLst>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761999"/>
            <a:ext cx="4257449" cy="3383280"/>
          </a:xfrm>
          <a:prstGeom prst="rect">
            <a:avLst/>
          </a:prstGeom>
          <a:ln>
            <a:noFill/>
          </a:ln>
          <a:effectLst>
            <a:softEdge rad="112500"/>
          </a:effectLst>
        </p:spPr>
      </p:pic>
    </p:spTree>
    <p:extLst>
      <p:ext uri="{BB962C8B-B14F-4D97-AF65-F5344CB8AC3E}">
        <p14:creationId xmlns:p14="http://schemas.microsoft.com/office/powerpoint/2010/main" val="1478760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33400"/>
            <a:ext cx="7900984" cy="914400"/>
          </a:xfrm>
        </p:spPr>
        <p:txBody>
          <a:bodyPr>
            <a:noAutofit/>
          </a:bodyPr>
          <a:lstStyle/>
          <a:p>
            <a:pPr algn="ctr"/>
            <a:r>
              <a:rPr lang="en-US" sz="6000" dirty="0" err="1" smtClean="0"/>
              <a:t>Asan</a:t>
            </a:r>
            <a:r>
              <a:rPr lang="en-US" sz="6000" dirty="0" smtClean="0"/>
              <a:t> Beach</a:t>
            </a:r>
            <a:endParaRPr lang="en-US" sz="6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960" y="1447800"/>
            <a:ext cx="3614448" cy="3931920"/>
          </a:xfrm>
          <a:prstGeom prst="rect">
            <a:avLst/>
          </a:prstGeom>
          <a:ln>
            <a:noFill/>
          </a:ln>
          <a:effectLst>
            <a:softEdge rad="112500"/>
          </a:effectLst>
        </p:spPr>
      </p:pic>
      <p:sp>
        <p:nvSpPr>
          <p:cNvPr id="3" name="TextBox 2"/>
          <p:cNvSpPr txBox="1"/>
          <p:nvPr/>
        </p:nvSpPr>
        <p:spPr>
          <a:xfrm>
            <a:off x="533400" y="5379720"/>
            <a:ext cx="8382000" cy="707886"/>
          </a:xfrm>
          <a:prstGeom prst="rect">
            <a:avLst/>
          </a:prstGeom>
          <a:noFill/>
        </p:spPr>
        <p:txBody>
          <a:bodyPr wrap="square" rtlCol="0">
            <a:spAutoFit/>
          </a:bodyPr>
          <a:lstStyle/>
          <a:p>
            <a:pPr algn="ctr"/>
            <a:r>
              <a:rPr lang="en-US" sz="4000" b="1" dirty="0" smtClean="0"/>
              <a:t>Third </a:t>
            </a:r>
            <a:r>
              <a:rPr lang="en-US" sz="4000" b="1" dirty="0"/>
              <a:t>M</a:t>
            </a:r>
            <a:r>
              <a:rPr lang="en-US" sz="4000" b="1" dirty="0" smtClean="0"/>
              <a:t>arine Division</a:t>
            </a:r>
            <a:endParaRPr lang="en-US" sz="4000" b="1"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3400" y="1679019"/>
            <a:ext cx="4625975" cy="3469481"/>
          </a:xfrm>
          <a:prstGeom prst="rect">
            <a:avLst/>
          </a:prstGeom>
          <a:ln>
            <a:noFill/>
          </a:ln>
          <a:effectLst>
            <a:softEdge rad="112500"/>
          </a:effectLst>
        </p:spPr>
      </p:pic>
    </p:spTree>
    <p:extLst>
      <p:ext uri="{BB962C8B-B14F-4D97-AF65-F5344CB8AC3E}">
        <p14:creationId xmlns:p14="http://schemas.microsoft.com/office/powerpoint/2010/main" val="4278213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33400"/>
            <a:ext cx="7900984" cy="914400"/>
          </a:xfrm>
        </p:spPr>
        <p:txBody>
          <a:bodyPr>
            <a:noAutofit/>
          </a:bodyPr>
          <a:lstStyle/>
          <a:p>
            <a:pPr algn="ctr"/>
            <a:r>
              <a:rPr lang="en-US" sz="6000" dirty="0" err="1" smtClean="0"/>
              <a:t>Agat</a:t>
            </a:r>
            <a:r>
              <a:rPr lang="en-US" sz="6000" dirty="0" smtClean="0"/>
              <a:t> Beach</a:t>
            </a:r>
            <a:endParaRPr lang="en-US" sz="6000"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508970"/>
            <a:ext cx="4625975" cy="3703110"/>
          </a:xfrm>
          <a:prstGeom prst="rect">
            <a:avLst/>
          </a:prstGeom>
          <a:ln>
            <a:noFill/>
          </a:ln>
          <a:effectLst>
            <a:softEdge rad="112500"/>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432560"/>
            <a:ext cx="3762903" cy="3931920"/>
          </a:xfrm>
          <a:prstGeom prst="rect">
            <a:avLst/>
          </a:prstGeom>
          <a:ln>
            <a:noFill/>
          </a:ln>
          <a:effectLst>
            <a:softEdge rad="112500"/>
          </a:effectLst>
        </p:spPr>
      </p:pic>
      <p:sp>
        <p:nvSpPr>
          <p:cNvPr id="3" name="TextBox 2"/>
          <p:cNvSpPr txBox="1"/>
          <p:nvPr/>
        </p:nvSpPr>
        <p:spPr>
          <a:xfrm>
            <a:off x="457200" y="5257800"/>
            <a:ext cx="8229600" cy="707886"/>
          </a:xfrm>
          <a:prstGeom prst="rect">
            <a:avLst/>
          </a:prstGeom>
          <a:noFill/>
        </p:spPr>
        <p:txBody>
          <a:bodyPr wrap="square" rtlCol="0">
            <a:spAutoFit/>
          </a:bodyPr>
          <a:lstStyle/>
          <a:p>
            <a:pPr algn="ctr"/>
            <a:r>
              <a:rPr lang="en-US" sz="2000" b="1" dirty="0" smtClean="0"/>
              <a:t>First Provisional Marine Brigade and </a:t>
            </a:r>
          </a:p>
          <a:p>
            <a:pPr algn="ctr"/>
            <a:r>
              <a:rPr lang="en-US" sz="2000" b="1" dirty="0" smtClean="0"/>
              <a:t>77</a:t>
            </a:r>
            <a:r>
              <a:rPr lang="en-US" sz="2000" b="1" baseline="30000" dirty="0" smtClean="0"/>
              <a:t>th</a:t>
            </a:r>
            <a:r>
              <a:rPr lang="en-US" sz="2000" b="1" dirty="0" smtClean="0"/>
              <a:t> Army Infantry Division</a:t>
            </a:r>
            <a:endParaRPr lang="en-US" sz="2000" b="1" dirty="0"/>
          </a:p>
        </p:txBody>
      </p:sp>
    </p:spTree>
    <p:extLst>
      <p:ext uri="{BB962C8B-B14F-4D97-AF65-F5344CB8AC3E}">
        <p14:creationId xmlns:p14="http://schemas.microsoft.com/office/powerpoint/2010/main" val="2181308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5486400"/>
            <a:ext cx="8458200" cy="762000"/>
          </a:xfrm>
        </p:spPr>
        <p:txBody>
          <a:bodyPr>
            <a:noAutofit/>
          </a:bodyPr>
          <a:lstStyle/>
          <a:p>
            <a:pPr algn="ctr"/>
            <a:r>
              <a:rPr lang="en-US" sz="2800" dirty="0" smtClean="0"/>
              <a:t>Heading to the beaches at 0740</a:t>
            </a:r>
            <a:endParaRPr lang="en-US" sz="2800"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28800" y="3048000"/>
            <a:ext cx="3326813" cy="2651760"/>
          </a:xfrm>
          <a:prstGeom prst="rect">
            <a:avLst/>
          </a:prstGeom>
          <a:ln>
            <a:noFill/>
          </a:ln>
          <a:effectLst>
            <a:softEdge rad="112500"/>
          </a:effectLst>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0" y="3048000"/>
            <a:ext cx="3527751" cy="2834640"/>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72440"/>
            <a:ext cx="3455115" cy="2743200"/>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441960"/>
            <a:ext cx="3538531" cy="2834640"/>
          </a:xfrm>
          <a:prstGeom prst="rect">
            <a:avLst/>
          </a:prstGeom>
          <a:ln>
            <a:noFill/>
          </a:ln>
          <a:effectLst>
            <a:softEdge rad="112500"/>
          </a:effectLst>
        </p:spPr>
      </p:pic>
    </p:spTree>
    <p:extLst>
      <p:ext uri="{BB962C8B-B14F-4D97-AF65-F5344CB8AC3E}">
        <p14:creationId xmlns:p14="http://schemas.microsoft.com/office/powerpoint/2010/main" val="1294316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0"/>
            <a:ext cx="8305800" cy="1295400"/>
          </a:xfrm>
        </p:spPr>
        <p:txBody>
          <a:bodyPr>
            <a:normAutofit/>
          </a:bodyPr>
          <a:lstStyle/>
          <a:p>
            <a:pPr algn="ctr"/>
            <a:r>
              <a:rPr lang="en-US" sz="3200" dirty="0" smtClean="0"/>
              <a:t>On the beaches beginning at 0832</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368" y="2743200"/>
            <a:ext cx="3697008" cy="2926080"/>
          </a:xfrm>
          <a:prstGeom prst="rect">
            <a:avLst/>
          </a:prstGeom>
          <a:ln>
            <a:noFill/>
          </a:ln>
          <a:effectLst>
            <a:softEdge rad="112500"/>
          </a:effectLst>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94717" y="473423"/>
            <a:ext cx="3917528" cy="3108960"/>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729" y="2286000"/>
            <a:ext cx="4231783" cy="3383280"/>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773" y="612058"/>
            <a:ext cx="4422363" cy="2286000"/>
          </a:xfrm>
          <a:prstGeom prst="rect">
            <a:avLst/>
          </a:prstGeom>
          <a:ln>
            <a:noFill/>
          </a:ln>
          <a:effectLst>
            <a:softEdge rad="112500"/>
          </a:effectLst>
        </p:spPr>
      </p:pic>
    </p:spTree>
    <p:extLst>
      <p:ext uri="{BB962C8B-B14F-4D97-AF65-F5344CB8AC3E}">
        <p14:creationId xmlns:p14="http://schemas.microsoft.com/office/powerpoint/2010/main" val="2754213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33400"/>
            <a:ext cx="8229600" cy="762000"/>
          </a:xfrm>
        </p:spPr>
        <p:txBody>
          <a:bodyPr>
            <a:noAutofit/>
          </a:bodyPr>
          <a:lstStyle/>
          <a:p>
            <a:pPr algn="ctr"/>
            <a:r>
              <a:rPr lang="en-US" sz="3600" dirty="0" smtClean="0"/>
              <a:t>To the Force Beachhead Line</a:t>
            </a:r>
            <a:endParaRPr lang="en-US" sz="3600"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1371600"/>
            <a:ext cx="4625975" cy="3964200"/>
          </a:xfrm>
          <a:ln w="19050">
            <a:solidFill>
              <a:srgbClr val="C00000"/>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99" y="1219200"/>
            <a:ext cx="3124211" cy="2468880"/>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999" y="3688080"/>
            <a:ext cx="3114073" cy="2468880"/>
          </a:xfrm>
          <a:prstGeom prst="rect">
            <a:avLst/>
          </a:prstGeom>
          <a:ln>
            <a:noFill/>
          </a:ln>
          <a:effectLst>
            <a:softEdge rad="112500"/>
          </a:effectLst>
        </p:spPr>
      </p:pic>
      <p:sp>
        <p:nvSpPr>
          <p:cNvPr id="6" name="TextBox 5"/>
          <p:cNvSpPr txBox="1"/>
          <p:nvPr/>
        </p:nvSpPr>
        <p:spPr>
          <a:xfrm>
            <a:off x="685800" y="5549958"/>
            <a:ext cx="4419600" cy="646331"/>
          </a:xfrm>
          <a:prstGeom prst="rect">
            <a:avLst/>
          </a:prstGeom>
          <a:noFill/>
        </p:spPr>
        <p:txBody>
          <a:bodyPr wrap="square" rtlCol="0">
            <a:spAutoFit/>
          </a:bodyPr>
          <a:lstStyle/>
          <a:p>
            <a:pPr algn="ctr"/>
            <a:r>
              <a:rPr lang="en-US" sz="3600" b="1" dirty="0" smtClean="0"/>
              <a:t>21 to 29 July</a:t>
            </a:r>
            <a:endParaRPr lang="en-US" sz="3600" b="1" dirty="0"/>
          </a:p>
        </p:txBody>
      </p:sp>
    </p:spTree>
    <p:extLst>
      <p:ext uri="{BB962C8B-B14F-4D97-AF65-F5344CB8AC3E}">
        <p14:creationId xmlns:p14="http://schemas.microsoft.com/office/powerpoint/2010/main" val="1228656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05800" cy="838200"/>
          </a:xfrm>
        </p:spPr>
        <p:txBody>
          <a:bodyPr>
            <a:noAutofit/>
          </a:bodyPr>
          <a:lstStyle/>
          <a:p>
            <a:pPr algn="ctr"/>
            <a:r>
              <a:rPr lang="en-US" sz="4000" dirty="0" smtClean="0"/>
              <a:t>Japanese Counterattack</a:t>
            </a:r>
            <a:endParaRPr lang="en-US" sz="4000" dirty="0"/>
          </a:p>
        </p:txBody>
      </p:sp>
      <p:sp>
        <p:nvSpPr>
          <p:cNvPr id="3" name="Text Placeholder 2"/>
          <p:cNvSpPr>
            <a:spLocks noGrp="1"/>
          </p:cNvSpPr>
          <p:nvPr>
            <p:ph type="body" idx="2"/>
          </p:nvPr>
        </p:nvSpPr>
        <p:spPr>
          <a:xfrm>
            <a:off x="685800" y="5181600"/>
            <a:ext cx="7772400" cy="624714"/>
          </a:xfrm>
        </p:spPr>
        <p:txBody>
          <a:bodyPr>
            <a:normAutofit lnSpcReduction="10000"/>
          </a:bodyPr>
          <a:lstStyle/>
          <a:p>
            <a:pPr algn="ctr"/>
            <a:r>
              <a:rPr lang="en-US" sz="3200" b="1" dirty="0" smtClean="0"/>
              <a:t>Night of 25 – 26 July</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76400" y="1447800"/>
            <a:ext cx="5795952" cy="3657600"/>
          </a:xfrm>
          <a:ln w="19050">
            <a:solidFill>
              <a:srgbClr val="C00000"/>
            </a:solidFill>
          </a:ln>
        </p:spPr>
      </p:pic>
    </p:spTree>
    <p:extLst>
      <p:ext uri="{BB962C8B-B14F-4D97-AF65-F5344CB8AC3E}">
        <p14:creationId xmlns:p14="http://schemas.microsoft.com/office/powerpoint/2010/main" val="4148667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533400"/>
            <a:ext cx="3557584" cy="914400"/>
          </a:xfrm>
        </p:spPr>
        <p:txBody>
          <a:bodyPr>
            <a:normAutofit/>
          </a:bodyPr>
          <a:lstStyle/>
          <a:p>
            <a:r>
              <a:rPr lang="en-US" sz="2400" dirty="0" smtClean="0"/>
              <a:t>Sealing off </a:t>
            </a:r>
            <a:r>
              <a:rPr lang="en-US" sz="2400" dirty="0" err="1" smtClean="0"/>
              <a:t>Orote</a:t>
            </a:r>
            <a:r>
              <a:rPr lang="en-US" sz="2400" dirty="0" smtClean="0"/>
              <a:t> Peninsula, 24 July</a:t>
            </a:r>
            <a:endParaRPr lang="en-US" sz="24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822960"/>
            <a:ext cx="3543941" cy="472440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676400"/>
            <a:ext cx="4371001" cy="3474720"/>
          </a:xfrm>
          <a:prstGeom prst="rect">
            <a:avLst/>
          </a:prstGeom>
          <a:ln>
            <a:noFill/>
          </a:ln>
          <a:effectLst>
            <a:softEdge rad="112500"/>
          </a:effectLst>
        </p:spPr>
      </p:pic>
    </p:spTree>
    <p:extLst>
      <p:ext uri="{BB962C8B-B14F-4D97-AF65-F5344CB8AC3E}">
        <p14:creationId xmlns:p14="http://schemas.microsoft.com/office/powerpoint/2010/main" val="361834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824784" cy="914400"/>
          </a:xfrm>
        </p:spPr>
        <p:txBody>
          <a:bodyPr>
            <a:noAutofit/>
          </a:bodyPr>
          <a:lstStyle/>
          <a:p>
            <a:pPr algn="ctr"/>
            <a:r>
              <a:rPr lang="en-US" sz="3200" dirty="0" err="1" smtClean="0"/>
              <a:t>Orote</a:t>
            </a:r>
            <a:r>
              <a:rPr lang="en-US" sz="3200" dirty="0" smtClean="0"/>
              <a:t> Peninsula Captured</a:t>
            </a:r>
            <a:br>
              <a:rPr lang="en-US" sz="3200" dirty="0" smtClean="0"/>
            </a:br>
            <a:r>
              <a:rPr lang="en-US" sz="3200" dirty="0" smtClean="0"/>
              <a:t>25 to 29 July</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2133600"/>
            <a:ext cx="4625975" cy="335888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524000"/>
            <a:ext cx="3105715" cy="2468880"/>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008120"/>
            <a:ext cx="2999790" cy="2377440"/>
          </a:xfrm>
          <a:prstGeom prst="rect">
            <a:avLst/>
          </a:prstGeom>
          <a:ln>
            <a:noFill/>
          </a:ln>
          <a:effectLst>
            <a:softEdge rad="112500"/>
          </a:effectLst>
        </p:spPr>
      </p:pic>
    </p:spTree>
    <p:extLst>
      <p:ext uri="{BB962C8B-B14F-4D97-AF65-F5344CB8AC3E}">
        <p14:creationId xmlns:p14="http://schemas.microsoft.com/office/powerpoint/2010/main" val="346291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824784" cy="914400"/>
          </a:xfrm>
        </p:spPr>
        <p:txBody>
          <a:bodyPr>
            <a:noAutofit/>
          </a:bodyPr>
          <a:lstStyle/>
          <a:p>
            <a:pPr algn="ctr"/>
            <a:r>
              <a:rPr lang="en-US" sz="2800" dirty="0" smtClean="0"/>
              <a:t>Fonte Plateau Japanese last stand</a:t>
            </a:r>
            <a:br>
              <a:rPr lang="en-US" sz="2800" dirty="0" smtClean="0"/>
            </a:br>
            <a:r>
              <a:rPr lang="en-US" sz="2800" dirty="0" smtClean="0"/>
              <a:t>29 July</a:t>
            </a: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535680"/>
            <a:ext cx="4114800" cy="2468880"/>
          </a:xfrm>
          <a:prstGeom prst="rect">
            <a:avLst/>
          </a:prstGeom>
          <a:ln>
            <a:noFill/>
          </a:ln>
          <a:effectLst>
            <a:softEdge rad="112500"/>
          </a:effectLst>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0" y="1596899"/>
            <a:ext cx="4625975" cy="3185511"/>
          </a:xfrm>
        </p:spPr>
      </p:pic>
    </p:spTree>
    <p:extLst>
      <p:ext uri="{BB962C8B-B14F-4D97-AF65-F5344CB8AC3E}">
        <p14:creationId xmlns:p14="http://schemas.microsoft.com/office/powerpoint/2010/main" val="4093663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2"/>
          </p:nvPr>
        </p:nvSpPr>
        <p:spPr>
          <a:xfrm>
            <a:off x="5562600" y="457200"/>
            <a:ext cx="2971800" cy="5272914"/>
          </a:xfrm>
        </p:spPr>
        <p:txBody>
          <a:bodyPr>
            <a:normAutofit fontScale="92500" lnSpcReduction="10000"/>
          </a:bodyPr>
          <a:lstStyle/>
          <a:p>
            <a:pPr algn="ctr"/>
            <a:r>
              <a:rPr lang="en-US" sz="2400" b="1" dirty="0" smtClean="0"/>
              <a:t>Summer 1944</a:t>
            </a:r>
          </a:p>
          <a:p>
            <a:endParaRPr lang="en-US" sz="2400" b="1" dirty="0" smtClean="0"/>
          </a:p>
          <a:p>
            <a:pPr marL="304038" indent="-285750">
              <a:buFont typeface="Arial" panose="020B0604020202020204" pitchFamily="34" charset="0"/>
              <a:buChar char="•"/>
            </a:pPr>
            <a:r>
              <a:rPr lang="en-US" sz="2400" b="1" dirty="0" smtClean="0"/>
              <a:t>11 June: US Navy Invasion Armada  arrives in the Mariana islands</a:t>
            </a:r>
          </a:p>
          <a:p>
            <a:endParaRPr lang="en-US" sz="2400" b="1" dirty="0" smtClean="0"/>
          </a:p>
          <a:p>
            <a:pPr marL="304038" indent="-285750">
              <a:buFont typeface="Arial" panose="020B0604020202020204" pitchFamily="34" charset="0"/>
              <a:buChar char="•"/>
            </a:pPr>
            <a:r>
              <a:rPr lang="en-US" sz="2400" b="1" dirty="0" smtClean="0"/>
              <a:t>15 June: US invades Saipan</a:t>
            </a:r>
          </a:p>
          <a:p>
            <a:endParaRPr lang="en-US" sz="2400" b="1" dirty="0" smtClean="0"/>
          </a:p>
          <a:p>
            <a:pPr marL="304038" indent="-285750">
              <a:buFont typeface="Arial" panose="020B0604020202020204" pitchFamily="34" charset="0"/>
              <a:buChar char="•"/>
            </a:pPr>
            <a:r>
              <a:rPr lang="en-US" sz="2400" b="1" dirty="0" smtClean="0"/>
              <a:t>19 June: US Navy defeats Japanese navy in the Battle of the Philippine Sea</a:t>
            </a:r>
            <a:endParaRPr lang="en-US" sz="2400" b="1"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1066800"/>
            <a:ext cx="4625975" cy="3860586"/>
          </a:xfrm>
          <a:ln w="19050">
            <a:solidFill>
              <a:schemeClr val="bg2">
                <a:lumMod val="25000"/>
              </a:schemeClr>
            </a:solidFill>
          </a:ln>
        </p:spPr>
      </p:pic>
    </p:spTree>
    <p:extLst>
      <p:ext uri="{BB962C8B-B14F-4D97-AF65-F5344CB8AC3E}">
        <p14:creationId xmlns:p14="http://schemas.microsoft.com/office/powerpoint/2010/main" val="187325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533400"/>
            <a:ext cx="5145306" cy="5577840"/>
          </a:xfrm>
          <a:prstGeom prst="rect">
            <a:avLst/>
          </a:prstGeom>
          <a:ln>
            <a:noFill/>
          </a:ln>
          <a:effectLst>
            <a:softEdge rad="112500"/>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600200"/>
            <a:ext cx="3790760" cy="3017520"/>
          </a:xfrm>
          <a:prstGeom prst="rect">
            <a:avLst/>
          </a:prstGeom>
          <a:ln>
            <a:noFill/>
          </a:ln>
          <a:effectLst>
            <a:softEdge rad="112500"/>
          </a:effectLst>
        </p:spPr>
      </p:pic>
    </p:spTree>
    <p:extLst>
      <p:ext uri="{BB962C8B-B14F-4D97-AF65-F5344CB8AC3E}">
        <p14:creationId xmlns:p14="http://schemas.microsoft.com/office/powerpoint/2010/main" val="1585804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24784" cy="1066800"/>
          </a:xfrm>
        </p:spPr>
        <p:txBody>
          <a:bodyPr>
            <a:noAutofit/>
          </a:bodyPr>
          <a:lstStyle/>
          <a:p>
            <a:pPr algn="ctr"/>
            <a:r>
              <a:rPr lang="en-US" sz="3200" dirty="0" smtClean="0"/>
              <a:t>Army patrols to the south</a:t>
            </a:r>
            <a:br>
              <a:rPr lang="en-US" sz="3200" dirty="0" smtClean="0"/>
            </a:br>
            <a:r>
              <a:rPr lang="en-US" sz="3200" dirty="0" smtClean="0"/>
              <a:t>28 July to 2 August</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1497945"/>
            <a:ext cx="3747585" cy="472440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587" y="1371600"/>
            <a:ext cx="3345919" cy="2651760"/>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045" y="3860145"/>
            <a:ext cx="3349477" cy="2651760"/>
          </a:xfrm>
          <a:prstGeom prst="rect">
            <a:avLst/>
          </a:prstGeom>
          <a:ln>
            <a:noFill/>
          </a:ln>
          <a:effectLst>
            <a:softEdge rad="112500"/>
          </a:effectLst>
        </p:spPr>
      </p:pic>
    </p:spTree>
    <p:extLst>
      <p:ext uri="{BB962C8B-B14F-4D97-AF65-F5344CB8AC3E}">
        <p14:creationId xmlns:p14="http://schemas.microsoft.com/office/powerpoint/2010/main" val="1784045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323"/>
            <a:ext cx="8229600" cy="1066800"/>
          </a:xfrm>
        </p:spPr>
        <p:txBody>
          <a:bodyPr>
            <a:noAutofit/>
          </a:bodyPr>
          <a:lstStyle/>
          <a:p>
            <a:r>
              <a:rPr lang="en-US" sz="3200" dirty="0" smtClean="0"/>
              <a:t>Through </a:t>
            </a:r>
            <a:r>
              <a:rPr lang="en-US" sz="3200" dirty="0" err="1" smtClean="0"/>
              <a:t>Agana</a:t>
            </a:r>
            <a:r>
              <a:rPr lang="en-US" sz="3200" dirty="0" smtClean="0"/>
              <a:t> and heading north</a:t>
            </a:r>
            <a:br>
              <a:rPr lang="en-US" sz="3200" dirty="0" smtClean="0"/>
            </a:br>
            <a:r>
              <a:rPr lang="en-US" sz="3200" dirty="0" smtClean="0"/>
              <a:t>31 July to 1 August </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5800" y="2209800"/>
            <a:ext cx="4625975" cy="31160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841" y="3550920"/>
            <a:ext cx="3086811" cy="2377440"/>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7603" y="1195603"/>
            <a:ext cx="3015000" cy="2377440"/>
          </a:xfrm>
          <a:prstGeom prst="rect">
            <a:avLst/>
          </a:prstGeom>
          <a:ln>
            <a:noFill/>
          </a:ln>
          <a:effectLst>
            <a:softEdge rad="112500"/>
          </a:effectLst>
        </p:spPr>
      </p:pic>
    </p:spTree>
    <p:extLst>
      <p:ext uri="{BB962C8B-B14F-4D97-AF65-F5344CB8AC3E}">
        <p14:creationId xmlns:p14="http://schemas.microsoft.com/office/powerpoint/2010/main" val="3580406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533400"/>
            <a:ext cx="8229600" cy="838200"/>
          </a:xfrm>
        </p:spPr>
        <p:txBody>
          <a:bodyPr>
            <a:noAutofit/>
          </a:bodyPr>
          <a:lstStyle/>
          <a:p>
            <a:pPr algn="ctr"/>
            <a:r>
              <a:rPr lang="en-US" sz="3600" dirty="0" smtClean="0"/>
              <a:t>Advancing north 3 to 4 August</a:t>
            </a:r>
            <a:endParaRPr lang="en-US" sz="3600"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10294" y="1371600"/>
            <a:ext cx="3840480" cy="4389120"/>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423219"/>
            <a:ext cx="4153554" cy="3291840"/>
          </a:xfrm>
          <a:prstGeom prst="rect">
            <a:avLst/>
          </a:prstGeom>
          <a:ln>
            <a:noFill/>
          </a:ln>
          <a:effectLst>
            <a:softEdge rad="112500"/>
          </a:effectLst>
        </p:spPr>
      </p:pic>
    </p:spTree>
    <p:extLst>
      <p:ext uri="{BB962C8B-B14F-4D97-AF65-F5344CB8AC3E}">
        <p14:creationId xmlns:p14="http://schemas.microsoft.com/office/powerpoint/2010/main" val="1728846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smtClean="0"/>
              <a:t>Continuing north</a:t>
            </a:r>
            <a:br>
              <a:rPr lang="en-US" dirty="0" smtClean="0"/>
            </a:br>
            <a:r>
              <a:rPr lang="en-US" dirty="0" smtClean="0"/>
              <a:t>3 to 7 August</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2583" y="530225"/>
            <a:ext cx="3895771" cy="4389438"/>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6150" y="666085"/>
            <a:ext cx="3930650" cy="4117717"/>
          </a:xfrm>
        </p:spPr>
      </p:pic>
    </p:spTree>
    <p:extLst>
      <p:ext uri="{BB962C8B-B14F-4D97-AF65-F5344CB8AC3E}">
        <p14:creationId xmlns:p14="http://schemas.microsoft.com/office/powerpoint/2010/main" val="3224757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02920" y="457200"/>
            <a:ext cx="8183880" cy="1295400"/>
          </a:xfrm>
        </p:spPr>
        <p:txBody>
          <a:bodyPr>
            <a:noAutofit/>
          </a:bodyPr>
          <a:lstStyle/>
          <a:p>
            <a:pPr algn="ctr"/>
            <a:r>
              <a:rPr lang="en-US" sz="4000" dirty="0" smtClean="0"/>
              <a:t>The Drive North completed</a:t>
            </a:r>
            <a:br>
              <a:rPr lang="en-US" sz="4000" dirty="0" smtClean="0"/>
            </a:br>
            <a:r>
              <a:rPr lang="en-US" sz="4000" dirty="0" smtClean="0"/>
              <a:t>7 to 9 August</a:t>
            </a:r>
            <a:endParaRPr lang="en-US" sz="40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28800"/>
            <a:ext cx="4630189" cy="3898669"/>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981" y="2438400"/>
            <a:ext cx="3578036" cy="2834640"/>
          </a:xfrm>
          <a:prstGeom prst="rect">
            <a:avLst/>
          </a:prstGeom>
          <a:ln>
            <a:noFill/>
          </a:ln>
          <a:effectLst>
            <a:softEdge rad="112500"/>
          </a:effectLst>
        </p:spPr>
      </p:pic>
    </p:spTree>
    <p:extLst>
      <p:ext uri="{BB962C8B-B14F-4D97-AF65-F5344CB8AC3E}">
        <p14:creationId xmlns:p14="http://schemas.microsoft.com/office/powerpoint/2010/main" val="2699710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33400"/>
            <a:ext cx="8458200" cy="762000"/>
          </a:xfrm>
        </p:spPr>
        <p:txBody>
          <a:bodyPr>
            <a:noAutofit/>
          </a:bodyPr>
          <a:lstStyle/>
          <a:p>
            <a:pPr algn="ctr"/>
            <a:r>
              <a:rPr lang="en-US" sz="3200" dirty="0" err="1" smtClean="0"/>
              <a:t>Tarague</a:t>
            </a:r>
            <a:r>
              <a:rPr lang="en-US" sz="3200" dirty="0" smtClean="0"/>
              <a:t> tank action 8 to 10 August </a:t>
            </a:r>
            <a:endParaRPr lang="en-US" sz="32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24400" y="1905000"/>
            <a:ext cx="3812715" cy="3017520"/>
          </a:xfrm>
          <a:prstGeom prst="rect">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524000"/>
            <a:ext cx="3204402" cy="4206240"/>
          </a:xfrm>
          <a:prstGeom prst="rect">
            <a:avLst/>
          </a:prstGeom>
        </p:spPr>
      </p:pic>
    </p:spTree>
    <p:extLst>
      <p:ext uri="{BB962C8B-B14F-4D97-AF65-F5344CB8AC3E}">
        <p14:creationId xmlns:p14="http://schemas.microsoft.com/office/powerpoint/2010/main" val="4126511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err="1" smtClean="0"/>
              <a:t>Yigo</a:t>
            </a:r>
            <a:r>
              <a:rPr lang="en-US" sz="2400" dirty="0" smtClean="0"/>
              <a:t> Command Post</a:t>
            </a:r>
            <a:endParaRPr lang="en-US" sz="2400" dirty="0"/>
          </a:p>
        </p:txBody>
      </p:sp>
      <p:sp>
        <p:nvSpPr>
          <p:cNvPr id="3" name="Text Placeholder 2"/>
          <p:cNvSpPr>
            <a:spLocks noGrp="1"/>
          </p:cNvSpPr>
          <p:nvPr>
            <p:ph type="body" idx="2"/>
          </p:nvPr>
        </p:nvSpPr>
        <p:spPr/>
        <p:txBody>
          <a:bodyPr/>
          <a:lstStyle/>
          <a:p>
            <a:pPr algn="ctr"/>
            <a:r>
              <a:rPr lang="en-US" b="1" dirty="0" smtClean="0"/>
              <a:t>Japanese </a:t>
            </a:r>
            <a:r>
              <a:rPr lang="en-US" b="1" dirty="0"/>
              <a:t>Lt. Gen. </a:t>
            </a:r>
            <a:r>
              <a:rPr lang="en-US" b="1" dirty="0" err="1"/>
              <a:t>Hideyoshi</a:t>
            </a:r>
            <a:r>
              <a:rPr lang="en-US" b="1" dirty="0"/>
              <a:t> </a:t>
            </a:r>
            <a:r>
              <a:rPr lang="en-US" b="1" dirty="0" smtClean="0"/>
              <a:t>Obata</a:t>
            </a:r>
            <a:r>
              <a:rPr lang="en-US" b="1" dirty="0"/>
              <a:t> </a:t>
            </a:r>
            <a:r>
              <a:rPr lang="en-US" b="1" dirty="0" smtClean="0"/>
              <a:t>last </a:t>
            </a:r>
            <a:r>
              <a:rPr lang="en-US" b="1" dirty="0"/>
              <a:t>position was attacked on August 11, 1944 by the 306th Regiment of the 77th Infantry Division of the U.S. Army. "Throwing white phosphorus grenades and using pole charges and more than 400 blocks of TNT, they blew up the front of the caverns, closing them." The bunkers were opened by American engineers three days later and 60 bodies were found, including that of General Obata</a:t>
            </a:r>
            <a:r>
              <a:rPr lang="en-US" b="1" dirty="0" smtClean="0"/>
              <a:t>.</a:t>
            </a:r>
            <a:endParaRPr lang="en-US"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1601" y="685800"/>
            <a:ext cx="3810000" cy="2286000"/>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620" y="3200400"/>
            <a:ext cx="3777149" cy="2834640"/>
          </a:xfrm>
          <a:prstGeom prst="rect">
            <a:avLst/>
          </a:prstGeom>
          <a:ln>
            <a:noFill/>
          </a:ln>
          <a:effectLst>
            <a:softEdge rad="112500"/>
          </a:effectLst>
        </p:spPr>
      </p:pic>
    </p:spTree>
    <p:extLst>
      <p:ext uri="{BB962C8B-B14F-4D97-AF65-F5344CB8AC3E}">
        <p14:creationId xmlns:p14="http://schemas.microsoft.com/office/powerpoint/2010/main" val="4127190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02920" y="4800600"/>
            <a:ext cx="8183880" cy="1066800"/>
          </a:xfrm>
        </p:spPr>
        <p:txBody>
          <a:bodyPr>
            <a:normAutofit/>
          </a:bodyPr>
          <a:lstStyle/>
          <a:p>
            <a:pPr algn="ctr"/>
            <a:r>
              <a:rPr lang="en-US" dirty="0" smtClean="0"/>
              <a:t>14,721 </a:t>
            </a:r>
            <a:r>
              <a:rPr lang="en-US" dirty="0" err="1" smtClean="0"/>
              <a:t>Chamorros</a:t>
            </a:r>
            <a:r>
              <a:rPr lang="en-US" dirty="0" smtClean="0"/>
              <a:t> Liberated</a:t>
            </a:r>
            <a:endParaRPr lang="en-US" dirty="0"/>
          </a:p>
        </p:txBody>
      </p:sp>
      <p:pic>
        <p:nvPicPr>
          <p:cNvPr id="12" name="Content Placeholder 1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57400" y="685800"/>
            <a:ext cx="5182662" cy="4114800"/>
          </a:xfrm>
          <a:prstGeom prst="rect">
            <a:avLst/>
          </a:prstGeom>
          <a:ln>
            <a:noFill/>
          </a:ln>
          <a:effectLst>
            <a:softEdge rad="112500"/>
          </a:effectLst>
        </p:spPr>
      </p:pic>
    </p:spTree>
    <p:extLst>
      <p:ext uri="{BB962C8B-B14F-4D97-AF65-F5344CB8AC3E}">
        <p14:creationId xmlns:p14="http://schemas.microsoft.com/office/powerpoint/2010/main" val="638495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1447800"/>
            <a:ext cx="3932238" cy="3093360"/>
          </a:xfrm>
          <a:prstGeom prst="rect">
            <a:avLst/>
          </a:prstGeom>
          <a:ln>
            <a:noFill/>
          </a:ln>
          <a:effectLst>
            <a:softEdge rad="112500"/>
          </a:effectLst>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10200" y="1143000"/>
            <a:ext cx="2626410" cy="3383280"/>
          </a:xfrm>
          <a:prstGeom prst="rect">
            <a:avLst/>
          </a:prstGeom>
          <a:ln>
            <a:noFill/>
          </a:ln>
          <a:effectLst>
            <a:softEdge rad="112500"/>
          </a:effectLst>
        </p:spPr>
      </p:pic>
      <p:sp>
        <p:nvSpPr>
          <p:cNvPr id="7" name="TextBox 6"/>
          <p:cNvSpPr txBox="1"/>
          <p:nvPr/>
        </p:nvSpPr>
        <p:spPr>
          <a:xfrm>
            <a:off x="4836437" y="4650658"/>
            <a:ext cx="4035079" cy="954107"/>
          </a:xfrm>
          <a:prstGeom prst="rect">
            <a:avLst/>
          </a:prstGeom>
          <a:noFill/>
        </p:spPr>
        <p:txBody>
          <a:bodyPr wrap="none" rtlCol="0">
            <a:spAutoFit/>
          </a:bodyPr>
          <a:lstStyle/>
          <a:p>
            <a:pPr algn="ctr"/>
            <a:r>
              <a:rPr lang="en-US" sz="2800" b="1" dirty="0" smtClean="0"/>
              <a:t>Sargent Yokoi </a:t>
            </a:r>
          </a:p>
          <a:p>
            <a:pPr algn="ctr"/>
            <a:r>
              <a:rPr lang="en-US" sz="2800" b="1" dirty="0" smtClean="0"/>
              <a:t>hide out until 1972</a:t>
            </a:r>
            <a:endParaRPr lang="en-US" sz="2800" b="1" dirty="0"/>
          </a:p>
        </p:txBody>
      </p:sp>
      <p:sp>
        <p:nvSpPr>
          <p:cNvPr id="9" name="TextBox 8"/>
          <p:cNvSpPr txBox="1"/>
          <p:nvPr/>
        </p:nvSpPr>
        <p:spPr>
          <a:xfrm>
            <a:off x="304800" y="4608993"/>
            <a:ext cx="4662083" cy="1384995"/>
          </a:xfrm>
          <a:prstGeom prst="rect">
            <a:avLst/>
          </a:prstGeom>
          <a:noFill/>
        </p:spPr>
        <p:txBody>
          <a:bodyPr wrap="square" rtlCol="0">
            <a:spAutoFit/>
          </a:bodyPr>
          <a:lstStyle/>
          <a:p>
            <a:pPr algn="ctr"/>
            <a:r>
              <a:rPr lang="en-US" sz="2800" b="1" dirty="0" smtClean="0"/>
              <a:t>Guam Combat Patrol</a:t>
            </a:r>
          </a:p>
          <a:p>
            <a:pPr algn="ctr"/>
            <a:r>
              <a:rPr lang="en-US" sz="2800" b="1" dirty="0" smtClean="0"/>
              <a:t>Hunted stragglers for several years</a:t>
            </a:r>
            <a:endParaRPr lang="en-US" sz="2800" b="1" dirty="0"/>
          </a:p>
        </p:txBody>
      </p:sp>
    </p:spTree>
    <p:extLst>
      <p:ext uri="{BB962C8B-B14F-4D97-AF65-F5344CB8AC3E}">
        <p14:creationId xmlns:p14="http://schemas.microsoft.com/office/powerpoint/2010/main" val="352094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3200400"/>
            <a:ext cx="3901440" cy="2584704"/>
          </a:xfrm>
          <a:ln w="19050">
            <a:solidFill>
              <a:srgbClr val="C00000"/>
            </a:solidFill>
          </a:ln>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895600"/>
            <a:ext cx="3930650" cy="2882476"/>
          </a:xfrm>
          <a:ln w="19050">
            <a:solidFill>
              <a:srgbClr val="C00000"/>
            </a:solidFill>
          </a:ln>
        </p:spPr>
      </p:pic>
      <p:sp>
        <p:nvSpPr>
          <p:cNvPr id="10" name="TextBox 9"/>
          <p:cNvSpPr txBox="1"/>
          <p:nvPr/>
        </p:nvSpPr>
        <p:spPr>
          <a:xfrm>
            <a:off x="365760" y="457200"/>
            <a:ext cx="8497954" cy="2308324"/>
          </a:xfrm>
          <a:prstGeom prst="rect">
            <a:avLst/>
          </a:prstGeom>
          <a:noFill/>
        </p:spPr>
        <p:txBody>
          <a:bodyPr wrap="square" rtlCol="0">
            <a:spAutoFit/>
          </a:bodyPr>
          <a:lstStyle/>
          <a:p>
            <a:r>
              <a:rPr lang="en-US" sz="2400" b="1" dirty="0" smtClean="0"/>
              <a:t>Recapture of Guam due to </a:t>
            </a:r>
          </a:p>
          <a:p>
            <a:endParaRPr lang="en-US" sz="2400" b="1" dirty="0" smtClean="0"/>
          </a:p>
          <a:p>
            <a:pPr marL="285750" indent="-285750">
              <a:buFont typeface="Arial" panose="020B0604020202020204" pitchFamily="34" charset="0"/>
              <a:buChar char="•"/>
            </a:pPr>
            <a:r>
              <a:rPr lang="en-US" sz="2400" b="1" dirty="0" smtClean="0"/>
              <a:t>Location for B-29 bases</a:t>
            </a:r>
          </a:p>
          <a:p>
            <a:pPr marL="285750" indent="-285750">
              <a:buFont typeface="Arial" panose="020B0604020202020204" pitchFamily="34" charset="0"/>
              <a:buChar char="•"/>
            </a:pPr>
            <a:r>
              <a:rPr lang="en-US" sz="2400" b="1" dirty="0" smtClean="0"/>
              <a:t>The best harbor in the Mariana Islands</a:t>
            </a:r>
          </a:p>
          <a:p>
            <a:pPr marL="285750" indent="-285750">
              <a:buFont typeface="Arial" panose="020B0604020202020204" pitchFamily="34" charset="0"/>
              <a:buChar char="•"/>
            </a:pPr>
            <a:r>
              <a:rPr lang="en-US" sz="2400" b="1" dirty="0" smtClean="0"/>
              <a:t>A logistics and headquarters location</a:t>
            </a:r>
          </a:p>
          <a:p>
            <a:pPr marL="285750" indent="-285750">
              <a:buFont typeface="Arial" panose="020B0604020202020204" pitchFamily="34" charset="0"/>
              <a:buChar char="•"/>
            </a:pPr>
            <a:r>
              <a:rPr lang="en-US" sz="2400" b="1" dirty="0" smtClean="0"/>
              <a:t>A native population loyal to the United States</a:t>
            </a:r>
            <a:endParaRPr lang="en-US" sz="2400" b="1" dirty="0"/>
          </a:p>
        </p:txBody>
      </p:sp>
    </p:spTree>
    <p:extLst>
      <p:ext uri="{BB962C8B-B14F-4D97-AF65-F5344CB8AC3E}">
        <p14:creationId xmlns:p14="http://schemas.microsoft.com/office/powerpoint/2010/main" val="2621810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183880" cy="1051560"/>
          </a:xfrm>
        </p:spPr>
        <p:txBody>
          <a:bodyPr>
            <a:normAutofit/>
          </a:bodyPr>
          <a:lstStyle/>
          <a:p>
            <a:pPr algn="ctr"/>
            <a:r>
              <a:rPr lang="en-US" sz="5400" dirty="0" err="1" smtClean="0"/>
              <a:t>Casualities</a:t>
            </a:r>
            <a:endParaRPr lang="en-US" sz="5400" dirty="0"/>
          </a:p>
        </p:txBody>
      </p:sp>
      <p:sp>
        <p:nvSpPr>
          <p:cNvPr id="3" name="Content Placeholder 2"/>
          <p:cNvSpPr>
            <a:spLocks noGrp="1"/>
          </p:cNvSpPr>
          <p:nvPr>
            <p:ph sz="half" idx="1"/>
          </p:nvPr>
        </p:nvSpPr>
        <p:spPr>
          <a:xfrm>
            <a:off x="514352" y="530352"/>
            <a:ext cx="3931920" cy="2593848"/>
          </a:xfrm>
        </p:spPr>
        <p:txBody>
          <a:bodyPr/>
          <a:lstStyle/>
          <a:p>
            <a:pPr marL="0" indent="0" algn="ctr">
              <a:buNone/>
            </a:pPr>
            <a:r>
              <a:rPr lang="en-US" b="1" dirty="0" smtClean="0">
                <a:solidFill>
                  <a:srgbClr val="0070C0"/>
                </a:solidFill>
              </a:rPr>
              <a:t>American</a:t>
            </a:r>
          </a:p>
          <a:p>
            <a:pPr marL="0" indent="0" algn="ctr">
              <a:buNone/>
            </a:pPr>
            <a:endParaRPr lang="en-US" b="1" dirty="0">
              <a:solidFill>
                <a:srgbClr val="0070C0"/>
              </a:solidFill>
            </a:endParaRPr>
          </a:p>
          <a:p>
            <a:pPr marL="0" indent="0">
              <a:buNone/>
            </a:pPr>
            <a:r>
              <a:rPr lang="en-US" b="1" dirty="0" smtClean="0">
                <a:solidFill>
                  <a:srgbClr val="0070C0"/>
                </a:solidFill>
              </a:rPr>
              <a:t>Chamorro	 1,170</a:t>
            </a:r>
          </a:p>
          <a:p>
            <a:pPr marL="0" indent="0">
              <a:buNone/>
            </a:pPr>
            <a:r>
              <a:rPr lang="en-US" b="1" dirty="0" smtClean="0">
                <a:solidFill>
                  <a:srgbClr val="0070C0"/>
                </a:solidFill>
              </a:rPr>
              <a:t>Military	 1,777</a:t>
            </a:r>
            <a:endParaRPr lang="en-US" b="1" dirty="0">
              <a:solidFill>
                <a:srgbClr val="0070C0"/>
              </a:solidFill>
            </a:endParaRPr>
          </a:p>
        </p:txBody>
      </p:sp>
      <p:sp>
        <p:nvSpPr>
          <p:cNvPr id="4" name="Content Placeholder 3"/>
          <p:cNvSpPr>
            <a:spLocks noGrp="1"/>
          </p:cNvSpPr>
          <p:nvPr>
            <p:ph sz="half" idx="2"/>
          </p:nvPr>
        </p:nvSpPr>
        <p:spPr>
          <a:xfrm>
            <a:off x="4755360" y="530352"/>
            <a:ext cx="3931920" cy="2365248"/>
          </a:xfrm>
        </p:spPr>
        <p:txBody>
          <a:bodyPr/>
          <a:lstStyle/>
          <a:p>
            <a:pPr marL="0" indent="0" algn="ctr">
              <a:buNone/>
            </a:pPr>
            <a:r>
              <a:rPr lang="en-US" b="1" dirty="0" smtClean="0">
                <a:solidFill>
                  <a:srgbClr val="FF0000"/>
                </a:solidFill>
              </a:rPr>
              <a:t>Japanese</a:t>
            </a:r>
          </a:p>
          <a:p>
            <a:pPr marL="0" indent="0" algn="ctr">
              <a:buNone/>
            </a:pPr>
            <a:endParaRPr lang="en-US" b="1" dirty="0">
              <a:solidFill>
                <a:srgbClr val="FF0000"/>
              </a:solidFill>
            </a:endParaRPr>
          </a:p>
          <a:p>
            <a:pPr marL="0" indent="0">
              <a:buNone/>
            </a:pPr>
            <a:r>
              <a:rPr lang="en-US" b="1" dirty="0" smtClean="0">
                <a:solidFill>
                  <a:srgbClr val="FF0000"/>
                </a:solidFill>
              </a:rPr>
              <a:t>Military	18,337</a:t>
            </a:r>
            <a:endParaRPr lang="en-US"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514600"/>
            <a:ext cx="3104592" cy="2926080"/>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63067"/>
            <a:ext cx="3826354" cy="2743200"/>
          </a:xfrm>
          <a:prstGeom prst="rect">
            <a:avLst/>
          </a:prstGeom>
          <a:ln>
            <a:noFill/>
          </a:ln>
          <a:effectLst>
            <a:softEdge rad="112500"/>
          </a:effectLst>
        </p:spPr>
      </p:pic>
    </p:spTree>
    <p:extLst>
      <p:ext uri="{BB962C8B-B14F-4D97-AF65-F5344CB8AC3E}">
        <p14:creationId xmlns:p14="http://schemas.microsoft.com/office/powerpoint/2010/main" val="4064114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39" y="3622357"/>
            <a:ext cx="4226560" cy="23774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530917"/>
            <a:ext cx="4366486" cy="2468880"/>
          </a:xfrm>
          <a:prstGeom prst="rect">
            <a:avLst/>
          </a:prstGeom>
          <a:ln>
            <a:noFill/>
          </a:ln>
          <a:effectLst>
            <a:softEdge rad="112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039" y="594360"/>
            <a:ext cx="4018700" cy="210312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598" y="457200"/>
            <a:ext cx="4354288" cy="2286000"/>
          </a:xfrm>
          <a:prstGeom prst="rect">
            <a:avLst/>
          </a:prstGeom>
        </p:spPr>
      </p:pic>
      <p:pic>
        <p:nvPicPr>
          <p:cNvPr id="7"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597939" y="1600200"/>
            <a:ext cx="3657599" cy="2743200"/>
          </a:xfrm>
          <a:prstGeom prst="rect">
            <a:avLst/>
          </a:prstGeom>
          <a:ln>
            <a:noFill/>
          </a:ln>
          <a:effectLst>
            <a:softEdge rad="112500"/>
          </a:effectLst>
        </p:spPr>
      </p:pic>
      <p:sp>
        <p:nvSpPr>
          <p:cNvPr id="2" name="TextBox 1"/>
          <p:cNvSpPr txBox="1"/>
          <p:nvPr/>
        </p:nvSpPr>
        <p:spPr>
          <a:xfrm>
            <a:off x="446327" y="2939534"/>
            <a:ext cx="2220673" cy="369332"/>
          </a:xfrm>
          <a:prstGeom prst="rect">
            <a:avLst/>
          </a:prstGeom>
          <a:noFill/>
        </p:spPr>
        <p:txBody>
          <a:bodyPr wrap="square" rtlCol="0">
            <a:spAutoFit/>
          </a:bodyPr>
          <a:lstStyle/>
          <a:p>
            <a:pPr algn="ctr"/>
            <a:r>
              <a:rPr lang="en-US" b="1" dirty="0" smtClean="0"/>
              <a:t>Liberation Day</a:t>
            </a:r>
            <a:endParaRPr lang="en-US" b="1" dirty="0"/>
          </a:p>
        </p:txBody>
      </p:sp>
      <p:sp>
        <p:nvSpPr>
          <p:cNvPr id="3" name="TextBox 2"/>
          <p:cNvSpPr txBox="1"/>
          <p:nvPr/>
        </p:nvSpPr>
        <p:spPr>
          <a:xfrm>
            <a:off x="6172200" y="2951824"/>
            <a:ext cx="2537686" cy="369332"/>
          </a:xfrm>
          <a:prstGeom prst="rect">
            <a:avLst/>
          </a:prstGeom>
          <a:noFill/>
        </p:spPr>
        <p:txBody>
          <a:bodyPr wrap="square" rtlCol="0">
            <a:spAutoFit/>
          </a:bodyPr>
          <a:lstStyle/>
          <a:p>
            <a:pPr algn="ctr"/>
            <a:r>
              <a:rPr lang="en-US" b="1" dirty="0" smtClean="0"/>
              <a:t>Commemoration</a:t>
            </a:r>
            <a:endParaRPr lang="en-US" b="1" dirty="0"/>
          </a:p>
        </p:txBody>
      </p:sp>
    </p:spTree>
    <p:extLst>
      <p:ext uri="{BB962C8B-B14F-4D97-AF65-F5344CB8AC3E}">
        <p14:creationId xmlns:p14="http://schemas.microsoft.com/office/powerpoint/2010/main" val="2178200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02920" y="533400"/>
            <a:ext cx="4297680" cy="5257800"/>
          </a:xfrm>
        </p:spPr>
        <p:txBody>
          <a:bodyPr>
            <a:normAutofit fontScale="92500"/>
          </a:bodyPr>
          <a:lstStyle/>
          <a:p>
            <a:r>
              <a:rPr lang="en-US" sz="2400" b="1" dirty="0">
                <a:solidFill>
                  <a:srgbClr val="0070C0"/>
                </a:solidFill>
              </a:rPr>
              <a:t>Dave </a:t>
            </a:r>
            <a:r>
              <a:rPr lang="en-US" sz="2400" b="1" dirty="0" err="1">
                <a:solidFill>
                  <a:srgbClr val="0070C0"/>
                </a:solidFill>
              </a:rPr>
              <a:t>Lotz</a:t>
            </a:r>
            <a:r>
              <a:rPr lang="en-US" sz="2400" b="1" dirty="0">
                <a:solidFill>
                  <a:srgbClr val="0070C0"/>
                </a:solidFill>
              </a:rPr>
              <a:t>, Cultural Resources </a:t>
            </a:r>
            <a:r>
              <a:rPr lang="en-US" sz="2400" b="1" dirty="0" smtClean="0">
                <a:solidFill>
                  <a:srgbClr val="0070C0"/>
                </a:solidFill>
              </a:rPr>
              <a:t>Program Manager</a:t>
            </a:r>
            <a:r>
              <a:rPr lang="en-US" sz="2400" b="1" dirty="0">
                <a:solidFill>
                  <a:srgbClr val="0070C0"/>
                </a:solidFill>
              </a:rPr>
              <a:t>, War in the Pacific National Historical Park, Guam and American Memorial Park, Saipan</a:t>
            </a:r>
          </a:p>
          <a:p>
            <a:r>
              <a:rPr lang="en-US" sz="2400" b="1" dirty="0">
                <a:solidFill>
                  <a:srgbClr val="0070C0"/>
                </a:solidFill>
              </a:rPr>
              <a:t>david_lotz@nps.gov</a:t>
            </a:r>
          </a:p>
          <a:p>
            <a:endParaRPr lang="en-US" sz="2400" b="1" dirty="0">
              <a:solidFill>
                <a:srgbClr val="0070C0"/>
              </a:solidFill>
            </a:endParaRPr>
          </a:p>
          <a:p>
            <a:r>
              <a:rPr lang="en-US" sz="2400" b="1" dirty="0">
                <a:solidFill>
                  <a:srgbClr val="0070C0"/>
                </a:solidFill>
              </a:rPr>
              <a:t>Commander Marvin Michael Dodge, USN Ret.</a:t>
            </a:r>
          </a:p>
          <a:p>
            <a:endParaRPr lang="en-US" sz="2400" b="1" dirty="0">
              <a:solidFill>
                <a:srgbClr val="0070C0"/>
              </a:solidFill>
            </a:endParaRPr>
          </a:p>
          <a:p>
            <a:r>
              <a:rPr lang="en-US" sz="2400" b="1" dirty="0">
                <a:solidFill>
                  <a:srgbClr val="0070C0"/>
                </a:solidFill>
              </a:rPr>
              <a:t>Questions &amp; </a:t>
            </a:r>
            <a:r>
              <a:rPr lang="en-US" sz="2400" b="1" dirty="0" smtClean="0">
                <a:solidFill>
                  <a:srgbClr val="0070C0"/>
                </a:solidFill>
              </a:rPr>
              <a:t>Comments</a:t>
            </a:r>
            <a:endParaRPr lang="en-US" sz="2400" b="1"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426" y="762000"/>
            <a:ext cx="209931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421" y="3505200"/>
            <a:ext cx="3703320" cy="2468880"/>
          </a:xfrm>
          <a:prstGeom prst="rect">
            <a:avLst/>
          </a:prstGeom>
          <a:ln>
            <a:noFill/>
          </a:ln>
          <a:effectLst>
            <a:softEdge rad="112500"/>
          </a:effectLst>
        </p:spPr>
      </p:pic>
    </p:spTree>
    <p:extLst>
      <p:ext uri="{BB962C8B-B14F-4D97-AF65-F5344CB8AC3E}">
        <p14:creationId xmlns:p14="http://schemas.microsoft.com/office/powerpoint/2010/main" val="3027419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91355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0806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609600"/>
            <a:ext cx="7900984" cy="914400"/>
          </a:xfrm>
        </p:spPr>
        <p:txBody>
          <a:bodyPr>
            <a:noAutofit/>
          </a:bodyPr>
          <a:lstStyle/>
          <a:p>
            <a:pPr algn="ctr"/>
            <a:r>
              <a:rPr lang="en-US" sz="6000" dirty="0" smtClean="0"/>
              <a:t>American Forces</a:t>
            </a:r>
            <a:endParaRPr lang="en-US" sz="6000" dirty="0"/>
          </a:p>
        </p:txBody>
      </p:sp>
      <p:sp>
        <p:nvSpPr>
          <p:cNvPr id="7" name="Text Placeholder 6"/>
          <p:cNvSpPr>
            <a:spLocks noGrp="1"/>
          </p:cNvSpPr>
          <p:nvPr>
            <p:ph type="body" idx="2"/>
          </p:nvPr>
        </p:nvSpPr>
        <p:spPr>
          <a:xfrm>
            <a:off x="4343400" y="1828800"/>
            <a:ext cx="4167247" cy="3825114"/>
          </a:xfrm>
        </p:spPr>
        <p:txBody>
          <a:bodyPr>
            <a:normAutofit/>
          </a:bodyPr>
          <a:lstStyle/>
          <a:p>
            <a:r>
              <a:rPr lang="en-US" sz="2400" b="1" dirty="0" smtClean="0"/>
              <a:t>3</a:t>
            </a:r>
            <a:r>
              <a:rPr lang="en-US" sz="2400" b="1" baseline="30000" dirty="0" smtClean="0"/>
              <a:t>rd</a:t>
            </a:r>
            <a:r>
              <a:rPr lang="en-US" sz="2400" b="1" dirty="0" smtClean="0"/>
              <a:t> Marine Division</a:t>
            </a:r>
          </a:p>
          <a:p>
            <a:r>
              <a:rPr lang="en-US" sz="2400" b="1" dirty="0" smtClean="0"/>
              <a:t>1</a:t>
            </a:r>
            <a:r>
              <a:rPr lang="en-US" sz="2400" b="1" baseline="30000" dirty="0" smtClean="0"/>
              <a:t>st</a:t>
            </a:r>
            <a:r>
              <a:rPr lang="en-US" sz="2400" b="1" dirty="0" smtClean="0"/>
              <a:t> Provisional </a:t>
            </a:r>
            <a:r>
              <a:rPr lang="en-US" sz="2400" b="1" dirty="0"/>
              <a:t>M</a:t>
            </a:r>
            <a:r>
              <a:rPr lang="en-US" sz="2400" b="1" dirty="0" smtClean="0"/>
              <a:t>arine Brigade</a:t>
            </a:r>
          </a:p>
          <a:p>
            <a:r>
              <a:rPr lang="en-US" sz="2400" b="1" dirty="0" smtClean="0"/>
              <a:t>77</a:t>
            </a:r>
            <a:r>
              <a:rPr lang="en-US" sz="2400" b="1" baseline="30000" dirty="0" smtClean="0"/>
              <a:t>th</a:t>
            </a:r>
            <a:r>
              <a:rPr lang="en-US" sz="2400" b="1" dirty="0" smtClean="0"/>
              <a:t> Army Infantry Division</a:t>
            </a:r>
          </a:p>
          <a:p>
            <a:endParaRPr lang="en-US" sz="2400" b="1" dirty="0"/>
          </a:p>
          <a:p>
            <a:r>
              <a:rPr lang="en-US" sz="2400" b="1" dirty="0" smtClean="0"/>
              <a:t>55,000 men</a:t>
            </a:r>
            <a:endParaRPr lang="en-US" sz="2400" b="1" dirty="0"/>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9200" y="1600200"/>
            <a:ext cx="2880000" cy="3657600"/>
          </a:xfrm>
          <a:ln w="28575">
            <a:solidFill>
              <a:srgbClr val="C00000"/>
            </a:solidFill>
          </a:ln>
        </p:spPr>
      </p:pic>
      <p:sp>
        <p:nvSpPr>
          <p:cNvPr id="3" name="TextBox 2"/>
          <p:cNvSpPr txBox="1"/>
          <p:nvPr/>
        </p:nvSpPr>
        <p:spPr>
          <a:xfrm>
            <a:off x="523568" y="5454134"/>
            <a:ext cx="5092776" cy="400110"/>
          </a:xfrm>
          <a:prstGeom prst="rect">
            <a:avLst/>
          </a:prstGeom>
          <a:noFill/>
        </p:spPr>
        <p:txBody>
          <a:bodyPr wrap="square" rtlCol="0">
            <a:spAutoFit/>
          </a:bodyPr>
          <a:lstStyle/>
          <a:p>
            <a:r>
              <a:rPr lang="en-US" sz="2000" b="1" dirty="0" smtClean="0"/>
              <a:t>Major General Roy Geiger, USMC</a:t>
            </a:r>
            <a:endParaRPr lang="en-US" sz="2000" b="1" dirty="0"/>
          </a:p>
        </p:txBody>
      </p:sp>
    </p:spTree>
    <p:extLst>
      <p:ext uri="{BB962C8B-B14F-4D97-AF65-F5344CB8AC3E}">
        <p14:creationId xmlns:p14="http://schemas.microsoft.com/office/powerpoint/2010/main" val="279134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2920" y="4267200"/>
            <a:ext cx="8183880" cy="1143000"/>
          </a:xfrm>
        </p:spPr>
        <p:txBody>
          <a:bodyPr>
            <a:normAutofit/>
          </a:bodyPr>
          <a:lstStyle/>
          <a:p>
            <a:pPr algn="ctr"/>
            <a:r>
              <a:rPr lang="en-US" sz="6000" dirty="0" smtClean="0"/>
              <a:t>Invasion Plan</a:t>
            </a:r>
            <a:endParaRPr lang="en-US" sz="6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53440"/>
            <a:ext cx="7591647" cy="3200400"/>
          </a:xfrm>
          <a:prstGeom prst="rect">
            <a:avLst/>
          </a:prstGeom>
          <a:ln>
            <a:noFill/>
          </a:ln>
          <a:effectLst>
            <a:softEdge rad="112500"/>
          </a:effectLst>
        </p:spPr>
      </p:pic>
    </p:spTree>
    <p:extLst>
      <p:ext uri="{BB962C8B-B14F-4D97-AF65-F5344CB8AC3E}">
        <p14:creationId xmlns:p14="http://schemas.microsoft.com/office/powerpoint/2010/main" val="1416196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685800"/>
            <a:ext cx="3932238" cy="3214870"/>
          </a:xfrm>
          <a:prstGeom prst="rect">
            <a:avLst/>
          </a:prstGeom>
          <a:ln>
            <a:noFill/>
          </a:ln>
          <a:effectLst>
            <a:softEdge rad="112500"/>
          </a:effectLst>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762000"/>
            <a:ext cx="4353905" cy="3108960"/>
          </a:xfrm>
          <a:prstGeom prst="rect">
            <a:avLst/>
          </a:prstGeom>
          <a:ln>
            <a:noFill/>
          </a:ln>
          <a:effectLst>
            <a:softEdge rad="112500"/>
          </a:effectLst>
        </p:spPr>
      </p:pic>
      <p:sp>
        <p:nvSpPr>
          <p:cNvPr id="4" name="TextBox 3"/>
          <p:cNvSpPr txBox="1"/>
          <p:nvPr/>
        </p:nvSpPr>
        <p:spPr>
          <a:xfrm>
            <a:off x="4723426" y="4191000"/>
            <a:ext cx="3764171" cy="1200329"/>
          </a:xfrm>
          <a:prstGeom prst="rect">
            <a:avLst/>
          </a:prstGeom>
          <a:noFill/>
        </p:spPr>
        <p:txBody>
          <a:bodyPr wrap="none" rtlCol="0">
            <a:spAutoFit/>
          </a:bodyPr>
          <a:lstStyle/>
          <a:p>
            <a:pPr algn="ctr"/>
            <a:r>
              <a:rPr lang="en-US" sz="2400" b="1" dirty="0" smtClean="0"/>
              <a:t>358 LVTs, </a:t>
            </a:r>
          </a:p>
          <a:p>
            <a:pPr algn="ctr"/>
            <a:r>
              <a:rPr lang="en-US" sz="2400" b="1" dirty="0" smtClean="0"/>
              <a:t>Amphibious Tractors</a:t>
            </a:r>
          </a:p>
          <a:p>
            <a:pPr algn="ctr"/>
            <a:r>
              <a:rPr lang="en-US" sz="2400" b="1" dirty="0" smtClean="0"/>
              <a:t>100 DUKWs</a:t>
            </a:r>
            <a:endParaRPr lang="en-US" sz="2400" b="1" dirty="0"/>
          </a:p>
        </p:txBody>
      </p:sp>
      <p:sp>
        <p:nvSpPr>
          <p:cNvPr id="5" name="TextBox 4"/>
          <p:cNvSpPr txBox="1"/>
          <p:nvPr/>
        </p:nvSpPr>
        <p:spPr>
          <a:xfrm>
            <a:off x="914400" y="4004102"/>
            <a:ext cx="3108543" cy="1569660"/>
          </a:xfrm>
          <a:prstGeom prst="rect">
            <a:avLst/>
          </a:prstGeom>
          <a:noFill/>
        </p:spPr>
        <p:txBody>
          <a:bodyPr wrap="none" rtlCol="0">
            <a:spAutoFit/>
          </a:bodyPr>
          <a:lstStyle/>
          <a:p>
            <a:r>
              <a:rPr lang="en-US" sz="2400" b="1" dirty="0" smtClean="0"/>
              <a:t>6 Battleships</a:t>
            </a:r>
          </a:p>
          <a:p>
            <a:r>
              <a:rPr lang="en-US" sz="2400" b="1" dirty="0"/>
              <a:t>4</a:t>
            </a:r>
            <a:r>
              <a:rPr lang="en-US" sz="2400" b="1" dirty="0" smtClean="0"/>
              <a:t> Heavy Cruisers</a:t>
            </a:r>
          </a:p>
          <a:p>
            <a:r>
              <a:rPr lang="en-US" sz="2400" b="1" dirty="0" smtClean="0"/>
              <a:t>2 Light Cruisers</a:t>
            </a:r>
          </a:p>
          <a:p>
            <a:r>
              <a:rPr lang="en-US" sz="2400" b="1" dirty="0" smtClean="0"/>
              <a:t>7 Destroyers</a:t>
            </a:r>
            <a:endParaRPr lang="en-US" sz="2400" b="1" dirty="0"/>
          </a:p>
        </p:txBody>
      </p:sp>
    </p:spTree>
    <p:extLst>
      <p:ext uri="{BB962C8B-B14F-4D97-AF65-F5344CB8AC3E}">
        <p14:creationId xmlns:p14="http://schemas.microsoft.com/office/powerpoint/2010/main" val="263676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824784" cy="914400"/>
          </a:xfrm>
        </p:spPr>
        <p:txBody>
          <a:bodyPr>
            <a:noAutofit/>
          </a:bodyPr>
          <a:lstStyle/>
          <a:p>
            <a:pPr algn="ctr"/>
            <a:r>
              <a:rPr lang="en-US" sz="6000" dirty="0" smtClean="0"/>
              <a:t>Japanese Forces</a:t>
            </a:r>
            <a:endParaRPr lang="en-US" sz="6000" dirty="0"/>
          </a:p>
        </p:txBody>
      </p:sp>
      <p:sp>
        <p:nvSpPr>
          <p:cNvPr id="3" name="Text Placeholder 2"/>
          <p:cNvSpPr>
            <a:spLocks noGrp="1"/>
          </p:cNvSpPr>
          <p:nvPr>
            <p:ph type="body" idx="2"/>
          </p:nvPr>
        </p:nvSpPr>
        <p:spPr>
          <a:xfrm>
            <a:off x="5538846" y="1706880"/>
            <a:ext cx="3147953" cy="3947034"/>
          </a:xfrm>
        </p:spPr>
        <p:txBody>
          <a:bodyPr>
            <a:normAutofit/>
          </a:bodyPr>
          <a:lstStyle/>
          <a:p>
            <a:r>
              <a:rPr lang="en-US" sz="2400" b="1" dirty="0" smtClean="0"/>
              <a:t>29</a:t>
            </a:r>
            <a:r>
              <a:rPr lang="en-US" sz="2400" b="1" baseline="30000" dirty="0" smtClean="0"/>
              <a:t>th</a:t>
            </a:r>
            <a:r>
              <a:rPr lang="en-US" sz="2400" b="1" dirty="0" smtClean="0"/>
              <a:t> Army Division</a:t>
            </a:r>
          </a:p>
          <a:p>
            <a:r>
              <a:rPr lang="en-US" sz="2400" b="1" dirty="0" smtClean="0"/>
              <a:t>54</a:t>
            </a:r>
            <a:r>
              <a:rPr lang="en-US" sz="2400" b="1" baseline="30000" dirty="0" smtClean="0"/>
              <a:t>th</a:t>
            </a:r>
            <a:r>
              <a:rPr lang="en-US" sz="2400" b="1" dirty="0" smtClean="0"/>
              <a:t> Naval Guard Force</a:t>
            </a:r>
          </a:p>
          <a:p>
            <a:r>
              <a:rPr lang="en-US" sz="2400" b="1" dirty="0" smtClean="0"/>
              <a:t>Several Independent Brigades</a:t>
            </a:r>
          </a:p>
          <a:p>
            <a:endParaRPr lang="en-US" sz="2400" b="1" dirty="0"/>
          </a:p>
          <a:p>
            <a:r>
              <a:rPr lang="en-US" sz="2400" b="1" dirty="0" smtClean="0"/>
              <a:t>18,500 men</a:t>
            </a:r>
          </a:p>
          <a:p>
            <a:endParaRPr lang="en-US" sz="1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1706880"/>
            <a:ext cx="2333054" cy="338328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120" y="1706880"/>
            <a:ext cx="2267712" cy="2834640"/>
          </a:xfrm>
          <a:prstGeom prst="rect">
            <a:avLst/>
          </a:prstGeom>
        </p:spPr>
      </p:pic>
      <p:sp>
        <p:nvSpPr>
          <p:cNvPr id="4" name="TextBox 3"/>
          <p:cNvSpPr txBox="1"/>
          <p:nvPr/>
        </p:nvSpPr>
        <p:spPr>
          <a:xfrm>
            <a:off x="3186741" y="4676000"/>
            <a:ext cx="2311851" cy="646331"/>
          </a:xfrm>
          <a:prstGeom prst="rect">
            <a:avLst/>
          </a:prstGeom>
          <a:noFill/>
        </p:spPr>
        <p:txBody>
          <a:bodyPr wrap="none" rtlCol="0">
            <a:spAutoFit/>
          </a:bodyPr>
          <a:lstStyle/>
          <a:p>
            <a:r>
              <a:rPr lang="en-US" b="1" dirty="0" smtClean="0"/>
              <a:t>Lt. General </a:t>
            </a:r>
          </a:p>
          <a:p>
            <a:r>
              <a:rPr lang="en-US" b="1" dirty="0" err="1" smtClean="0"/>
              <a:t>Hideyoshi</a:t>
            </a:r>
            <a:r>
              <a:rPr lang="en-US" b="1" dirty="0" smtClean="0"/>
              <a:t> Obata</a:t>
            </a:r>
            <a:endParaRPr lang="en-US" b="1" dirty="0"/>
          </a:p>
        </p:txBody>
      </p:sp>
      <p:sp>
        <p:nvSpPr>
          <p:cNvPr id="7" name="TextBox 6"/>
          <p:cNvSpPr txBox="1"/>
          <p:nvPr/>
        </p:nvSpPr>
        <p:spPr>
          <a:xfrm>
            <a:off x="487680" y="5322331"/>
            <a:ext cx="2590800" cy="646331"/>
          </a:xfrm>
          <a:prstGeom prst="rect">
            <a:avLst/>
          </a:prstGeom>
          <a:noFill/>
        </p:spPr>
        <p:txBody>
          <a:bodyPr wrap="square" rtlCol="0">
            <a:spAutoFit/>
          </a:bodyPr>
          <a:lstStyle/>
          <a:p>
            <a:r>
              <a:rPr lang="en-US" b="1" dirty="0" smtClean="0"/>
              <a:t>Lt. General </a:t>
            </a:r>
          </a:p>
          <a:p>
            <a:r>
              <a:rPr lang="en-US" b="1" dirty="0" smtClean="0"/>
              <a:t>Takeshi </a:t>
            </a:r>
            <a:r>
              <a:rPr lang="en-US" b="1" dirty="0" err="1" smtClean="0"/>
              <a:t>Takashina</a:t>
            </a:r>
            <a:endParaRPr lang="en-US" b="1" dirty="0"/>
          </a:p>
        </p:txBody>
      </p:sp>
    </p:spTree>
    <p:extLst>
      <p:ext uri="{BB962C8B-B14F-4D97-AF65-F5344CB8AC3E}">
        <p14:creationId xmlns:p14="http://schemas.microsoft.com/office/powerpoint/2010/main" val="4016927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00052" y="685800"/>
            <a:ext cx="4262948" cy="1828800"/>
          </a:xfrm>
        </p:spPr>
        <p:txBody>
          <a:bodyPr>
            <a:noAutofit/>
          </a:bodyPr>
          <a:lstStyle/>
          <a:p>
            <a:pPr algn="ctr"/>
            <a:r>
              <a:rPr lang="en-US" sz="5400" dirty="0" smtClean="0"/>
              <a:t/>
            </a:r>
            <a:br>
              <a:rPr lang="en-US" sz="5400" dirty="0" smtClean="0"/>
            </a:br>
            <a:r>
              <a:rPr lang="en-US" sz="5400" dirty="0"/>
              <a:t/>
            </a:r>
            <a:br>
              <a:rPr lang="en-US" sz="5400" dirty="0"/>
            </a:br>
            <a:r>
              <a:rPr lang="en-US" sz="5400" dirty="0" smtClean="0"/>
              <a:t/>
            </a:r>
            <a:br>
              <a:rPr lang="en-US" sz="5400" dirty="0" smtClean="0"/>
            </a:br>
            <a:r>
              <a:rPr lang="en-US" sz="6000" dirty="0" smtClean="0"/>
              <a:t>Japanese Defenses</a:t>
            </a:r>
            <a:endParaRPr lang="en-US" sz="6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685800"/>
            <a:ext cx="3814252" cy="5120640"/>
          </a:xfrm>
          <a:prstGeom prst="rect">
            <a:avLst/>
          </a:prstGeom>
          <a:ln>
            <a:noFill/>
          </a:ln>
          <a:effectLst>
            <a:softEdge rad="112500"/>
          </a:effectLst>
        </p:spPr>
      </p:pic>
      <p:sp>
        <p:nvSpPr>
          <p:cNvPr id="2" name="TextBox 1"/>
          <p:cNvSpPr txBox="1"/>
          <p:nvPr/>
        </p:nvSpPr>
        <p:spPr>
          <a:xfrm>
            <a:off x="4191000" y="2514600"/>
            <a:ext cx="4572000" cy="2862322"/>
          </a:xfrm>
          <a:prstGeom prst="rect">
            <a:avLst/>
          </a:prstGeom>
          <a:noFill/>
        </p:spPr>
        <p:txBody>
          <a:bodyPr wrap="square" rtlCol="0">
            <a:spAutoFit/>
          </a:bodyPr>
          <a:lstStyle/>
          <a:p>
            <a:r>
              <a:rPr lang="en-US" b="1" dirty="0" smtClean="0"/>
              <a:t>19 20-cm coastal defense guns</a:t>
            </a:r>
          </a:p>
          <a:p>
            <a:r>
              <a:rPr lang="en-US" b="1" dirty="0" smtClean="0"/>
              <a:t>  8 15-cm coastal defense guns</a:t>
            </a:r>
          </a:p>
          <a:p>
            <a:r>
              <a:rPr lang="en-US" b="1" dirty="0" smtClean="0"/>
              <a:t>22 12.7-cm coastal defense guns</a:t>
            </a:r>
          </a:p>
          <a:p>
            <a:r>
              <a:rPr lang="en-US" b="1" dirty="0"/>
              <a:t> </a:t>
            </a:r>
            <a:r>
              <a:rPr lang="en-US" b="1" dirty="0" smtClean="0"/>
              <a:t> 6 105-mm howitzers</a:t>
            </a:r>
          </a:p>
          <a:p>
            <a:r>
              <a:rPr lang="en-US" b="1" dirty="0" smtClean="0"/>
              <a:t>38 75-mm field guns</a:t>
            </a:r>
          </a:p>
          <a:p>
            <a:r>
              <a:rPr lang="en-US" b="1" dirty="0" smtClean="0"/>
              <a:t>57-mm antiaircraft guns</a:t>
            </a:r>
          </a:p>
          <a:p>
            <a:r>
              <a:rPr lang="en-US" b="1" dirty="0" smtClean="0"/>
              <a:t>   2 57-mm antitank guns</a:t>
            </a:r>
          </a:p>
          <a:p>
            <a:r>
              <a:rPr lang="en-US" b="1" dirty="0" smtClean="0"/>
              <a:t>20 37-mm antitank guns</a:t>
            </a:r>
          </a:p>
          <a:p>
            <a:r>
              <a:rPr lang="en-US" b="1" dirty="0" smtClean="0"/>
              <a:t>  4 25-mm antiaircraft guns</a:t>
            </a:r>
          </a:p>
          <a:p>
            <a:r>
              <a:rPr lang="en-US" b="1" dirty="0" smtClean="0"/>
              <a:t>38 tanks</a:t>
            </a:r>
            <a:endParaRPr lang="en-US" b="1" dirty="0"/>
          </a:p>
        </p:txBody>
      </p:sp>
    </p:spTree>
    <p:extLst>
      <p:ext uri="{BB962C8B-B14F-4D97-AF65-F5344CB8AC3E}">
        <p14:creationId xmlns:p14="http://schemas.microsoft.com/office/powerpoint/2010/main" val="38223186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910</TotalTime>
  <Words>409</Words>
  <Application>Microsoft Office PowerPoint</Application>
  <PresentationFormat>On-screen Show (4:3)</PresentationFormat>
  <Paragraphs>94</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Aspect</vt:lpstr>
      <vt:lpstr>Liberation Basics:  The Epic Chronology  of Guam's Liberation  from the Japanese  that Commenced on  July 21, 1944.</vt:lpstr>
      <vt:lpstr>PowerPoint Presentation</vt:lpstr>
      <vt:lpstr>PowerPoint Presentation</vt:lpstr>
      <vt:lpstr>PowerPoint Presentation</vt:lpstr>
      <vt:lpstr>American Forces</vt:lpstr>
      <vt:lpstr>Invasion Plan</vt:lpstr>
      <vt:lpstr>PowerPoint Presentation</vt:lpstr>
      <vt:lpstr>Japanese Forces</vt:lpstr>
      <vt:lpstr>   Japanese Defenses</vt:lpstr>
      <vt:lpstr>Japanese  Fortifications and Guns</vt:lpstr>
      <vt:lpstr>Asan Beach</vt:lpstr>
      <vt:lpstr>Agat Beach</vt:lpstr>
      <vt:lpstr>Heading to the beaches at 0740</vt:lpstr>
      <vt:lpstr>On the beaches beginning at 0832</vt:lpstr>
      <vt:lpstr>To the Force Beachhead Line</vt:lpstr>
      <vt:lpstr>Japanese Counterattack</vt:lpstr>
      <vt:lpstr>Sealing off Orote Peninsula, 24 July</vt:lpstr>
      <vt:lpstr>Orote Peninsula Captured 25 to 29 July</vt:lpstr>
      <vt:lpstr>Fonte Plateau Japanese last stand 29 July</vt:lpstr>
      <vt:lpstr>PowerPoint Presentation</vt:lpstr>
      <vt:lpstr>Army patrols to the south 28 July to 2 August</vt:lpstr>
      <vt:lpstr>Through Agana and heading north 31 July to 1 August </vt:lpstr>
      <vt:lpstr>Advancing north 3 to 4 August</vt:lpstr>
      <vt:lpstr>Continuing north 3 to 7 August</vt:lpstr>
      <vt:lpstr>The Drive North completed 7 to 9 August</vt:lpstr>
      <vt:lpstr>Tarague tank action 8 to 10 August </vt:lpstr>
      <vt:lpstr>Yigo Command Post</vt:lpstr>
      <vt:lpstr>14,721 Chamorros Liberated</vt:lpstr>
      <vt:lpstr>PowerPoint Presentation</vt:lpstr>
      <vt:lpstr>Casualities</vt:lpstr>
      <vt:lpstr>PowerPoint Presentation</vt:lpstr>
      <vt:lpstr>PowerPoint Presentation</vt:lpstr>
    </vt:vector>
  </TitlesOfParts>
  <Company>National Park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Liberation Basics:  The Epic Chronology  of Guam's Liberation  from the Japanese  that Commented on  July 21, 1944.</dc:title>
  <dc:creator>Lotz, David T (Dave)</dc:creator>
  <cp:lastModifiedBy>Lotz, David T (Dave)</cp:lastModifiedBy>
  <cp:revision>105</cp:revision>
  <dcterms:created xsi:type="dcterms:W3CDTF">2017-06-15T03:32:33Z</dcterms:created>
  <dcterms:modified xsi:type="dcterms:W3CDTF">2017-07-20T02:29:47Z</dcterms:modified>
</cp:coreProperties>
</file>