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86" r:id="rId17"/>
    <p:sldId id="287" r:id="rId18"/>
    <p:sldId id="272" r:id="rId19"/>
    <p:sldId id="273" r:id="rId20"/>
    <p:sldId id="284" r:id="rId21"/>
    <p:sldId id="280" r:id="rId22"/>
    <p:sldId id="274" r:id="rId23"/>
    <p:sldId id="276" r:id="rId24"/>
    <p:sldId id="277" r:id="rId25"/>
    <p:sldId id="278" r:id="rId26"/>
    <p:sldId id="281" r:id="rId27"/>
    <p:sldId id="283" r:id="rId28"/>
    <p:sldId id="279" r:id="rId29"/>
    <p:sldId id="285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3" autoAdjust="0"/>
  </p:normalViewPr>
  <p:slideViewPr>
    <p:cSldViewPr>
      <p:cViewPr varScale="1">
        <p:scale>
          <a:sx n="105" d="100"/>
          <a:sy n="105" d="100"/>
        </p:scale>
        <p:origin x="-17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42A7AFD-B811-4BC0-91FD-138F11A56038}" type="datetimeFigureOut">
              <a:rPr lang="en-US" smtClean="0"/>
              <a:t>12/12/2016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D471DBC-4768-4513-9FF4-A76F129D0F7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_lotz@nps.gov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533400"/>
            <a:ext cx="5714999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2800"/>
            <a:ext cx="7772400" cy="2590800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rgbClr val="663300"/>
                </a:solidFill>
              </a:rPr>
              <a:t>Defending Guam</a:t>
            </a:r>
            <a:br>
              <a:rPr lang="en-US" sz="6000" b="1" dirty="0" smtClean="0">
                <a:solidFill>
                  <a:srgbClr val="663300"/>
                </a:solidFill>
              </a:rPr>
            </a:br>
            <a:r>
              <a:rPr lang="en-US" sz="6000" b="1" dirty="0" smtClean="0">
                <a:solidFill>
                  <a:srgbClr val="663300"/>
                </a:solidFill>
              </a:rPr>
              <a:t>December 1941</a:t>
            </a:r>
            <a:endParaRPr lang="en-US" sz="6000" b="1" dirty="0">
              <a:solidFill>
                <a:srgbClr val="66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11" y="1295400"/>
            <a:ext cx="419877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38200"/>
            <a:ext cx="1749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80060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Reinforcements passing by Guam on the way to the Philippines in 1940 and 1941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099649" cy="210312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3930650" cy="2946340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96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4983480"/>
            <a:ext cx="830580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Japanese military development in the Northern </a:t>
            </a:r>
            <a:r>
              <a:rPr lang="en-US" dirty="0"/>
              <a:t>M</a:t>
            </a:r>
            <a:r>
              <a:rPr lang="en-US" dirty="0" smtClean="0"/>
              <a:t>arianas late 1930s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5800"/>
            <a:ext cx="4668694" cy="4187825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689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419600"/>
            <a:ext cx="8183880" cy="13563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USS </a:t>
            </a:r>
            <a:r>
              <a:rPr lang="en-US" i="1" dirty="0" smtClean="0"/>
              <a:t>Henderson</a:t>
            </a:r>
            <a:r>
              <a:rPr lang="en-US" dirty="0" smtClean="0"/>
              <a:t> evacuates military dependents from Guam on 17 </a:t>
            </a:r>
            <a:r>
              <a:rPr lang="en-US" dirty="0"/>
              <a:t>O</a:t>
            </a:r>
            <a:r>
              <a:rPr lang="en-US" dirty="0" smtClean="0"/>
              <a:t>ctober 1941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609600"/>
            <a:ext cx="4762500" cy="3476625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443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8 December 1941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0545 Governor </a:t>
            </a:r>
            <a:r>
              <a:rPr lang="en-US" sz="1800" b="1" dirty="0" err="1"/>
              <a:t>M</a:t>
            </a:r>
            <a:r>
              <a:rPr lang="en-US" sz="1800" b="1" dirty="0" err="1" smtClean="0"/>
              <a:t>cMillin</a:t>
            </a:r>
            <a:r>
              <a:rPr lang="en-US" sz="1800" b="1" dirty="0" smtClean="0"/>
              <a:t> notified that Pearl </a:t>
            </a:r>
            <a:r>
              <a:rPr lang="en-US" sz="1800" b="1" dirty="0"/>
              <a:t>H</a:t>
            </a:r>
            <a:r>
              <a:rPr lang="en-US" sz="1800" b="1" dirty="0" smtClean="0"/>
              <a:t>arbor attacked</a:t>
            </a:r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0830 first </a:t>
            </a:r>
            <a:r>
              <a:rPr lang="en-US" sz="1800" b="1" dirty="0"/>
              <a:t>J</a:t>
            </a:r>
            <a:r>
              <a:rPr lang="en-US" sz="1800" b="1" dirty="0" smtClean="0"/>
              <a:t>apanese air raid on Guam struck </a:t>
            </a:r>
            <a:r>
              <a:rPr lang="en-US" sz="1800" b="1" dirty="0" err="1" smtClean="0"/>
              <a:t>Sumay</a:t>
            </a:r>
            <a:r>
              <a:rPr lang="en-US" sz="1800" b="1" dirty="0"/>
              <a:t> </a:t>
            </a:r>
            <a:r>
              <a:rPr lang="en-US" sz="1800" b="1" dirty="0" smtClean="0"/>
              <a:t>hitting the Pan American Hotel, Standard Oil fuel tanks, and the Marine Barracks along with naval ships in the harbor.</a:t>
            </a:r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Three dead.</a:t>
            </a:r>
            <a:endParaRPr lang="en-US" sz="18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69" y="1600200"/>
            <a:ext cx="4625975" cy="2028312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762000" y="4114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Nakajima E8N Dave seaplane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12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52400"/>
            <a:ext cx="8183880" cy="1082040"/>
          </a:xfrm>
        </p:spPr>
        <p:txBody>
          <a:bodyPr/>
          <a:lstStyle/>
          <a:p>
            <a:pPr algn="ctr"/>
            <a:r>
              <a:rPr lang="en-US" dirty="0" err="1" smtClean="0"/>
              <a:t>Agana</a:t>
            </a:r>
            <a:r>
              <a:rPr lang="en-US" dirty="0" smtClean="0"/>
              <a:t> and Apra Harbor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3930650" cy="2547795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24000"/>
            <a:ext cx="3930650" cy="3125661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3400" y="4419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Feast of the </a:t>
            </a:r>
          </a:p>
          <a:p>
            <a:pPr algn="ctr"/>
            <a:r>
              <a:rPr lang="en-US" sz="2400" b="1" dirty="0" smtClean="0"/>
              <a:t>Immaculate Conception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27075" y="4876800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USS </a:t>
            </a:r>
            <a:r>
              <a:rPr lang="en-US" sz="2800" b="1" i="1" dirty="0" smtClean="0"/>
              <a:t>Penguin</a:t>
            </a:r>
            <a:r>
              <a:rPr lang="en-US" sz="2800" b="1" dirty="0" smtClean="0"/>
              <a:t> heads to sea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7404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83880" cy="85344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Japanese Invasion Force for Guam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3930650" cy="2786197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9600" y="4572000"/>
            <a:ext cx="396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Rear Admiral </a:t>
            </a:r>
            <a:r>
              <a:rPr lang="en-US" b="1" dirty="0" err="1" smtClean="0"/>
              <a:t>Aritomo</a:t>
            </a:r>
            <a:r>
              <a:rPr lang="en-US" b="1" dirty="0" smtClean="0"/>
              <a:t> </a:t>
            </a:r>
            <a:r>
              <a:rPr lang="en-US" b="1" dirty="0" err="1" smtClean="0"/>
              <a:t>Goto</a:t>
            </a:r>
            <a:r>
              <a:rPr lang="en-US" b="1" dirty="0" smtClean="0"/>
              <a:t>, with 3 cruisers, 4 destroyers, 12 transports, and small vessels left </a:t>
            </a:r>
            <a:r>
              <a:rPr lang="en-US" b="1" dirty="0" err="1" smtClean="0"/>
              <a:t>Haha</a:t>
            </a:r>
            <a:r>
              <a:rPr lang="en-US" b="1" dirty="0" smtClean="0"/>
              <a:t> Jima on 4 December 1941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4000"/>
            <a:ext cx="2652802" cy="393192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652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Landings at </a:t>
            </a:r>
            <a:r>
              <a:rPr lang="en-US" dirty="0" err="1" smtClean="0"/>
              <a:t>Ipan</a:t>
            </a:r>
            <a:r>
              <a:rPr lang="en-US" dirty="0" smtClean="0"/>
              <a:t>, </a:t>
            </a:r>
            <a:r>
              <a:rPr lang="en-US" dirty="0" err="1" smtClean="0"/>
              <a:t>Umatac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err="1" smtClean="0"/>
              <a:t>Tumon</a:t>
            </a:r>
            <a:r>
              <a:rPr lang="en-US" dirty="0" smtClean="0"/>
              <a:t>, and </a:t>
            </a:r>
            <a:r>
              <a:rPr lang="en-US" dirty="0" err="1" smtClean="0"/>
              <a:t>Alupang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762000"/>
            <a:ext cx="4026835" cy="384048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62000"/>
            <a:ext cx="3303956" cy="374904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612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33400"/>
            <a:ext cx="3931920" cy="14478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Japanese South Seas Detachment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533400"/>
            <a:ext cx="3931920" cy="10207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American forces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3931920" cy="2209800"/>
          </a:xfrm>
        </p:spPr>
        <p:txBody>
          <a:bodyPr/>
          <a:lstStyle/>
          <a:p>
            <a:r>
              <a:rPr lang="en-US" b="1" dirty="0" smtClean="0"/>
              <a:t>5,500 Army Troops</a:t>
            </a:r>
          </a:p>
          <a:p>
            <a:r>
              <a:rPr lang="en-US" b="1" dirty="0" smtClean="0"/>
              <a:t>400 Naval Landing 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Force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2133600"/>
            <a:ext cx="3931920" cy="2804160"/>
          </a:xfrm>
        </p:spPr>
        <p:txBody>
          <a:bodyPr/>
          <a:lstStyle/>
          <a:p>
            <a:r>
              <a:rPr lang="en-US" b="1" dirty="0" smtClean="0"/>
              <a:t>274 Naval personnel</a:t>
            </a:r>
          </a:p>
          <a:p>
            <a:r>
              <a:rPr lang="en-US" b="1" dirty="0" smtClean="0"/>
              <a:t>153 Marines</a:t>
            </a:r>
          </a:p>
          <a:p>
            <a:r>
              <a:rPr lang="en-US" b="1" dirty="0" smtClean="0"/>
              <a:t>120 Insular Force 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Guard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673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night of </a:t>
            </a:r>
            <a:br>
              <a:rPr lang="en-US" dirty="0" smtClean="0"/>
            </a:br>
            <a:r>
              <a:rPr lang="en-US" dirty="0" smtClean="0"/>
              <a:t>9-10 December 1941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" y="1718469"/>
            <a:ext cx="3930650" cy="2947987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3930650" cy="2608629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26198" y="48768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First sighting of the Japanese at the </a:t>
            </a:r>
            <a:r>
              <a:rPr lang="en-US" b="1" dirty="0" err="1" smtClean="0"/>
              <a:t>Talofofo</a:t>
            </a:r>
            <a:r>
              <a:rPr lang="en-US" b="1" dirty="0" smtClean="0"/>
              <a:t> Lookout at 2330 of 9 December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13082" y="4648200"/>
            <a:ext cx="3821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Japanese Daihatsu </a:t>
            </a:r>
          </a:p>
          <a:p>
            <a:pPr algn="ctr"/>
            <a:r>
              <a:rPr lang="en-US" b="1" dirty="0" smtClean="0"/>
              <a:t>landing barges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069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51560"/>
          </a:xfrm>
        </p:spPr>
        <p:txBody>
          <a:bodyPr/>
          <a:lstStyle/>
          <a:p>
            <a:pPr algn="ctr"/>
            <a:r>
              <a:rPr lang="en-US" dirty="0" smtClean="0"/>
              <a:t>Main Japanese Landing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8" y="1763712"/>
            <a:ext cx="3810000" cy="28575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63" y="1827751"/>
            <a:ext cx="3930650" cy="2729423"/>
          </a:xfrm>
        </p:spPr>
      </p:pic>
      <p:sp>
        <p:nvSpPr>
          <p:cNvPr id="7" name="TextBox 6"/>
          <p:cNvSpPr txBox="1"/>
          <p:nvPr/>
        </p:nvSpPr>
        <p:spPr>
          <a:xfrm>
            <a:off x="685800" y="49530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At 0215 at </a:t>
            </a:r>
            <a:r>
              <a:rPr lang="en-US" b="1" dirty="0" err="1" smtClean="0"/>
              <a:t>Alupang</a:t>
            </a:r>
            <a:r>
              <a:rPr lang="en-US" b="1" dirty="0" smtClean="0"/>
              <a:t> Beach and </a:t>
            </a:r>
            <a:r>
              <a:rPr lang="en-US" b="1" dirty="0" err="1" smtClean="0"/>
              <a:t>Tumon</a:t>
            </a:r>
            <a:r>
              <a:rPr lang="en-US" b="1" dirty="0" smtClean="0"/>
              <a:t> Bay to head to </a:t>
            </a:r>
            <a:r>
              <a:rPr lang="en-US" b="1" dirty="0" err="1" smtClean="0"/>
              <a:t>Agana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27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983480"/>
            <a:ext cx="8229600" cy="105156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Western Pacific</a:t>
            </a:r>
            <a:br>
              <a:rPr lang="en-US" sz="4800" dirty="0" smtClean="0"/>
            </a:br>
            <a:r>
              <a:rPr lang="en-US" sz="4800" dirty="0" smtClean="0"/>
              <a:t>Pre-World War II</a:t>
            </a:r>
            <a:endParaRPr lang="en-US" sz="4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"/>
            <a:ext cx="5497597" cy="4187825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33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105400"/>
            <a:ext cx="8183880" cy="746760"/>
          </a:xfrm>
        </p:spPr>
        <p:txBody>
          <a:bodyPr/>
          <a:lstStyle/>
          <a:p>
            <a:pPr algn="ctr"/>
            <a:r>
              <a:rPr lang="en-US" dirty="0" smtClean="0"/>
              <a:t>Comparison of Weapons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American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Japanese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4350"/>
            <a:ext cx="3103501" cy="192024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51" y="1447800"/>
            <a:ext cx="2316480" cy="173736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62" y="3547450"/>
            <a:ext cx="3231258" cy="164592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23537"/>
            <a:ext cx="3907536" cy="1627632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87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533400"/>
            <a:ext cx="7824784" cy="91440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Early morning 10 December 1941</a:t>
            </a:r>
            <a:br>
              <a:rPr lang="en-US" sz="2800" dirty="0" smtClean="0"/>
            </a:br>
            <a:r>
              <a:rPr lang="en-US" sz="2800" dirty="0" err="1" smtClean="0"/>
              <a:t>Agana</a:t>
            </a:r>
            <a:r>
              <a:rPr lang="en-US" sz="2800" dirty="0" smtClean="0"/>
              <a:t>, Guam</a:t>
            </a:r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>
          <a:xfrm>
            <a:off x="5538847" y="1676400"/>
            <a:ext cx="2971800" cy="3977514"/>
          </a:xfrm>
        </p:spPr>
        <p:txBody>
          <a:bodyPr>
            <a:normAutofit/>
          </a:bodyPr>
          <a:lstStyle/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The Japanese approached from the east.</a:t>
            </a:r>
          </a:p>
          <a:p>
            <a:pPr marL="304038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Defensive positons established along the beach and at the Plaza de </a:t>
            </a:r>
            <a:r>
              <a:rPr lang="en-US" sz="1800" b="1" dirty="0" err="1" smtClean="0"/>
              <a:t>Espana</a:t>
            </a:r>
            <a:r>
              <a:rPr lang="en-US" sz="1800" b="1" dirty="0"/>
              <a:t> </a:t>
            </a:r>
            <a:r>
              <a:rPr lang="en-US" sz="1800" b="1" dirty="0" smtClean="0"/>
              <a:t>by U.S. </a:t>
            </a:r>
            <a:r>
              <a:rPr lang="en-US" sz="1800" b="1" dirty="0"/>
              <a:t>N</a:t>
            </a:r>
            <a:r>
              <a:rPr lang="en-US" sz="1800" b="1" dirty="0" smtClean="0"/>
              <a:t>avy personnel and the Insular Guard Force</a:t>
            </a:r>
            <a:endParaRPr lang="en-US" sz="1800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96084"/>
            <a:ext cx="4625975" cy="2992782"/>
          </a:xfrm>
        </p:spPr>
      </p:pic>
    </p:spTree>
    <p:extLst>
      <p:ext uri="{BB962C8B-B14F-4D97-AF65-F5344CB8AC3E}">
        <p14:creationId xmlns:p14="http://schemas.microsoft.com/office/powerpoint/2010/main" val="37230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Insular Guard Force defended </a:t>
            </a:r>
            <a:br>
              <a:rPr lang="en-US" dirty="0" smtClean="0"/>
            </a:br>
            <a:r>
              <a:rPr lang="en-US" dirty="0" smtClean="0"/>
              <a:t>the Plaza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3932238" cy="2547298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930650" cy="2599166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3401" y="48006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Machine gun positions at the northwest, northeast, and southeast corners.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96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Governor </a:t>
            </a:r>
            <a:r>
              <a:rPr lang="en-US" dirty="0" err="1"/>
              <a:t>M</a:t>
            </a:r>
            <a:r>
              <a:rPr lang="en-US" dirty="0" err="1" smtClean="0"/>
              <a:t>cMillin</a:t>
            </a:r>
            <a:r>
              <a:rPr lang="en-US" dirty="0" smtClean="0"/>
              <a:t> surrenders </a:t>
            </a:r>
            <a:br>
              <a:rPr lang="en-US" dirty="0" smtClean="0"/>
            </a:br>
            <a:r>
              <a:rPr lang="en-US" dirty="0" smtClean="0"/>
              <a:t>at 0545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2793651" cy="3644445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3930650" cy="3047599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72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Immediate Japanese Rule Imposed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3846507" cy="256032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05000"/>
            <a:ext cx="3930650" cy="2633881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33400" y="499600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Guam residents ordered to the Plaza de </a:t>
            </a:r>
            <a:r>
              <a:rPr lang="en-US" sz="2000" b="1" dirty="0" err="1" smtClean="0"/>
              <a:t>Espana</a:t>
            </a:r>
            <a:r>
              <a:rPr lang="en-US" sz="2000" b="1" dirty="0" smtClean="0"/>
              <a:t> to receive passes and prisoners confined to the Cathedral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0286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Japanese businesses and farming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3932238" cy="1918886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6400"/>
            <a:ext cx="3930650" cy="2787588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57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457200"/>
            <a:ext cx="8183880" cy="1051560"/>
          </a:xfrm>
        </p:spPr>
        <p:txBody>
          <a:bodyPr/>
          <a:lstStyle/>
          <a:p>
            <a:pPr algn="ctr"/>
            <a:r>
              <a:rPr lang="en-US" dirty="0" err="1" smtClean="0"/>
              <a:t>Agana</a:t>
            </a:r>
            <a:r>
              <a:rPr lang="en-US" dirty="0" smtClean="0"/>
              <a:t> Naval Cemetery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4173942" cy="228600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76400"/>
            <a:ext cx="3630084" cy="4206240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33400" y="4267200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Mass burial of dead Americans and later a monument was erected by the Japanese to those who died.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803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620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Causalities</a:t>
            </a:r>
            <a:endParaRPr lang="en-US" sz="4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514352" y="2133600"/>
            <a:ext cx="3931920" cy="278587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American</a:t>
            </a: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17    Americans</a:t>
            </a:r>
          </a:p>
          <a:p>
            <a:pPr marL="0" indent="0">
              <a:buNone/>
            </a:pPr>
            <a:r>
              <a:rPr lang="en-US" b="1" dirty="0" smtClean="0"/>
              <a:t>30+ </a:t>
            </a:r>
            <a:r>
              <a:rPr lang="en-US" b="1" dirty="0" err="1" smtClean="0"/>
              <a:t>Chamorros</a:t>
            </a:r>
            <a:endParaRPr lang="en-US" b="1" dirty="0" smtClean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76800" y="2133600"/>
            <a:ext cx="3931920" cy="438912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Japanese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None to hundreds</a:t>
            </a:r>
          </a:p>
        </p:txBody>
      </p:sp>
    </p:spTree>
    <p:extLst>
      <p:ext uri="{BB962C8B-B14F-4D97-AF65-F5344CB8AC3E}">
        <p14:creationId xmlns:p14="http://schemas.microsoft.com/office/powerpoint/2010/main" val="15106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83880" cy="838200"/>
          </a:xfrm>
        </p:spPr>
        <p:txBody>
          <a:bodyPr/>
          <a:lstStyle/>
          <a:p>
            <a:pPr algn="ctr"/>
            <a:r>
              <a:rPr lang="en-US" dirty="0" smtClean="0"/>
              <a:t>The Americans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47800"/>
            <a:ext cx="4493497" cy="265176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10" y="1447800"/>
            <a:ext cx="2763055" cy="3489325"/>
          </a:xfrm>
          <a:ln w="19050">
            <a:solidFill>
              <a:schemeClr val="bg2">
                <a:lumMod val="1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8709" y="51054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Six refused to surrender.</a:t>
            </a:r>
          </a:p>
          <a:p>
            <a:pPr algn="ctr"/>
            <a:r>
              <a:rPr lang="en-US" b="1" dirty="0" smtClean="0"/>
              <a:t>Five would be dead by the end of 1942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96693" y="4234934"/>
            <a:ext cx="441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Boarded the </a:t>
            </a:r>
            <a:r>
              <a:rPr lang="en-US" b="1" i="1" dirty="0" smtClean="0"/>
              <a:t>Argentina </a:t>
            </a:r>
            <a:r>
              <a:rPr lang="en-US" b="1" i="1" dirty="0" err="1" smtClean="0"/>
              <a:t>Maru</a:t>
            </a:r>
            <a:r>
              <a:rPr lang="en-US" b="1" i="1" dirty="0" smtClean="0"/>
              <a:t> </a:t>
            </a:r>
            <a:r>
              <a:rPr lang="en-US" b="1" dirty="0" smtClean="0"/>
              <a:t>on 10 January 1942 for </a:t>
            </a:r>
            <a:r>
              <a:rPr lang="en-US" b="1" dirty="0" err="1" smtClean="0"/>
              <a:t>Zentsuji</a:t>
            </a:r>
            <a:r>
              <a:rPr lang="en-US" b="1" dirty="0" smtClean="0"/>
              <a:t>, Japan. Most would spend the war in Japan. A few would be repatriated in 1942.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81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34000" y="1676400"/>
            <a:ext cx="2971800" cy="3429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Guam Cable Station at </a:t>
            </a:r>
            <a:r>
              <a:rPr lang="en-US" sz="4800" dirty="0" err="1" smtClean="0"/>
              <a:t>Sumay</a:t>
            </a:r>
            <a:endParaRPr lang="en-US" sz="4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05000"/>
            <a:ext cx="3769469" cy="283464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69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/>
              <a:t>Japanese Mandated </a:t>
            </a:r>
            <a:br>
              <a:rPr lang="en-US" sz="4400" dirty="0" smtClean="0"/>
            </a:br>
            <a:r>
              <a:rPr lang="en-US" sz="4400" dirty="0" smtClean="0"/>
              <a:t>Mariana islands</a:t>
            </a:r>
            <a:endParaRPr lang="en-US" sz="4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94" y="1067594"/>
            <a:ext cx="2800350" cy="331470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1267044"/>
            <a:ext cx="3930650" cy="2915800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17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609600"/>
            <a:ext cx="1749704" cy="2286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0" y="533400"/>
            <a:ext cx="5334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Dave </a:t>
            </a:r>
            <a:r>
              <a:rPr lang="en-US" sz="2400" b="1" dirty="0" err="1"/>
              <a:t>Lotz</a:t>
            </a:r>
            <a:r>
              <a:rPr lang="en-US" sz="2400" b="1" dirty="0"/>
              <a:t>, Cultural Resources program manager, War in the Pacific National Historical Park, Guam and American Memorial Park, Saipan</a:t>
            </a: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  <a:hlinkClick r:id="rId3"/>
              </a:rPr>
              <a:t>david_lotz@nps.gov</a:t>
            </a:r>
            <a:endParaRPr lang="en-US" sz="24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400" b="1" dirty="0">
              <a:solidFill>
                <a:srgbClr val="00B050"/>
              </a:solidFill>
            </a:endParaRPr>
          </a:p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Commander Marvin Michael Dodge, USN Ret.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800" b="1" dirty="0"/>
              <a:t>Questions </a:t>
            </a:r>
            <a:r>
              <a:rPr lang="en-US" sz="2800" b="1" dirty="0" smtClean="0"/>
              <a:t>&amp; Comment</a:t>
            </a:r>
            <a:endParaRPr lang="en-US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42" y="3581399"/>
            <a:ext cx="3710067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18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88181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Pre-War Guam</a:t>
            </a:r>
            <a:endParaRPr lang="en-US" sz="4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38200"/>
            <a:ext cx="4122159" cy="411480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43000"/>
            <a:ext cx="3930650" cy="3122504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96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Pre-War Guam</a:t>
            </a:r>
            <a:endParaRPr lang="en-US" sz="4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3807331" cy="292608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0"/>
            <a:ext cx="4042029" cy="2286000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457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83880" cy="1051560"/>
          </a:xfrm>
        </p:spPr>
        <p:txBody>
          <a:bodyPr/>
          <a:lstStyle/>
          <a:p>
            <a:pPr algn="ctr"/>
            <a:r>
              <a:rPr lang="en-US" dirty="0" smtClean="0"/>
              <a:t>Navy rule on Guam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953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Governor’s Palace and </a:t>
            </a:r>
            <a:r>
              <a:rPr lang="en-US" sz="2400" b="1" dirty="0" err="1" smtClean="0"/>
              <a:t>Libugon</a:t>
            </a:r>
            <a:r>
              <a:rPr lang="en-US" sz="2400" b="1" dirty="0" smtClean="0"/>
              <a:t> Tile Factory</a:t>
            </a:r>
            <a:endParaRPr lang="en-US" sz="24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9" y="1524000"/>
            <a:ext cx="4118430" cy="2468880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70" y="1524000"/>
            <a:ext cx="3930650" cy="2782045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7889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199"/>
            <a:ext cx="8183880" cy="602659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U.S. Naval rule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4888468"/>
            <a:ext cx="8176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Libugon</a:t>
            </a:r>
            <a:r>
              <a:rPr lang="en-US" sz="2400" b="1" dirty="0" smtClean="0"/>
              <a:t> Naval Radio Station and Gaiety Theater in </a:t>
            </a:r>
            <a:r>
              <a:rPr lang="en-US" sz="2400" b="1" dirty="0" err="1" smtClean="0"/>
              <a:t>Agana</a:t>
            </a:r>
            <a:endParaRPr lang="en-US" sz="2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932238" cy="3074801"/>
          </a:xfrm>
          <a:ln w="19050">
            <a:solidFill>
              <a:schemeClr val="bg2">
                <a:lumMod val="10000"/>
              </a:schemeClr>
            </a:solidFill>
          </a:ln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231" y="1219200"/>
            <a:ext cx="4114894" cy="2926080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350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U.S. Military presence</a:t>
            </a:r>
            <a:endParaRPr lang="en-US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90" y="1676400"/>
            <a:ext cx="3875658" cy="219456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19477" y="4648199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Marine Barracks Guam and USS </a:t>
            </a:r>
            <a:r>
              <a:rPr lang="en-US" sz="2400" b="1" i="1" dirty="0" smtClean="0"/>
              <a:t>R. L. Barnes</a:t>
            </a:r>
            <a:endParaRPr lang="en-US" sz="2400" b="1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1" y="1828800"/>
            <a:ext cx="4238577" cy="1920240"/>
          </a:xfr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530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83880" cy="838200"/>
          </a:xfrm>
        </p:spPr>
        <p:txBody>
          <a:bodyPr/>
          <a:lstStyle/>
          <a:p>
            <a:pPr algn="ctr"/>
            <a:r>
              <a:rPr lang="en-US" dirty="0" smtClean="0"/>
              <a:t>Visitors to Guam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453009"/>
            <a:ext cx="3932238" cy="2543869"/>
          </a:xfrm>
          <a:ln w="28575">
            <a:solidFill>
              <a:schemeClr val="bg2">
                <a:lumMod val="1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4419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USS </a:t>
            </a:r>
            <a:r>
              <a:rPr lang="en-US" sz="2400" b="1" i="1" dirty="0" smtClean="0"/>
              <a:t>Augusta</a:t>
            </a:r>
            <a:r>
              <a:rPr lang="en-US" sz="2400" b="1" dirty="0" smtClean="0"/>
              <a:t> in 1934 and Pan Am Clippers beginning in 1935</a:t>
            </a:r>
            <a:endParaRPr lang="en-US" sz="24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126" y="1524000"/>
            <a:ext cx="4011737" cy="2377440"/>
          </a:xfrm>
          <a:ln w="1905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875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404</TotalTime>
  <Words>457</Words>
  <Application>Microsoft Office PowerPoint</Application>
  <PresentationFormat>On-screen Show (4:3)</PresentationFormat>
  <Paragraphs>76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Aspect</vt:lpstr>
      <vt:lpstr>Defending Guam December 1941</vt:lpstr>
      <vt:lpstr>Western Pacific Pre-World War II</vt:lpstr>
      <vt:lpstr>Japanese Mandated  Mariana islands</vt:lpstr>
      <vt:lpstr>Pre-War Guam</vt:lpstr>
      <vt:lpstr>Pre-War Guam</vt:lpstr>
      <vt:lpstr>Navy rule on Guam</vt:lpstr>
      <vt:lpstr>U.S. Naval rule</vt:lpstr>
      <vt:lpstr>U.S. Military presence</vt:lpstr>
      <vt:lpstr>Visitors to Guam</vt:lpstr>
      <vt:lpstr>Reinforcements passing by Guam on the way to the Philippines in 1940 and 1941</vt:lpstr>
      <vt:lpstr>Japanese military development in the Northern Marianas late 1930s</vt:lpstr>
      <vt:lpstr>USS Henderson evacuates military dependents from Guam on 17 October 1941</vt:lpstr>
      <vt:lpstr>8 December 1941</vt:lpstr>
      <vt:lpstr>Agana and Apra Harbor</vt:lpstr>
      <vt:lpstr>Japanese Invasion Force for Guam</vt:lpstr>
      <vt:lpstr>Landings at Ipan, Umatac,  Tumon, and Alupang</vt:lpstr>
      <vt:lpstr>PowerPoint Presentation</vt:lpstr>
      <vt:lpstr>The night of  9-10 December 1941</vt:lpstr>
      <vt:lpstr>Main Japanese Landing</vt:lpstr>
      <vt:lpstr>Comparison of Weapons</vt:lpstr>
      <vt:lpstr>Early morning 10 December 1941 Agana, Guam</vt:lpstr>
      <vt:lpstr>Insular Guard Force defended  the Plaza</vt:lpstr>
      <vt:lpstr>Governor McMillin surrenders  at 0545</vt:lpstr>
      <vt:lpstr>Immediate Japanese Rule Imposed</vt:lpstr>
      <vt:lpstr>Japanese businesses and farming</vt:lpstr>
      <vt:lpstr>Agana Naval Cemetery</vt:lpstr>
      <vt:lpstr>Causalities</vt:lpstr>
      <vt:lpstr>The Americans</vt:lpstr>
      <vt:lpstr>Guam Cable Station at Sumay</vt:lpstr>
      <vt:lpstr>PowerPoint Presentation</vt:lpstr>
    </vt:vector>
  </TitlesOfParts>
  <Company>National Park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Defending Guam December 1941</dc:title>
  <dc:creator>Lotz, David T (Dave)</dc:creator>
  <cp:lastModifiedBy>Lotz, David T (Dave)</cp:lastModifiedBy>
  <cp:revision>78</cp:revision>
  <dcterms:created xsi:type="dcterms:W3CDTF">2016-11-01T00:30:57Z</dcterms:created>
  <dcterms:modified xsi:type="dcterms:W3CDTF">2016-12-11T23:46:26Z</dcterms:modified>
</cp:coreProperties>
</file>