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70" r:id="rId3"/>
    <p:sldId id="271" r:id="rId4"/>
    <p:sldId id="258" r:id="rId5"/>
    <p:sldId id="259" r:id="rId6"/>
    <p:sldId id="260" r:id="rId7"/>
    <p:sldId id="261" r:id="rId8"/>
    <p:sldId id="263" r:id="rId9"/>
    <p:sldId id="262" r:id="rId10"/>
    <p:sldId id="267" r:id="rId11"/>
    <p:sldId id="264" r:id="rId12"/>
    <p:sldId id="269" r:id="rId13"/>
    <p:sldId id="265" r:id="rId14"/>
    <p:sldId id="279" r:id="rId15"/>
    <p:sldId id="266" r:id="rId16"/>
    <p:sldId id="273" r:id="rId17"/>
    <p:sldId id="274" r:id="rId18"/>
    <p:sldId id="276" r:id="rId19"/>
    <p:sldId id="275" r:id="rId20"/>
    <p:sldId id="277" r:id="rId21"/>
    <p:sldId id="278" r:id="rId22"/>
    <p:sldId id="280" r:id="rId23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35" autoAdjust="0"/>
  </p:normalViewPr>
  <p:slideViewPr>
    <p:cSldViewPr>
      <p:cViewPr varScale="1">
        <p:scale>
          <a:sx n="95" d="100"/>
          <a:sy n="95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85A29-8C51-460B-A71C-5D1AB85F7875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9362D-33DB-4E82-B44D-50BF803DA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6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362D-33DB-4E82-B44D-50BF803DAA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6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DD04-C9DB-4877-B90E-A640401A8B22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68A6-DB69-412E-AAB6-F6F44C9C9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9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DD04-C9DB-4877-B90E-A640401A8B22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68A6-DB69-412E-AAB6-F6F44C9C9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DD04-C9DB-4877-B90E-A640401A8B22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68A6-DB69-412E-AAB6-F6F44C9C9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DD04-C9DB-4877-B90E-A640401A8B22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68A6-DB69-412E-AAB6-F6F44C9C9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1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DD04-C9DB-4877-B90E-A640401A8B22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68A6-DB69-412E-AAB6-F6F44C9C9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3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DD04-C9DB-4877-B90E-A640401A8B22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68A6-DB69-412E-AAB6-F6F44C9C9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2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DD04-C9DB-4877-B90E-A640401A8B22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68A6-DB69-412E-AAB6-F6F44C9C9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5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DD04-C9DB-4877-B90E-A640401A8B22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68A6-DB69-412E-AAB6-F6F44C9C9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DD04-C9DB-4877-B90E-A640401A8B22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68A6-DB69-412E-AAB6-F6F44C9C9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9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DD04-C9DB-4877-B90E-A640401A8B22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68A6-DB69-412E-AAB6-F6F44C9C9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8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DD04-C9DB-4877-B90E-A640401A8B22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68A6-DB69-412E-AAB6-F6F44C9C9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6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3DD04-C9DB-4877-B90E-A640401A8B22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68A6-DB69-412E-AAB6-F6F44C9C9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 X P E R I E N C E    Y O U R    A M E R I C A</a:t>
            </a:r>
          </a:p>
        </p:txBody>
      </p:sp>
      <p:pic>
        <p:nvPicPr>
          <p:cNvPr id="95240" name="Picture 8" descr="ah_large_shaded_4C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02307"/>
            <a:ext cx="1331976" cy="173736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67327" y="411083"/>
            <a:ext cx="6248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Frutiger LT Std 55 Roman" pitchFamily="34" charset="0"/>
              </a:rPr>
              <a:t>National Park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utiger LT Std 55 Roman" pitchFamily="34" charset="0"/>
              </a:rPr>
              <a:t>Service, U.S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Frutiger LT Std 55 Roman" pitchFamily="34" charset="0"/>
              </a:rPr>
              <a:t>. Department of the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utiger LT Std 55 Roman" pitchFamily="34" charset="0"/>
              </a:rPr>
              <a:t>Interior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utiger LT Std 55 Roman" pitchFamily="34" charset="0"/>
              </a:rPr>
              <a:t>War in the Pacific National Historical Park</a:t>
            </a:r>
          </a:p>
          <a:p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Frutiger LT Std 55 Roman" pitchFamily="34" charset="0"/>
            </a:endParaRPr>
          </a:p>
          <a:p>
            <a:r>
              <a:rPr lang="en-US" sz="2000" b="1" dirty="0"/>
              <a:t>Commander Marvin Michael Dodge, USN (Ret.)</a:t>
            </a:r>
          </a:p>
          <a:p>
            <a:r>
              <a:rPr lang="en-US" sz="2000" b="1" dirty="0"/>
              <a:t>Dave </a:t>
            </a:r>
            <a:r>
              <a:rPr lang="en-US" sz="2000" b="1" dirty="0" err="1"/>
              <a:t>Lotz</a:t>
            </a:r>
            <a:r>
              <a:rPr lang="en-US" sz="2000" b="1" dirty="0"/>
              <a:t>, Cultural Resources Program </a:t>
            </a:r>
            <a:r>
              <a:rPr lang="en-US" sz="2000" b="1" dirty="0" smtClean="0"/>
              <a:t>Manager. </a:t>
            </a:r>
            <a:r>
              <a:rPr lang="en-US" sz="2000" b="1" dirty="0"/>
              <a:t>NPS</a:t>
            </a:r>
          </a:p>
          <a:p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Frutiger LT Std 55 Roman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304" y="2423670"/>
            <a:ext cx="32982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History Revealed: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Battle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of the Philippine Sea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June 19-20, 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1944</a:t>
            </a:r>
          </a:p>
          <a:p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84" y="2410305"/>
            <a:ext cx="4615433" cy="356616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10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Aircraft numbers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Japanese Navy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62400" cy="395128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Carrier Fighters	225	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Carrier Dive Bombers	135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Carrier </a:t>
            </a:r>
            <a:r>
              <a:rPr lang="en-US" sz="2000" b="1" dirty="0" err="1" smtClean="0">
                <a:solidFill>
                  <a:srgbClr val="C00000"/>
                </a:solidFill>
              </a:rPr>
              <a:t>Torp</a:t>
            </a:r>
            <a:r>
              <a:rPr lang="en-US" sz="2000" b="1" dirty="0" smtClean="0">
                <a:solidFill>
                  <a:srgbClr val="C00000"/>
                </a:solidFill>
              </a:rPr>
              <a:t>. Bombers	  99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Land Based		420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Seaplanes		 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  0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TOTAL		879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United States Navy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17975" cy="395128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Carrier Fighters	466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Carrier Dive Bombers	233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Carrier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Torp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 Bombers	193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Land Based		    0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Seaplanes		  17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TOTAL		907	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Pilots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Japanese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95600"/>
            <a:ext cx="3530852" cy="2377440"/>
          </a:xfrm>
          <a:ln w="12700">
            <a:solidFill>
              <a:srgbClr val="C00000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American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3081130" cy="2834640"/>
          </a:xfrm>
          <a:ln w="127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30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305800" cy="11620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Fleet Approaches, 0001K 19 June 1944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33400" y="5257800"/>
            <a:ext cx="8001000" cy="26971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Japanese Navy steaming east from the Philippines.</a:t>
            </a:r>
            <a:endParaRPr lang="en-US" sz="2400" b="1" dirty="0"/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U.S. Navy positioned to the west of the Mariana Islands to defend the Saipan invasion of June 15, 1944.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800"/>
            <a:ext cx="5317472" cy="4114800"/>
          </a:xfrm>
        </p:spPr>
      </p:pic>
    </p:spTree>
    <p:extLst>
      <p:ext uri="{BB962C8B-B14F-4D97-AF65-F5344CB8AC3E}">
        <p14:creationId xmlns:p14="http://schemas.microsoft.com/office/powerpoint/2010/main" val="5424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Considerations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Prevailing Winds from the Northeast.</a:t>
            </a:r>
          </a:p>
          <a:p>
            <a:r>
              <a:rPr lang="en-US" dirty="0" smtClean="0"/>
              <a:t>Japanese controlled nearby airfields on Rota, Tinian and Guam.</a:t>
            </a:r>
          </a:p>
          <a:p>
            <a:r>
              <a:rPr lang="en-US" dirty="0" smtClean="0"/>
              <a:t>Japanese knew the locations of the American carriers days prior to the battle.</a:t>
            </a:r>
          </a:p>
          <a:p>
            <a:r>
              <a:rPr lang="en-US" dirty="0" smtClean="0"/>
              <a:t>The U.S. Navy did not know the locations of the Japanese carriers with the exception of infrequent submarine sightings.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Tactical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Admiral Spruance primary purpose was to protect the invasion of Saipan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Admiral Spruance concerned the Japanese might divide forces and execute an “end around”.</a:t>
            </a:r>
          </a:p>
          <a:p>
            <a:r>
              <a:rPr lang="en-US" dirty="0" smtClean="0"/>
              <a:t>Admiral Lee, commander of USN battleships, did not want a night surface engagement.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ubmarines</a:t>
            </a:r>
            <a:endParaRPr lang="en-US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4040188" cy="803275"/>
          </a:xfrm>
        </p:spPr>
        <p:txBody>
          <a:bodyPr>
            <a:normAutofit fontScale="25000" lnSpcReduction="20000"/>
          </a:bodyPr>
          <a:lstStyle/>
          <a:p>
            <a:r>
              <a:rPr lang="en-US" sz="8600" dirty="0" smtClean="0">
                <a:solidFill>
                  <a:srgbClr val="C00000"/>
                </a:solidFill>
              </a:rPr>
              <a:t>Japanese</a:t>
            </a:r>
            <a:r>
              <a:rPr lang="en-US" sz="8600" dirty="0">
                <a:solidFill>
                  <a:srgbClr val="C00000"/>
                </a:solidFill>
              </a:rPr>
              <a:t>: Had been eliminated </a:t>
            </a:r>
            <a:r>
              <a:rPr lang="en-US" sz="8600" dirty="0" smtClean="0">
                <a:solidFill>
                  <a:srgbClr val="C00000"/>
                </a:solidFill>
              </a:rPr>
              <a:t>around the Mariana Islands</a:t>
            </a:r>
            <a:endParaRPr lang="en-US" sz="86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3398657" cy="2560320"/>
          </a:xfrm>
          <a:ln w="12700">
            <a:solidFill>
              <a:srgbClr val="C00000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1143000"/>
          </a:xfrm>
        </p:spPr>
        <p:txBody>
          <a:bodyPr>
            <a:normAutofit fontScale="25000" lnSpcReduction="20000"/>
          </a:bodyPr>
          <a:lstStyle/>
          <a:p>
            <a:r>
              <a:rPr lang="en-US" sz="7400" dirty="0">
                <a:solidFill>
                  <a:schemeClr val="accent1">
                    <a:lumMod val="75000"/>
                  </a:schemeClr>
                </a:solidFill>
              </a:rPr>
              <a:t>American: Deployed </a:t>
            </a:r>
            <a:r>
              <a:rPr lang="en-US" sz="7400" dirty="0" smtClean="0">
                <a:solidFill>
                  <a:schemeClr val="accent1">
                    <a:lumMod val="75000"/>
                  </a:schemeClr>
                </a:solidFill>
              </a:rPr>
              <a:t>to first </a:t>
            </a:r>
            <a:r>
              <a:rPr lang="en-US" sz="7400" dirty="0">
                <a:solidFill>
                  <a:schemeClr val="accent1">
                    <a:lumMod val="75000"/>
                  </a:schemeClr>
                </a:solidFill>
              </a:rPr>
              <a:t>sight and report the approaching Japanese </a:t>
            </a:r>
            <a:r>
              <a:rPr lang="en-US" sz="7400" dirty="0" smtClean="0">
                <a:solidFill>
                  <a:schemeClr val="accent1">
                    <a:lumMod val="75000"/>
                  </a:schemeClr>
                </a:solidFill>
              </a:rPr>
              <a:t>fleet; </a:t>
            </a:r>
            <a:r>
              <a:rPr lang="en-US" sz="7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7400" dirty="0" smtClean="0">
                <a:solidFill>
                  <a:schemeClr val="accent1">
                    <a:lumMod val="75000"/>
                  </a:schemeClr>
                </a:solidFill>
              </a:rPr>
              <a:t>hen </a:t>
            </a:r>
            <a:r>
              <a:rPr lang="en-US" sz="7400" dirty="0">
                <a:solidFill>
                  <a:schemeClr val="accent1">
                    <a:lumMod val="75000"/>
                  </a:schemeClr>
                </a:solidFill>
              </a:rPr>
              <a:t>attack.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3387326" cy="2560320"/>
          </a:xfrm>
          <a:ln w="127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03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Marianas Turkey Shoot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June </a:t>
            </a:r>
            <a:r>
              <a:rPr lang="en-US" dirty="0"/>
              <a:t>19: Aerial battle over the U.S. Carriers and over </a:t>
            </a:r>
            <a:r>
              <a:rPr lang="en-US" dirty="0" smtClean="0"/>
              <a:t>Guam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3499556" cy="2834640"/>
          </a:xfrm>
          <a:ln w="12700">
            <a:solidFill>
              <a:srgbClr val="C00000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June 20: Chase </a:t>
            </a:r>
            <a:r>
              <a:rPr lang="en-US" dirty="0" smtClean="0"/>
              <a:t>and attack on the Japanese carriers to </a:t>
            </a:r>
            <a:r>
              <a:rPr lang="en-US" dirty="0"/>
              <a:t>the west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90800"/>
            <a:ext cx="3713499" cy="2834640"/>
          </a:xfrm>
          <a:ln w="127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30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Aftermath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Japanese losses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711325"/>
          </a:xfrm>
        </p:spPr>
        <p:txBody>
          <a:bodyPr/>
          <a:lstStyle/>
          <a:p>
            <a:r>
              <a:rPr lang="en-US" b="1" dirty="0" smtClean="0"/>
              <a:t>Aircraft: 550-645</a:t>
            </a:r>
          </a:p>
          <a:p>
            <a:r>
              <a:rPr lang="en-US" b="1" dirty="0" smtClean="0"/>
              <a:t>Ships: 3 carriers, 2 oilers</a:t>
            </a:r>
          </a:p>
          <a:p>
            <a:r>
              <a:rPr lang="en-US" b="1" dirty="0" smtClean="0"/>
              <a:t>Men: 2,987 est.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United States losses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406525"/>
          </a:xfrm>
        </p:spPr>
        <p:txBody>
          <a:bodyPr/>
          <a:lstStyle/>
          <a:p>
            <a:r>
              <a:rPr lang="en-US" b="1" dirty="0" smtClean="0"/>
              <a:t>Aircraft: 123</a:t>
            </a:r>
          </a:p>
          <a:p>
            <a:r>
              <a:rPr lang="en-US" b="1" dirty="0" smtClean="0"/>
              <a:t>Ships: none</a:t>
            </a:r>
          </a:p>
          <a:p>
            <a:r>
              <a:rPr lang="en-US" b="1" dirty="0" smtClean="0"/>
              <a:t>Men: 99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9624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Elimination of Japanese Navy’s carrier air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Downfall of the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Tojo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government in 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Successful American invasions of Saipan, Guam, and Tinian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Continued 1944 westward offensive of the United States in the Pacific with invasions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Peleliu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and the Philippines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factors for the U.S. victory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dirty="0"/>
              <a:t>American pilot </a:t>
            </a:r>
            <a:r>
              <a:rPr lang="en-US" b="1" dirty="0" smtClean="0"/>
              <a:t>training</a:t>
            </a:r>
          </a:p>
          <a:p>
            <a:r>
              <a:rPr lang="en-US" b="1" dirty="0" smtClean="0"/>
              <a:t>American tactics</a:t>
            </a:r>
          </a:p>
          <a:p>
            <a:r>
              <a:rPr lang="en-US" b="1" dirty="0" smtClean="0"/>
              <a:t>American technology</a:t>
            </a:r>
          </a:p>
          <a:p>
            <a:r>
              <a:rPr lang="en-US" b="1" dirty="0" smtClean="0"/>
              <a:t>Advanced American ships and aircraft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					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4" y="3673792"/>
            <a:ext cx="332912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3490912"/>
            <a:ext cx="1742328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90" y="3604086"/>
            <a:ext cx="285750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46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“It was like an old time turkey shoot down home!”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4691486" cy="4754880"/>
          </a:xfrm>
          <a:ln w="127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12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Imperial Japanese Navy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Admiral </a:t>
            </a:r>
            <a:r>
              <a:rPr lang="en-US" dirty="0" err="1" smtClean="0"/>
              <a:t>Soemu</a:t>
            </a:r>
            <a:r>
              <a:rPr lang="en-US" dirty="0" smtClean="0"/>
              <a:t> Toyoda</a:t>
            </a:r>
          </a:p>
          <a:p>
            <a:pPr algn="ctr"/>
            <a:r>
              <a:rPr lang="en-US" dirty="0" err="1" smtClean="0"/>
              <a:t>CinC</a:t>
            </a:r>
            <a:r>
              <a:rPr lang="en-US" dirty="0" smtClean="0"/>
              <a:t>, Combined Fleet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67000"/>
            <a:ext cx="2565197" cy="2926080"/>
          </a:xfrm>
          <a:ln w="12700">
            <a:solidFill>
              <a:srgbClr val="C00000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03287"/>
          </a:xfrm>
        </p:spPr>
        <p:txBody>
          <a:bodyPr/>
          <a:lstStyle/>
          <a:p>
            <a:pPr algn="ctr"/>
            <a:r>
              <a:rPr lang="en-US" dirty="0" smtClean="0"/>
              <a:t>Vice Admiral </a:t>
            </a:r>
            <a:r>
              <a:rPr lang="en-US" dirty="0" err="1" smtClean="0"/>
              <a:t>Jisaburo</a:t>
            </a:r>
            <a:r>
              <a:rPr lang="en-US" dirty="0" smtClean="0"/>
              <a:t> Ozawa</a:t>
            </a:r>
          </a:p>
          <a:p>
            <a:pPr algn="ctr"/>
            <a:r>
              <a:rPr lang="en-US" dirty="0" smtClean="0"/>
              <a:t>Commander, Mobile Fleet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90800"/>
            <a:ext cx="2372626" cy="3108960"/>
          </a:xfrm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388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Remnants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Off </a:t>
            </a:r>
            <a:r>
              <a:rPr lang="en-US" dirty="0" err="1" smtClean="0"/>
              <a:t>Umatac</a:t>
            </a:r>
            <a:r>
              <a:rPr lang="en-US" dirty="0" smtClean="0"/>
              <a:t> Bay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5600"/>
            <a:ext cx="3814074" cy="2377440"/>
          </a:xfrm>
          <a:ln w="12700">
            <a:solidFill>
              <a:srgbClr val="C00000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267199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 </a:t>
            </a:r>
            <a:r>
              <a:rPr lang="en-US" dirty="0" err="1" smtClean="0"/>
              <a:t>Hamanatsu</a:t>
            </a:r>
            <a:r>
              <a:rPr lang="en-US" dirty="0" smtClean="0"/>
              <a:t>-Minami SDB, Japan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5600"/>
            <a:ext cx="3729316" cy="2377440"/>
          </a:xfrm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771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Stateside Remnants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USS </a:t>
            </a:r>
            <a:r>
              <a:rPr lang="en-US" i="1" dirty="0" smtClean="0"/>
              <a:t>Hornet</a:t>
            </a:r>
            <a:r>
              <a:rPr lang="en-US" dirty="0" smtClean="0"/>
              <a:t>, Alameda, CA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3977640" cy="2651760"/>
          </a:xfr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USS</a:t>
            </a:r>
            <a:r>
              <a:rPr lang="en-US" i="1" dirty="0" smtClean="0"/>
              <a:t> Yorktown</a:t>
            </a:r>
            <a:r>
              <a:rPr lang="en-US" dirty="0" smtClean="0"/>
              <a:t>, Charleston, SC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95600"/>
            <a:ext cx="3997626" cy="2651760"/>
          </a:xfrm>
          <a:ln w="127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3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Thanks for your interest in our heritage and park!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8" descr="ah_large_shaded_4C_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438400"/>
            <a:ext cx="2523744" cy="329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6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United States Navy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55687"/>
          </a:xfrm>
        </p:spPr>
        <p:txBody>
          <a:bodyPr/>
          <a:lstStyle/>
          <a:p>
            <a:pPr algn="ctr"/>
            <a:r>
              <a:rPr lang="en-US" dirty="0" smtClean="0"/>
              <a:t>Admiral Ray Spruance</a:t>
            </a:r>
          </a:p>
          <a:p>
            <a:pPr algn="ctr"/>
            <a:r>
              <a:rPr lang="en-US" dirty="0" smtClean="0"/>
              <a:t>Commander, Fifth Fleet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19" y="2721769"/>
            <a:ext cx="2190750" cy="2857500"/>
          </a:xfr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55687"/>
          </a:xfrm>
        </p:spPr>
        <p:txBody>
          <a:bodyPr/>
          <a:lstStyle/>
          <a:p>
            <a:pPr algn="ctr"/>
            <a:r>
              <a:rPr lang="en-US" dirty="0" smtClean="0"/>
              <a:t>Vice Admiral Marc </a:t>
            </a:r>
            <a:r>
              <a:rPr lang="en-US" dirty="0" err="1" smtClean="0"/>
              <a:t>Mitscher</a:t>
            </a:r>
            <a:endParaRPr lang="en-US" dirty="0" smtClean="0"/>
          </a:p>
          <a:p>
            <a:pPr algn="ctr"/>
            <a:r>
              <a:rPr lang="en-US" dirty="0" smtClean="0"/>
              <a:t>Commander Task Force 58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62" y="2974181"/>
            <a:ext cx="2857500" cy="2352675"/>
          </a:xfrm>
          <a:ln w="127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93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Fifth aircraft carrier battle of the war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28428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Imperial Japanese Navy: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9 </a:t>
            </a:r>
            <a:r>
              <a:rPr lang="en-US" sz="3200" dirty="0" smtClean="0">
                <a:solidFill>
                  <a:srgbClr val="C00000"/>
                </a:solidFill>
              </a:rPr>
              <a:t>aircraft carriers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4082145" cy="2286000"/>
          </a:xfrm>
          <a:ln w="12700">
            <a:solidFill>
              <a:srgbClr val="C00000"/>
            </a:solidFill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572000" y="1676400"/>
            <a:ext cx="4270375" cy="6397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U.S. Navy: 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15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aircraft carriers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43200"/>
            <a:ext cx="3356659" cy="2651760"/>
          </a:xfrm>
          <a:ln w="127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46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Accompanying warships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990600" y="1600200"/>
            <a:ext cx="4040188" cy="136048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5 battleships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11 cruisers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27 destroyers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43" y="3221830"/>
            <a:ext cx="3235569" cy="2103120"/>
          </a:xfrm>
          <a:ln w="12700">
            <a:solidFill>
              <a:srgbClr val="C00000"/>
            </a:solidFill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876800" y="1676400"/>
            <a:ext cx="4422775" cy="128428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7 battleships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18 cruisers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67 destroyers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00400"/>
            <a:ext cx="3165232" cy="2194560"/>
          </a:xfrm>
          <a:ln w="127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762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Carrier Fighters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Mitsubishi A6M5 Zero-Sen (Zeke)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2819400"/>
            <a:ext cx="2857500" cy="81915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Grumman F6F-3 Hellcat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2857500" cy="952500"/>
          </a:xfrm>
        </p:spPr>
      </p:pic>
      <p:sp>
        <p:nvSpPr>
          <p:cNvPr id="14" name="TextBox 13"/>
          <p:cNvSpPr txBox="1"/>
          <p:nvPr/>
        </p:nvSpPr>
        <p:spPr>
          <a:xfrm>
            <a:off x="685800" y="42672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Crew: One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Speed: 346 mph max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Range: 1,118 miles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Weapons: three 13.2 mm machine 	guns and two 20 mm 	machine 	guns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Number: 225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42672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Crew: One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Speed: 380 mph max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Range: 1,530 miles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Weapons: six 0.50 in machine guns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Number: 466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Carrier Dive Bombers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Yokosuka D4Y1 </a:t>
            </a:r>
            <a:r>
              <a:rPr lang="en-US" dirty="0" err="1" smtClean="0">
                <a:solidFill>
                  <a:srgbClr val="C00000"/>
                </a:solidFill>
              </a:rPr>
              <a:t>Suisei</a:t>
            </a:r>
            <a:r>
              <a:rPr lang="en-US" dirty="0" smtClean="0">
                <a:solidFill>
                  <a:srgbClr val="C00000"/>
                </a:solidFill>
              </a:rPr>
              <a:t> (Judy)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9" y="2438400"/>
            <a:ext cx="3208421" cy="1828800"/>
          </a:xfrm>
          <a:ln>
            <a:solidFill>
              <a:schemeClr val="bg1"/>
            </a:solidFill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Curtiss SB2C-1C Helldiver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45" y="2362200"/>
            <a:ext cx="2857500" cy="1933575"/>
          </a:xfrm>
          <a:ln w="127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43573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Crew: Two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Speed: 342 mph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Range: 910 miles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Weapons: 1,235 lbs. of bombs</a:t>
            </a:r>
          </a:p>
          <a:p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two 7.7 mm machine guns</a:t>
            </a:r>
          </a:p>
          <a:p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one 7.92 mm machine gun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Number: 108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4958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Crew: Two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Speed: 295 mph max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Range: 1,165 miles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Weapons: 2,000 lbs. of bombs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two 20 mm cannons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Number: 154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Older Carrier Dive Bombers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Aichi D3A2 (Val)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90799"/>
            <a:ext cx="3400662" cy="1371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Douglas SBD-5 Dauntless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3530852" cy="1188720"/>
          </a:xfrm>
        </p:spPr>
      </p:pic>
      <p:sp>
        <p:nvSpPr>
          <p:cNvPr id="9" name="TextBox 8"/>
          <p:cNvSpPr txBox="1"/>
          <p:nvPr/>
        </p:nvSpPr>
        <p:spPr>
          <a:xfrm>
            <a:off x="4724400" y="419100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Crew: Two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Speed: 255 mph max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Range: 773 miles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Weapons: 2,250 lbs. of bombs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two 0.50 in machine guns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two 0.30 in machine guns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Number: 79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1910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Crew: Two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Speed: 239 mph max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Range: 913 miles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Weapons: 816 lbs. of bombs</a:t>
            </a:r>
          </a:p>
          <a:p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three 7.7 mm machine guns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Number: 27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Carrier Torpedo Bombers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Nakajima B6N1 </a:t>
            </a:r>
            <a:r>
              <a:rPr lang="en-US" dirty="0" err="1" smtClean="0">
                <a:solidFill>
                  <a:srgbClr val="C00000"/>
                </a:solidFill>
              </a:rPr>
              <a:t>Tenzan</a:t>
            </a:r>
            <a:r>
              <a:rPr lang="en-US" dirty="0" smtClean="0">
                <a:solidFill>
                  <a:srgbClr val="C00000"/>
                </a:solidFill>
              </a:rPr>
              <a:t> (Jill)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3300091" cy="146304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Grumman TBM-1C Avengers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29" y="2590800"/>
            <a:ext cx="3701142" cy="1554480"/>
          </a:xfrm>
        </p:spPr>
      </p:pic>
      <p:sp>
        <p:nvSpPr>
          <p:cNvPr id="4" name="TextBox 3"/>
          <p:cNvSpPr txBox="1"/>
          <p:nvPr/>
        </p:nvSpPr>
        <p:spPr>
          <a:xfrm>
            <a:off x="533400" y="42672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Crew: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Speed: 298 mph max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Range: 1,892 miles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Weapons: 1,764 lbs. torpedo/bomb</a:t>
            </a:r>
          </a:p>
          <a:p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two 7.7 mm machine guns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Number: 99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276436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Crew: Three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Speed: 267 mph max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Range: 1,130 miles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Weapons: 2,000 lbs. torpedo/bombs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two 0.50 in machine guns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one 0.30 in machine gun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Number: 193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677</Words>
  <Application>Microsoft Office PowerPoint</Application>
  <PresentationFormat>On-screen Show (4:3)</PresentationFormat>
  <Paragraphs>158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Imperial Japanese Navy</vt:lpstr>
      <vt:lpstr>United States Navy</vt:lpstr>
      <vt:lpstr>Fifth aircraft carrier battle of the war</vt:lpstr>
      <vt:lpstr>Accompanying warships</vt:lpstr>
      <vt:lpstr>Carrier Fighters</vt:lpstr>
      <vt:lpstr>Carrier Dive Bombers</vt:lpstr>
      <vt:lpstr>Older Carrier Dive Bombers</vt:lpstr>
      <vt:lpstr>Carrier Torpedo Bombers</vt:lpstr>
      <vt:lpstr>Aircraft numbers</vt:lpstr>
      <vt:lpstr>Pilots</vt:lpstr>
      <vt:lpstr>Fleet Approaches, 0001K 19 June 1944</vt:lpstr>
      <vt:lpstr>Considerations</vt:lpstr>
      <vt:lpstr>Tactical considerations</vt:lpstr>
      <vt:lpstr>Submarines</vt:lpstr>
      <vt:lpstr>Marianas Turkey Shoot</vt:lpstr>
      <vt:lpstr>Aftermath</vt:lpstr>
      <vt:lpstr>Key factors for the U.S. victory</vt:lpstr>
      <vt:lpstr>“It was like an old time turkey shoot down home!”</vt:lpstr>
      <vt:lpstr>Remnants</vt:lpstr>
      <vt:lpstr>Stateside Remnants</vt:lpstr>
      <vt:lpstr>Thanks for your interest in our heritage and park!</vt:lpstr>
    </vt:vector>
  </TitlesOfParts>
  <Company>National Park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 of the Philippine Sea</dc:title>
  <dc:creator>David T. Lotz</dc:creator>
  <cp:lastModifiedBy>David T. Lotz</cp:lastModifiedBy>
  <cp:revision>108</cp:revision>
  <cp:lastPrinted>2015-05-21T23:20:12Z</cp:lastPrinted>
  <dcterms:created xsi:type="dcterms:W3CDTF">2015-05-21T01:37:14Z</dcterms:created>
  <dcterms:modified xsi:type="dcterms:W3CDTF">2015-06-10T02:52:56Z</dcterms:modified>
</cp:coreProperties>
</file>