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8" r:id="rId3"/>
    <p:sldId id="337" r:id="rId4"/>
    <p:sldId id="325" r:id="rId5"/>
    <p:sldId id="259" r:id="rId6"/>
    <p:sldId id="311" r:id="rId7"/>
    <p:sldId id="329" r:id="rId8"/>
    <p:sldId id="313" r:id="rId9"/>
    <p:sldId id="298" r:id="rId10"/>
    <p:sldId id="330" r:id="rId11"/>
    <p:sldId id="310" r:id="rId12"/>
    <p:sldId id="340" r:id="rId13"/>
    <p:sldId id="341" r:id="rId14"/>
    <p:sldId id="327" r:id="rId15"/>
    <p:sldId id="328" r:id="rId16"/>
    <p:sldId id="342" r:id="rId17"/>
    <p:sldId id="326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ill Sans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ill Sans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ill Sans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ill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00"/>
    <a:srgbClr val="336600"/>
    <a:srgbClr val="006600"/>
    <a:srgbClr val="008000"/>
    <a:srgbClr val="3333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88007" autoAdjust="0"/>
  </p:normalViewPr>
  <p:slideViewPr>
    <p:cSldViewPr>
      <p:cViewPr>
        <p:scale>
          <a:sx n="75" d="100"/>
          <a:sy n="75" d="100"/>
        </p:scale>
        <p:origin x="-456" y="324"/>
      </p:cViewPr>
      <p:guideLst>
        <p:guide orient="horz" pos="999"/>
        <p:guide pos="3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Five-State Govenment Documents Conference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August 2006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E8C36E7E-672F-46B7-9702-A993B063B3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911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t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Five-State Govenment Documents Conference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688" y="0"/>
            <a:ext cx="3059112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7388"/>
            <a:ext cx="4686300" cy="351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32300"/>
            <a:ext cx="5124450" cy="420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63013"/>
            <a:ext cx="305911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b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August 2006</a:t>
            </a:r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688" y="8863013"/>
            <a:ext cx="305911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84B9BA43-E902-4AE1-BD10-B051CDEE4E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Five-State Govenment Documents Conference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August 2006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9393FD-107D-4EB4-B088-ACA9949E8EF4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History of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Orote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Field (PRIOR TO WW2): A pioneering effort in military aviation in the western Pacific began when a U.S. Marine Squadron arrived in Guam on March 17, 1921, including 10 pilots and 90 enlisted men. The Marine unit constructed an air station near the water at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Sumay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village, including a hangar for their amphibious aircraft. In 1926, a new administration office was constructed which housed the squadron offices, sick bay, dental office,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aerological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office and guardhouse. In early 1927, the squadron was sent to China to protect American lives during the Chinese civil war and became stationed at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Olongapo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, in the Philippines, which they used as a base to patrol the Chinese coast. Only a handful of men remained here until September 23, 1928, when Patrol Squadron 3-M, consisting of 85 enlisted men and 4 to 6 officers, was assigned to Guam. But shortly thereafter, the naval air station was closed on February 24, 1931, as a cost-saving measure.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Photo Description: </a:t>
            </a:r>
            <a:r>
              <a:rPr lang="en-US" dirty="0" err="1" smtClean="0"/>
              <a:t>Orote</a:t>
            </a:r>
            <a:r>
              <a:rPr lang="en-US" dirty="0" smtClean="0"/>
              <a:t> Peninsula airfield, AC-47 at left of center. August 10, 1944. (National Archives 80-G-287316)</a:t>
            </a:r>
          </a:p>
        </p:txBody>
      </p:sp>
      <p:sp>
        <p:nvSpPr>
          <p:cNvPr id="3379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Five-State Govenment Documents Conference</a:t>
            </a:r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August 2006</a:t>
            </a:r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E341E3-34B1-49C9-946D-7536B65DAD3B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Five-State Govenment Documents Conference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August 2006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A0FB5E-7787-4262-BC7F-5DFB3AD68418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Photo Description: This photo is of the taxiway on the </a:t>
            </a:r>
            <a:r>
              <a:rPr lang="en-US" dirty="0" err="1" smtClean="0"/>
              <a:t>Orote</a:t>
            </a:r>
            <a:r>
              <a:rPr lang="en-US" dirty="0" smtClean="0"/>
              <a:t> Peninsula Airfield. October 5, 1944. (National Archives 80-G-247587).</a:t>
            </a:r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Photo Description:</a:t>
            </a:r>
            <a:r>
              <a:rPr lang="en-US" altLang="en-US" dirty="0" smtClean="0"/>
              <a:t> </a:t>
            </a:r>
            <a:r>
              <a:rPr lang="en-US" dirty="0" smtClean="0"/>
              <a:t>Japanese planes destroyed on the ground by gunfire from the naval and aerial bombardment. The planes were not on the airfield, but in the woods just off the field, </a:t>
            </a:r>
            <a:r>
              <a:rPr lang="en-US" dirty="0" err="1" smtClean="0"/>
              <a:t>Orote</a:t>
            </a:r>
            <a:r>
              <a:rPr lang="en-US" dirty="0" smtClean="0"/>
              <a:t> peninsula airfield. July 1944. (USMC 88012).</a:t>
            </a:r>
            <a:endParaRPr lang="en-US" altLang="en-US" dirty="0" smtClean="0"/>
          </a:p>
          <a:p>
            <a:endParaRPr lang="en-US" dirty="0" smtClean="0"/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Five-State Govenment Documents Conference</a:t>
            </a:r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August 2006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01779-2E1B-45FA-B6AA-AD07BE086717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Photo Description: The Japanese airfield on </a:t>
            </a:r>
            <a:r>
              <a:rPr lang="en-US" dirty="0" err="1" smtClean="0"/>
              <a:t>Orote</a:t>
            </a:r>
            <a:r>
              <a:rPr lang="en-US" dirty="0" smtClean="0"/>
              <a:t> Peninsula was one of the prime objectives of assaulting Marines. August 1944. (USMC #88134).</a:t>
            </a:r>
          </a:p>
          <a:p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More of History of </a:t>
            </a:r>
            <a:r>
              <a:rPr lang="en-US" dirty="0" err="1" smtClean="0"/>
              <a:t>Orote</a:t>
            </a:r>
            <a:r>
              <a:rPr lang="en-US" dirty="0" smtClean="0"/>
              <a:t> Point after World War II: 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By mid-November 1944, MAG-21 now commanded by Colonel Edward B. Carney, was an oversized group, having 12 squadrons based at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Orote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Field; 529 officers, 3,778 enlisted men and 204 aircraft. MAG-21 was shifted to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Agana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airfield in 1945, as air operations at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Orote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Field had always been hampered by adverse crosswinds. The field was next used as a Navy casualty unit for the repair of damaged aircraft.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Orote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Field was finally closed to all but emergency landings in 1946. Today, the cross-runway is used for C-130 touch-and-go flight training, and for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helio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-ops by Navy Seals. Much of the time the airfield is off-limits.</a:t>
            </a:r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Five-State Govenment Documents Conference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August 2006</a:t>
            </a:r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E112EE-4E30-48CC-8660-69D2268979E3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Five-State Govenment Documents Conference</a:t>
            </a:r>
          </a:p>
        </p:txBody>
      </p:sp>
      <p:sp>
        <p:nvSpPr>
          <p:cNvPr id="409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August 2006</a:t>
            </a:r>
          </a:p>
        </p:txBody>
      </p:sp>
      <p:sp>
        <p:nvSpPr>
          <p:cNvPr id="409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822785-5C2C-45AB-A971-CFFB0AD0895C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409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en-US" smtClean="0"/>
              <a:t>Photo: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Photo Description:</a:t>
            </a:r>
            <a:r>
              <a:rPr lang="en-US" baseline="0" dirty="0" smtClean="0"/>
              <a:t> </a:t>
            </a:r>
            <a:r>
              <a:rPr lang="en-US" dirty="0" smtClean="0"/>
              <a:t>The </a:t>
            </a:r>
            <a:r>
              <a:rPr lang="en-US" dirty="0" err="1" smtClean="0"/>
              <a:t>Orote</a:t>
            </a:r>
            <a:r>
              <a:rPr lang="en-US" dirty="0" smtClean="0"/>
              <a:t> airfield on the </a:t>
            </a:r>
            <a:r>
              <a:rPr lang="en-US" dirty="0" err="1" smtClean="0"/>
              <a:t>Orote</a:t>
            </a:r>
            <a:r>
              <a:rPr lang="en-US" dirty="0" smtClean="0"/>
              <a:t> Peninsula and Apra Harbor. At center right is a aerial view of the </a:t>
            </a:r>
            <a:r>
              <a:rPr lang="en-US" dirty="0" err="1" smtClean="0"/>
              <a:t>Orote</a:t>
            </a:r>
            <a:r>
              <a:rPr lang="en-US" dirty="0" smtClean="0"/>
              <a:t> Airfield, which was constructed by the Japanese 1942-1944, and enlarged and improved by the US Navy after August 11, 1944. Marine planes (VMF-225) began flying their first combat missions over Guam from the captured Japanese </a:t>
            </a:r>
            <a:r>
              <a:rPr lang="en-US" dirty="0" err="1" smtClean="0"/>
              <a:t>Orote</a:t>
            </a:r>
            <a:r>
              <a:rPr lang="en-US" dirty="0" smtClean="0"/>
              <a:t> field on August 7, 1944. Apra Harbor is in the center of the photo (National Archives 80-G- 346025).</a:t>
            </a:r>
            <a:endParaRPr lang="en-US" altLang="en-US" dirty="0" smtClean="0"/>
          </a:p>
          <a:p>
            <a:endParaRPr lang="en-US" dirty="0" smtClean="0"/>
          </a:p>
          <a:p>
            <a:r>
              <a:rPr lang="en-US" dirty="0" smtClean="0"/>
              <a:t>Note: 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Japanese assigned the defense of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Orote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Peninsula to the 54th Independent Guard Unit under command of Air Group Commander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Asaichi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Tamai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.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Five-State Govenment Documents Conference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2006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9BA43-E902-4AE1-BD10-B051CDEE4E99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Photo Description: Aerial view of the </a:t>
            </a:r>
            <a:r>
              <a:rPr lang="en-US" dirty="0" err="1" smtClean="0"/>
              <a:t>Orote</a:t>
            </a:r>
            <a:r>
              <a:rPr lang="en-US" dirty="0" smtClean="0"/>
              <a:t> Peninsula. August 7, 1944. (National Archives 80-G-239716).</a:t>
            </a:r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Five-State Govenment Documents Conference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August 2006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CEEFE5-EFC1-44DD-B41C-47034A977ACD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Five-State Govenment Documents Conference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August 2006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795430-7122-4C97-8832-161CDDEA89D3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Photo Description: Aerial view, altitude about 1,000 feet. View of end of </a:t>
            </a:r>
            <a:r>
              <a:rPr lang="en-US" dirty="0" err="1" smtClean="0"/>
              <a:t>Orote</a:t>
            </a:r>
            <a:r>
              <a:rPr lang="en-US" dirty="0" smtClean="0"/>
              <a:t> Peninsula airfield and town of </a:t>
            </a:r>
            <a:r>
              <a:rPr lang="en-US" dirty="0" err="1" smtClean="0"/>
              <a:t>Sumay</a:t>
            </a:r>
            <a:r>
              <a:rPr lang="en-US" dirty="0" smtClean="0"/>
              <a:t>. July 22, 1944 (National Archives 80-G-242193).</a:t>
            </a:r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Five-State Govenment Documents Conference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August 2006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1E1151-C056-442F-A1B4-8E103BC6E96E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Photo Description: Aerial photo of airstrip and </a:t>
            </a:r>
            <a:r>
              <a:rPr lang="en-US" dirty="0" err="1" smtClean="0"/>
              <a:t>Orote</a:t>
            </a:r>
            <a:r>
              <a:rPr lang="en-US" dirty="0" smtClean="0"/>
              <a:t> Peninsula where Marines have just finished cleaning out Japanese resistance. July 31, 1944. (USMC # 87994)</a:t>
            </a:r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Five-State Govenment Documents Conference</a:t>
            </a:r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August 2006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01418A-324F-4D48-8C03-0916C722ED11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Photo Description: Taking over. Marines and field pieces, pulled by trucks, move across the airfield at </a:t>
            </a:r>
            <a:r>
              <a:rPr lang="en-US" dirty="0" err="1" smtClean="0"/>
              <a:t>Orote</a:t>
            </a:r>
            <a:r>
              <a:rPr lang="en-US" dirty="0" smtClean="0"/>
              <a:t> Peninsula, Guam as they took it over from the Japanese. July 1944. (USMC# 88086)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Photo Description: Wrecked war bird. Marines examine a wrecked Japanese plane on the </a:t>
            </a:r>
            <a:r>
              <a:rPr lang="en-US" dirty="0" err="1" smtClean="0"/>
              <a:t>Orote</a:t>
            </a:r>
            <a:r>
              <a:rPr lang="en-US" dirty="0" smtClean="0"/>
              <a:t> Peninsula Airfield, Guam. The plane was one of many damaged beyond repair by aerial bombings and naval shelling, before the field fell to the Leathernecks (USMC #88170)</a:t>
            </a:r>
          </a:p>
        </p:txBody>
      </p:sp>
      <p:sp>
        <p:nvSpPr>
          <p:cNvPr id="3277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Five-State Govenment Documents Conference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August 2006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33F39-4E7A-4291-8784-173A287BEF4A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Photo Description: A Japanese tank forced out of action on </a:t>
            </a:r>
            <a:r>
              <a:rPr lang="en-US" dirty="0" err="1" smtClean="0"/>
              <a:t>Orote</a:t>
            </a:r>
            <a:r>
              <a:rPr lang="en-US" dirty="0" smtClean="0"/>
              <a:t>.</a:t>
            </a:r>
          </a:p>
        </p:txBody>
      </p:sp>
      <p:sp>
        <p:nvSpPr>
          <p:cNvPr id="2970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Five-State Govenment Documents Conference</a:t>
            </a: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August 2006</a:t>
            </a:r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480CBF-8619-43F6-95CB-C3A9FC307D0E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Five-State Govenment Documents Conference</a:t>
            </a:r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August 2006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79308E-095D-4C52-9F28-FC01E68BAEDD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245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Photo Description: Aerial view of the Japanese air field on the </a:t>
            </a:r>
            <a:r>
              <a:rPr lang="en-US" dirty="0" err="1" smtClean="0"/>
              <a:t>Orote</a:t>
            </a:r>
            <a:r>
              <a:rPr lang="en-US" dirty="0" smtClean="0"/>
              <a:t> Peninsula. August 7, 1944. (National Archives 80-G-239723).</a:t>
            </a:r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909BD-7C20-4D15-AE48-6674DF87B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BF529-9A26-432D-BE07-4D99E06AEE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62023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6202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CA73D-0DC8-4EF7-B78D-748DAC2D97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057400"/>
            <a:ext cx="34671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000500" y="2057400"/>
            <a:ext cx="3467100" cy="4419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DDD09-1951-43B9-8840-A912A9FD5C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045" y="1316725"/>
            <a:ext cx="6836090" cy="682140"/>
          </a:xfrm>
          <a:prstGeom prst="rect">
            <a:avLst/>
          </a:prstGeom>
        </p:spPr>
        <p:txBody>
          <a:bodyPr/>
          <a:lstStyle>
            <a:lvl1pPr>
              <a:defRPr b="0">
                <a:latin typeface="Baskerville Old Face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BCA46-6E67-40B0-B54F-5EE0C7674C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CB592-F3B7-495C-80F9-7E67BD6E9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057400"/>
            <a:ext cx="34671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0" y="2057400"/>
            <a:ext cx="34671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772D9-61EB-40F3-9156-65C8AAC5DA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1F10B-130D-4A74-A2D4-39013868D3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DFA5C-5471-49AF-9EA2-D626400A78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0F186-B125-4F0A-A224-921F874939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FCF9A-9FCD-4B95-90A4-306A07A7FA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6FE9E-919A-4CDF-8E2C-82A27D5BD0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2160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057400"/>
            <a:ext cx="7086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27C3E84C-6AB9-4841-B859-46708C6F16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7772400" y="1219200"/>
            <a:ext cx="1371600" cy="5257800"/>
          </a:xfrm>
          <a:prstGeom prst="rect">
            <a:avLst/>
          </a:prstGeom>
          <a:gradFill rotWithShape="0">
            <a:gsLst>
              <a:gs pos="0">
                <a:srgbClr val="CAD8D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endParaRPr lang="en-US" altLang="en-US" sz="1200" b="1">
              <a:latin typeface="Verdana" pitchFamily="34" charset="0"/>
            </a:endParaRPr>
          </a:p>
        </p:txBody>
      </p:sp>
      <p:pic>
        <p:nvPicPr>
          <p:cNvPr id="2" name="Picture 11" descr="nps0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77850" y="357188"/>
            <a:ext cx="46005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4" descr="nps02a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13688" y="1239838"/>
            <a:ext cx="10953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4" descr="2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874000" y="123825"/>
            <a:ext cx="1076325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39915"/>
            <a:ext cx="7835900" cy="846137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3000" i="1" dirty="0" err="1" smtClean="0">
                <a:solidFill>
                  <a:srgbClr val="0000CC"/>
                </a:solidFill>
                <a:latin typeface="Frutiger LT Std 95 UltraBlack" pitchFamily="34" charset="0"/>
              </a:rPr>
              <a:t>Orote</a:t>
            </a:r>
            <a:r>
              <a:rPr lang="en-US" sz="3000" i="1" dirty="0" smtClean="0">
                <a:solidFill>
                  <a:srgbClr val="0000CC"/>
                </a:solidFill>
                <a:latin typeface="Frutiger LT Std 95 UltraBlack" pitchFamily="34" charset="0"/>
              </a:rPr>
              <a:t> in Ruins</a:t>
            </a:r>
            <a:endParaRPr lang="en-US" sz="3000" b="1" i="1" dirty="0" smtClean="0">
              <a:solidFill>
                <a:srgbClr val="0000CC"/>
              </a:solidFill>
              <a:latin typeface="Frutiger LT Std 95 UltraBlack" pitchFamily="34" charset="0"/>
            </a:endParaRP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423863" y="241300"/>
            <a:ext cx="4800600" cy="6905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5" descr="nps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7850" y="357188"/>
            <a:ext cx="5715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6" descr="nps0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93050" y="1277938"/>
            <a:ext cx="10953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Content Placeholder 3" descr="B0461Orote_vw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270640" y="1815990"/>
            <a:ext cx="6722680" cy="5042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JZapanta\Desktop\WI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83540" y="5464465"/>
            <a:ext cx="1800225" cy="9906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991515" y="2123230"/>
            <a:ext cx="215248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err="1" smtClean="0">
                <a:latin typeface="Frutiger LT Std 45 Light" pitchFamily="34" charset="0"/>
              </a:rPr>
              <a:t>Orote</a:t>
            </a:r>
            <a:r>
              <a:rPr lang="en-US" sz="2200" dirty="0" smtClean="0">
                <a:latin typeface="Frutiger LT Std 45 Light" pitchFamily="34" charset="0"/>
              </a:rPr>
              <a:t> Field played a significant role in the World War II battles between the Japanese and Americans on Guam. </a:t>
            </a:r>
            <a:endParaRPr lang="en-US" sz="2200" dirty="0">
              <a:latin typeface="Frutiger LT Std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xfrm>
            <a:off x="309563" y="1316038"/>
            <a:ext cx="7680482" cy="6826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latin typeface="Frutiger LT Std 45 Light" pitchFamily="34" charset="0"/>
              </a:rPr>
              <a:t>The peninsula was declared secure on July 29, 1944. It is estimated that the Japanese lost more than 3,000 men defending </a:t>
            </a:r>
            <a:r>
              <a:rPr lang="en-US" sz="2800" dirty="0" err="1" smtClean="0">
                <a:latin typeface="Frutiger LT Std 45 Light" pitchFamily="34" charset="0"/>
              </a:rPr>
              <a:t>Orote</a:t>
            </a:r>
            <a:r>
              <a:rPr lang="en-US" sz="2800" dirty="0" smtClean="0">
                <a:latin typeface="Frutiger LT Std 45 Light" pitchFamily="34" charset="0"/>
              </a:rPr>
              <a:t> Peninsula. </a:t>
            </a:r>
            <a:endParaRPr lang="en-US" sz="2500" dirty="0" smtClean="0">
              <a:latin typeface="Frutiger LT Std 45 Light" pitchFamily="34" charset="0"/>
            </a:endParaRPr>
          </a:p>
        </p:txBody>
      </p:sp>
      <p:pic>
        <p:nvPicPr>
          <p:cNvPr id="5" name="Content Placeholder 3" descr="B1119orotfild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01070" y="2776114"/>
            <a:ext cx="5442513" cy="4081885"/>
          </a:xfrm>
        </p:spPr>
      </p:pic>
      <p:sp>
        <p:nvSpPr>
          <p:cNvPr id="4" name="Rectangle 3"/>
          <p:cNvSpPr/>
          <p:nvPr/>
        </p:nvSpPr>
        <p:spPr>
          <a:xfrm>
            <a:off x="6069796" y="5842337"/>
            <a:ext cx="30742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 err="1" smtClean="0">
                <a:latin typeface="Frutiger LT Std 45 Light" pitchFamily="34" charset="0"/>
              </a:rPr>
              <a:t>Orote</a:t>
            </a:r>
            <a:r>
              <a:rPr lang="en-US" sz="2000" i="1" dirty="0" smtClean="0">
                <a:latin typeface="Frutiger LT Std 45 Light" pitchFamily="34" charset="0"/>
              </a:rPr>
              <a:t> Peninsula airfield, AC-47 at left of center. August 10, 1944.</a:t>
            </a:r>
            <a:endParaRPr lang="en-US" sz="2000" i="1" dirty="0">
              <a:latin typeface="Frutiger LT Std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9"/>
          <p:cNvSpPr>
            <a:spLocks noGrp="1"/>
          </p:cNvSpPr>
          <p:nvPr>
            <p:ph type="title"/>
          </p:nvPr>
        </p:nvSpPr>
        <p:spPr bwMode="auto">
          <a:xfrm>
            <a:off x="309563" y="1316038"/>
            <a:ext cx="7373937" cy="6826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err="1" smtClean="0">
                <a:latin typeface="Frutiger LT Std 45 Light" pitchFamily="34" charset="0"/>
              </a:rPr>
              <a:t>Orote</a:t>
            </a:r>
            <a:r>
              <a:rPr lang="en-US" sz="2400" dirty="0" smtClean="0">
                <a:latin typeface="Frutiger LT Std 45 Light" pitchFamily="34" charset="0"/>
              </a:rPr>
              <a:t> Field was used by Marine air power for close combat support missions during the liberation of Guam. This was accomplished by Marine Air Group (MAG-21) flying Corsairs from </a:t>
            </a:r>
            <a:r>
              <a:rPr lang="en-US" sz="2400" dirty="0" err="1" smtClean="0">
                <a:latin typeface="Frutiger LT Std 45 Light" pitchFamily="34" charset="0"/>
              </a:rPr>
              <a:t>Orote</a:t>
            </a:r>
            <a:r>
              <a:rPr lang="en-US" sz="2400" dirty="0" smtClean="0">
                <a:latin typeface="Frutiger LT Std 45 Light" pitchFamily="34" charset="0"/>
              </a:rPr>
              <a:t> Field. </a:t>
            </a:r>
            <a:endParaRPr lang="en-US" sz="2300" dirty="0" smtClean="0">
              <a:latin typeface="Frutiger LT Std 45 Light" pitchFamily="34" charset="0"/>
            </a:endParaRPr>
          </a:p>
        </p:txBody>
      </p:sp>
      <p:pic>
        <p:nvPicPr>
          <p:cNvPr id="7" name="Content Placeholder 3" descr="B01100JOrot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731500" y="2891330"/>
            <a:ext cx="5288893" cy="3966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261820" y="5534561"/>
            <a:ext cx="28821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 smtClean="0">
                <a:latin typeface="Frutiger LT Std 45 Light" pitchFamily="34" charset="0"/>
              </a:rPr>
              <a:t>This photo is of the taxiway on the </a:t>
            </a:r>
            <a:r>
              <a:rPr lang="en-US" sz="2000" i="1" dirty="0" err="1" smtClean="0">
                <a:latin typeface="Frutiger LT Std 45 Light" pitchFamily="34" charset="0"/>
              </a:rPr>
              <a:t>Orote</a:t>
            </a:r>
            <a:r>
              <a:rPr lang="en-US" sz="2000" i="1" dirty="0" smtClean="0">
                <a:latin typeface="Frutiger LT Std 45 Light" pitchFamily="34" charset="0"/>
              </a:rPr>
              <a:t> Peninsula Airfield. October 5, 1944.</a:t>
            </a:r>
            <a:endParaRPr lang="en-US" sz="2000" i="1" dirty="0">
              <a:latin typeface="Frutiger LT Std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201510"/>
            <a:ext cx="8229600" cy="729695"/>
          </a:xfrm>
        </p:spPr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Analyzing Photographs &amp; Prints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5855" y="1892800"/>
            <a:ext cx="3878905" cy="384050"/>
          </a:xfrm>
        </p:spPr>
        <p:txBody>
          <a:bodyPr/>
          <a:lstStyle/>
          <a:p>
            <a:r>
              <a:rPr lang="en-US" dirty="0" smtClean="0">
                <a:latin typeface="Frutiger LT Std 45 Light" pitchFamily="34" charset="0"/>
              </a:rPr>
              <a:t>1) Observe</a:t>
            </a:r>
            <a:endParaRPr lang="en-US" dirty="0">
              <a:latin typeface="Frutiger LT Std 45 Light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0" y="2392065"/>
            <a:ext cx="4040188" cy="4465935"/>
          </a:xfrm>
        </p:spPr>
        <p:txBody>
          <a:bodyPr/>
          <a:lstStyle/>
          <a:p>
            <a:r>
              <a:rPr lang="en-US" dirty="0" smtClean="0">
                <a:latin typeface="Frutiger LT Std 45 Light" pitchFamily="34" charset="0"/>
              </a:rPr>
              <a:t>Identify and note details.</a:t>
            </a:r>
          </a:p>
          <a:p>
            <a:r>
              <a:rPr lang="en-US" dirty="0" smtClean="0">
                <a:latin typeface="Frutiger LT Std 45 Light" pitchFamily="34" charset="0"/>
              </a:rPr>
              <a:t>Ask yourself the following questions:</a:t>
            </a:r>
          </a:p>
          <a:p>
            <a:pPr lvl="1"/>
            <a:r>
              <a:rPr lang="en-US" dirty="0" smtClean="0">
                <a:latin typeface="Frutiger LT Std 45 Light" pitchFamily="34" charset="0"/>
              </a:rPr>
              <a:t>What did I notice first?</a:t>
            </a:r>
          </a:p>
          <a:p>
            <a:pPr lvl="1"/>
            <a:r>
              <a:rPr lang="en-US" dirty="0" smtClean="0">
                <a:latin typeface="Frutiger LT Std 45 Light" pitchFamily="34" charset="0"/>
              </a:rPr>
              <a:t>What people and objects are shown?</a:t>
            </a:r>
          </a:p>
          <a:p>
            <a:pPr lvl="1"/>
            <a:r>
              <a:rPr lang="en-US" dirty="0" smtClean="0">
                <a:latin typeface="Frutiger LT Std 45 Light" pitchFamily="34" charset="0"/>
              </a:rPr>
              <a:t>How are they arranged?</a:t>
            </a:r>
          </a:p>
          <a:p>
            <a:pPr lvl="1"/>
            <a:r>
              <a:rPr lang="en-US" dirty="0" smtClean="0">
                <a:latin typeface="Frutiger LT Std 45 Light" pitchFamily="34" charset="0"/>
              </a:rPr>
              <a:t>What is the physical setting?</a:t>
            </a:r>
          </a:p>
          <a:p>
            <a:pPr lvl="1"/>
            <a:r>
              <a:rPr lang="en-US" dirty="0" smtClean="0">
                <a:latin typeface="Frutiger LT Std 45 Light" pitchFamily="34" charset="0"/>
              </a:rPr>
              <a:t>What, if any, words do I see?</a:t>
            </a:r>
          </a:p>
          <a:p>
            <a:pPr lvl="1"/>
            <a:r>
              <a:rPr lang="en-US" dirty="0" smtClean="0">
                <a:latin typeface="Frutiger LT Std 45 Light" pitchFamily="34" charset="0"/>
              </a:rPr>
              <a:t>What other details can I see?</a:t>
            </a:r>
            <a:endParaRPr lang="en-US" dirty="0">
              <a:latin typeface="Frutiger LT Std 45 Light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226355" y="1854395"/>
            <a:ext cx="4041775" cy="460860"/>
          </a:xfrm>
        </p:spPr>
        <p:txBody>
          <a:bodyPr/>
          <a:lstStyle/>
          <a:p>
            <a:r>
              <a:rPr lang="en-US" dirty="0" smtClean="0">
                <a:latin typeface="Frutiger LT Std 45 Light" pitchFamily="34" charset="0"/>
              </a:rPr>
              <a:t>2) Reflect</a:t>
            </a:r>
            <a:endParaRPr lang="en-US" dirty="0">
              <a:latin typeface="Frutiger LT Std 45 Light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111140" y="2430470"/>
            <a:ext cx="5032860" cy="4427530"/>
          </a:xfrm>
        </p:spPr>
        <p:txBody>
          <a:bodyPr/>
          <a:lstStyle/>
          <a:p>
            <a:r>
              <a:rPr lang="en-US" dirty="0" smtClean="0">
                <a:latin typeface="Frutiger LT Std 45 Light" pitchFamily="34" charset="0"/>
              </a:rPr>
              <a:t>Generate and test hypotheses about the image.</a:t>
            </a:r>
          </a:p>
          <a:p>
            <a:pPr lvl="1"/>
            <a:r>
              <a:rPr lang="en-US" sz="1800" dirty="0" smtClean="0">
                <a:latin typeface="Frutiger LT Std 45 Light" pitchFamily="34" charset="0"/>
              </a:rPr>
              <a:t>Why do you think this image was made?</a:t>
            </a:r>
          </a:p>
          <a:p>
            <a:pPr lvl="1"/>
            <a:r>
              <a:rPr lang="en-US" sz="1800" dirty="0" smtClean="0">
                <a:latin typeface="Frutiger LT Std 45 Light" pitchFamily="34" charset="0"/>
              </a:rPr>
              <a:t>What’s happening in the image?</a:t>
            </a:r>
          </a:p>
          <a:p>
            <a:pPr lvl="1"/>
            <a:r>
              <a:rPr lang="en-US" sz="1800" dirty="0" smtClean="0">
                <a:latin typeface="Frutiger LT Std 45 Light" pitchFamily="34" charset="0"/>
              </a:rPr>
              <a:t>When do you think it was made?</a:t>
            </a:r>
          </a:p>
          <a:p>
            <a:pPr lvl="1"/>
            <a:r>
              <a:rPr lang="en-US" sz="1800" dirty="0" smtClean="0">
                <a:latin typeface="Frutiger LT Std 45 Light" pitchFamily="34" charset="0"/>
              </a:rPr>
              <a:t>Who do you think was the audience for this image?</a:t>
            </a:r>
          </a:p>
          <a:p>
            <a:pPr lvl="1"/>
            <a:r>
              <a:rPr lang="en-US" sz="1800" dirty="0" smtClean="0">
                <a:latin typeface="Frutiger LT Std 45 Light" pitchFamily="34" charset="0"/>
              </a:rPr>
              <a:t>What tools were used to create this?</a:t>
            </a:r>
          </a:p>
          <a:p>
            <a:pPr lvl="1"/>
            <a:r>
              <a:rPr lang="en-US" sz="1800" dirty="0" smtClean="0">
                <a:latin typeface="Frutiger LT Std 45 Light" pitchFamily="34" charset="0"/>
              </a:rPr>
              <a:t>What can you learn from examining this image?</a:t>
            </a:r>
          </a:p>
          <a:p>
            <a:pPr lvl="1"/>
            <a:r>
              <a:rPr lang="en-US" sz="1800" dirty="0" smtClean="0">
                <a:latin typeface="Frutiger LT Std 45 Light" pitchFamily="34" charset="0"/>
              </a:rPr>
              <a:t>What’s missing from this image?</a:t>
            </a:r>
          </a:p>
          <a:p>
            <a:pPr lvl="1"/>
            <a:r>
              <a:rPr lang="en-US" sz="1800" dirty="0" smtClean="0">
                <a:latin typeface="Frutiger LT Std 45 Light" pitchFamily="34" charset="0"/>
              </a:rPr>
              <a:t>If someone made this today, what would be different? What would be the same?</a:t>
            </a:r>
            <a:endParaRPr lang="en-US" sz="1800" dirty="0">
              <a:latin typeface="Frutiger LT Std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32235" y="1393535"/>
            <a:ext cx="3238743" cy="1162050"/>
          </a:xfrm>
        </p:spPr>
        <p:txBody>
          <a:bodyPr/>
          <a:lstStyle/>
          <a:p>
            <a:pPr algn="ctr"/>
            <a:r>
              <a:rPr lang="en-US" sz="3000" dirty="0" smtClean="0">
                <a:latin typeface="Frutiger LT Std 95 UltraBlack" pitchFamily="34" charset="0"/>
              </a:rPr>
              <a:t>Now Let’s Analyze!</a:t>
            </a:r>
            <a:endParaRPr lang="en-US" sz="3000" dirty="0">
              <a:latin typeface="Frutiger LT Std 95 UltraBlack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5050" y="1431940"/>
            <a:ext cx="4261375" cy="4694223"/>
          </a:xfrm>
        </p:spPr>
        <p:txBody>
          <a:bodyPr/>
          <a:lstStyle/>
          <a:p>
            <a:r>
              <a:rPr lang="en-US" dirty="0" smtClean="0">
                <a:latin typeface="Frutiger LT Std 45 Light" pitchFamily="34" charset="0"/>
              </a:rPr>
              <a:t>Write a caption for each of the following images that you see.</a:t>
            </a:r>
          </a:p>
          <a:p>
            <a:pPr algn="ctr">
              <a:buNone/>
            </a:pPr>
            <a:r>
              <a:rPr lang="en-US" dirty="0" smtClean="0">
                <a:latin typeface="Frutiger LT Std 95 UltraBlack" pitchFamily="34" charset="0"/>
              </a:rPr>
              <a:t>OR</a:t>
            </a:r>
          </a:p>
          <a:p>
            <a:r>
              <a:rPr lang="en-US" dirty="0" smtClean="0">
                <a:latin typeface="Frutiger LT Std 45 Light" pitchFamily="34" charset="0"/>
              </a:rPr>
              <a:t>Predict what will happen one minute after the scene shown in the following images.</a:t>
            </a:r>
          </a:p>
          <a:p>
            <a:pPr>
              <a:buNone/>
            </a:pPr>
            <a:endParaRPr lang="en-US" dirty="0" smtClean="0">
              <a:latin typeface="Frutiger LT Std 45 Light" pitchFamily="34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24260" y="2622495"/>
            <a:ext cx="3008313" cy="46910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xfrm>
            <a:off x="347450" y="1201510"/>
            <a:ext cx="7680999" cy="107534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500" dirty="0" smtClean="0">
                <a:latin typeface="Frutiger LT Std 45 Light" pitchFamily="34" charset="0"/>
              </a:rPr>
              <a:t>Here Marines examine a wrecked Japanese plane at </a:t>
            </a:r>
            <a:r>
              <a:rPr lang="en-US" sz="2500" dirty="0" err="1" smtClean="0">
                <a:latin typeface="Frutiger LT Std 45 Light" pitchFamily="34" charset="0"/>
              </a:rPr>
              <a:t>Orote</a:t>
            </a:r>
            <a:r>
              <a:rPr lang="en-US" sz="2500" dirty="0" smtClean="0">
                <a:latin typeface="Frutiger LT Std 45 Light" pitchFamily="34" charset="0"/>
              </a:rPr>
              <a:t>. The plane was one of many damaged beyond repair by aerial bombings and naval shelling.</a:t>
            </a:r>
          </a:p>
        </p:txBody>
      </p:sp>
      <p:pic>
        <p:nvPicPr>
          <p:cNvPr id="5" name="Content Placeholder 3" descr="B0558_W_p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61930" y="2468875"/>
            <a:ext cx="5852166" cy="43891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309563" y="1201510"/>
            <a:ext cx="7450052" cy="79715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500" dirty="0" smtClean="0">
                <a:latin typeface="Frutiger LT Std 45 Light" pitchFamily="34" charset="0"/>
              </a:rPr>
              <a:t>The Japanese airfield on </a:t>
            </a:r>
            <a:r>
              <a:rPr lang="en-US" sz="2500" dirty="0" err="1" smtClean="0">
                <a:latin typeface="Frutiger LT Std 45 Light" pitchFamily="34" charset="0"/>
              </a:rPr>
              <a:t>Orote</a:t>
            </a:r>
            <a:r>
              <a:rPr lang="en-US" sz="2500" dirty="0" smtClean="0">
                <a:latin typeface="Frutiger LT Std 45 Light" pitchFamily="34" charset="0"/>
              </a:rPr>
              <a:t> Peninsula was one of the prime objectives of assaulting Marines. August 1944.</a:t>
            </a:r>
          </a:p>
        </p:txBody>
      </p:sp>
      <p:pic>
        <p:nvPicPr>
          <p:cNvPr id="5" name="Content Placeholder 3" descr="B0555_Jap_arfld_tg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22055" y="2121559"/>
            <a:ext cx="6315255" cy="473644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50" y="1892800"/>
            <a:ext cx="6836090" cy="682140"/>
          </a:xfrm>
        </p:spPr>
        <p:txBody>
          <a:bodyPr/>
          <a:lstStyle/>
          <a:p>
            <a:r>
              <a:rPr lang="en-US" dirty="0" smtClean="0">
                <a:latin typeface="Frutiger LT Std 95 UltraBlack" pitchFamily="34" charset="0"/>
              </a:rPr>
              <a:t>3) Further Investigation</a:t>
            </a:r>
            <a:endParaRPr lang="en-US" dirty="0">
              <a:latin typeface="Frutiger LT Std 95 Ultra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45684"/>
            <a:ext cx="9144000" cy="2457921"/>
          </a:xfrm>
        </p:spPr>
        <p:txBody>
          <a:bodyPr/>
          <a:lstStyle/>
          <a:p>
            <a:r>
              <a:rPr lang="en-US" sz="2200" dirty="0" smtClean="0">
                <a:latin typeface="Frutiger LT Std 45 Light" pitchFamily="34" charset="0"/>
              </a:rPr>
              <a:t>Ask questions to lead to more observations and reflections about these photos.</a:t>
            </a:r>
          </a:p>
          <a:p>
            <a:r>
              <a:rPr lang="en-US" sz="2200" dirty="0" smtClean="0">
                <a:latin typeface="Frutiger LT Std 45 Light" pitchFamily="34" charset="0"/>
              </a:rPr>
              <a:t>What do you wonder about…</a:t>
            </a:r>
          </a:p>
          <a:p>
            <a:pPr lvl="1"/>
            <a:r>
              <a:rPr lang="en-US" sz="2200" dirty="0" smtClean="0">
                <a:latin typeface="Frutiger LT Std 45 Light" pitchFamily="34" charset="0"/>
              </a:rPr>
              <a:t>Who?</a:t>
            </a:r>
          </a:p>
          <a:p>
            <a:pPr lvl="1"/>
            <a:r>
              <a:rPr lang="en-US" sz="2200" dirty="0" smtClean="0">
                <a:latin typeface="Frutiger LT Std 45 Light" pitchFamily="34" charset="0"/>
              </a:rPr>
              <a:t>What?</a:t>
            </a:r>
          </a:p>
          <a:p>
            <a:pPr lvl="1"/>
            <a:r>
              <a:rPr lang="en-US" sz="2200" dirty="0" smtClean="0">
                <a:latin typeface="Frutiger LT Std 45 Light" pitchFamily="34" charset="0"/>
              </a:rPr>
              <a:t>When?</a:t>
            </a:r>
          </a:p>
          <a:p>
            <a:pPr lvl="1"/>
            <a:r>
              <a:rPr lang="en-US" sz="2200" dirty="0" smtClean="0">
                <a:latin typeface="Frutiger LT Std 45 Light" pitchFamily="34" charset="0"/>
              </a:rPr>
              <a:t>Where?</a:t>
            </a:r>
          </a:p>
          <a:p>
            <a:pPr lvl="1"/>
            <a:r>
              <a:rPr lang="en-US" sz="2200" dirty="0" smtClean="0">
                <a:latin typeface="Frutiger LT Std 45 Light" pitchFamily="34" charset="0"/>
              </a:rPr>
              <a:t>Why?</a:t>
            </a:r>
          </a:p>
          <a:p>
            <a:pPr lvl="1"/>
            <a:r>
              <a:rPr lang="en-US" sz="2200" dirty="0" smtClean="0">
                <a:latin typeface="Frutiger LT Std 45 Light" pitchFamily="34" charset="0"/>
              </a:rPr>
              <a:t>How?</a:t>
            </a:r>
            <a:endParaRPr lang="en-US" sz="2200" dirty="0">
              <a:latin typeface="Frutiger LT Std 45 Light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278320"/>
            <a:ext cx="75745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00CC"/>
                </a:solidFill>
                <a:latin typeface="Frutiger LT Std 95 UltraBlack" pitchFamily="34" charset="0"/>
              </a:rPr>
              <a:t>Analyzing Photographs &amp; Prints</a:t>
            </a:r>
            <a:endParaRPr lang="en-US" sz="3200" dirty="0">
              <a:latin typeface="Frutiger LT Std 95 UltraBlack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922056" y="3851456"/>
            <a:ext cx="7221944" cy="300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utiger LT Std 45 Light" pitchFamily="34" charset="0"/>
                <a:ea typeface="+mn-ea"/>
                <a:cs typeface="+mn-cs"/>
              </a:rPr>
              <a:t>How would you expand or alter your textbook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utiger LT Std 45 Light" pitchFamily="34" charset="0"/>
                <a:ea typeface="+mn-ea"/>
                <a:cs typeface="+mn-cs"/>
              </a:rPr>
              <a:t> explanations of history based on these primary sources you just looked at?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2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utiger LT Std 45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200" kern="0" baseline="0" dirty="0" smtClean="0">
                <a:latin typeface="Frutiger LT Std 45 Light" pitchFamily="34" charset="0"/>
              </a:rPr>
              <a:t>Consider</a:t>
            </a:r>
            <a:r>
              <a:rPr lang="en-US" sz="2200" kern="0" dirty="0" smtClean="0">
                <a:latin typeface="Frutiger LT Std 45 Light" pitchFamily="34" charset="0"/>
              </a:rPr>
              <a:t> how these photos support or challenge information and understanding of World War II. How would you refine or revise the way history could be taught in schools?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utiger LT Std 45 Ligh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7"/>
          <p:cNvSpPr>
            <a:spLocks noGrp="1"/>
          </p:cNvSpPr>
          <p:nvPr>
            <p:ph type="title"/>
          </p:nvPr>
        </p:nvSpPr>
        <p:spPr bwMode="auto">
          <a:xfrm>
            <a:off x="309563" y="1316038"/>
            <a:ext cx="6835775" cy="6826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Frutiger LT Std 95 UltraBlack" pitchFamily="34" charset="0"/>
              </a:rPr>
              <a:t>Bibliography</a:t>
            </a:r>
          </a:p>
        </p:txBody>
      </p:sp>
      <p:sp>
        <p:nvSpPr>
          <p:cNvPr id="20483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latin typeface="Frutiger LT Std 45 Light" pitchFamily="34" charset="0"/>
              </a:rPr>
              <a:t>War in the Pacific National Historical Park.  </a:t>
            </a:r>
            <a:r>
              <a:rPr lang="en-US" i="1" dirty="0" err="1" smtClean="0">
                <a:latin typeface="Frutiger LT Std 45 Light" pitchFamily="34" charset="0"/>
              </a:rPr>
              <a:t>Orote</a:t>
            </a:r>
            <a:r>
              <a:rPr lang="en-US" dirty="0" smtClean="0">
                <a:latin typeface="Frutiger LT Std 45 Light" pitchFamily="34" charset="0"/>
              </a:rPr>
              <a:t>. </a:t>
            </a:r>
            <a:r>
              <a:rPr lang="en-US" u="sng" dirty="0" smtClean="0">
                <a:latin typeface="Frutiger LT Std 45 Light" pitchFamily="34" charset="0"/>
              </a:rPr>
              <a:t>nps.gov</a:t>
            </a:r>
            <a:r>
              <a:rPr lang="en-US" dirty="0" smtClean="0">
                <a:latin typeface="Frutiger LT Std 45 Light" pitchFamily="34" charset="0"/>
              </a:rPr>
              <a:t>. National Park Service, </a:t>
            </a:r>
            <a:r>
              <a:rPr lang="en-US" dirty="0" err="1" smtClean="0">
                <a:latin typeface="Frutiger LT Std 45 Light" pitchFamily="34" charset="0"/>
              </a:rPr>
              <a:t>n.d</a:t>
            </a:r>
            <a:r>
              <a:rPr lang="en-US" dirty="0" smtClean="0">
                <a:latin typeface="Frutiger LT Std 45 Light" pitchFamily="34" charset="0"/>
              </a:rPr>
              <a:t>. Web. 2 March 2011.  </a:t>
            </a:r>
          </a:p>
          <a:p>
            <a:endParaRPr lang="en-US" dirty="0" smtClean="0">
              <a:latin typeface="Frutiger LT Std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278320"/>
            <a:ext cx="7759616" cy="652885"/>
          </a:xfrm>
        </p:spPr>
        <p:txBody>
          <a:bodyPr/>
          <a:lstStyle/>
          <a:p>
            <a:pPr algn="ctr"/>
            <a:r>
              <a:rPr lang="en-US" sz="2500" dirty="0" smtClean="0">
                <a:latin typeface="Frutiger LT Std 45 Light" pitchFamily="34" charset="0"/>
              </a:rPr>
              <a:t>The Japanese occupied Guam from December 13, 1941 to July 9, 1944.</a:t>
            </a:r>
            <a:endParaRPr lang="en-US" sz="2500" dirty="0">
              <a:latin typeface="Frutiger LT Std 45 Light" pitchFamily="34" charset="0"/>
            </a:endParaRPr>
          </a:p>
        </p:txBody>
      </p:sp>
      <p:pic>
        <p:nvPicPr>
          <p:cNvPr id="4" name="Content Placeholder 3" descr="B0461Orote_vw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461195" y="2123230"/>
            <a:ext cx="5274287" cy="3955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6078945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dirty="0" smtClean="0">
                <a:latin typeface="Frutiger LT Std 45 Light" pitchFamily="34" charset="0"/>
              </a:rPr>
              <a:t>During that time, the Japanese military government constructed </a:t>
            </a:r>
            <a:r>
              <a:rPr lang="en-US" sz="2300" dirty="0" err="1" smtClean="0">
                <a:latin typeface="Frutiger LT Std 45 Light" pitchFamily="34" charset="0"/>
              </a:rPr>
              <a:t>Orote</a:t>
            </a:r>
            <a:r>
              <a:rPr lang="en-US" sz="2300" dirty="0" smtClean="0">
                <a:latin typeface="Frutiger LT Std 45 Light" pitchFamily="34" charset="0"/>
              </a:rPr>
              <a:t> Field, a land-based airfield, using Korean and Guamanian labor. </a:t>
            </a:r>
            <a:endParaRPr lang="en-US" sz="2300" dirty="0">
              <a:latin typeface="Frutiger LT Std 45 Ligh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22680" y="4389124"/>
            <a:ext cx="24213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i="1" dirty="0" smtClean="0">
                <a:latin typeface="Frutiger LT Std 45 Light" pitchFamily="34" charset="0"/>
              </a:rPr>
              <a:t>This is an aerial  view of the </a:t>
            </a:r>
            <a:r>
              <a:rPr lang="en-US" sz="1800" i="1" dirty="0" err="1" smtClean="0">
                <a:latin typeface="Frutiger LT Std 45 Light" pitchFamily="34" charset="0"/>
              </a:rPr>
              <a:t>Orote</a:t>
            </a:r>
            <a:r>
              <a:rPr lang="en-US" sz="1800" i="1" dirty="0" smtClean="0">
                <a:latin typeface="Frutiger LT Std 45 Light" pitchFamily="34" charset="0"/>
              </a:rPr>
              <a:t> airfield on the </a:t>
            </a:r>
            <a:r>
              <a:rPr lang="en-US" sz="1800" i="1" dirty="0" err="1" smtClean="0">
                <a:latin typeface="Frutiger LT Std 45 Light" pitchFamily="34" charset="0"/>
              </a:rPr>
              <a:t>Orote</a:t>
            </a:r>
            <a:r>
              <a:rPr lang="en-US" sz="1800" i="1" dirty="0" smtClean="0">
                <a:latin typeface="Frutiger LT Std 45 Light" pitchFamily="34" charset="0"/>
              </a:rPr>
              <a:t> Peninsula and Apra Harbor</a:t>
            </a:r>
            <a:endParaRPr lang="en-US" sz="1800" i="1" dirty="0">
              <a:latin typeface="Frutiger LT Std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7183541" y="4542744"/>
            <a:ext cx="1960460" cy="139353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i="1" dirty="0" smtClean="0">
                <a:latin typeface="Frutiger LT Std 45 Light" pitchFamily="34" charset="0"/>
              </a:rPr>
              <a:t>This is an aerial view of </a:t>
            </a:r>
            <a:r>
              <a:rPr lang="en-US" sz="1800" i="1" dirty="0" err="1" smtClean="0">
                <a:latin typeface="Frutiger LT Std 45 Light" pitchFamily="34" charset="0"/>
              </a:rPr>
              <a:t>Orote</a:t>
            </a:r>
            <a:r>
              <a:rPr lang="en-US" sz="1800" i="1" dirty="0" smtClean="0">
                <a:latin typeface="Frutiger LT Std 45 Light" pitchFamily="34" charset="0"/>
              </a:rPr>
              <a:t> Peninsula. August 7, 1944.</a:t>
            </a:r>
          </a:p>
        </p:txBody>
      </p:sp>
      <p:pic>
        <p:nvPicPr>
          <p:cNvPr id="5" name="Content Placeholder 3" descr="B0164_Orot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30030" y="2046420"/>
            <a:ext cx="5427906" cy="4070930"/>
          </a:xfrm>
        </p:spPr>
      </p:pic>
      <p:sp>
        <p:nvSpPr>
          <p:cNvPr id="6" name="Rectangle 5"/>
          <p:cNvSpPr/>
          <p:nvPr/>
        </p:nvSpPr>
        <p:spPr>
          <a:xfrm>
            <a:off x="309045" y="1201510"/>
            <a:ext cx="745056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latin typeface="Frutiger LT Std 45 Light" pitchFamily="34" charset="0"/>
              </a:rPr>
              <a:t>On February 23, 1944, American carrier based airplanes attacked the field, and other American raids soon followed. </a:t>
            </a:r>
            <a:endParaRPr lang="en-US" sz="2500" dirty="0">
              <a:latin typeface="Frutiger LT Std 45 Ligh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088559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latin typeface="Frutiger LT Std 45 Light" pitchFamily="34" charset="0"/>
              </a:rPr>
              <a:t>During the Battle of the Philippine Sea against the Americans, the field was used by the Japanese carrier-based airplanes to refuel and rearm. </a:t>
            </a:r>
            <a:endParaRPr lang="en-US" sz="2200" dirty="0">
              <a:latin typeface="Frutiger LT Std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 descr="B0180_orot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384385" y="2584090"/>
            <a:ext cx="5032858" cy="377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Title 8"/>
          <p:cNvSpPr>
            <a:spLocks noGrp="1"/>
          </p:cNvSpPr>
          <p:nvPr>
            <p:ph type="title"/>
          </p:nvPr>
        </p:nvSpPr>
        <p:spPr bwMode="auto">
          <a:xfrm>
            <a:off x="0" y="2968140"/>
            <a:ext cx="1345980" cy="346740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i="1" dirty="0" smtClean="0">
                <a:latin typeface="Frutiger LT Std 45 Light" pitchFamily="34" charset="0"/>
              </a:rPr>
              <a:t>This is an aerial view, altitude about 1,000 feet of the end of </a:t>
            </a:r>
            <a:r>
              <a:rPr lang="en-US" sz="1800" i="1" dirty="0" err="1" smtClean="0">
                <a:latin typeface="Frutiger LT Std 45 Light" pitchFamily="34" charset="0"/>
              </a:rPr>
              <a:t>Orote</a:t>
            </a:r>
            <a:r>
              <a:rPr lang="en-US" sz="1800" i="1" dirty="0" smtClean="0">
                <a:latin typeface="Frutiger LT Std 45 Light" pitchFamily="34" charset="0"/>
              </a:rPr>
              <a:t> Peninsula airfield and town of </a:t>
            </a:r>
            <a:r>
              <a:rPr lang="en-US" sz="1800" i="1" dirty="0" err="1" smtClean="0">
                <a:latin typeface="Frutiger LT Std 45 Light" pitchFamily="34" charset="0"/>
              </a:rPr>
              <a:t>Sumay</a:t>
            </a:r>
            <a:r>
              <a:rPr lang="en-US" sz="1800" i="1" dirty="0" smtClean="0">
                <a:latin typeface="Frutiger LT Std 45 Light" pitchFamily="34" charset="0"/>
              </a:rPr>
              <a:t>. July 22, 1944.</a:t>
            </a:r>
          </a:p>
        </p:txBody>
      </p:sp>
      <p:sp>
        <p:nvSpPr>
          <p:cNvPr id="7" name="Rectangle 6"/>
          <p:cNvSpPr/>
          <p:nvPr/>
        </p:nvSpPr>
        <p:spPr>
          <a:xfrm>
            <a:off x="232234" y="1201510"/>
            <a:ext cx="7873026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latin typeface="Frutiger LT Std 45 Light" pitchFamily="34" charset="0"/>
              </a:rPr>
              <a:t>American raids on June 19, 1944 destroyed the landing fields, the aircraft on the ground and such aircraft that managed to take off. </a:t>
            </a:r>
            <a:endParaRPr lang="en-US" sz="2500" dirty="0">
              <a:latin typeface="Frutiger LT Std 45 Ligh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30655" y="2200040"/>
            <a:ext cx="26133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Frutiger LT Std 45 Light" pitchFamily="34" charset="0"/>
              </a:rPr>
              <a:t>American pilots reported extremely intense anti-aircraft fire around </a:t>
            </a:r>
            <a:r>
              <a:rPr lang="en-US" dirty="0" err="1" smtClean="0">
                <a:latin typeface="Frutiger LT Std 45 Light" pitchFamily="34" charset="0"/>
              </a:rPr>
              <a:t>Orote</a:t>
            </a:r>
            <a:r>
              <a:rPr lang="en-US" dirty="0" smtClean="0">
                <a:latin typeface="Frutiger LT Std 45 Light" pitchFamily="34" charset="0"/>
              </a:rPr>
              <a:t> Field.   </a:t>
            </a:r>
            <a:endParaRPr lang="en-US" dirty="0">
              <a:latin typeface="Frutiger LT Std 45 Ligh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30655" y="4657960"/>
            <a:ext cx="2613345" cy="1920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Frutiger LT Std 45 Light" pitchFamily="34" charset="0"/>
              </a:rPr>
              <a:t>Fifteen Japanese airplanes crashed while attempting to land on </a:t>
            </a:r>
            <a:r>
              <a:rPr lang="en-US" dirty="0" err="1" smtClean="0">
                <a:latin typeface="Frutiger LT Std 45 Light" pitchFamily="34" charset="0"/>
              </a:rPr>
              <a:t>Orote</a:t>
            </a:r>
            <a:r>
              <a:rPr lang="en-US" dirty="0" smtClean="0">
                <a:latin typeface="Frutiger LT Std 45 Light" pitchFamily="34" charset="0"/>
              </a:rPr>
              <a:t> Field that day.</a:t>
            </a:r>
            <a:endParaRPr lang="en-US" dirty="0">
              <a:latin typeface="Frutiger LT Std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9"/>
          <p:cNvSpPr>
            <a:spLocks noGrp="1"/>
          </p:cNvSpPr>
          <p:nvPr>
            <p:ph type="title"/>
          </p:nvPr>
        </p:nvSpPr>
        <p:spPr bwMode="auto">
          <a:xfrm>
            <a:off x="-1" y="5234035"/>
            <a:ext cx="3304635" cy="135513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i="1" dirty="0" smtClean="0">
                <a:latin typeface="Frutiger LT Std 45 Light" pitchFamily="34" charset="0"/>
              </a:rPr>
              <a:t>This is </a:t>
            </a:r>
            <a:r>
              <a:rPr lang="en-US" sz="1800" i="1" dirty="0" err="1" smtClean="0">
                <a:latin typeface="Frutiger LT Std 45 Light" pitchFamily="34" charset="0"/>
              </a:rPr>
              <a:t>Orote</a:t>
            </a:r>
            <a:r>
              <a:rPr lang="en-US" sz="1800" i="1" dirty="0" smtClean="0">
                <a:latin typeface="Frutiger LT Std 45 Light" pitchFamily="34" charset="0"/>
              </a:rPr>
              <a:t> Peninsula where Marines have just finished cleaning out Japanese resistance. July 31, 1944.</a:t>
            </a:r>
            <a:br>
              <a:rPr lang="en-US" sz="1800" i="1" dirty="0" smtClean="0">
                <a:latin typeface="Frutiger LT Std 45 Light" pitchFamily="34" charset="0"/>
              </a:rPr>
            </a:br>
            <a:endParaRPr lang="en-US" sz="1800" i="1" dirty="0" smtClean="0">
              <a:latin typeface="Frutiger LT Std 45 Light" pitchFamily="34" charset="0"/>
            </a:endParaRPr>
          </a:p>
        </p:txBody>
      </p:sp>
      <p:pic>
        <p:nvPicPr>
          <p:cNvPr id="5" name="Content Placeholder 3" descr="B0539_Orot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91833" y="2468874"/>
            <a:ext cx="5852167" cy="4389125"/>
          </a:xfrm>
        </p:spPr>
      </p:pic>
      <p:sp>
        <p:nvSpPr>
          <p:cNvPr id="4" name="Rectangle 3"/>
          <p:cNvSpPr/>
          <p:nvPr/>
        </p:nvSpPr>
        <p:spPr>
          <a:xfrm>
            <a:off x="155426" y="1239915"/>
            <a:ext cx="760419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200" dirty="0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After the invasion on July 21, 1944, the 1</a:t>
            </a:r>
            <a:r>
              <a:rPr lang="en-US" sz="2200" baseline="30000" dirty="0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st</a:t>
            </a:r>
            <a:r>
              <a:rPr lang="en-US" sz="2200" dirty="0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 Provincial Marine Brigade, under command of Lt. General </a:t>
            </a:r>
            <a:r>
              <a:rPr lang="en-US" sz="2200" dirty="0" err="1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Lemuel</a:t>
            </a:r>
            <a:r>
              <a:rPr lang="en-US" sz="2200" dirty="0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 C. Shepherd, fought its way through the village of </a:t>
            </a:r>
            <a:r>
              <a:rPr lang="en-US" sz="2200" dirty="0" err="1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Agat</a:t>
            </a:r>
            <a:r>
              <a:rPr lang="en-US" sz="2200" dirty="0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 to the base of </a:t>
            </a:r>
            <a:r>
              <a:rPr lang="en-US" sz="2200" dirty="0" err="1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Orote</a:t>
            </a:r>
            <a:r>
              <a:rPr lang="en-US" sz="2200" dirty="0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 Peninsula. </a:t>
            </a:r>
            <a:endParaRPr lang="en-US" sz="2200" dirty="0" smtClean="0">
              <a:latin typeface="Frutiger LT Std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7"/>
          <p:cNvSpPr>
            <a:spLocks noGrp="1"/>
          </p:cNvSpPr>
          <p:nvPr>
            <p:ph type="title"/>
          </p:nvPr>
        </p:nvSpPr>
        <p:spPr bwMode="auto">
          <a:xfrm>
            <a:off x="1" y="1201510"/>
            <a:ext cx="2651749" cy="565649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300" dirty="0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In </a:t>
            </a:r>
            <a:r>
              <a:rPr lang="en-US" sz="2300" dirty="0" err="1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Agat</a:t>
            </a:r>
            <a:r>
              <a:rPr lang="en-US" sz="2300" dirty="0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, the Japanese had constructed an elaborate interlocking system of pillboxes, </a:t>
            </a:r>
            <a:r>
              <a:rPr lang="en-US" sz="2300" dirty="0" err="1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strongpoints</a:t>
            </a:r>
            <a:r>
              <a:rPr lang="en-US" sz="2300" dirty="0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  <a:t> and trenches. Regiments of the 1st Provisional Marine Brigade, the 4th and 22nd, fought their way through the area. </a:t>
            </a:r>
            <a:br>
              <a:rPr lang="en-US" sz="2300" dirty="0" smtClean="0">
                <a:solidFill>
                  <a:srgbClr val="000000"/>
                </a:solidFill>
                <a:latin typeface="Frutiger LT Std 45 Light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en-US" sz="2300" dirty="0" smtClean="0">
                <a:latin typeface="Frutiger LT Std 45 Light" pitchFamily="34" charset="0"/>
              </a:rPr>
              <a:t/>
            </a:r>
            <a:br>
              <a:rPr lang="en-US" sz="2300" dirty="0" smtClean="0">
                <a:latin typeface="Frutiger LT Std 45 Light" pitchFamily="34" charset="0"/>
              </a:rPr>
            </a:br>
            <a:endParaRPr lang="en-US" sz="2300" dirty="0" smtClean="0">
              <a:latin typeface="Frutiger LT Std 45 Light" pitchFamily="34" charset="0"/>
            </a:endParaRPr>
          </a:p>
        </p:txBody>
      </p:sp>
      <p:pic>
        <p:nvPicPr>
          <p:cNvPr id="7" name="Content Placeholder 3" descr="B0547_Mar_Ort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74940" y="1931205"/>
            <a:ext cx="6569060" cy="4926795"/>
          </a:xfrm>
        </p:spPr>
      </p:pic>
      <p:sp>
        <p:nvSpPr>
          <p:cNvPr id="8" name="Rectangle 7"/>
          <p:cNvSpPr/>
          <p:nvPr/>
        </p:nvSpPr>
        <p:spPr>
          <a:xfrm>
            <a:off x="2728560" y="1278320"/>
            <a:ext cx="49158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 smtClean="0">
                <a:latin typeface="Frutiger LT Std 45 Light" pitchFamily="34" charset="0"/>
              </a:rPr>
              <a:t>Marines and field pieces, pulled by trucks, move across the airfield as they took it over from the Japanese. July 1944.</a:t>
            </a:r>
            <a:endParaRPr lang="en-US" sz="2000" i="1" dirty="0">
              <a:latin typeface="Frutiger LT Std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0" y="5349250"/>
            <a:ext cx="3304635" cy="15087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i="1" dirty="0" smtClean="0">
                <a:latin typeface="Frutiger LT Std 45 Light" pitchFamily="34" charset="0"/>
              </a:rPr>
              <a:t>Japanese planes destroyed on the ground by gunfire next to </a:t>
            </a:r>
            <a:r>
              <a:rPr lang="en-US" sz="2000" i="1" dirty="0" err="1" smtClean="0">
                <a:latin typeface="Frutiger LT Std 45 Light" pitchFamily="34" charset="0"/>
              </a:rPr>
              <a:t>Orote</a:t>
            </a:r>
            <a:r>
              <a:rPr lang="en-US" sz="2000" i="1" dirty="0" smtClean="0">
                <a:latin typeface="Frutiger LT Std 45 Light" pitchFamily="34" charset="0"/>
              </a:rPr>
              <a:t> peninsula.  July 1944.</a:t>
            </a:r>
          </a:p>
        </p:txBody>
      </p:sp>
      <p:sp>
        <p:nvSpPr>
          <p:cNvPr id="6" name="Rectangle 5"/>
          <p:cNvSpPr/>
          <p:nvPr/>
        </p:nvSpPr>
        <p:spPr>
          <a:xfrm>
            <a:off x="347450" y="1316725"/>
            <a:ext cx="760419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latin typeface="Frutiger LT Std 45 Light" pitchFamily="34" charset="0"/>
              </a:rPr>
              <a:t>On June 20, 1944, numerous actions occurred in the immediate vicinity of </a:t>
            </a:r>
            <a:r>
              <a:rPr lang="en-US" sz="2500" dirty="0" err="1" smtClean="0">
                <a:latin typeface="Frutiger LT Std 45 Light" pitchFamily="34" charset="0"/>
              </a:rPr>
              <a:t>Orote</a:t>
            </a:r>
            <a:r>
              <a:rPr lang="en-US" sz="2500" dirty="0" smtClean="0">
                <a:latin typeface="Frutiger LT Std 45 Light" pitchFamily="34" charset="0"/>
              </a:rPr>
              <a:t> Field between American carrier airplanes and Japanese aircrafts seeking refuge at </a:t>
            </a:r>
            <a:r>
              <a:rPr lang="en-US" sz="2500" dirty="0" err="1" smtClean="0">
                <a:latin typeface="Frutiger LT Std 45 Light" pitchFamily="34" charset="0"/>
              </a:rPr>
              <a:t>Orote</a:t>
            </a:r>
            <a:r>
              <a:rPr lang="en-US" sz="2500" dirty="0" smtClean="0">
                <a:latin typeface="Frutiger LT Std 45 Light" pitchFamily="34" charset="0"/>
              </a:rPr>
              <a:t> Field after flying from their carriers. </a:t>
            </a:r>
            <a:endParaRPr lang="en-US" sz="2500" dirty="0">
              <a:latin typeface="Frutiger LT Std 45 Light" pitchFamily="34" charset="0"/>
            </a:endParaRPr>
          </a:p>
        </p:txBody>
      </p:sp>
      <p:pic>
        <p:nvPicPr>
          <p:cNvPr id="7" name="Content Placeholder 3" descr="B0540_dest_pl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343040" y="2881729"/>
            <a:ext cx="5301695" cy="3976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1"/>
          <p:cNvSpPr>
            <a:spLocks noGrp="1"/>
          </p:cNvSpPr>
          <p:nvPr>
            <p:ph type="title"/>
          </p:nvPr>
        </p:nvSpPr>
        <p:spPr bwMode="auto">
          <a:xfrm>
            <a:off x="309563" y="1316038"/>
            <a:ext cx="7411647" cy="138326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500" dirty="0" smtClean="0">
                <a:latin typeface="Frutiger LT Std 45 Light" pitchFamily="34" charset="0"/>
              </a:rPr>
              <a:t>Numerous dogfights took place in the air above </a:t>
            </a:r>
            <a:r>
              <a:rPr lang="en-US" sz="2500" dirty="0" err="1" smtClean="0">
                <a:latin typeface="Frutiger LT Std 45 Light" pitchFamily="34" charset="0"/>
              </a:rPr>
              <a:t>Orote</a:t>
            </a:r>
            <a:r>
              <a:rPr lang="en-US" sz="2500" dirty="0" smtClean="0">
                <a:latin typeface="Frutiger LT Std 45 Light" pitchFamily="34" charset="0"/>
              </a:rPr>
              <a:t> Field and numerous strikes by American airplanes destroyed Japanese facilities and airplanes on the ground. </a:t>
            </a:r>
            <a:endParaRPr lang="en-US" sz="2500" dirty="0">
              <a:latin typeface="Frutiger LT Std 45 Light" pitchFamily="34" charset="0"/>
            </a:endParaRPr>
          </a:p>
        </p:txBody>
      </p:sp>
      <p:pic>
        <p:nvPicPr>
          <p:cNvPr id="5" name="Content Placeholder 3" descr="B0543_Jap_tan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2584089"/>
            <a:ext cx="5647340" cy="4235505"/>
          </a:xfrm>
        </p:spPr>
      </p:pic>
      <p:sp>
        <p:nvSpPr>
          <p:cNvPr id="4" name="Rectangle 3"/>
          <p:cNvSpPr/>
          <p:nvPr/>
        </p:nvSpPr>
        <p:spPr>
          <a:xfrm>
            <a:off x="5724150" y="6155754"/>
            <a:ext cx="3419850" cy="70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 smtClean="0">
                <a:latin typeface="Frutiger LT Std 45 Light" pitchFamily="34" charset="0"/>
              </a:rPr>
              <a:t>This is a Japanese tank forced out of action on </a:t>
            </a:r>
            <a:r>
              <a:rPr lang="en-US" sz="2000" i="1" dirty="0" err="1" smtClean="0">
                <a:latin typeface="Frutiger LT Std 45 Light" pitchFamily="34" charset="0"/>
              </a:rPr>
              <a:t>Orote</a:t>
            </a:r>
            <a:r>
              <a:rPr lang="en-US" sz="2000" i="1" dirty="0" smtClean="0">
                <a:latin typeface="Frutiger LT Std 45 Light" pitchFamily="34" charset="0"/>
              </a:rPr>
              <a:t>.</a:t>
            </a:r>
            <a:endParaRPr lang="en-US" sz="2000" i="1" dirty="0">
              <a:latin typeface="Frutiger LT Std 45 Ligh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62554" y="2891330"/>
            <a:ext cx="3381445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dirty="0" smtClean="0">
                <a:latin typeface="Frutiger LT Std 45 Light" pitchFamily="34" charset="0"/>
              </a:rPr>
              <a:t>This was significant because it denied the Japanese the use of a crucial airfield in the battle.</a:t>
            </a:r>
            <a:endParaRPr lang="en-US" sz="2500" dirty="0">
              <a:latin typeface="Frutiger LT Std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3"/>
          <p:cNvSpPr>
            <a:spLocks noGrp="1"/>
          </p:cNvSpPr>
          <p:nvPr>
            <p:ph type="title"/>
          </p:nvPr>
        </p:nvSpPr>
        <p:spPr bwMode="auto">
          <a:xfrm>
            <a:off x="193830" y="1201510"/>
            <a:ext cx="7757810" cy="79715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500" dirty="0" smtClean="0">
                <a:latin typeface="Frutiger LT Std 45 Light" pitchFamily="34" charset="0"/>
              </a:rPr>
              <a:t>Shortly before midnight on July 26, 1944, the Japanese trapped on the peninsula staged a suicide attack and were completely wiped out. </a:t>
            </a:r>
          </a:p>
        </p:txBody>
      </p:sp>
      <p:pic>
        <p:nvPicPr>
          <p:cNvPr id="5" name="Content Placeholder 3" descr="B0171_orot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66231" y="2353659"/>
            <a:ext cx="5877770" cy="4408328"/>
          </a:xfrm>
        </p:spPr>
      </p:pic>
      <p:sp>
        <p:nvSpPr>
          <p:cNvPr id="4" name="Rectangle 3"/>
          <p:cNvSpPr/>
          <p:nvPr/>
        </p:nvSpPr>
        <p:spPr>
          <a:xfrm>
            <a:off x="0" y="5842337"/>
            <a:ext cx="32662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 smtClean="0">
                <a:latin typeface="Frutiger LT Std 45 Light" pitchFamily="34" charset="0"/>
              </a:rPr>
              <a:t>Aerial view of the Japanese air field on the </a:t>
            </a:r>
            <a:r>
              <a:rPr lang="en-US" sz="2000" i="1" dirty="0" err="1" smtClean="0">
                <a:latin typeface="Frutiger LT Std 45 Light" pitchFamily="34" charset="0"/>
              </a:rPr>
              <a:t>Orote</a:t>
            </a:r>
            <a:r>
              <a:rPr lang="en-US" sz="2000" i="1" dirty="0" smtClean="0">
                <a:latin typeface="Frutiger LT Std 45 Light" pitchFamily="34" charset="0"/>
              </a:rPr>
              <a:t> Peninsula. August 7, 1944.</a:t>
            </a:r>
            <a:endParaRPr lang="en-US" sz="2000" i="1" dirty="0">
              <a:latin typeface="Frutiger LT Std 45 Ligh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07280"/>
            <a:ext cx="326623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dirty="0" smtClean="0">
                <a:latin typeface="Frutiger LT Std 45 Light" pitchFamily="34" charset="0"/>
              </a:rPr>
              <a:t>The advancing Marines still met heavy Japanese resistance in the vicinity of the airfield, where the Japanese fought from caves and coconut bunkers. </a:t>
            </a:r>
            <a:endParaRPr lang="en-US" sz="2500" dirty="0">
              <a:latin typeface="Frutiger LT Std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4" grpId="0"/>
      <p:bldP spid="6" grpId="0"/>
    </p:bldLst>
  </p:timing>
</p:sld>
</file>

<file path=ppt/theme/theme1.xml><?xml version="1.0" encoding="utf-8"?>
<a:theme xmlns:a="http://schemas.openxmlformats.org/drawingml/2006/main" name="Blank Presentatio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lank Presentation">
      <a:majorFont>
        <a:latin typeface="Verdan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4227</TotalTime>
  <Words>1799</Words>
  <Application>Microsoft Office PowerPoint</Application>
  <PresentationFormat>On-screen Show (4:3)</PresentationFormat>
  <Paragraphs>129</Paragraphs>
  <Slides>17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Slide 1</vt:lpstr>
      <vt:lpstr>The Japanese occupied Guam from December 13, 1941 to July 9, 1944.</vt:lpstr>
      <vt:lpstr>This is an aerial view of Orote Peninsula. August 7, 1944.</vt:lpstr>
      <vt:lpstr>This is an aerial view, altitude about 1,000 feet of the end of Orote Peninsula airfield and town of Sumay. July 22, 1944.</vt:lpstr>
      <vt:lpstr>This is Orote Peninsula where Marines have just finished cleaning out Japanese resistance. July 31, 1944. </vt:lpstr>
      <vt:lpstr>In Agat, the Japanese had constructed an elaborate interlocking system of pillboxes, strongpoints and trenches. Regiments of the 1st Provisional Marine Brigade, the 4th and 22nd, fought their way through the area.   </vt:lpstr>
      <vt:lpstr>Japanese planes destroyed on the ground by gunfire next to Orote peninsula.  July 1944.</vt:lpstr>
      <vt:lpstr>Numerous dogfights took place in the air above Orote Field and numerous strikes by American airplanes destroyed Japanese facilities and airplanes on the ground. </vt:lpstr>
      <vt:lpstr>Shortly before midnight on July 26, 1944, the Japanese trapped on the peninsula staged a suicide attack and were completely wiped out. </vt:lpstr>
      <vt:lpstr>The peninsula was declared secure on July 29, 1944. It is estimated that the Japanese lost more than 3,000 men defending Orote Peninsula. </vt:lpstr>
      <vt:lpstr>Orote Field was used by Marine air power for close combat support missions during the liberation of Guam. This was accomplished by Marine Air Group (MAG-21) flying Corsairs from Orote Field. </vt:lpstr>
      <vt:lpstr>Analyzing Photographs &amp; Prints</vt:lpstr>
      <vt:lpstr>Now Let’s Analyze!</vt:lpstr>
      <vt:lpstr>Here Marines examine a wrecked Japanese plane at Orote. The plane was one of many damaged beyond repair by aerial bombings and naval shelling.</vt:lpstr>
      <vt:lpstr>The Japanese airfield on Orote Peninsula was one of the prime objectives of assaulting Marines. August 1944.</vt:lpstr>
      <vt:lpstr>3) Further Investigation</vt:lpstr>
      <vt:lpstr>Bibliography</vt:lpstr>
    </vt:vector>
  </TitlesOfParts>
  <Company>National Park Service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the National Park Service</dc:title>
  <dc:creator>Jennifer Mummart</dc:creator>
  <cp:lastModifiedBy>JZapanta</cp:lastModifiedBy>
  <cp:revision>132</cp:revision>
  <cp:lastPrinted>2001-01-10T15:55:37Z</cp:lastPrinted>
  <dcterms:created xsi:type="dcterms:W3CDTF">2000-03-24T20:50:56Z</dcterms:created>
  <dcterms:modified xsi:type="dcterms:W3CDTF">2011-03-10T01:10:42Z</dcterms:modified>
</cp:coreProperties>
</file>