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0" r:id="rId3"/>
    <p:sldId id="337" r:id="rId4"/>
    <p:sldId id="327" r:id="rId5"/>
    <p:sldId id="325" r:id="rId6"/>
    <p:sldId id="328" r:id="rId7"/>
    <p:sldId id="298" r:id="rId8"/>
    <p:sldId id="329" r:id="rId9"/>
    <p:sldId id="331" r:id="rId10"/>
    <p:sldId id="332" r:id="rId11"/>
    <p:sldId id="334" r:id="rId12"/>
    <p:sldId id="335" r:id="rId13"/>
    <p:sldId id="333" r:id="rId14"/>
    <p:sldId id="336" r:id="rId15"/>
    <p:sldId id="338" r:id="rId16"/>
    <p:sldId id="339" r:id="rId17"/>
    <p:sldId id="258" r:id="rId18"/>
    <p:sldId id="259" r:id="rId19"/>
    <p:sldId id="340" r:id="rId20"/>
    <p:sldId id="326" r:id="rId21"/>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Gill Sans" pitchFamily="34" charset="0"/>
        <a:ea typeface="+mn-ea"/>
        <a:cs typeface="+mn-cs"/>
      </a:defRPr>
    </a:lvl1pPr>
    <a:lvl2pPr marL="457200" algn="l" rtl="0" eaLnBrk="0" fontAlgn="base" hangingPunct="0">
      <a:spcBef>
        <a:spcPct val="0"/>
      </a:spcBef>
      <a:spcAft>
        <a:spcPct val="0"/>
      </a:spcAft>
      <a:defRPr sz="2400" kern="1200">
        <a:solidFill>
          <a:schemeClr val="tx1"/>
        </a:solidFill>
        <a:latin typeface="Gill Sans" pitchFamily="34" charset="0"/>
        <a:ea typeface="+mn-ea"/>
        <a:cs typeface="+mn-cs"/>
      </a:defRPr>
    </a:lvl2pPr>
    <a:lvl3pPr marL="914400" algn="l" rtl="0" eaLnBrk="0" fontAlgn="base" hangingPunct="0">
      <a:spcBef>
        <a:spcPct val="0"/>
      </a:spcBef>
      <a:spcAft>
        <a:spcPct val="0"/>
      </a:spcAft>
      <a:defRPr sz="2400" kern="1200">
        <a:solidFill>
          <a:schemeClr val="tx1"/>
        </a:solidFill>
        <a:latin typeface="Gill Sans"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Gill Sans"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Gill Sans" pitchFamily="34" charset="0"/>
        <a:ea typeface="+mn-ea"/>
        <a:cs typeface="+mn-cs"/>
      </a:defRPr>
    </a:lvl5pPr>
    <a:lvl6pPr marL="2286000" algn="l" defTabSz="914400" rtl="0" eaLnBrk="1" latinLnBrk="0" hangingPunct="1">
      <a:defRPr sz="2400" kern="1200">
        <a:solidFill>
          <a:schemeClr val="tx1"/>
        </a:solidFill>
        <a:latin typeface="Gill Sans" pitchFamily="34" charset="0"/>
        <a:ea typeface="+mn-ea"/>
        <a:cs typeface="+mn-cs"/>
      </a:defRPr>
    </a:lvl6pPr>
    <a:lvl7pPr marL="2743200" algn="l" defTabSz="914400" rtl="0" eaLnBrk="1" latinLnBrk="0" hangingPunct="1">
      <a:defRPr sz="2400" kern="1200">
        <a:solidFill>
          <a:schemeClr val="tx1"/>
        </a:solidFill>
        <a:latin typeface="Gill Sans" pitchFamily="34" charset="0"/>
        <a:ea typeface="+mn-ea"/>
        <a:cs typeface="+mn-cs"/>
      </a:defRPr>
    </a:lvl7pPr>
    <a:lvl8pPr marL="3200400" algn="l" defTabSz="914400" rtl="0" eaLnBrk="1" latinLnBrk="0" hangingPunct="1">
      <a:defRPr sz="2400" kern="1200">
        <a:solidFill>
          <a:schemeClr val="tx1"/>
        </a:solidFill>
        <a:latin typeface="Gill Sans" pitchFamily="34" charset="0"/>
        <a:ea typeface="+mn-ea"/>
        <a:cs typeface="+mn-cs"/>
      </a:defRPr>
    </a:lvl8pPr>
    <a:lvl9pPr marL="3657600" algn="l" defTabSz="914400" rtl="0" eaLnBrk="1" latinLnBrk="0" hangingPunct="1">
      <a:defRPr sz="2400" kern="1200">
        <a:solidFill>
          <a:schemeClr val="tx1"/>
        </a:solidFill>
        <a:latin typeface="Gill San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336600"/>
    <a:srgbClr val="006600"/>
    <a:srgbClr val="008000"/>
    <a:srgbClr val="0000CC"/>
    <a:srgbClr val="3333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85891" autoAdjust="0"/>
  </p:normalViewPr>
  <p:slideViewPr>
    <p:cSldViewPr>
      <p:cViewPr>
        <p:scale>
          <a:sx n="75" d="100"/>
          <a:sy n="75" d="100"/>
        </p:scale>
        <p:origin x="-456" y="396"/>
      </p:cViewPr>
      <p:guideLst>
        <p:guide orient="horz" pos="999"/>
        <p:guide pos="3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defTabSz="931863">
              <a:defRPr sz="1200">
                <a:latin typeface="Times" pitchFamily="18" charset="0"/>
              </a:defRPr>
            </a:lvl1pPr>
          </a:lstStyle>
          <a:p>
            <a:pPr>
              <a:defRPr/>
            </a:pPr>
            <a:r>
              <a:rPr lang="en-US" altLang="en-US"/>
              <a:t>Five-State Govenment Documents Conference</a:t>
            </a:r>
          </a:p>
        </p:txBody>
      </p:sp>
      <p:sp>
        <p:nvSpPr>
          <p:cNvPr id="68611" name="Rectangle 3"/>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algn="r" defTabSz="931863">
              <a:defRPr sz="1200">
                <a:latin typeface="Times" pitchFamily="18" charset="0"/>
              </a:defRPr>
            </a:lvl1pPr>
          </a:lstStyle>
          <a:p>
            <a:pPr>
              <a:defRPr/>
            </a:pPr>
            <a:endParaRPr lang="en-US" altLang="en-US"/>
          </a:p>
        </p:txBody>
      </p:sp>
      <p:sp>
        <p:nvSpPr>
          <p:cNvPr id="68612" name="Rectangle 4"/>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defTabSz="931863">
              <a:defRPr sz="1200">
                <a:latin typeface="Times" pitchFamily="18" charset="0"/>
              </a:defRPr>
            </a:lvl1pPr>
          </a:lstStyle>
          <a:p>
            <a:pPr>
              <a:defRPr/>
            </a:pPr>
            <a:r>
              <a:rPr lang="en-US" altLang="en-US"/>
              <a:t>August 2006</a:t>
            </a:r>
          </a:p>
        </p:txBody>
      </p:sp>
      <p:sp>
        <p:nvSpPr>
          <p:cNvPr id="68613" name="Rectangle 5"/>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algn="r" defTabSz="931863">
              <a:defRPr sz="1200">
                <a:latin typeface="Times" pitchFamily="18" charset="0"/>
              </a:defRPr>
            </a:lvl1pPr>
          </a:lstStyle>
          <a:p>
            <a:pPr>
              <a:defRPr/>
            </a:pPr>
            <a:fld id="{04295BBC-73D7-4054-8B13-04205661FE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591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atin typeface="Times" pitchFamily="18" charset="0"/>
              </a:defRPr>
            </a:lvl1pPr>
          </a:lstStyle>
          <a:p>
            <a:pPr>
              <a:defRPr/>
            </a:pPr>
            <a:r>
              <a:rPr lang="en-US" altLang="en-US"/>
              <a:t>Five-State Govenment Documents Conference</a:t>
            </a:r>
          </a:p>
        </p:txBody>
      </p:sp>
      <p:sp>
        <p:nvSpPr>
          <p:cNvPr id="92163" name="Rectangle 3"/>
          <p:cNvSpPr>
            <a:spLocks noGrp="1" noChangeArrowheads="1"/>
          </p:cNvSpPr>
          <p:nvPr>
            <p:ph type="dt" idx="1"/>
          </p:nvPr>
        </p:nvSpPr>
        <p:spPr bwMode="auto">
          <a:xfrm>
            <a:off x="3976688" y="0"/>
            <a:ext cx="30591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atin typeface="Times" pitchFamily="18" charset="0"/>
              </a:defRPr>
            </a:lvl1pPr>
          </a:lstStyle>
          <a:p>
            <a:pPr>
              <a:defRPr/>
            </a:pPr>
            <a:endParaRPr lang="en-US" altLang="en-US"/>
          </a:p>
        </p:txBody>
      </p:sp>
      <p:sp>
        <p:nvSpPr>
          <p:cNvPr id="11268" name="Rectangle 4"/>
          <p:cNvSpPr>
            <a:spLocks noGrp="1" noRot="1" noChangeAspect="1" noChangeArrowheads="1" noTextEdit="1"/>
          </p:cNvSpPr>
          <p:nvPr>
            <p:ph type="sldImg" idx="2"/>
          </p:nvPr>
        </p:nvSpPr>
        <p:spPr bwMode="auto">
          <a:xfrm>
            <a:off x="1136650" y="687388"/>
            <a:ext cx="4686300" cy="3514725"/>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17575" y="4432300"/>
            <a:ext cx="5124450" cy="42021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166" name="Rectangle 6"/>
          <p:cNvSpPr>
            <a:spLocks noGrp="1" noChangeArrowheads="1"/>
          </p:cNvSpPr>
          <p:nvPr>
            <p:ph type="ftr" sz="quarter" idx="4"/>
          </p:nvPr>
        </p:nvSpPr>
        <p:spPr bwMode="auto">
          <a:xfrm>
            <a:off x="0" y="8863013"/>
            <a:ext cx="30591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atin typeface="Times" pitchFamily="18" charset="0"/>
              </a:defRPr>
            </a:lvl1pPr>
          </a:lstStyle>
          <a:p>
            <a:pPr>
              <a:defRPr/>
            </a:pPr>
            <a:r>
              <a:rPr lang="en-US" altLang="en-US"/>
              <a:t>August 2006</a:t>
            </a:r>
          </a:p>
        </p:txBody>
      </p:sp>
      <p:sp>
        <p:nvSpPr>
          <p:cNvPr id="92167" name="Rectangle 7"/>
          <p:cNvSpPr>
            <a:spLocks noGrp="1" noChangeArrowheads="1"/>
          </p:cNvSpPr>
          <p:nvPr>
            <p:ph type="sldNum" sz="quarter" idx="5"/>
          </p:nvPr>
        </p:nvSpPr>
        <p:spPr bwMode="auto">
          <a:xfrm>
            <a:off x="3976688" y="8863013"/>
            <a:ext cx="30591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atin typeface="Times" pitchFamily="18" charset="0"/>
              </a:defRPr>
            </a:lvl1pPr>
          </a:lstStyle>
          <a:p>
            <a:pPr>
              <a:defRPr/>
            </a:pPr>
            <a:fld id="{6192BEBB-81F5-422D-8424-062EA2E83FD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2291" name="Rectangle 6"/>
          <p:cNvSpPr>
            <a:spLocks noGrp="1" noChangeArrowheads="1"/>
          </p:cNvSpPr>
          <p:nvPr>
            <p:ph type="ftr" sz="quarter" idx="4"/>
          </p:nvPr>
        </p:nvSpPr>
        <p:spPr>
          <a:noFill/>
        </p:spPr>
        <p:txBody>
          <a:bodyPr/>
          <a:lstStyle/>
          <a:p>
            <a:r>
              <a:rPr lang="en-US" altLang="en-US" smtClean="0"/>
              <a:t>August 2006</a:t>
            </a:r>
          </a:p>
        </p:txBody>
      </p:sp>
      <p:sp>
        <p:nvSpPr>
          <p:cNvPr id="12292" name="Rectangle 7"/>
          <p:cNvSpPr>
            <a:spLocks noGrp="1" noChangeArrowheads="1"/>
          </p:cNvSpPr>
          <p:nvPr>
            <p:ph type="sldNum" sz="quarter" idx="5"/>
          </p:nvPr>
        </p:nvSpPr>
        <p:spPr>
          <a:noFill/>
        </p:spPr>
        <p:txBody>
          <a:bodyPr/>
          <a:lstStyle/>
          <a:p>
            <a:fld id="{C78C8D82-8D19-462D-969F-F88606ED4121}" type="slidenum">
              <a:rPr lang="en-US" altLang="en-US" smtClean="0"/>
              <a:pPr/>
              <a:t>1</a:t>
            </a:fld>
            <a:endParaRPr lang="en-US" altLang="en-US"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p:spPr>
        <p:txBody>
          <a:bodyPr/>
          <a:lstStyle/>
          <a:p>
            <a:pPr eaLnBrk="1" hangingPunct="1"/>
            <a:r>
              <a:rPr lang="en-US" smtClean="0"/>
              <a:t>Left Photo: Marine Barracks, Sumay, Guam (WAP-036)</a:t>
            </a:r>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a:t>
            </a:r>
            <a:r>
              <a:rPr lang="en-US" baseline="0" dirty="0" smtClean="0"/>
              <a:t> </a:t>
            </a:r>
            <a:r>
              <a:rPr lang="en-US" dirty="0" smtClean="0"/>
              <a:t>With U.S. forces poised to recapture Guam, Japanese acted to prevent any efforts by </a:t>
            </a:r>
            <a:r>
              <a:rPr lang="en-US" dirty="0" err="1" smtClean="0"/>
              <a:t>Chamorros</a:t>
            </a:r>
            <a:r>
              <a:rPr lang="en-US" dirty="0" smtClean="0"/>
              <a:t> to aid the coming invasion. On July 10, 1944, people were ordered to march to camps far from probable battle lines. Many people weakened from malnutrition, injury or illness, were only able to reach the camps with the help of others.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Photo Description: </a:t>
            </a:r>
            <a:r>
              <a:rPr lang="en-US" dirty="0" smtClean="0"/>
              <a:t>A huge mound of coal sits in the </a:t>
            </a:r>
            <a:r>
              <a:rPr lang="en-US" dirty="0" err="1" smtClean="0"/>
              <a:t>Piti</a:t>
            </a:r>
            <a:r>
              <a:rPr lang="en-US" dirty="0" smtClean="0"/>
              <a:t> Navy Yard, a facility utilized during the occupation by the Japanese naval garrison charged with the administration of Guam. </a:t>
            </a:r>
            <a:r>
              <a:rPr lang="en-US" dirty="0" err="1" smtClean="0"/>
              <a:t>Piti</a:t>
            </a:r>
            <a:r>
              <a:rPr lang="en-US" dirty="0" smtClean="0"/>
              <a:t> Navy Yard during occupation of Guam (WAP- 042)</a:t>
            </a:r>
            <a:endParaRPr lang="en-US" altLang="en-US" dirty="0" smtClean="0"/>
          </a:p>
          <a:p>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Photo</a:t>
            </a:r>
            <a:r>
              <a:rPr lang="en-US" baseline="0" dirty="0" smtClean="0"/>
              <a:t> Description: </a:t>
            </a:r>
            <a:r>
              <a:rPr lang="en-US" dirty="0" smtClean="0"/>
              <a:t>As U.S. forces approached Guam in 1944, the Japanese military began exercising their power over life and death, and their brutality to the Chamorro people turned evil. In this photo, which was taken in late June or early July 1944 and captured by the American military, Japanese military officers prepare to execute three Chamorro men. At left, barely discernible behind the fading in the photograph is Miguel </a:t>
            </a:r>
            <a:r>
              <a:rPr lang="en-US" dirty="0" err="1" smtClean="0"/>
              <a:t>Terlaje</a:t>
            </a:r>
            <a:r>
              <a:rPr lang="en-US" dirty="0" smtClean="0"/>
              <a:t>. At center is Jesus (</a:t>
            </a:r>
            <a:r>
              <a:rPr lang="en-US" dirty="0" err="1" smtClean="0"/>
              <a:t>Kiadas</a:t>
            </a:r>
            <a:r>
              <a:rPr lang="en-US" dirty="0" smtClean="0"/>
              <a:t>) Salas, and at right is Juan (</a:t>
            </a:r>
            <a:r>
              <a:rPr lang="en-US" dirty="0" err="1" smtClean="0"/>
              <a:t>Dondo</a:t>
            </a:r>
            <a:r>
              <a:rPr lang="en-US" dirty="0" smtClean="0"/>
              <a:t>) Perez, his hands clasped together as if he were praying. Jesus Salas and Perez were apparently executed because they had been members of the Insular Force Guard, a naval militia formed just months before the Japanese invaded Guam in December 1941. Miguel </a:t>
            </a:r>
            <a:r>
              <a:rPr lang="en-US" dirty="0" err="1" smtClean="0"/>
              <a:t>Terlaje</a:t>
            </a:r>
            <a:r>
              <a:rPr lang="en-US" dirty="0" smtClean="0"/>
              <a:t> was apparently executed for disobedience. </a:t>
            </a:r>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 People forced to camp in </a:t>
            </a:r>
            <a:r>
              <a:rPr lang="en-US" dirty="0" err="1" smtClean="0"/>
              <a:t>Manengon</a:t>
            </a:r>
            <a:r>
              <a:rPr lang="en-US" dirty="0" smtClean="0"/>
              <a:t> used the </a:t>
            </a:r>
            <a:r>
              <a:rPr lang="en-US" dirty="0" err="1" smtClean="0"/>
              <a:t>Ylig</a:t>
            </a:r>
            <a:r>
              <a:rPr lang="en-US" dirty="0" smtClean="0"/>
              <a:t> River for a water source. In the photo, women are washing clothes as children play in the river's waters. People from throughout Guam camped at </a:t>
            </a:r>
            <a:r>
              <a:rPr lang="en-US" dirty="0" err="1" smtClean="0"/>
              <a:t>Manengon</a:t>
            </a:r>
            <a:r>
              <a:rPr lang="en-US" dirty="0" smtClean="0"/>
              <a:t> under Japanese order.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4339" name="Rectangle 6"/>
          <p:cNvSpPr>
            <a:spLocks noGrp="1" noChangeArrowheads="1"/>
          </p:cNvSpPr>
          <p:nvPr>
            <p:ph type="ftr" sz="quarter" idx="4"/>
          </p:nvPr>
        </p:nvSpPr>
        <p:spPr>
          <a:noFill/>
        </p:spPr>
        <p:txBody>
          <a:bodyPr/>
          <a:lstStyle/>
          <a:p>
            <a:r>
              <a:rPr lang="en-US" altLang="en-US" smtClean="0"/>
              <a:t>August 2006</a:t>
            </a:r>
          </a:p>
        </p:txBody>
      </p:sp>
      <p:sp>
        <p:nvSpPr>
          <p:cNvPr id="14340" name="Rectangle 7"/>
          <p:cNvSpPr>
            <a:spLocks noGrp="1" noChangeArrowheads="1"/>
          </p:cNvSpPr>
          <p:nvPr>
            <p:ph type="sldNum" sz="quarter" idx="5"/>
          </p:nvPr>
        </p:nvSpPr>
        <p:spPr>
          <a:noFill/>
        </p:spPr>
        <p:txBody>
          <a:bodyPr/>
          <a:lstStyle/>
          <a:p>
            <a:fld id="{004CEA73-5567-4A03-AFE7-62F5ECECAFBE}" type="slidenum">
              <a:rPr lang="en-US" altLang="en-US" smtClean="0"/>
              <a:pPr/>
              <a:t>17</a:t>
            </a:fld>
            <a:endParaRPr lang="en-US" altLang="en-US" smtClean="0"/>
          </a:p>
        </p:txBody>
      </p:sp>
      <p:sp>
        <p:nvSpPr>
          <p:cNvPr id="14341" name="Rectangle 2"/>
          <p:cNvSpPr>
            <a:spLocks noGrp="1" noRot="1" noChangeAspect="1" noChangeArrowheads="1" noTextEdit="1"/>
          </p:cNvSpPr>
          <p:nvPr>
            <p:ph type="sldImg"/>
          </p:nvPr>
        </p:nvSpPr>
        <p:spPr>
          <a:ln/>
        </p:spPr>
      </p:sp>
      <p:sp>
        <p:nvSpPr>
          <p:cNvPr id="14342" name="Rectangle 3"/>
          <p:cNvSpPr>
            <a:spLocks noGrp="1" noChangeArrowheads="1"/>
          </p:cNvSpPr>
          <p:nvPr>
            <p:ph type="body" idx="1"/>
          </p:nvPr>
        </p:nvSpPr>
        <p:spPr>
          <a:noFill/>
          <a:ln/>
        </p:spPr>
        <p:txBody>
          <a:bodyPr/>
          <a:lstStyle/>
          <a:p>
            <a:pPr eaLnBrk="1" hangingPunct="1"/>
            <a:r>
              <a:rPr lang="en-US" smtClean="0"/>
              <a:t>Photo: Marine Barracks - Sumay, Guam (WAP-038)</a:t>
            </a:r>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7411" name="Rectangle 6"/>
          <p:cNvSpPr>
            <a:spLocks noGrp="1" noChangeArrowheads="1"/>
          </p:cNvSpPr>
          <p:nvPr>
            <p:ph type="ftr" sz="quarter" idx="4"/>
          </p:nvPr>
        </p:nvSpPr>
        <p:spPr>
          <a:noFill/>
        </p:spPr>
        <p:txBody>
          <a:bodyPr/>
          <a:lstStyle/>
          <a:p>
            <a:r>
              <a:rPr lang="en-US" altLang="en-US" smtClean="0"/>
              <a:t>August 2006</a:t>
            </a:r>
          </a:p>
        </p:txBody>
      </p:sp>
      <p:sp>
        <p:nvSpPr>
          <p:cNvPr id="17412" name="Rectangle 7"/>
          <p:cNvSpPr>
            <a:spLocks noGrp="1" noChangeArrowheads="1"/>
          </p:cNvSpPr>
          <p:nvPr>
            <p:ph type="sldNum" sz="quarter" idx="5"/>
          </p:nvPr>
        </p:nvSpPr>
        <p:spPr>
          <a:noFill/>
        </p:spPr>
        <p:txBody>
          <a:bodyPr/>
          <a:lstStyle/>
          <a:p>
            <a:fld id="{8D2E5DA1-EA27-4EF1-8B89-8B2575A0A098}" type="slidenum">
              <a:rPr lang="en-US" altLang="en-US" smtClean="0"/>
              <a:pPr/>
              <a:t>18</a:t>
            </a:fld>
            <a:endParaRPr lang="en-US" alt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Photo Description: </a:t>
            </a:r>
            <a:r>
              <a:rPr lang="en-US" dirty="0" smtClean="0"/>
              <a:t>Japanese sentries stand guard. In occupied Guam, many families were evicted from their homes as military officials desired the residences for their own. Japanese at attention during occupation of Guam (WAP-040)</a:t>
            </a:r>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0483" name="Rectangle 6"/>
          <p:cNvSpPr>
            <a:spLocks noGrp="1" noChangeArrowheads="1"/>
          </p:cNvSpPr>
          <p:nvPr>
            <p:ph type="ftr" sz="quarter" idx="4"/>
          </p:nvPr>
        </p:nvSpPr>
        <p:spPr>
          <a:noFill/>
        </p:spPr>
        <p:txBody>
          <a:bodyPr/>
          <a:lstStyle/>
          <a:p>
            <a:r>
              <a:rPr lang="en-US" altLang="en-US" smtClean="0"/>
              <a:t>August 2006</a:t>
            </a:r>
          </a:p>
        </p:txBody>
      </p:sp>
      <p:sp>
        <p:nvSpPr>
          <p:cNvPr id="20484" name="Rectangle 7"/>
          <p:cNvSpPr>
            <a:spLocks noGrp="1" noChangeArrowheads="1"/>
          </p:cNvSpPr>
          <p:nvPr>
            <p:ph type="sldNum" sz="quarter" idx="5"/>
          </p:nvPr>
        </p:nvSpPr>
        <p:spPr>
          <a:noFill/>
        </p:spPr>
        <p:txBody>
          <a:bodyPr/>
          <a:lstStyle/>
          <a:p>
            <a:fld id="{584C6850-8A18-4E5C-9DA6-1AF3E0D7CE1C}" type="slidenum">
              <a:rPr lang="en-US" altLang="en-US" smtClean="0"/>
              <a:pPr/>
              <a:t>20</a:t>
            </a:fld>
            <a:endParaRPr lang="en-US" altLang="en-US"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 Early in the occupation era, men of the Japanese naval militia charged with the island's administration stroll in </a:t>
            </a:r>
            <a:r>
              <a:rPr lang="en-US" dirty="0" err="1" smtClean="0"/>
              <a:t>Agana</a:t>
            </a:r>
            <a:r>
              <a:rPr lang="en-US" dirty="0" smtClean="0"/>
              <a:t>.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6387" name="Rectangle 6"/>
          <p:cNvSpPr>
            <a:spLocks noGrp="1" noChangeArrowheads="1"/>
          </p:cNvSpPr>
          <p:nvPr>
            <p:ph type="ftr" sz="quarter" idx="4"/>
          </p:nvPr>
        </p:nvSpPr>
        <p:spPr>
          <a:noFill/>
        </p:spPr>
        <p:txBody>
          <a:bodyPr/>
          <a:lstStyle/>
          <a:p>
            <a:r>
              <a:rPr lang="en-US" altLang="en-US" smtClean="0"/>
              <a:t>August 2006</a:t>
            </a:r>
          </a:p>
        </p:txBody>
      </p:sp>
      <p:sp>
        <p:nvSpPr>
          <p:cNvPr id="16388" name="Rectangle 7"/>
          <p:cNvSpPr>
            <a:spLocks noGrp="1" noChangeArrowheads="1"/>
          </p:cNvSpPr>
          <p:nvPr>
            <p:ph type="sldNum" sz="quarter" idx="5"/>
          </p:nvPr>
        </p:nvSpPr>
        <p:spPr>
          <a:noFill/>
        </p:spPr>
        <p:txBody>
          <a:bodyPr/>
          <a:lstStyle/>
          <a:p>
            <a:fld id="{725051A3-EDA6-419C-B3CE-D4F21A79C065}" type="slidenum">
              <a:rPr lang="en-US" altLang="en-US" smtClean="0"/>
              <a:pPr/>
              <a:t>3</a:t>
            </a:fld>
            <a:endParaRPr lang="en-US" altLang="en-US" smtClean="0"/>
          </a:p>
        </p:txBody>
      </p:sp>
      <p:sp>
        <p:nvSpPr>
          <p:cNvPr id="16389" name="Rectangle 2"/>
          <p:cNvSpPr>
            <a:spLocks noGrp="1" noRot="1" noChangeAspect="1" noChangeArrowheads="1" noTextEdit="1"/>
          </p:cNvSpPr>
          <p:nvPr>
            <p:ph type="sldImg"/>
          </p:nvPr>
        </p:nvSpPr>
        <p:spPr>
          <a:ln/>
        </p:spPr>
      </p:sp>
      <p:sp>
        <p:nvSpPr>
          <p:cNvPr id="1639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Photo: </a:t>
            </a:r>
            <a:r>
              <a:rPr lang="en-US" dirty="0" smtClean="0"/>
              <a:t>Japanese personnel near row of vehicles (WAP-041)</a:t>
            </a:r>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 Guam children learn Katakana, one of the three Japanese alphabets used in writing. Children's attendance was mandatory at occupation era schools, but of 5,000 children attending pre-war schools, only 600 took part in schools opened by the Japanese.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5363" name="Rectangle 6"/>
          <p:cNvSpPr>
            <a:spLocks noGrp="1" noChangeArrowheads="1"/>
          </p:cNvSpPr>
          <p:nvPr>
            <p:ph type="ftr" sz="quarter" idx="4"/>
          </p:nvPr>
        </p:nvSpPr>
        <p:spPr>
          <a:noFill/>
        </p:spPr>
        <p:txBody>
          <a:bodyPr/>
          <a:lstStyle/>
          <a:p>
            <a:r>
              <a:rPr lang="en-US" altLang="en-US" smtClean="0"/>
              <a:t>August 2006</a:t>
            </a:r>
          </a:p>
        </p:txBody>
      </p:sp>
      <p:sp>
        <p:nvSpPr>
          <p:cNvPr id="15364" name="Rectangle 7"/>
          <p:cNvSpPr>
            <a:spLocks noGrp="1" noChangeArrowheads="1"/>
          </p:cNvSpPr>
          <p:nvPr>
            <p:ph type="sldNum" sz="quarter" idx="5"/>
          </p:nvPr>
        </p:nvSpPr>
        <p:spPr>
          <a:noFill/>
        </p:spPr>
        <p:txBody>
          <a:bodyPr/>
          <a:lstStyle/>
          <a:p>
            <a:fld id="{CBB56677-4668-4944-8047-90EAD5C9F2BF}" type="slidenum">
              <a:rPr lang="en-US" altLang="en-US" smtClean="0"/>
              <a:pPr/>
              <a:t>5</a:t>
            </a:fld>
            <a:endParaRPr lang="en-US" altLang="en-US" smtClean="0"/>
          </a:p>
        </p:txBody>
      </p:sp>
      <p:sp>
        <p:nvSpPr>
          <p:cNvPr id="15365" name="Rectangle 2"/>
          <p:cNvSpPr>
            <a:spLocks noGrp="1" noRot="1" noChangeAspect="1" noChangeArrowheads="1" noTextEdit="1"/>
          </p:cNvSpPr>
          <p:nvPr>
            <p:ph type="sldImg"/>
          </p:nvPr>
        </p:nvSpPr>
        <p:spPr>
          <a:ln/>
        </p:spPr>
      </p:sp>
      <p:sp>
        <p:nvSpPr>
          <p:cNvPr id="15366" name="Rectangle 3"/>
          <p:cNvSpPr>
            <a:spLocks noGrp="1" noChangeArrowheads="1"/>
          </p:cNvSpPr>
          <p:nvPr>
            <p:ph type="body" idx="1"/>
          </p:nvPr>
        </p:nvSpPr>
        <p:spPr>
          <a:noFill/>
          <a:ln/>
        </p:spPr>
        <p:txBody>
          <a:bodyPr/>
          <a:lstStyle/>
          <a:p>
            <a:pPr eaLnBrk="1" hangingPunct="1"/>
            <a:r>
              <a:rPr lang="en-US" dirty="0" smtClean="0"/>
              <a:t>Photo: Japanese personnel in formation along road (WAP-039)</a:t>
            </a: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a:t>
            </a:r>
            <a:r>
              <a:rPr lang="en-US" baseline="0" dirty="0" smtClean="0"/>
              <a:t> </a:t>
            </a:r>
            <a:r>
              <a:rPr lang="en-US" dirty="0" smtClean="0"/>
              <a:t>On Jan. 10, 1942, on Guam, more than 400 American military and civilian personnel, and others are taken aboard the vessel </a:t>
            </a:r>
            <a:r>
              <a:rPr lang="en-US" i="1" dirty="0" smtClean="0"/>
              <a:t>Argentina </a:t>
            </a:r>
            <a:r>
              <a:rPr lang="en-US" i="1" dirty="0" err="1" smtClean="0"/>
              <a:t>Maru</a:t>
            </a:r>
            <a:r>
              <a:rPr lang="en-US" i="1" dirty="0" smtClean="0"/>
              <a:t>.</a:t>
            </a:r>
            <a:r>
              <a:rPr lang="en-US" dirty="0" smtClean="0"/>
              <a:t> The people are taken to Japan and put in prisoner-of-war camps near the city of Kobe.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3315" name="Rectangle 6"/>
          <p:cNvSpPr>
            <a:spLocks noGrp="1" noChangeArrowheads="1"/>
          </p:cNvSpPr>
          <p:nvPr>
            <p:ph type="ftr" sz="quarter" idx="4"/>
          </p:nvPr>
        </p:nvSpPr>
        <p:spPr>
          <a:noFill/>
        </p:spPr>
        <p:txBody>
          <a:bodyPr/>
          <a:lstStyle/>
          <a:p>
            <a:r>
              <a:rPr lang="en-US" altLang="en-US" smtClean="0"/>
              <a:t>August 2006</a:t>
            </a:r>
          </a:p>
        </p:txBody>
      </p:sp>
      <p:sp>
        <p:nvSpPr>
          <p:cNvPr id="13316" name="Rectangle 7"/>
          <p:cNvSpPr>
            <a:spLocks noGrp="1" noChangeArrowheads="1"/>
          </p:cNvSpPr>
          <p:nvPr>
            <p:ph type="sldNum" sz="quarter" idx="5"/>
          </p:nvPr>
        </p:nvSpPr>
        <p:spPr>
          <a:noFill/>
        </p:spPr>
        <p:txBody>
          <a:bodyPr/>
          <a:lstStyle/>
          <a:p>
            <a:fld id="{E0CBDE3A-5D2C-4CBB-A9E4-FF23BCD4D62F}" type="slidenum">
              <a:rPr lang="en-US" altLang="en-US" smtClean="0"/>
              <a:pPr/>
              <a:t>7</a:t>
            </a:fld>
            <a:endParaRPr lang="en-US" altLang="en-US" smtClean="0"/>
          </a:p>
        </p:txBody>
      </p:sp>
      <p:sp>
        <p:nvSpPr>
          <p:cNvPr id="13317" name="Rectangle 2"/>
          <p:cNvSpPr>
            <a:spLocks noGrp="1" noRot="1" noChangeAspect="1" noChangeArrowheads="1" noTextEdit="1"/>
          </p:cNvSpPr>
          <p:nvPr>
            <p:ph type="sldImg"/>
          </p:nvPr>
        </p:nvSpPr>
        <p:spPr>
          <a:ln/>
        </p:spPr>
      </p:sp>
      <p:sp>
        <p:nvSpPr>
          <p:cNvPr id="13318" name="Rectangle 3"/>
          <p:cNvSpPr>
            <a:spLocks noGrp="1" noChangeArrowheads="1"/>
          </p:cNvSpPr>
          <p:nvPr>
            <p:ph type="body" idx="1"/>
          </p:nvPr>
        </p:nvSpPr>
        <p:spPr>
          <a:noFill/>
          <a:ln/>
        </p:spPr>
        <p:txBody>
          <a:bodyPr/>
          <a:lstStyle/>
          <a:p>
            <a:pPr eaLnBrk="1" hangingPunct="1"/>
            <a:r>
              <a:rPr lang="en-US" dirty="0" smtClean="0"/>
              <a:t>Photo: </a:t>
            </a:r>
            <a:r>
              <a:rPr lang="es-ES" dirty="0" smtClean="0"/>
              <a:t>Agana, Plaza de </a:t>
            </a:r>
            <a:r>
              <a:rPr lang="es-ES" dirty="0" err="1" smtClean="0"/>
              <a:t>Espana</a:t>
            </a:r>
            <a:r>
              <a:rPr lang="es-ES" dirty="0" smtClean="0"/>
              <a:t> (WAP-037)</a:t>
            </a:r>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a:t>
            </a:r>
            <a:r>
              <a:rPr lang="en-US" baseline="0" dirty="0" smtClean="0"/>
              <a:t> </a:t>
            </a:r>
            <a:r>
              <a:rPr lang="en-US" dirty="0" smtClean="0"/>
              <a:t>In the occupation, Japanese authorities, facing a shortage of medical personnel, instituted a program to train students to become nurses. The program faltered because of language differences.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Description:</a:t>
            </a:r>
            <a:r>
              <a:rPr lang="en-US" baseline="0" dirty="0" smtClean="0"/>
              <a:t> </a:t>
            </a:r>
            <a:r>
              <a:rPr lang="en-US" dirty="0" smtClean="0"/>
              <a:t>Japanese Governor </a:t>
            </a:r>
            <a:r>
              <a:rPr lang="en-US" dirty="0" err="1" smtClean="0"/>
              <a:t>Homura</a:t>
            </a:r>
            <a:r>
              <a:rPr lang="en-US" dirty="0" smtClean="0"/>
              <a:t>, third from left on bottom row, and other officials pose with students graduating from a teacher-training program. The eight month-long training was held in </a:t>
            </a:r>
            <a:r>
              <a:rPr lang="en-US" dirty="0" err="1" smtClean="0"/>
              <a:t>Agana</a:t>
            </a:r>
            <a:r>
              <a:rPr lang="en-US" dirty="0" smtClean="0"/>
              <a:t>, with students staying in a dormitory, said Francisca Quintanilla </a:t>
            </a:r>
            <a:r>
              <a:rPr lang="en-US" dirty="0" err="1" smtClean="0"/>
              <a:t>Franquez</a:t>
            </a:r>
            <a:r>
              <a:rPr lang="en-US" dirty="0" smtClean="0"/>
              <a:t>, fourth from left, second row, and </a:t>
            </a:r>
            <a:r>
              <a:rPr lang="en-US" dirty="0" err="1" smtClean="0"/>
              <a:t>Dinang</a:t>
            </a:r>
            <a:r>
              <a:rPr lang="en-US" dirty="0" smtClean="0"/>
              <a:t> </a:t>
            </a:r>
            <a:r>
              <a:rPr lang="en-US" dirty="0" err="1" smtClean="0"/>
              <a:t>Atoigue</a:t>
            </a:r>
            <a:r>
              <a:rPr lang="en-US" dirty="0" smtClean="0"/>
              <a:t> </a:t>
            </a:r>
            <a:r>
              <a:rPr lang="en-US" dirty="0" err="1" smtClean="0"/>
              <a:t>Manibusan</a:t>
            </a:r>
            <a:r>
              <a:rPr lang="en-US" dirty="0" smtClean="0"/>
              <a:t>, to her left. Teachers were strict, but fair and very good, they said. Second row, left to right, are Ana S.N. </a:t>
            </a:r>
            <a:r>
              <a:rPr lang="en-US" dirty="0" err="1" smtClean="0"/>
              <a:t>Ofeciar</a:t>
            </a:r>
            <a:r>
              <a:rPr lang="en-US" dirty="0" smtClean="0"/>
              <a:t>, Maria </a:t>
            </a:r>
            <a:r>
              <a:rPr lang="en-US" dirty="0" err="1" smtClean="0"/>
              <a:t>Sablan</a:t>
            </a:r>
            <a:r>
              <a:rPr lang="en-US" dirty="0" smtClean="0"/>
              <a:t> Perez, Maria </a:t>
            </a:r>
            <a:r>
              <a:rPr lang="en-US" dirty="0" err="1" smtClean="0"/>
              <a:t>Garrido</a:t>
            </a:r>
            <a:r>
              <a:rPr lang="en-US" dirty="0" smtClean="0"/>
              <a:t> </a:t>
            </a:r>
            <a:r>
              <a:rPr lang="en-US" dirty="0" err="1" smtClean="0"/>
              <a:t>Taitano</a:t>
            </a:r>
            <a:r>
              <a:rPr lang="en-US" dirty="0" smtClean="0"/>
              <a:t>, </a:t>
            </a:r>
            <a:r>
              <a:rPr lang="en-US" dirty="0" err="1" smtClean="0"/>
              <a:t>Franquez</a:t>
            </a:r>
            <a:r>
              <a:rPr lang="en-US" dirty="0" smtClean="0"/>
              <a:t>, </a:t>
            </a:r>
            <a:r>
              <a:rPr lang="en-US" dirty="0" err="1" smtClean="0"/>
              <a:t>Manibusan</a:t>
            </a:r>
            <a:r>
              <a:rPr lang="en-US" dirty="0" smtClean="0"/>
              <a:t>, </a:t>
            </a:r>
            <a:r>
              <a:rPr lang="en-US" dirty="0" err="1" smtClean="0"/>
              <a:t>Teresita</a:t>
            </a:r>
            <a:r>
              <a:rPr lang="en-US" dirty="0" smtClean="0"/>
              <a:t> Perez Salas, Agnes </a:t>
            </a:r>
            <a:r>
              <a:rPr lang="en-US" dirty="0" err="1" smtClean="0"/>
              <a:t>Carbullido</a:t>
            </a:r>
            <a:r>
              <a:rPr lang="en-US" dirty="0" smtClean="0"/>
              <a:t> Tabor, Lois </a:t>
            </a:r>
            <a:r>
              <a:rPr lang="en-US" dirty="0" err="1" smtClean="0"/>
              <a:t>Charfauros</a:t>
            </a:r>
            <a:r>
              <a:rPr lang="en-US" dirty="0" smtClean="0"/>
              <a:t> </a:t>
            </a:r>
            <a:r>
              <a:rPr lang="en-US" dirty="0" err="1" smtClean="0"/>
              <a:t>Muna</a:t>
            </a:r>
            <a:r>
              <a:rPr lang="en-US" dirty="0" smtClean="0"/>
              <a:t>, Lourdes L.G. </a:t>
            </a:r>
            <a:r>
              <a:rPr lang="en-US" dirty="0" err="1" smtClean="0"/>
              <a:t>Toves</a:t>
            </a:r>
            <a:r>
              <a:rPr lang="en-US" dirty="0" smtClean="0"/>
              <a:t>, Maria Castro </a:t>
            </a:r>
            <a:r>
              <a:rPr lang="en-US" dirty="0" err="1" smtClean="0"/>
              <a:t>Ada</a:t>
            </a:r>
            <a:r>
              <a:rPr lang="en-US" dirty="0" smtClean="0"/>
              <a:t>, Maria Perez San Nicolas. Top, left to right, Edward Camacho, Antonio </a:t>
            </a:r>
            <a:r>
              <a:rPr lang="en-US" dirty="0" err="1" smtClean="0"/>
              <a:t>Charfauros</a:t>
            </a:r>
            <a:r>
              <a:rPr lang="en-US" dirty="0" smtClean="0"/>
              <a:t>, </a:t>
            </a:r>
            <a:r>
              <a:rPr lang="en-US" dirty="0" err="1" smtClean="0"/>
              <a:t>Alejo</a:t>
            </a:r>
            <a:r>
              <a:rPr lang="en-US" dirty="0" smtClean="0"/>
              <a:t> </a:t>
            </a:r>
            <a:r>
              <a:rPr lang="en-US" dirty="0" err="1" smtClean="0"/>
              <a:t>Quinata</a:t>
            </a:r>
            <a:r>
              <a:rPr lang="en-US" dirty="0" smtClean="0"/>
              <a:t>, Jose Rosario, Tomas </a:t>
            </a:r>
            <a:r>
              <a:rPr lang="en-US" dirty="0" err="1" smtClean="0"/>
              <a:t>Mendiola</a:t>
            </a:r>
            <a:r>
              <a:rPr lang="en-US" dirty="0" smtClean="0"/>
              <a:t>, </a:t>
            </a:r>
            <a:r>
              <a:rPr lang="en-US" dirty="0" err="1" smtClean="0"/>
              <a:t>Sabino</a:t>
            </a:r>
            <a:r>
              <a:rPr lang="en-US" dirty="0" smtClean="0"/>
              <a:t> Flores, Juan </a:t>
            </a:r>
            <a:r>
              <a:rPr lang="en-US" dirty="0" err="1" smtClean="0"/>
              <a:t>Tenorio</a:t>
            </a:r>
            <a:r>
              <a:rPr lang="en-US" dirty="0" smtClean="0"/>
              <a:t>, Jose </a:t>
            </a:r>
            <a:r>
              <a:rPr lang="en-US" dirty="0" err="1" smtClean="0"/>
              <a:t>Mafnas</a:t>
            </a:r>
            <a:r>
              <a:rPr lang="en-US" dirty="0" smtClean="0"/>
              <a:t>, Vicente Diaz, and Jesus Torres.  </a:t>
            </a:r>
            <a:endParaRPr lang="en-US" dirty="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6192BEBB-81F5-422D-8424-062EA2E83FD3}" type="slidenum">
              <a:rPr lang="en-US" altLang="en-US" smtClean="0"/>
              <a:pPr>
                <a:defRPr/>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4D3697-491F-4F66-9DB2-6D4C2422D89B}"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14C038-B08E-4434-AE58-A9B7D713F0B8}"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62023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74638"/>
            <a:ext cx="6076950" cy="6202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E5A981-D23E-46F6-8601-2C3FB07BD3C1}"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057400"/>
            <a:ext cx="34671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000500" y="2057400"/>
            <a:ext cx="3467100" cy="44196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5FE59FB-2BFE-4FF8-B03C-0159449E2483}"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6836090" cy="682140"/>
          </a:xfrm>
          <a:prstGeom prst="rect">
            <a:avLst/>
          </a:prstGeom>
        </p:spPr>
        <p:txBody>
          <a:bodyPr/>
          <a:lstStyle>
            <a:lvl1pPr>
              <a:defRPr sz="2300" b="0">
                <a:latin typeface="Frutiger LT Std 45 Light"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atin typeface="Frutiger LT Std 45 Light" pitchFamily="34" charset="0"/>
              </a:defRPr>
            </a:lvl1pPr>
            <a:lvl2pPr>
              <a:defRPr sz="2000">
                <a:latin typeface="Frutiger LT Std 45 Light" pitchFamily="34" charset="0"/>
              </a:defRPr>
            </a:lvl2pPr>
            <a:lvl3pPr>
              <a:defRPr sz="2000">
                <a:latin typeface="Frutiger LT Std 45 Light" pitchFamily="34" charset="0"/>
              </a:defRPr>
            </a:lvl3pPr>
            <a:lvl4pPr>
              <a:defRPr sz="2000">
                <a:latin typeface="Frutiger LT Std 45 Light" pitchFamily="34" charset="0"/>
              </a:defRPr>
            </a:lvl4pPr>
            <a:lvl5pPr>
              <a:defRPr sz="2000">
                <a:latin typeface="Frutiger LT Std 45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6FD4FB-9D5A-4306-B164-1BC06B83F3E0}"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B34E6B-159F-49BD-8A58-B4286489D5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005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8768A2-7EE5-40E8-A93E-C87647727A0B}"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FF4E860-630D-4753-BEA6-EEF8BD74CD3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5F2D369-1F01-4FA6-B880-B0633419719E}"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72754B4-3CD9-4659-A2BA-F87A34741EE9}"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D1BF927-CAFF-4BBA-B315-23DABDF5746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733E141-3E3C-4ABD-95D9-437FC4FF4671}"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0"/>
            <a:ext cx="9144000" cy="1216025"/>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body" idx="1"/>
          </p:nvPr>
        </p:nvSpPr>
        <p:spPr bwMode="auto">
          <a:xfrm>
            <a:off x="381000" y="2057400"/>
            <a:ext cx="7086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B0AB0D4-9A02-48F8-B090-7337FFD68F28}" type="slidenum">
              <a:rPr lang="en-US" altLang="en-US"/>
              <a:pPr>
                <a:defRPr/>
              </a:pPr>
              <a:t>‹#›</a:t>
            </a:fld>
            <a:endParaRPr lang="en-US" altLang="en-US"/>
          </a:p>
        </p:txBody>
      </p:sp>
      <p:sp>
        <p:nvSpPr>
          <p:cNvPr id="1032" name="Rectangle 8"/>
          <p:cNvSpPr>
            <a:spLocks noChangeArrowheads="1"/>
          </p:cNvSpPr>
          <p:nvPr/>
        </p:nvSpPr>
        <p:spPr bwMode="auto">
          <a:xfrm>
            <a:off x="7772400" y="1219200"/>
            <a:ext cx="1371600" cy="5257800"/>
          </a:xfrm>
          <a:prstGeom prst="rect">
            <a:avLst/>
          </a:prstGeom>
          <a:gradFill rotWithShape="0">
            <a:gsLst>
              <a:gs pos="0">
                <a:srgbClr val="CAD8D2"/>
              </a:gs>
              <a:gs pos="100000">
                <a:srgbClr val="FFFFFF"/>
              </a:gs>
            </a:gsLst>
            <a:lin ang="5400000" scaled="1"/>
          </a:gradFill>
          <a:ln w="9525">
            <a:noFill/>
            <a:miter lim="800000"/>
            <a:headEnd/>
            <a:tailEnd/>
          </a:ln>
          <a:effectLst/>
        </p:spPr>
        <p:txBody>
          <a:bodyPr wrap="none"/>
          <a:lstStyle/>
          <a:p>
            <a:pPr algn="ctr">
              <a:defRPr/>
            </a:pPr>
            <a:endParaRPr lang="en-US" altLang="en-US" sz="1200" b="1">
              <a:latin typeface="Verdana" pitchFamily="34" charset="0"/>
            </a:endParaRPr>
          </a:p>
        </p:txBody>
      </p:sp>
      <p:pic>
        <p:nvPicPr>
          <p:cNvPr id="2" name="Picture 11" descr="nps01"/>
          <p:cNvPicPr>
            <a:picLocks noChangeAspect="1" noChangeArrowheads="1"/>
          </p:cNvPicPr>
          <p:nvPr/>
        </p:nvPicPr>
        <p:blipFill>
          <a:blip r:embed="rId14" cstate="print"/>
          <a:srcRect/>
          <a:stretch>
            <a:fillRect/>
          </a:stretch>
        </p:blipFill>
        <p:spPr bwMode="auto">
          <a:xfrm>
            <a:off x="577850" y="357188"/>
            <a:ext cx="4600575" cy="447675"/>
          </a:xfrm>
          <a:prstGeom prst="rect">
            <a:avLst/>
          </a:prstGeom>
          <a:noFill/>
          <a:ln w="9525">
            <a:noFill/>
            <a:miter lim="800000"/>
            <a:headEnd/>
            <a:tailEnd/>
          </a:ln>
        </p:spPr>
      </p:pic>
      <p:pic>
        <p:nvPicPr>
          <p:cNvPr id="1033" name="Picture 14" descr="nps02a"/>
          <p:cNvPicPr>
            <a:picLocks noChangeAspect="1" noChangeArrowheads="1"/>
          </p:cNvPicPr>
          <p:nvPr/>
        </p:nvPicPr>
        <p:blipFill>
          <a:blip r:embed="rId15" cstate="print"/>
          <a:srcRect/>
          <a:stretch>
            <a:fillRect/>
          </a:stretch>
        </p:blipFill>
        <p:spPr bwMode="auto">
          <a:xfrm>
            <a:off x="7913688" y="1239838"/>
            <a:ext cx="1095375" cy="781050"/>
          </a:xfrm>
          <a:prstGeom prst="rect">
            <a:avLst/>
          </a:prstGeom>
          <a:noFill/>
          <a:ln w="9525">
            <a:noFill/>
            <a:miter lim="800000"/>
            <a:headEnd/>
            <a:tailEnd/>
          </a:ln>
        </p:spPr>
      </p:pic>
      <p:pic>
        <p:nvPicPr>
          <p:cNvPr id="1034" name="Picture 24" descr="23"/>
          <p:cNvPicPr>
            <a:picLocks noChangeAspect="1" noChangeArrowheads="1"/>
          </p:cNvPicPr>
          <p:nvPr/>
        </p:nvPicPr>
        <p:blipFill>
          <a:blip r:embed="rId16" cstate="print"/>
          <a:srcRect/>
          <a:stretch>
            <a:fillRect/>
          </a:stretch>
        </p:blipFill>
        <p:spPr bwMode="auto">
          <a:xfrm>
            <a:off x="7874000" y="123825"/>
            <a:ext cx="1076325" cy="1039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Verdana" pitchFamily="34" charset="0"/>
        </a:defRPr>
      </a:lvl2pPr>
      <a:lvl3pPr algn="l" rtl="0" eaLnBrk="0" fontAlgn="base" hangingPunct="0">
        <a:spcBef>
          <a:spcPct val="0"/>
        </a:spcBef>
        <a:spcAft>
          <a:spcPct val="0"/>
        </a:spcAft>
        <a:defRPr sz="3200" b="1">
          <a:solidFill>
            <a:schemeClr val="tx1"/>
          </a:solidFill>
          <a:latin typeface="Verdana" pitchFamily="34" charset="0"/>
        </a:defRPr>
      </a:lvl3pPr>
      <a:lvl4pPr algn="l" rtl="0" eaLnBrk="0" fontAlgn="base" hangingPunct="0">
        <a:spcBef>
          <a:spcPct val="0"/>
        </a:spcBef>
        <a:spcAft>
          <a:spcPct val="0"/>
        </a:spcAft>
        <a:defRPr sz="3200" b="1">
          <a:solidFill>
            <a:schemeClr val="tx1"/>
          </a:solidFill>
          <a:latin typeface="Verdana" pitchFamily="34" charset="0"/>
        </a:defRPr>
      </a:lvl4pPr>
      <a:lvl5pPr algn="l" rtl="0" eaLnBrk="0" fontAlgn="base" hangingPunct="0">
        <a:spcBef>
          <a:spcPct val="0"/>
        </a:spcBef>
        <a:spcAft>
          <a:spcPct val="0"/>
        </a:spcAft>
        <a:defRPr sz="3200" b="1">
          <a:solidFill>
            <a:schemeClr val="tx1"/>
          </a:solidFill>
          <a:latin typeface="Verdana" pitchFamily="34" charset="0"/>
        </a:defRPr>
      </a:lvl5pPr>
      <a:lvl6pPr marL="457200" algn="l" rtl="0" eaLnBrk="0" fontAlgn="base" hangingPunct="0">
        <a:spcBef>
          <a:spcPct val="0"/>
        </a:spcBef>
        <a:spcAft>
          <a:spcPct val="0"/>
        </a:spcAft>
        <a:defRPr sz="3200" b="1">
          <a:solidFill>
            <a:schemeClr val="tx1"/>
          </a:solidFill>
          <a:latin typeface="Verdana" pitchFamily="34" charset="0"/>
        </a:defRPr>
      </a:lvl6pPr>
      <a:lvl7pPr marL="914400" algn="l" rtl="0" eaLnBrk="0" fontAlgn="base" hangingPunct="0">
        <a:spcBef>
          <a:spcPct val="0"/>
        </a:spcBef>
        <a:spcAft>
          <a:spcPct val="0"/>
        </a:spcAft>
        <a:defRPr sz="3200" b="1">
          <a:solidFill>
            <a:schemeClr val="tx1"/>
          </a:solidFill>
          <a:latin typeface="Verdana" pitchFamily="34" charset="0"/>
        </a:defRPr>
      </a:lvl7pPr>
      <a:lvl8pPr marL="1371600" algn="l" rtl="0" eaLnBrk="0" fontAlgn="base" hangingPunct="0">
        <a:spcBef>
          <a:spcPct val="0"/>
        </a:spcBef>
        <a:spcAft>
          <a:spcPct val="0"/>
        </a:spcAft>
        <a:defRPr sz="3200" b="1">
          <a:solidFill>
            <a:schemeClr val="tx1"/>
          </a:solidFill>
          <a:latin typeface="Verdana" pitchFamily="34" charset="0"/>
        </a:defRPr>
      </a:lvl8pPr>
      <a:lvl9pPr marL="1828800" algn="l" rtl="0" eaLnBrk="0" fontAlgn="base" hangingPunct="0">
        <a:spcBef>
          <a:spcPct val="0"/>
        </a:spcBef>
        <a:spcAft>
          <a:spcPct val="0"/>
        </a:spcAft>
        <a:defRPr sz="3200" b="1">
          <a:solidFill>
            <a:schemeClr val="tx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Content Placeholder 3" descr="63_ricepaddy_occptn.jpg"/>
          <p:cNvPicPr>
            <a:picLocks noChangeAspect="1"/>
          </p:cNvPicPr>
          <p:nvPr/>
        </p:nvPicPr>
        <p:blipFill>
          <a:blip r:embed="rId3" cstate="print"/>
          <a:srcRect/>
          <a:stretch>
            <a:fillRect/>
          </a:stretch>
        </p:blipFill>
        <p:spPr bwMode="auto">
          <a:xfrm>
            <a:off x="5532438" y="4438650"/>
            <a:ext cx="3455987" cy="2419350"/>
          </a:xfrm>
          <a:prstGeom prst="rect">
            <a:avLst/>
          </a:prstGeom>
          <a:noFill/>
          <a:ln w="9525">
            <a:noFill/>
            <a:miter lim="800000"/>
            <a:headEnd/>
            <a:tailEnd/>
          </a:ln>
        </p:spPr>
      </p:pic>
      <p:sp>
        <p:nvSpPr>
          <p:cNvPr id="2" name="Rectangle 3"/>
          <p:cNvSpPr>
            <a:spLocks noGrp="1" noChangeArrowheads="1"/>
          </p:cNvSpPr>
          <p:nvPr>
            <p:ph type="body" idx="1"/>
          </p:nvPr>
        </p:nvSpPr>
        <p:spPr>
          <a:xfrm>
            <a:off x="0" y="1355725"/>
            <a:ext cx="7835900" cy="730250"/>
          </a:xfrm>
        </p:spPr>
        <p:txBody>
          <a:bodyPr/>
          <a:lstStyle/>
          <a:p>
            <a:pPr algn="ctr">
              <a:buFontTx/>
              <a:buNone/>
            </a:pPr>
            <a:r>
              <a:rPr lang="en-US" sz="3500" i="1" dirty="0" smtClean="0">
                <a:solidFill>
                  <a:srgbClr val="C00000"/>
                </a:solidFill>
                <a:latin typeface="Frutiger LT Std 95 UltraBlack" pitchFamily="34" charset="0"/>
              </a:rPr>
              <a:t>Japanese Occupation of Guam</a:t>
            </a:r>
            <a:endParaRPr lang="en-US" sz="3500" b="1" i="1" dirty="0" smtClean="0">
              <a:solidFill>
                <a:srgbClr val="C00000"/>
              </a:solidFill>
              <a:latin typeface="Frutiger LT Std 95 UltraBlack" pitchFamily="34" charset="0"/>
            </a:endParaRPr>
          </a:p>
        </p:txBody>
      </p:sp>
      <p:sp>
        <p:nvSpPr>
          <p:cNvPr id="2052" name="Rectangle 4"/>
          <p:cNvSpPr>
            <a:spLocks noChangeArrowheads="1"/>
          </p:cNvSpPr>
          <p:nvPr/>
        </p:nvSpPr>
        <p:spPr bwMode="auto">
          <a:xfrm>
            <a:off x="423863" y="241300"/>
            <a:ext cx="4800600" cy="690563"/>
          </a:xfrm>
          <a:prstGeom prst="rect">
            <a:avLst/>
          </a:prstGeom>
          <a:solidFill>
            <a:schemeClr val="tx1"/>
          </a:solidFill>
          <a:ln w="9525">
            <a:noFill/>
            <a:miter lim="800000"/>
            <a:headEnd/>
            <a:tailEnd/>
          </a:ln>
        </p:spPr>
        <p:txBody>
          <a:bodyPr wrap="none" anchor="ctr"/>
          <a:lstStyle/>
          <a:p>
            <a:endParaRPr lang="en-US"/>
          </a:p>
        </p:txBody>
      </p:sp>
      <p:pic>
        <p:nvPicPr>
          <p:cNvPr id="2053" name="Picture 5" descr="nps03"/>
          <p:cNvPicPr>
            <a:picLocks noChangeAspect="1" noChangeArrowheads="1"/>
          </p:cNvPicPr>
          <p:nvPr/>
        </p:nvPicPr>
        <p:blipFill>
          <a:blip r:embed="rId4" cstate="print"/>
          <a:srcRect/>
          <a:stretch>
            <a:fillRect/>
          </a:stretch>
        </p:blipFill>
        <p:spPr bwMode="auto">
          <a:xfrm>
            <a:off x="577850" y="357188"/>
            <a:ext cx="5715000" cy="447675"/>
          </a:xfrm>
          <a:prstGeom prst="rect">
            <a:avLst/>
          </a:prstGeom>
          <a:noFill/>
          <a:ln w="9525">
            <a:noFill/>
            <a:miter lim="800000"/>
            <a:headEnd/>
            <a:tailEnd/>
          </a:ln>
        </p:spPr>
      </p:pic>
      <p:pic>
        <p:nvPicPr>
          <p:cNvPr id="2054" name="Picture 6" descr="nps04"/>
          <p:cNvPicPr>
            <a:picLocks noChangeAspect="1" noChangeArrowheads="1"/>
          </p:cNvPicPr>
          <p:nvPr/>
        </p:nvPicPr>
        <p:blipFill>
          <a:blip r:embed="rId5" cstate="print"/>
          <a:srcRect/>
          <a:stretch>
            <a:fillRect/>
          </a:stretch>
        </p:blipFill>
        <p:spPr bwMode="auto">
          <a:xfrm>
            <a:off x="7893050" y="1277938"/>
            <a:ext cx="1095375" cy="781050"/>
          </a:xfrm>
          <a:prstGeom prst="rect">
            <a:avLst/>
          </a:prstGeom>
          <a:noFill/>
          <a:ln w="9525">
            <a:noFill/>
            <a:miter lim="800000"/>
            <a:headEnd/>
            <a:tailEnd/>
          </a:ln>
        </p:spPr>
      </p:pic>
      <p:pic>
        <p:nvPicPr>
          <p:cNvPr id="2055" name="Content Placeholder 3" descr="56_occupation.jpg"/>
          <p:cNvPicPr>
            <a:picLocks noChangeAspect="1"/>
          </p:cNvPicPr>
          <p:nvPr/>
        </p:nvPicPr>
        <p:blipFill>
          <a:blip r:embed="rId6" cstate="print"/>
          <a:srcRect/>
          <a:stretch>
            <a:fillRect/>
          </a:stretch>
        </p:blipFill>
        <p:spPr bwMode="auto">
          <a:xfrm>
            <a:off x="180975" y="2200275"/>
            <a:ext cx="5233988" cy="3916363"/>
          </a:xfrm>
          <a:prstGeom prst="rect">
            <a:avLst/>
          </a:prstGeom>
          <a:noFill/>
          <a:ln w="9525">
            <a:noFill/>
            <a:miter lim="800000"/>
            <a:headEnd/>
            <a:tailEnd/>
          </a:ln>
        </p:spPr>
      </p:pic>
      <p:pic>
        <p:nvPicPr>
          <p:cNvPr id="2056" name="Picture 9" descr="C:\Documents and Settings\JZapanta\Desktop\WIP.png"/>
          <p:cNvPicPr>
            <a:picLocks noChangeAspect="1" noChangeArrowheads="1"/>
          </p:cNvPicPr>
          <p:nvPr/>
        </p:nvPicPr>
        <p:blipFill>
          <a:blip r:embed="rId7" cstate="print"/>
          <a:srcRect/>
          <a:stretch>
            <a:fillRect/>
          </a:stretch>
        </p:blipFill>
        <p:spPr bwMode="auto">
          <a:xfrm>
            <a:off x="5800725" y="2622550"/>
            <a:ext cx="180022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7450570" cy="682140"/>
          </a:xfrm>
        </p:spPr>
        <p:txBody>
          <a:bodyPr/>
          <a:lstStyle/>
          <a:p>
            <a:pPr algn="r"/>
            <a:r>
              <a:rPr lang="en-US" dirty="0" smtClean="0"/>
              <a:t>In early 1944, with the war going badly for Japan and an American invasion threatening, the Japanese Army returned to Guam, bringing with it a new stricter form of </a:t>
            </a:r>
            <a:r>
              <a:rPr lang="en-US" dirty="0" smtClean="0"/>
              <a:t>government: </a:t>
            </a:r>
            <a:r>
              <a:rPr lang="en-US" dirty="0" smtClean="0"/>
              <a:t>the </a:t>
            </a:r>
            <a:r>
              <a:rPr lang="en-US" i="1" dirty="0" err="1" smtClean="0"/>
              <a:t>Kaikontai</a:t>
            </a:r>
            <a:r>
              <a:rPr lang="en-US" dirty="0" smtClean="0"/>
              <a:t>. </a:t>
            </a:r>
            <a:br>
              <a:rPr lang="en-US" dirty="0" smtClean="0"/>
            </a:br>
            <a:endParaRPr lang="en-US" dirty="0"/>
          </a:p>
        </p:txBody>
      </p:sp>
      <p:sp>
        <p:nvSpPr>
          <p:cNvPr id="3" name="Content Placeholder 2"/>
          <p:cNvSpPr>
            <a:spLocks noGrp="1"/>
          </p:cNvSpPr>
          <p:nvPr>
            <p:ph idx="1"/>
          </p:nvPr>
        </p:nvSpPr>
        <p:spPr>
          <a:xfrm>
            <a:off x="0" y="5618085"/>
            <a:ext cx="9144000" cy="932675"/>
          </a:xfrm>
        </p:spPr>
        <p:txBody>
          <a:bodyPr/>
          <a:lstStyle/>
          <a:p>
            <a:pPr algn="ctr">
              <a:buNone/>
            </a:pPr>
            <a:r>
              <a:rPr lang="en-US" sz="1800" i="1" dirty="0" smtClean="0"/>
              <a:t>With U.S. forces poised to recapture Guam, Japanese acted to prevent any efforts by </a:t>
            </a:r>
            <a:r>
              <a:rPr lang="en-US" sz="1800" i="1" dirty="0" err="1" smtClean="0"/>
              <a:t>Chamorros</a:t>
            </a:r>
            <a:r>
              <a:rPr lang="en-US" sz="1800" i="1" dirty="0" smtClean="0"/>
              <a:t> to aid the coming invasion. On July 10, 1944, people were ordered to march to camps far from probable battle lines. Many people weakened from malnutrition, injury or illness, were only able to reach the camps with the help of others. </a:t>
            </a:r>
            <a:endParaRPr lang="en-US" sz="1800" i="1" dirty="0"/>
          </a:p>
        </p:txBody>
      </p:sp>
      <p:pic>
        <p:nvPicPr>
          <p:cNvPr id="44034" name="Picture 2" descr="sick Native"/>
          <p:cNvPicPr>
            <a:picLocks noChangeAspect="1" noChangeArrowheads="1"/>
          </p:cNvPicPr>
          <p:nvPr/>
        </p:nvPicPr>
        <p:blipFill>
          <a:blip r:embed="rId3" cstate="print"/>
          <a:srcRect/>
          <a:stretch>
            <a:fillRect/>
          </a:stretch>
        </p:blipFill>
        <p:spPr bwMode="auto">
          <a:xfrm>
            <a:off x="2306105" y="2814520"/>
            <a:ext cx="3920254" cy="272675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7450570" cy="682140"/>
          </a:xfrm>
        </p:spPr>
        <p:txBody>
          <a:bodyPr/>
          <a:lstStyle/>
          <a:p>
            <a:pPr algn="r"/>
            <a:r>
              <a:rPr lang="en-US" dirty="0" smtClean="0"/>
              <a:t>Social activities were terminated, schools were closed, and Chamorro men, women, and children over the age of 12 were forced to work long hours in the fields, repair or build airstrips and defense installations, and dig hundreds of Japanese cave </a:t>
            </a:r>
            <a:r>
              <a:rPr lang="en-US" dirty="0" smtClean="0"/>
              <a:t>shelters. </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5263290" y="6309375"/>
            <a:ext cx="3302830" cy="548625"/>
          </a:xfrm>
        </p:spPr>
        <p:txBody>
          <a:bodyPr/>
          <a:lstStyle/>
          <a:p>
            <a:pPr algn="ctr">
              <a:buNone/>
            </a:pPr>
            <a:r>
              <a:rPr lang="en-US" i="1" dirty="0" err="1" smtClean="0"/>
              <a:t>Piti</a:t>
            </a:r>
            <a:r>
              <a:rPr lang="en-US" i="1" dirty="0" smtClean="0"/>
              <a:t> Navy Yard</a:t>
            </a:r>
            <a:endParaRPr lang="en-US" i="1" dirty="0"/>
          </a:p>
        </p:txBody>
      </p:sp>
      <p:pic>
        <p:nvPicPr>
          <p:cNvPr id="5" name="Content Placeholder 3" descr="62_occupation.jpg"/>
          <p:cNvPicPr>
            <a:picLocks noChangeAspect="1"/>
          </p:cNvPicPr>
          <p:nvPr/>
        </p:nvPicPr>
        <p:blipFill>
          <a:blip r:embed="rId3" cstate="print"/>
          <a:srcRect/>
          <a:stretch>
            <a:fillRect/>
          </a:stretch>
        </p:blipFill>
        <p:spPr bwMode="auto">
          <a:xfrm>
            <a:off x="-1" y="3160165"/>
            <a:ext cx="4932052" cy="36978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01510"/>
            <a:ext cx="7798020" cy="1075340"/>
          </a:xfrm>
        </p:spPr>
        <p:txBody>
          <a:bodyPr/>
          <a:lstStyle/>
          <a:p>
            <a:pPr algn="r"/>
            <a:r>
              <a:rPr lang="en-US" dirty="0" err="1" smtClean="0"/>
              <a:t>Chamorros</a:t>
            </a:r>
            <a:r>
              <a:rPr lang="en-US" dirty="0" smtClean="0"/>
              <a:t>, laboring at bayonet point, were mistreated and, in some cases, executed after completing defense installations.</a:t>
            </a:r>
            <a:endParaRPr lang="en-US" dirty="0"/>
          </a:p>
        </p:txBody>
      </p:sp>
      <p:sp>
        <p:nvSpPr>
          <p:cNvPr id="3" name="Content Placeholder 2"/>
          <p:cNvSpPr>
            <a:spLocks noGrp="1"/>
          </p:cNvSpPr>
          <p:nvPr>
            <p:ph idx="1"/>
          </p:nvPr>
        </p:nvSpPr>
        <p:spPr>
          <a:xfrm>
            <a:off x="0" y="6155754"/>
            <a:ext cx="9144000" cy="702245"/>
          </a:xfrm>
        </p:spPr>
        <p:txBody>
          <a:bodyPr/>
          <a:lstStyle/>
          <a:p>
            <a:pPr>
              <a:buNone/>
            </a:pPr>
            <a:r>
              <a:rPr lang="en-US" dirty="0" smtClean="0"/>
              <a:t>Taken </a:t>
            </a:r>
            <a:r>
              <a:rPr lang="en-US" dirty="0" smtClean="0"/>
              <a:t>in late June or early July 1944 and captured by the American military, Japanese military officers prepare to execute three Chamorro men. </a:t>
            </a:r>
          </a:p>
          <a:p>
            <a:pPr>
              <a:buNone/>
            </a:pPr>
            <a:endParaRPr lang="en-US" dirty="0"/>
          </a:p>
        </p:txBody>
      </p:sp>
      <p:pic>
        <p:nvPicPr>
          <p:cNvPr id="4" name="Picture 2" descr="Japanese soldiers"/>
          <p:cNvPicPr>
            <a:picLocks noChangeAspect="1" noChangeArrowheads="1"/>
          </p:cNvPicPr>
          <p:nvPr/>
        </p:nvPicPr>
        <p:blipFill>
          <a:blip r:embed="rId3" cstate="print"/>
          <a:srcRect/>
          <a:stretch>
            <a:fillRect/>
          </a:stretch>
        </p:blipFill>
        <p:spPr bwMode="auto">
          <a:xfrm>
            <a:off x="1077145" y="2315255"/>
            <a:ext cx="6300225" cy="38081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7450570" cy="1843440"/>
          </a:xfrm>
        </p:spPr>
        <p:txBody>
          <a:bodyPr/>
          <a:lstStyle/>
          <a:p>
            <a:pPr algn="r"/>
            <a:r>
              <a:rPr lang="en-US" dirty="0" smtClean="0"/>
              <a:t>Without warning, 10,000-15,000 </a:t>
            </a:r>
            <a:r>
              <a:rPr lang="en-US" dirty="0" err="1" smtClean="0"/>
              <a:t>Chamorros</a:t>
            </a:r>
            <a:r>
              <a:rPr lang="en-US" dirty="0" smtClean="0"/>
              <a:t>, young, and old, were forced to march with only the belongings they could carry to concentration camps in Guam’s central and southern jungles. With inadequate shelter, little food, and no sanitary facilities, life in these camps was miserable. </a:t>
            </a:r>
            <a:endParaRPr lang="en-US" dirty="0"/>
          </a:p>
        </p:txBody>
      </p:sp>
      <p:sp>
        <p:nvSpPr>
          <p:cNvPr id="3" name="Content Placeholder 2"/>
          <p:cNvSpPr>
            <a:spLocks noGrp="1"/>
          </p:cNvSpPr>
          <p:nvPr>
            <p:ph idx="1"/>
          </p:nvPr>
        </p:nvSpPr>
        <p:spPr>
          <a:xfrm>
            <a:off x="4533594" y="4926795"/>
            <a:ext cx="4610406" cy="1700774"/>
          </a:xfrm>
        </p:spPr>
        <p:txBody>
          <a:bodyPr/>
          <a:lstStyle/>
          <a:p>
            <a:pPr>
              <a:buNone/>
            </a:pPr>
            <a:r>
              <a:rPr lang="en-US" sz="1800" i="1" dirty="0" smtClean="0"/>
              <a:t>People </a:t>
            </a:r>
            <a:r>
              <a:rPr lang="en-US" sz="1800" i="1" dirty="0" smtClean="0"/>
              <a:t>forced to camp in </a:t>
            </a:r>
            <a:r>
              <a:rPr lang="en-US" sz="1800" i="1" dirty="0" err="1" smtClean="0"/>
              <a:t>Manengon</a:t>
            </a:r>
            <a:r>
              <a:rPr lang="en-US" sz="1800" i="1" dirty="0" smtClean="0"/>
              <a:t> used the </a:t>
            </a:r>
            <a:r>
              <a:rPr lang="en-US" sz="1800" i="1" dirty="0" err="1" smtClean="0"/>
              <a:t>Ylig</a:t>
            </a:r>
            <a:r>
              <a:rPr lang="en-US" sz="1800" i="1" dirty="0" smtClean="0"/>
              <a:t> River for a water source. In the photo, women are washing clothes as children play in the river's waters. People from throughout Guam camped at </a:t>
            </a:r>
            <a:r>
              <a:rPr lang="en-US" sz="1800" i="1" dirty="0" err="1" smtClean="0"/>
              <a:t>Manengon</a:t>
            </a:r>
            <a:r>
              <a:rPr lang="en-US" sz="1800" i="1" dirty="0" smtClean="0"/>
              <a:t> under Japanese order. </a:t>
            </a:r>
            <a:endParaRPr lang="en-US" sz="1800" i="1" dirty="0"/>
          </a:p>
        </p:txBody>
      </p:sp>
      <p:pic>
        <p:nvPicPr>
          <p:cNvPr id="46082" name="Picture 2" descr="women and children in river"/>
          <p:cNvPicPr>
            <a:picLocks noChangeAspect="1" noChangeArrowheads="1"/>
          </p:cNvPicPr>
          <p:nvPr/>
        </p:nvPicPr>
        <p:blipFill>
          <a:blip r:embed="rId3" cstate="print"/>
          <a:srcRect/>
          <a:stretch>
            <a:fillRect/>
          </a:stretch>
        </p:blipFill>
        <p:spPr bwMode="auto">
          <a:xfrm>
            <a:off x="193830" y="3201433"/>
            <a:ext cx="4341570" cy="365656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7450570" cy="682140"/>
          </a:xfrm>
        </p:spPr>
        <p:txBody>
          <a:bodyPr/>
          <a:lstStyle/>
          <a:p>
            <a:pPr algn="r"/>
            <a:r>
              <a:rPr lang="en-US" dirty="0" smtClean="0"/>
              <a:t>Despite hardships, however, incarceration proved to be a blessing in disguise. Had they not been moved, many </a:t>
            </a:r>
            <a:r>
              <a:rPr lang="en-US" dirty="0" err="1" smtClean="0"/>
              <a:t>Chamorros</a:t>
            </a:r>
            <a:r>
              <a:rPr lang="en-US" dirty="0" smtClean="0"/>
              <a:t> would have been killed by the American pre-invasion bombardment and Japanese crossfire.</a:t>
            </a:r>
            <a:br>
              <a:rPr lang="en-US" dirty="0" smtClean="0"/>
            </a:br>
            <a:endParaRPr lang="en-US" dirty="0"/>
          </a:p>
        </p:txBody>
      </p:sp>
      <p:sp>
        <p:nvSpPr>
          <p:cNvPr id="3" name="Content Placeholder 2"/>
          <p:cNvSpPr>
            <a:spLocks noGrp="1"/>
          </p:cNvSpPr>
          <p:nvPr>
            <p:ph idx="1"/>
          </p:nvPr>
        </p:nvSpPr>
        <p:spPr>
          <a:xfrm>
            <a:off x="193830" y="5656491"/>
            <a:ext cx="3418045" cy="1201510"/>
          </a:xfrm>
        </p:spPr>
        <p:txBody>
          <a:bodyPr/>
          <a:lstStyle/>
          <a:p>
            <a:pPr>
              <a:buNone/>
            </a:pPr>
            <a:r>
              <a:rPr lang="en-US" sz="1800" i="1" dirty="0" smtClean="0"/>
              <a:t>This aerial photo shows </a:t>
            </a:r>
            <a:r>
              <a:rPr lang="en-US" sz="1800" i="1" dirty="0" err="1" smtClean="0"/>
              <a:t>Agana</a:t>
            </a:r>
            <a:r>
              <a:rPr lang="en-US" sz="1800" i="1" dirty="0" smtClean="0"/>
              <a:t> in ruins, the result of naval bombardment and strikes from carrier aircraft. </a:t>
            </a:r>
            <a:endParaRPr lang="en-US" sz="1800" i="1" dirty="0"/>
          </a:p>
        </p:txBody>
      </p:sp>
      <p:pic>
        <p:nvPicPr>
          <p:cNvPr id="49154" name="Picture 2" descr="explosions, as seen from the air"/>
          <p:cNvPicPr>
            <a:picLocks noChangeAspect="1" noChangeArrowheads="1"/>
          </p:cNvPicPr>
          <p:nvPr/>
        </p:nvPicPr>
        <p:blipFill>
          <a:blip r:embed="rId2" cstate="print"/>
          <a:srcRect/>
          <a:stretch>
            <a:fillRect/>
          </a:stretch>
        </p:blipFill>
        <p:spPr bwMode="auto">
          <a:xfrm>
            <a:off x="3765495" y="2814520"/>
            <a:ext cx="3192221" cy="40434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01510"/>
            <a:ext cx="8229600" cy="729695"/>
          </a:xfrm>
        </p:spPr>
        <p:txBody>
          <a:bodyPr/>
          <a:lstStyle/>
          <a:p>
            <a:r>
              <a:rPr lang="en-US" dirty="0" smtClean="0">
                <a:solidFill>
                  <a:srgbClr val="0000CC"/>
                </a:solidFill>
              </a:rPr>
              <a:t>Analyzing Photographs &amp; Prints</a:t>
            </a:r>
            <a:endParaRPr lang="en-US" dirty="0">
              <a:solidFill>
                <a:srgbClr val="0000CC"/>
              </a:solidFill>
            </a:endParaRPr>
          </a:p>
        </p:txBody>
      </p:sp>
      <p:sp>
        <p:nvSpPr>
          <p:cNvPr id="5" name="Text Placeholder 4"/>
          <p:cNvSpPr>
            <a:spLocks noGrp="1"/>
          </p:cNvSpPr>
          <p:nvPr>
            <p:ph type="body" idx="1"/>
          </p:nvPr>
        </p:nvSpPr>
        <p:spPr>
          <a:xfrm>
            <a:off x="385855" y="1892800"/>
            <a:ext cx="3878905" cy="384050"/>
          </a:xfrm>
        </p:spPr>
        <p:txBody>
          <a:bodyPr/>
          <a:lstStyle/>
          <a:p>
            <a:r>
              <a:rPr lang="en-US" dirty="0" smtClean="0">
                <a:latin typeface="Frutiger LT Std 45 Light" pitchFamily="34" charset="0"/>
              </a:rPr>
              <a:t>1) Observe</a:t>
            </a:r>
            <a:endParaRPr lang="en-US" dirty="0">
              <a:latin typeface="Frutiger LT Std 45 Light" pitchFamily="34" charset="0"/>
            </a:endParaRPr>
          </a:p>
        </p:txBody>
      </p:sp>
      <p:sp>
        <p:nvSpPr>
          <p:cNvPr id="6" name="Content Placeholder 5"/>
          <p:cNvSpPr>
            <a:spLocks noGrp="1"/>
          </p:cNvSpPr>
          <p:nvPr>
            <p:ph sz="half" idx="2"/>
          </p:nvPr>
        </p:nvSpPr>
        <p:spPr>
          <a:xfrm>
            <a:off x="0" y="2392065"/>
            <a:ext cx="4040188" cy="4465935"/>
          </a:xfrm>
        </p:spPr>
        <p:txBody>
          <a:bodyPr/>
          <a:lstStyle/>
          <a:p>
            <a:r>
              <a:rPr lang="en-US" dirty="0" smtClean="0">
                <a:latin typeface="Frutiger LT Std 45 Light" pitchFamily="34" charset="0"/>
              </a:rPr>
              <a:t>Identify and note details.</a:t>
            </a:r>
          </a:p>
          <a:p>
            <a:r>
              <a:rPr lang="en-US" dirty="0" smtClean="0">
                <a:latin typeface="Frutiger LT Std 45 Light" pitchFamily="34" charset="0"/>
              </a:rPr>
              <a:t>Ask yourself the following questions:</a:t>
            </a:r>
          </a:p>
          <a:p>
            <a:pPr lvl="1"/>
            <a:r>
              <a:rPr lang="en-US" dirty="0" smtClean="0">
                <a:latin typeface="Frutiger LT Std 45 Light" pitchFamily="34" charset="0"/>
              </a:rPr>
              <a:t>What did I notice first?</a:t>
            </a:r>
          </a:p>
          <a:p>
            <a:pPr lvl="1"/>
            <a:r>
              <a:rPr lang="en-US" dirty="0" smtClean="0">
                <a:latin typeface="Frutiger LT Std 45 Light" pitchFamily="34" charset="0"/>
              </a:rPr>
              <a:t>What people and objects are shown?</a:t>
            </a:r>
          </a:p>
          <a:p>
            <a:pPr lvl="1"/>
            <a:r>
              <a:rPr lang="en-US" dirty="0" smtClean="0">
                <a:latin typeface="Frutiger LT Std 45 Light" pitchFamily="34" charset="0"/>
              </a:rPr>
              <a:t>How are they arranged?</a:t>
            </a:r>
          </a:p>
          <a:p>
            <a:pPr lvl="1"/>
            <a:r>
              <a:rPr lang="en-US" dirty="0" smtClean="0">
                <a:latin typeface="Frutiger LT Std 45 Light" pitchFamily="34" charset="0"/>
              </a:rPr>
              <a:t>What is the physical setting?</a:t>
            </a:r>
          </a:p>
          <a:p>
            <a:pPr lvl="1"/>
            <a:r>
              <a:rPr lang="en-US" dirty="0" smtClean="0">
                <a:latin typeface="Frutiger LT Std 45 Light" pitchFamily="34" charset="0"/>
              </a:rPr>
              <a:t>What, if any, words do I see?</a:t>
            </a:r>
          </a:p>
          <a:p>
            <a:pPr lvl="1"/>
            <a:r>
              <a:rPr lang="en-US" dirty="0" smtClean="0">
                <a:latin typeface="Frutiger LT Std 45 Light" pitchFamily="34" charset="0"/>
              </a:rPr>
              <a:t>What other details can I see?</a:t>
            </a:r>
            <a:endParaRPr lang="en-US" dirty="0">
              <a:latin typeface="Frutiger LT Std 45 Light" pitchFamily="34" charset="0"/>
            </a:endParaRPr>
          </a:p>
        </p:txBody>
      </p:sp>
      <p:sp>
        <p:nvSpPr>
          <p:cNvPr id="7" name="Text Placeholder 6"/>
          <p:cNvSpPr>
            <a:spLocks noGrp="1"/>
          </p:cNvSpPr>
          <p:nvPr>
            <p:ph type="body" sz="quarter" idx="3"/>
          </p:nvPr>
        </p:nvSpPr>
        <p:spPr>
          <a:xfrm>
            <a:off x="4226355" y="1854395"/>
            <a:ext cx="4041775" cy="460860"/>
          </a:xfrm>
        </p:spPr>
        <p:txBody>
          <a:bodyPr/>
          <a:lstStyle/>
          <a:p>
            <a:r>
              <a:rPr lang="en-US" dirty="0" smtClean="0">
                <a:latin typeface="Frutiger LT Std 45 Light" pitchFamily="34" charset="0"/>
              </a:rPr>
              <a:t>2) Reflect</a:t>
            </a:r>
            <a:endParaRPr lang="en-US" dirty="0">
              <a:latin typeface="Frutiger LT Std 45 Light" pitchFamily="34" charset="0"/>
            </a:endParaRPr>
          </a:p>
        </p:txBody>
      </p:sp>
      <p:sp>
        <p:nvSpPr>
          <p:cNvPr id="8" name="Content Placeholder 7"/>
          <p:cNvSpPr>
            <a:spLocks noGrp="1"/>
          </p:cNvSpPr>
          <p:nvPr>
            <p:ph sz="quarter" idx="4"/>
          </p:nvPr>
        </p:nvSpPr>
        <p:spPr>
          <a:xfrm>
            <a:off x="4111140" y="2430470"/>
            <a:ext cx="5032860" cy="4427530"/>
          </a:xfrm>
        </p:spPr>
        <p:txBody>
          <a:bodyPr/>
          <a:lstStyle/>
          <a:p>
            <a:r>
              <a:rPr lang="en-US" dirty="0" smtClean="0">
                <a:latin typeface="Frutiger LT Std 45 Light" pitchFamily="34" charset="0"/>
              </a:rPr>
              <a:t>Generate and test hypotheses about the image.</a:t>
            </a:r>
          </a:p>
          <a:p>
            <a:pPr lvl="1"/>
            <a:r>
              <a:rPr lang="en-US" sz="1800" dirty="0" smtClean="0">
                <a:latin typeface="Frutiger LT Std 45 Light" pitchFamily="34" charset="0"/>
              </a:rPr>
              <a:t>Why do you think this image was made?</a:t>
            </a:r>
          </a:p>
          <a:p>
            <a:pPr lvl="1"/>
            <a:r>
              <a:rPr lang="en-US" sz="1800" dirty="0" smtClean="0">
                <a:latin typeface="Frutiger LT Std 45 Light" pitchFamily="34" charset="0"/>
              </a:rPr>
              <a:t>What’s happening in the image?</a:t>
            </a:r>
          </a:p>
          <a:p>
            <a:pPr lvl="1"/>
            <a:r>
              <a:rPr lang="en-US" sz="1800" dirty="0" smtClean="0">
                <a:latin typeface="Frutiger LT Std 45 Light" pitchFamily="34" charset="0"/>
              </a:rPr>
              <a:t>When do you think it was made?</a:t>
            </a:r>
          </a:p>
          <a:p>
            <a:pPr lvl="1"/>
            <a:r>
              <a:rPr lang="en-US" sz="1800" dirty="0" smtClean="0">
                <a:latin typeface="Frutiger LT Std 45 Light" pitchFamily="34" charset="0"/>
              </a:rPr>
              <a:t>Who do you think was the audience for this image?</a:t>
            </a:r>
          </a:p>
          <a:p>
            <a:pPr lvl="1"/>
            <a:r>
              <a:rPr lang="en-US" sz="1800" dirty="0" smtClean="0">
                <a:latin typeface="Frutiger LT Std 45 Light" pitchFamily="34" charset="0"/>
              </a:rPr>
              <a:t>What tools were used to create this?</a:t>
            </a:r>
          </a:p>
          <a:p>
            <a:pPr lvl="1"/>
            <a:r>
              <a:rPr lang="en-US" sz="1800" dirty="0" smtClean="0">
                <a:latin typeface="Frutiger LT Std 45 Light" pitchFamily="34" charset="0"/>
              </a:rPr>
              <a:t>What can you learn from examining this image?</a:t>
            </a:r>
          </a:p>
          <a:p>
            <a:pPr lvl="1"/>
            <a:r>
              <a:rPr lang="en-US" sz="1800" dirty="0" smtClean="0">
                <a:latin typeface="Frutiger LT Std 45 Light" pitchFamily="34" charset="0"/>
              </a:rPr>
              <a:t>What’s missing from this image?</a:t>
            </a:r>
          </a:p>
          <a:p>
            <a:pPr lvl="1"/>
            <a:r>
              <a:rPr lang="en-US" sz="1800" dirty="0" smtClean="0">
                <a:latin typeface="Frutiger LT Std 45 Light" pitchFamily="34" charset="0"/>
              </a:rPr>
              <a:t>If someone made this today, what would be different? What would be the same?</a:t>
            </a:r>
            <a:endParaRPr lang="en-US" sz="1800"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additive="base">
                                        <p:cTn id="3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 calcmode="lin" valueType="num">
                                      <p:cBhvr additive="base">
                                        <p:cTn id="3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 calcmode="lin" valueType="num">
                                      <p:cBhvr additive="base">
                                        <p:cTn id="5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8">
                                            <p:txEl>
                                              <p:pRg st="1" end="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
                                            <p:txEl>
                                              <p:pRg st="2" end="2"/>
                                            </p:txEl>
                                          </p:spTgt>
                                        </p:tgtEl>
                                        <p:attrNameLst>
                                          <p:attrName>style.visibility</p:attrName>
                                        </p:attrNameLst>
                                      </p:cBhvr>
                                      <p:to>
                                        <p:strVal val="visible"/>
                                      </p:to>
                                    </p:set>
                                    <p:anim calcmode="lin" valueType="num">
                                      <p:cBhvr additive="base">
                                        <p:cTn id="6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8">
                                            <p:txEl>
                                              <p:pRg st="2" end="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
                                            <p:txEl>
                                              <p:pRg st="3" end="3"/>
                                            </p:txEl>
                                          </p:spTgt>
                                        </p:tgtEl>
                                        <p:attrNameLst>
                                          <p:attrName>style.visibility</p:attrName>
                                        </p:attrNameLst>
                                      </p:cBhvr>
                                      <p:to>
                                        <p:strVal val="visible"/>
                                      </p:to>
                                    </p:set>
                                    <p:anim calcmode="lin" valueType="num">
                                      <p:cBhvr additive="base">
                                        <p:cTn id="6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
                                            <p:txEl>
                                              <p:pRg st="4" end="4"/>
                                            </p:txEl>
                                          </p:spTgt>
                                        </p:tgtEl>
                                        <p:attrNameLst>
                                          <p:attrName>style.visibility</p:attrName>
                                        </p:attrNameLst>
                                      </p:cBhvr>
                                      <p:to>
                                        <p:strVal val="visible"/>
                                      </p:to>
                                    </p:set>
                                    <p:anim calcmode="lin" valueType="num">
                                      <p:cBhvr additive="base">
                                        <p:cTn id="7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4" end="4"/>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
                                            <p:txEl>
                                              <p:pRg st="5" end="5"/>
                                            </p:txEl>
                                          </p:spTgt>
                                        </p:tgtEl>
                                        <p:attrNameLst>
                                          <p:attrName>style.visibility</p:attrName>
                                        </p:attrNameLst>
                                      </p:cBhvr>
                                      <p:to>
                                        <p:strVal val="visible"/>
                                      </p:to>
                                    </p:set>
                                    <p:anim calcmode="lin" valueType="num">
                                      <p:cBhvr additive="base">
                                        <p:cTn id="7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8">
                                            <p:txEl>
                                              <p:pRg st="5" end="5"/>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
                                            <p:txEl>
                                              <p:pRg st="6" end="6"/>
                                            </p:txEl>
                                          </p:spTgt>
                                        </p:tgtEl>
                                        <p:attrNameLst>
                                          <p:attrName>style.visibility</p:attrName>
                                        </p:attrNameLst>
                                      </p:cBhvr>
                                      <p:to>
                                        <p:strVal val="visible"/>
                                      </p:to>
                                    </p:set>
                                    <p:anim calcmode="lin" valueType="num">
                                      <p:cBhvr additive="base">
                                        <p:cTn id="7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6" end="6"/>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
                                            <p:txEl>
                                              <p:pRg st="7" end="7"/>
                                            </p:txEl>
                                          </p:spTgt>
                                        </p:tgtEl>
                                        <p:attrNameLst>
                                          <p:attrName>style.visibility</p:attrName>
                                        </p:attrNameLst>
                                      </p:cBhvr>
                                      <p:to>
                                        <p:strVal val="visible"/>
                                      </p:to>
                                    </p:set>
                                    <p:anim calcmode="lin" valueType="num">
                                      <p:cBhvr additive="base">
                                        <p:cTn id="8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8">
                                            <p:txEl>
                                              <p:pRg st="7" end="7"/>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
                                            <p:txEl>
                                              <p:pRg st="8" end="8"/>
                                            </p:txEl>
                                          </p:spTgt>
                                        </p:tgtEl>
                                        <p:attrNameLst>
                                          <p:attrName>style.visibility</p:attrName>
                                        </p:attrNameLst>
                                      </p:cBhvr>
                                      <p:to>
                                        <p:strVal val="visible"/>
                                      </p:to>
                                    </p:set>
                                    <p:anim calcmode="lin" valueType="num">
                                      <p:cBhvr additive="base">
                                        <p:cTn id="87"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32235" y="1393535"/>
            <a:ext cx="3238743" cy="1162050"/>
          </a:xfrm>
        </p:spPr>
        <p:txBody>
          <a:bodyPr/>
          <a:lstStyle/>
          <a:p>
            <a:pPr algn="ctr"/>
            <a:r>
              <a:rPr lang="en-US" sz="3000" dirty="0" smtClean="0">
                <a:latin typeface="Frutiger LT Std 95 UltraBlack" pitchFamily="34" charset="0"/>
              </a:rPr>
              <a:t>Now Let’s Analyze!</a:t>
            </a:r>
            <a:endParaRPr lang="en-US" sz="3000" dirty="0">
              <a:latin typeface="Frutiger LT Std 95 UltraBlack" pitchFamily="34" charset="0"/>
            </a:endParaRPr>
          </a:p>
        </p:txBody>
      </p:sp>
      <p:sp>
        <p:nvSpPr>
          <p:cNvPr id="8" name="Content Placeholder 7"/>
          <p:cNvSpPr>
            <a:spLocks noGrp="1"/>
          </p:cNvSpPr>
          <p:nvPr>
            <p:ph idx="1"/>
          </p:nvPr>
        </p:nvSpPr>
        <p:spPr>
          <a:xfrm>
            <a:off x="3575050" y="1431940"/>
            <a:ext cx="4261375" cy="4694223"/>
          </a:xfrm>
        </p:spPr>
        <p:txBody>
          <a:bodyPr/>
          <a:lstStyle/>
          <a:p>
            <a:r>
              <a:rPr lang="en-US" dirty="0" smtClean="0">
                <a:latin typeface="Frutiger LT Std 45 Light" pitchFamily="34" charset="0"/>
              </a:rPr>
              <a:t>Write a caption for each of the following images that you see.</a:t>
            </a:r>
          </a:p>
          <a:p>
            <a:pPr algn="ctr">
              <a:buNone/>
            </a:pPr>
            <a:r>
              <a:rPr lang="en-US" dirty="0" smtClean="0">
                <a:latin typeface="Frutiger LT Std 95 UltraBlack" pitchFamily="34" charset="0"/>
              </a:rPr>
              <a:t>OR</a:t>
            </a:r>
          </a:p>
          <a:p>
            <a:r>
              <a:rPr lang="en-US" dirty="0" smtClean="0">
                <a:latin typeface="Frutiger LT Std 45 Light" pitchFamily="34" charset="0"/>
              </a:rPr>
              <a:t>Predict what will happen one minute after the scene shown in the following images.</a:t>
            </a:r>
          </a:p>
          <a:p>
            <a:pPr>
              <a:buNone/>
            </a:pPr>
            <a:endParaRPr lang="en-US" dirty="0" smtClean="0">
              <a:latin typeface="Frutiger LT Std 45 Light" pitchFamily="34" charset="0"/>
            </a:endParaRPr>
          </a:p>
        </p:txBody>
      </p:sp>
      <p:sp>
        <p:nvSpPr>
          <p:cNvPr id="9" name="Text Placeholder 8"/>
          <p:cNvSpPr>
            <a:spLocks noGrp="1"/>
          </p:cNvSpPr>
          <p:nvPr>
            <p:ph type="body" sz="half" idx="2"/>
          </p:nvPr>
        </p:nvSpPr>
        <p:spPr>
          <a:xfrm>
            <a:off x="424260" y="2622495"/>
            <a:ext cx="3008313" cy="4691063"/>
          </a:xfrm>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0"/>
          <p:cNvSpPr txBox="1">
            <a:spLocks noChangeArrowheads="1"/>
          </p:cNvSpPr>
          <p:nvPr/>
        </p:nvSpPr>
        <p:spPr bwMode="auto">
          <a:xfrm>
            <a:off x="2997200" y="1700213"/>
            <a:ext cx="4378325" cy="457200"/>
          </a:xfrm>
          <a:prstGeom prst="rect">
            <a:avLst/>
          </a:prstGeom>
          <a:noFill/>
          <a:ln w="9525">
            <a:noFill/>
            <a:miter lim="800000"/>
            <a:headEnd/>
            <a:tailEnd/>
          </a:ln>
        </p:spPr>
        <p:txBody>
          <a:bodyPr>
            <a:spAutoFit/>
          </a:bodyPr>
          <a:lstStyle/>
          <a:p>
            <a:pPr>
              <a:spcBef>
                <a:spcPct val="50000"/>
              </a:spcBef>
            </a:pPr>
            <a:endParaRPr lang="en-US"/>
          </a:p>
        </p:txBody>
      </p:sp>
      <p:sp>
        <p:nvSpPr>
          <p:cNvPr id="4099" name="Title 11"/>
          <p:cNvSpPr>
            <a:spLocks noGrp="1"/>
          </p:cNvSpPr>
          <p:nvPr>
            <p:ph type="title"/>
          </p:nvPr>
        </p:nvSpPr>
        <p:spPr bwMode="auto">
          <a:xfrm>
            <a:off x="193675" y="1316038"/>
            <a:ext cx="7565940" cy="682625"/>
          </a:xfrm>
          <a:noFill/>
          <a:ln>
            <a:miter lim="800000"/>
            <a:headEnd/>
            <a:tailEnd/>
          </a:ln>
        </p:spPr>
        <p:txBody>
          <a:bodyPr vert="horz" wrap="square" lIns="91440" tIns="45720" rIns="91440" bIns="45720" numCol="1" anchor="t" anchorCtr="0" compatLnSpc="1">
            <a:prstTxWarp prst="textNoShape">
              <a:avLst/>
            </a:prstTxWarp>
          </a:bodyPr>
          <a:lstStyle/>
          <a:p>
            <a:pPr algn="r"/>
            <a:r>
              <a:rPr lang="en-US" sz="2800" dirty="0" smtClean="0">
                <a:latin typeface="Frutiger LT Std 45 Light" pitchFamily="34" charset="0"/>
              </a:rPr>
              <a:t>Japanese Marine Barracks in </a:t>
            </a:r>
            <a:r>
              <a:rPr lang="en-US" sz="2800" dirty="0" err="1" smtClean="0">
                <a:latin typeface="Frutiger LT Std 45 Light" pitchFamily="34" charset="0"/>
              </a:rPr>
              <a:t>Sumay</a:t>
            </a:r>
            <a:r>
              <a:rPr lang="en-US" sz="2800" dirty="0" smtClean="0">
                <a:latin typeface="Frutiger LT Std 45 Light" pitchFamily="34" charset="0"/>
              </a:rPr>
              <a:t>, Guam</a:t>
            </a:r>
          </a:p>
        </p:txBody>
      </p:sp>
      <p:pic>
        <p:nvPicPr>
          <p:cNvPr id="4100" name="Content Placeholder 3" descr="58_occupation.jpg"/>
          <p:cNvPicPr>
            <a:picLocks noGrp="1" noChangeAspect="1"/>
          </p:cNvPicPr>
          <p:nvPr>
            <p:ph idx="1"/>
          </p:nvPr>
        </p:nvPicPr>
        <p:blipFill>
          <a:blip r:embed="rId3" cstate="print"/>
          <a:srcRect/>
          <a:stretch>
            <a:fillRect/>
          </a:stretch>
        </p:blipFill>
        <p:spPr>
          <a:xfrm>
            <a:off x="1500188" y="1889125"/>
            <a:ext cx="6253162" cy="49688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randombar(horizontal)">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bwMode="auto">
          <a:xfrm>
            <a:off x="309562" y="1316038"/>
            <a:ext cx="7450053" cy="682625"/>
          </a:xfrm>
          <a:noFill/>
          <a:ln>
            <a:miter lim="800000"/>
            <a:headEnd/>
            <a:tailEnd/>
          </a:ln>
        </p:spPr>
        <p:txBody>
          <a:bodyPr vert="horz" wrap="square" lIns="91440" tIns="45720" rIns="91440" bIns="45720" numCol="1" anchor="t" anchorCtr="0" compatLnSpc="1">
            <a:prstTxWarp prst="textNoShape">
              <a:avLst/>
            </a:prstTxWarp>
          </a:bodyPr>
          <a:lstStyle/>
          <a:p>
            <a:pPr algn="r"/>
            <a:r>
              <a:rPr lang="en-US" dirty="0" smtClean="0">
                <a:latin typeface="Frutiger LT Std 45 Light" pitchFamily="34" charset="0"/>
              </a:rPr>
              <a:t>Japanese Personnel near a row of vehicles</a:t>
            </a:r>
          </a:p>
        </p:txBody>
      </p:sp>
      <p:sp>
        <p:nvSpPr>
          <p:cNvPr id="4" name="Content Placeholder 3"/>
          <p:cNvSpPr>
            <a:spLocks noGrp="1"/>
          </p:cNvSpPr>
          <p:nvPr>
            <p:ph idx="1"/>
          </p:nvPr>
        </p:nvSpPr>
        <p:spPr/>
        <p:txBody>
          <a:bodyPr/>
          <a:lstStyle/>
          <a:p>
            <a:endParaRPr lang="en-US"/>
          </a:p>
        </p:txBody>
      </p:sp>
      <p:pic>
        <p:nvPicPr>
          <p:cNvPr id="5" name="Picture 2" descr="guards"/>
          <p:cNvPicPr>
            <a:picLocks noChangeAspect="1" noChangeArrowheads="1"/>
          </p:cNvPicPr>
          <p:nvPr/>
        </p:nvPicPr>
        <p:blipFill>
          <a:blip r:embed="rId3" cstate="print"/>
          <a:srcRect/>
          <a:stretch>
            <a:fillRect/>
          </a:stretch>
        </p:blipFill>
        <p:spPr bwMode="auto">
          <a:xfrm>
            <a:off x="385855" y="1830359"/>
            <a:ext cx="7298187" cy="502764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450" y="1892800"/>
            <a:ext cx="6836090" cy="682140"/>
          </a:xfrm>
        </p:spPr>
        <p:txBody>
          <a:bodyPr/>
          <a:lstStyle/>
          <a:p>
            <a:r>
              <a:rPr lang="en-US" dirty="0" smtClean="0">
                <a:latin typeface="Frutiger LT Std 95 UltraBlack" pitchFamily="34" charset="0"/>
              </a:rPr>
              <a:t>3) Further Investigation</a:t>
            </a:r>
            <a:endParaRPr lang="en-US" dirty="0">
              <a:latin typeface="Frutiger LT Std 95 UltraBlack" pitchFamily="34" charset="0"/>
            </a:endParaRPr>
          </a:p>
        </p:txBody>
      </p:sp>
      <p:sp>
        <p:nvSpPr>
          <p:cNvPr id="3" name="Content Placeholder 2"/>
          <p:cNvSpPr>
            <a:spLocks noGrp="1"/>
          </p:cNvSpPr>
          <p:nvPr>
            <p:ph idx="1"/>
          </p:nvPr>
        </p:nvSpPr>
        <p:spPr>
          <a:xfrm>
            <a:off x="0" y="2545684"/>
            <a:ext cx="9144000" cy="2457921"/>
          </a:xfrm>
        </p:spPr>
        <p:txBody>
          <a:bodyPr/>
          <a:lstStyle/>
          <a:p>
            <a:r>
              <a:rPr lang="en-US" sz="2200" dirty="0" smtClean="0">
                <a:latin typeface="Frutiger LT Std 45 Light" pitchFamily="34" charset="0"/>
              </a:rPr>
              <a:t>Ask questions to lead to more observations and reflections about these photos.</a:t>
            </a:r>
          </a:p>
          <a:p>
            <a:r>
              <a:rPr lang="en-US" sz="2200" dirty="0" smtClean="0">
                <a:latin typeface="Frutiger LT Std 45 Light" pitchFamily="34" charset="0"/>
              </a:rPr>
              <a:t>What do you wonder about…</a:t>
            </a:r>
          </a:p>
          <a:p>
            <a:pPr lvl="1"/>
            <a:r>
              <a:rPr lang="en-US" sz="2200" dirty="0" smtClean="0">
                <a:latin typeface="Frutiger LT Std 45 Light" pitchFamily="34" charset="0"/>
              </a:rPr>
              <a:t>Who?</a:t>
            </a:r>
          </a:p>
          <a:p>
            <a:pPr lvl="1"/>
            <a:r>
              <a:rPr lang="en-US" sz="2200" dirty="0" smtClean="0">
                <a:latin typeface="Frutiger LT Std 45 Light" pitchFamily="34" charset="0"/>
              </a:rPr>
              <a:t>What?</a:t>
            </a:r>
          </a:p>
          <a:p>
            <a:pPr lvl="1"/>
            <a:r>
              <a:rPr lang="en-US" sz="2200" dirty="0" smtClean="0">
                <a:latin typeface="Frutiger LT Std 45 Light" pitchFamily="34" charset="0"/>
              </a:rPr>
              <a:t>When?</a:t>
            </a:r>
          </a:p>
          <a:p>
            <a:pPr lvl="1"/>
            <a:r>
              <a:rPr lang="en-US" sz="2200" dirty="0" smtClean="0">
                <a:latin typeface="Frutiger LT Std 45 Light" pitchFamily="34" charset="0"/>
              </a:rPr>
              <a:t>Where?</a:t>
            </a:r>
          </a:p>
          <a:p>
            <a:pPr lvl="1"/>
            <a:r>
              <a:rPr lang="en-US" sz="2200" dirty="0" smtClean="0">
                <a:latin typeface="Frutiger LT Std 45 Light" pitchFamily="34" charset="0"/>
              </a:rPr>
              <a:t>Why?</a:t>
            </a:r>
          </a:p>
          <a:p>
            <a:pPr lvl="1"/>
            <a:r>
              <a:rPr lang="en-US" sz="2200" dirty="0" smtClean="0">
                <a:latin typeface="Frutiger LT Std 45 Light" pitchFamily="34" charset="0"/>
              </a:rPr>
              <a:t>How?</a:t>
            </a:r>
            <a:endParaRPr lang="en-US" sz="2200" dirty="0">
              <a:latin typeface="Frutiger LT Std 45 Light" pitchFamily="34" charset="0"/>
            </a:endParaRPr>
          </a:p>
        </p:txBody>
      </p:sp>
      <p:sp>
        <p:nvSpPr>
          <p:cNvPr id="4" name="Rectangle 3"/>
          <p:cNvSpPr/>
          <p:nvPr/>
        </p:nvSpPr>
        <p:spPr>
          <a:xfrm>
            <a:off x="0" y="1278320"/>
            <a:ext cx="7574509" cy="584775"/>
          </a:xfrm>
          <a:prstGeom prst="rect">
            <a:avLst/>
          </a:prstGeom>
        </p:spPr>
        <p:txBody>
          <a:bodyPr wrap="none">
            <a:spAutoFit/>
          </a:bodyPr>
          <a:lstStyle/>
          <a:p>
            <a:r>
              <a:rPr lang="en-US" sz="3200" dirty="0" smtClean="0">
                <a:solidFill>
                  <a:srgbClr val="0000CC"/>
                </a:solidFill>
                <a:latin typeface="Frutiger LT Std 95 UltraBlack" pitchFamily="34" charset="0"/>
              </a:rPr>
              <a:t>Analyzing Photographs &amp; Prints</a:t>
            </a:r>
            <a:endParaRPr lang="en-US" sz="3200" dirty="0">
              <a:latin typeface="Frutiger LT Std 95 UltraBlack" pitchFamily="34" charset="0"/>
            </a:endParaRPr>
          </a:p>
        </p:txBody>
      </p:sp>
      <p:sp>
        <p:nvSpPr>
          <p:cNvPr id="5" name="Content Placeholder 2"/>
          <p:cNvSpPr txBox="1">
            <a:spLocks/>
          </p:cNvSpPr>
          <p:nvPr/>
        </p:nvSpPr>
        <p:spPr bwMode="auto">
          <a:xfrm>
            <a:off x="1922056" y="3851456"/>
            <a:ext cx="7221944" cy="3006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rPr>
              <a:t>How would you expand or alter your textbook</a:t>
            </a:r>
            <a:r>
              <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rPr>
              <a:t> explanations of history based on these primary sources you just looked at?</a:t>
            </a: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200" kern="0" baseline="0" dirty="0" smtClean="0">
                <a:latin typeface="Frutiger LT Std 45 Light" pitchFamily="34" charset="0"/>
              </a:rPr>
              <a:t>Consider</a:t>
            </a:r>
            <a:r>
              <a:rPr lang="en-US" sz="2200" kern="0" dirty="0" smtClean="0">
                <a:latin typeface="Frutiger LT Std 45 Light" pitchFamily="34" charset="0"/>
              </a:rPr>
              <a:t> how these photos support or challenge information and understanding of World War II. How would you refine or revise the way history could be taught in schools?</a:t>
            </a:r>
            <a:endPar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201510"/>
            <a:ext cx="7450570" cy="797355"/>
          </a:xfrm>
        </p:spPr>
        <p:txBody>
          <a:bodyPr/>
          <a:lstStyle/>
          <a:p>
            <a:pPr algn="r"/>
            <a:r>
              <a:rPr lang="en-US" sz="2500" dirty="0" smtClean="0">
                <a:latin typeface="Frutiger LT Std 45 Light" pitchFamily="34" charset="0"/>
              </a:rPr>
              <a:t>Guam remained in Japanese hands for two and a half years and </a:t>
            </a:r>
            <a:r>
              <a:rPr lang="en-US" sz="2500" dirty="0" err="1" smtClean="0">
                <a:latin typeface="Frutiger LT Std 45 Light" pitchFamily="34" charset="0"/>
              </a:rPr>
              <a:t>Chamorros</a:t>
            </a:r>
            <a:r>
              <a:rPr lang="en-US" sz="2500" dirty="0" smtClean="0">
                <a:latin typeface="Frutiger LT Std 45 Light" pitchFamily="34" charset="0"/>
              </a:rPr>
              <a:t> were forced to endure hardships of the military occupation in a war not of their own making.</a:t>
            </a:r>
            <a:endParaRPr lang="en-US" sz="2500" dirty="0"/>
          </a:p>
        </p:txBody>
      </p:sp>
      <p:sp>
        <p:nvSpPr>
          <p:cNvPr id="3" name="Content Placeholder 2"/>
          <p:cNvSpPr>
            <a:spLocks noGrp="1"/>
          </p:cNvSpPr>
          <p:nvPr>
            <p:ph idx="1"/>
          </p:nvPr>
        </p:nvSpPr>
        <p:spPr>
          <a:xfrm>
            <a:off x="3573470" y="5848515"/>
            <a:ext cx="5570530" cy="817460"/>
          </a:xfrm>
        </p:spPr>
        <p:txBody>
          <a:bodyPr/>
          <a:lstStyle/>
          <a:p>
            <a:pPr algn="ctr">
              <a:buNone/>
            </a:pPr>
            <a:r>
              <a:rPr lang="en-US" sz="1800" i="1" dirty="0" smtClean="0"/>
              <a:t>Early in the occupation era, men of the Japanese naval militia charged with the island's administration stroll in </a:t>
            </a:r>
            <a:r>
              <a:rPr lang="en-US" sz="1800" i="1" dirty="0" err="1" smtClean="0"/>
              <a:t>Agana</a:t>
            </a:r>
            <a:r>
              <a:rPr lang="en-US" sz="1800" i="1" dirty="0" smtClean="0"/>
              <a:t>.</a:t>
            </a:r>
            <a:endParaRPr lang="en-US" sz="1800" i="1" dirty="0"/>
          </a:p>
        </p:txBody>
      </p:sp>
      <p:pic>
        <p:nvPicPr>
          <p:cNvPr id="39938" name="Picture 2" descr="Japanese navymen"/>
          <p:cNvPicPr>
            <a:picLocks noChangeAspect="1" noChangeArrowheads="1"/>
          </p:cNvPicPr>
          <p:nvPr/>
        </p:nvPicPr>
        <p:blipFill>
          <a:blip r:embed="rId3" cstate="print"/>
          <a:srcRect/>
          <a:stretch>
            <a:fillRect/>
          </a:stretch>
        </p:blipFill>
        <p:spPr bwMode="auto">
          <a:xfrm>
            <a:off x="309045" y="2507280"/>
            <a:ext cx="3138857" cy="4197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p:cNvSpPr>
            <a:spLocks noGrp="1"/>
          </p:cNvSpPr>
          <p:nvPr>
            <p:ph type="title"/>
          </p:nvPr>
        </p:nvSpPr>
        <p:spPr bwMode="auto">
          <a:xfrm>
            <a:off x="309563" y="1316038"/>
            <a:ext cx="6835775" cy="682625"/>
          </a:xfrm>
          <a:noFill/>
          <a:ln>
            <a:miter lim="800000"/>
            <a:headEnd/>
            <a:tailEnd/>
          </a:ln>
        </p:spPr>
        <p:txBody>
          <a:bodyPr vert="horz" wrap="square" lIns="91440" tIns="45720" rIns="91440" bIns="45720" numCol="1" anchor="t" anchorCtr="0" compatLnSpc="1">
            <a:prstTxWarp prst="textNoShape">
              <a:avLst/>
            </a:prstTxWarp>
          </a:bodyPr>
          <a:lstStyle/>
          <a:p>
            <a:r>
              <a:rPr lang="en-US" sz="3000" dirty="0" smtClean="0">
                <a:latin typeface="Frutiger LT Std 95 UltraBlack" pitchFamily="34" charset="0"/>
              </a:rPr>
              <a:t>Bibliography</a:t>
            </a:r>
          </a:p>
        </p:txBody>
      </p:sp>
      <p:sp>
        <p:nvSpPr>
          <p:cNvPr id="10243" name="Content Placeholder 8"/>
          <p:cNvSpPr>
            <a:spLocks noGrp="1"/>
          </p:cNvSpPr>
          <p:nvPr>
            <p:ph idx="1"/>
          </p:nvPr>
        </p:nvSpPr>
        <p:spPr/>
        <p:txBody>
          <a:bodyPr/>
          <a:lstStyle/>
          <a:p>
            <a:pPr>
              <a:buFontTx/>
              <a:buNone/>
            </a:pPr>
            <a:r>
              <a:rPr lang="en-US" sz="3000" dirty="0" smtClean="0">
                <a:latin typeface="Frutiger LT Std 45 Light" pitchFamily="34" charset="0"/>
              </a:rPr>
              <a:t>War in the Pacific National Historical Park.  </a:t>
            </a:r>
            <a:r>
              <a:rPr lang="en-US" sz="3000" i="1" dirty="0" smtClean="0">
                <a:latin typeface="Frutiger LT Std 45 Light" pitchFamily="34" charset="0"/>
              </a:rPr>
              <a:t>Occupation</a:t>
            </a:r>
            <a:r>
              <a:rPr lang="en-US" sz="3000" dirty="0" smtClean="0">
                <a:latin typeface="Frutiger LT Std 45 Light" pitchFamily="34" charset="0"/>
              </a:rPr>
              <a:t>. </a:t>
            </a:r>
            <a:r>
              <a:rPr lang="en-US" sz="3000" u="sng" dirty="0" smtClean="0">
                <a:latin typeface="Frutiger LT Std 45 Light" pitchFamily="34" charset="0"/>
              </a:rPr>
              <a:t>nps.gov</a:t>
            </a:r>
            <a:r>
              <a:rPr lang="en-US" sz="3000" dirty="0" smtClean="0">
                <a:latin typeface="Frutiger LT Std 45 Light" pitchFamily="34" charset="0"/>
              </a:rPr>
              <a:t>. National Park Service, </a:t>
            </a:r>
            <a:r>
              <a:rPr lang="en-US" sz="3000" dirty="0" err="1" smtClean="0">
                <a:latin typeface="Frutiger LT Std 45 Light" pitchFamily="34" charset="0"/>
              </a:rPr>
              <a:t>n.d</a:t>
            </a:r>
            <a:r>
              <a:rPr lang="en-US" sz="3000" dirty="0" smtClean="0">
                <a:latin typeface="Frutiger LT Std 45 Light" pitchFamily="34" charset="0"/>
              </a:rPr>
              <a:t>. Web. March 2011.  </a:t>
            </a:r>
          </a:p>
          <a:p>
            <a:endParaRPr lang="en-US" sz="3000" dirty="0" smtClean="0">
              <a:latin typeface="Frutiger LT Std 45 Ligh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9"/>
          <p:cNvSpPr>
            <a:spLocks noGrp="1"/>
          </p:cNvSpPr>
          <p:nvPr>
            <p:ph type="title"/>
          </p:nvPr>
        </p:nvSpPr>
        <p:spPr bwMode="auto">
          <a:xfrm>
            <a:off x="309563" y="1201510"/>
            <a:ext cx="7450052"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100" dirty="0" smtClean="0"/>
              <a:t>For the first four months the island was controlled by army troops, who were housed in schools and government buildings in </a:t>
            </a:r>
            <a:r>
              <a:rPr lang="en-US" sz="2100" dirty="0" err="1" smtClean="0"/>
              <a:t>Hagatña</a:t>
            </a:r>
            <a:r>
              <a:rPr lang="en-US" sz="2100" dirty="0" smtClean="0"/>
              <a:t>. </a:t>
            </a:r>
            <a:endParaRPr lang="en-US" sz="2100" dirty="0" smtClean="0">
              <a:latin typeface="Frutiger LT Std 45 Light" pitchFamily="34" charset="0"/>
            </a:endParaRPr>
          </a:p>
        </p:txBody>
      </p:sp>
      <p:sp>
        <p:nvSpPr>
          <p:cNvPr id="4" name="Content Placeholder 3"/>
          <p:cNvSpPr>
            <a:spLocks noGrp="1"/>
          </p:cNvSpPr>
          <p:nvPr>
            <p:ph idx="1"/>
          </p:nvPr>
        </p:nvSpPr>
        <p:spPr>
          <a:xfrm>
            <a:off x="6453845" y="5845465"/>
            <a:ext cx="2498130" cy="1012535"/>
          </a:xfrm>
        </p:spPr>
        <p:txBody>
          <a:bodyPr/>
          <a:lstStyle/>
          <a:p>
            <a:pPr>
              <a:buNone/>
            </a:pPr>
            <a:r>
              <a:rPr lang="en-US" sz="1800" dirty="0" smtClean="0"/>
              <a:t>Japanese personnel near row of </a:t>
            </a:r>
            <a:r>
              <a:rPr lang="en-US" sz="1800" dirty="0" smtClean="0"/>
              <a:t>vehicles</a:t>
            </a:r>
            <a:endParaRPr lang="en-US" sz="1800" i="1" dirty="0"/>
          </a:p>
        </p:txBody>
      </p:sp>
      <p:pic>
        <p:nvPicPr>
          <p:cNvPr id="5" name="Content Placeholder 3" descr="61_occupation.jpg"/>
          <p:cNvPicPr>
            <a:picLocks noChangeAspect="1"/>
          </p:cNvPicPr>
          <p:nvPr/>
        </p:nvPicPr>
        <p:blipFill>
          <a:blip r:embed="rId3" cstate="print"/>
          <a:srcRect/>
          <a:stretch>
            <a:fillRect/>
          </a:stretch>
        </p:blipFill>
        <p:spPr bwMode="auto">
          <a:xfrm>
            <a:off x="309044" y="2276850"/>
            <a:ext cx="6108199" cy="458114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randombar(horizont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201510"/>
            <a:ext cx="7450570" cy="1997060"/>
          </a:xfrm>
        </p:spPr>
        <p:txBody>
          <a:bodyPr/>
          <a:lstStyle/>
          <a:p>
            <a:pPr algn="r"/>
            <a:r>
              <a:rPr lang="en-US" sz="2400" dirty="0" smtClean="0"/>
              <a:t>The island was renamed </a:t>
            </a:r>
            <a:r>
              <a:rPr lang="en-US" sz="2400" i="1" dirty="0" smtClean="0"/>
              <a:t>Omiya Jima </a:t>
            </a:r>
            <a:r>
              <a:rPr lang="en-US" sz="2400" dirty="0" smtClean="0"/>
              <a:t>(Great Shrine Island) and </a:t>
            </a:r>
            <a:r>
              <a:rPr lang="en-US" sz="2400" dirty="0" err="1" smtClean="0"/>
              <a:t>Chamorros</a:t>
            </a:r>
            <a:r>
              <a:rPr lang="en-US" sz="2400" dirty="0" smtClean="0"/>
              <a:t> were required to learn the Japanese custom of bowing, Japanese yen became the island’s currency, and civilian affairs were handled by a branch of the army called the </a:t>
            </a:r>
            <a:r>
              <a:rPr lang="en-US" sz="2400" i="1" dirty="0" err="1" smtClean="0"/>
              <a:t>Minseisho</a:t>
            </a:r>
            <a:r>
              <a:rPr lang="en-US" sz="2400" dirty="0" smtClean="0"/>
              <a:t>. </a:t>
            </a:r>
            <a:endParaRPr lang="en-US" sz="2400" dirty="0">
              <a:latin typeface="Frutiger LT Std 45 Light" pitchFamily="34" charset="0"/>
            </a:endParaRPr>
          </a:p>
        </p:txBody>
      </p:sp>
      <p:sp>
        <p:nvSpPr>
          <p:cNvPr id="5" name="Content Placeholder 4"/>
          <p:cNvSpPr>
            <a:spLocks noGrp="1"/>
          </p:cNvSpPr>
          <p:nvPr>
            <p:ph idx="1"/>
          </p:nvPr>
        </p:nvSpPr>
        <p:spPr>
          <a:xfrm>
            <a:off x="5301695" y="3697835"/>
            <a:ext cx="3571666" cy="2957184"/>
          </a:xfrm>
        </p:spPr>
        <p:txBody>
          <a:bodyPr/>
          <a:lstStyle/>
          <a:p>
            <a:pPr>
              <a:buNone/>
            </a:pPr>
            <a:r>
              <a:rPr lang="en-US" sz="1800" i="1" dirty="0" smtClean="0"/>
              <a:t>Chamorro children learn Katakana</a:t>
            </a:r>
            <a:r>
              <a:rPr lang="en-US" sz="1800" i="1" dirty="0" smtClean="0"/>
              <a:t>, one of the three Japanese alphabets used in writing. </a:t>
            </a:r>
            <a:endParaRPr lang="en-US" sz="1800" i="1" dirty="0" smtClean="0"/>
          </a:p>
          <a:p>
            <a:pPr>
              <a:buNone/>
            </a:pPr>
            <a:r>
              <a:rPr lang="en-US" sz="1800" i="1" dirty="0" smtClean="0"/>
              <a:t>Children's </a:t>
            </a:r>
            <a:r>
              <a:rPr lang="en-US" sz="1800" i="1" dirty="0" smtClean="0"/>
              <a:t>attendance was </a:t>
            </a:r>
            <a:r>
              <a:rPr lang="en-US" sz="1800" i="1" dirty="0" smtClean="0"/>
              <a:t>mandatory, </a:t>
            </a:r>
            <a:r>
              <a:rPr lang="en-US" sz="1800" i="1" dirty="0" smtClean="0"/>
              <a:t>but of 5,000 children attending pre-war schools, only 600 took part in schools opened by the </a:t>
            </a:r>
            <a:r>
              <a:rPr lang="en-US" sz="1800" i="1" dirty="0" smtClean="0"/>
              <a:t>Japanese.</a:t>
            </a:r>
            <a:endParaRPr lang="en-US" sz="1800" i="1" dirty="0" smtClean="0"/>
          </a:p>
          <a:p>
            <a:pPr>
              <a:buNone/>
            </a:pPr>
            <a:endParaRPr lang="en-US" sz="1800" i="1" dirty="0"/>
          </a:p>
        </p:txBody>
      </p:sp>
      <p:pic>
        <p:nvPicPr>
          <p:cNvPr id="1026" name="Picture 2" descr="children in school"/>
          <p:cNvPicPr>
            <a:picLocks noChangeAspect="1" noChangeArrowheads="1"/>
          </p:cNvPicPr>
          <p:nvPr/>
        </p:nvPicPr>
        <p:blipFill>
          <a:blip r:embed="rId3" cstate="print"/>
          <a:srcRect/>
          <a:stretch>
            <a:fillRect/>
          </a:stretch>
        </p:blipFill>
        <p:spPr bwMode="auto">
          <a:xfrm>
            <a:off x="155425" y="3198570"/>
            <a:ext cx="5148075" cy="344349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bwMode="auto">
          <a:xfrm>
            <a:off x="309564" y="1239916"/>
            <a:ext cx="7450052" cy="758748"/>
          </a:xfrm>
          <a:noFill/>
          <a:ln>
            <a:miter lim="800000"/>
            <a:headEnd/>
            <a:tailEnd/>
          </a:ln>
        </p:spPr>
        <p:txBody>
          <a:bodyPr vert="horz" wrap="square" lIns="91440" tIns="45720" rIns="91440" bIns="45720" numCol="1" anchor="t" anchorCtr="0" compatLnSpc="1">
            <a:prstTxWarp prst="textNoShape">
              <a:avLst/>
            </a:prstTxWarp>
          </a:bodyPr>
          <a:lstStyle/>
          <a:p>
            <a:pPr algn="r"/>
            <a:r>
              <a:rPr lang="en-US" sz="2400" dirty="0" smtClean="0"/>
              <a:t>Cars</a:t>
            </a:r>
            <a:r>
              <a:rPr lang="en-US" sz="2400" dirty="0" smtClean="0"/>
              <a:t>, radios, and cameras were confiscated and food was rationed until supplies became exhausted. </a:t>
            </a:r>
            <a:endParaRPr lang="en-US" sz="2400" dirty="0"/>
          </a:p>
        </p:txBody>
      </p:sp>
      <p:pic>
        <p:nvPicPr>
          <p:cNvPr id="5123" name="Content Placeholder 3" descr="59_occupation.jpg"/>
          <p:cNvPicPr>
            <a:picLocks noGrp="1" noChangeAspect="1"/>
          </p:cNvPicPr>
          <p:nvPr>
            <p:ph idx="1"/>
          </p:nvPr>
        </p:nvPicPr>
        <p:blipFill>
          <a:blip r:embed="rId3" cstate="print"/>
          <a:srcRect/>
          <a:stretch>
            <a:fillRect/>
          </a:stretch>
        </p:blipFill>
        <p:spPr>
          <a:xfrm>
            <a:off x="155425" y="2161635"/>
            <a:ext cx="5916175" cy="4522158"/>
          </a:xfrm>
        </p:spPr>
      </p:pic>
      <p:sp>
        <p:nvSpPr>
          <p:cNvPr id="4" name="Rectangle 3"/>
          <p:cNvSpPr/>
          <p:nvPr/>
        </p:nvSpPr>
        <p:spPr>
          <a:xfrm>
            <a:off x="6069795" y="6002135"/>
            <a:ext cx="3074205" cy="646331"/>
          </a:xfrm>
          <a:prstGeom prst="rect">
            <a:avLst/>
          </a:prstGeom>
        </p:spPr>
        <p:txBody>
          <a:bodyPr wrap="square">
            <a:spAutoFit/>
          </a:bodyPr>
          <a:lstStyle/>
          <a:p>
            <a:pPr algn="ctr"/>
            <a:r>
              <a:rPr lang="en-US" sz="1800" i="1" dirty="0" smtClean="0">
                <a:latin typeface="Frutiger LT Std 45 Light" pitchFamily="34" charset="0"/>
              </a:rPr>
              <a:t>Japanese personnel in formation along road </a:t>
            </a:r>
            <a:endParaRPr lang="en-US" sz="1800" i="1"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278320"/>
            <a:ext cx="7450570" cy="682140"/>
          </a:xfrm>
        </p:spPr>
        <p:txBody>
          <a:bodyPr/>
          <a:lstStyle/>
          <a:p>
            <a:pPr algn="r"/>
            <a:r>
              <a:rPr lang="en-US" sz="2400" dirty="0" err="1" smtClean="0"/>
              <a:t>Chamorros</a:t>
            </a:r>
            <a:r>
              <a:rPr lang="en-US" sz="2400" dirty="0" smtClean="0"/>
              <a:t> suspected of hiding family members wanted by Japanese, or aiding the few Americans that did not surrender, were harassed, beaten, or tortured, and, in some instances, executed by order of the authorities. </a:t>
            </a:r>
            <a:br>
              <a:rPr lang="en-US" sz="2400" dirty="0" smtClean="0"/>
            </a:br>
            <a:endParaRPr lang="en-US" sz="2400" dirty="0"/>
          </a:p>
        </p:txBody>
      </p:sp>
      <p:sp>
        <p:nvSpPr>
          <p:cNvPr id="3" name="Content Placeholder 2"/>
          <p:cNvSpPr>
            <a:spLocks noGrp="1"/>
          </p:cNvSpPr>
          <p:nvPr>
            <p:ph idx="1"/>
          </p:nvPr>
        </p:nvSpPr>
        <p:spPr>
          <a:xfrm>
            <a:off x="6338631" y="3467405"/>
            <a:ext cx="2805370" cy="3149209"/>
          </a:xfrm>
        </p:spPr>
        <p:txBody>
          <a:bodyPr/>
          <a:lstStyle/>
          <a:p>
            <a:pPr>
              <a:buNone/>
            </a:pPr>
            <a:r>
              <a:rPr lang="en-US" sz="1800" i="1" dirty="0" smtClean="0"/>
              <a:t>On Jan. 10, 1942, on Guam, more than 400 American military and civilian personnel, and others are taken aboard the vessel Argentina </a:t>
            </a:r>
            <a:r>
              <a:rPr lang="en-US" sz="1800" i="1" dirty="0" err="1" smtClean="0"/>
              <a:t>Maru</a:t>
            </a:r>
            <a:r>
              <a:rPr lang="en-US" sz="1800" i="1" dirty="0" smtClean="0"/>
              <a:t>. The people are taken to Japan and put in prisoner-of-war camps near the city of Kobe. </a:t>
            </a:r>
            <a:endParaRPr lang="en-US" sz="1800" i="1" dirty="0"/>
          </a:p>
        </p:txBody>
      </p:sp>
      <p:pic>
        <p:nvPicPr>
          <p:cNvPr id="33794" name="Picture 2" descr="ship"/>
          <p:cNvPicPr>
            <a:picLocks noChangeAspect="1" noChangeArrowheads="1"/>
          </p:cNvPicPr>
          <p:nvPr/>
        </p:nvPicPr>
        <p:blipFill>
          <a:blip r:embed="rId3" cstate="print"/>
          <a:srcRect/>
          <a:stretch>
            <a:fillRect/>
          </a:stretch>
        </p:blipFill>
        <p:spPr bwMode="auto">
          <a:xfrm>
            <a:off x="155426" y="3191569"/>
            <a:ext cx="6067990" cy="342504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3"/>
          <p:cNvSpPr>
            <a:spLocks noGrp="1"/>
          </p:cNvSpPr>
          <p:nvPr>
            <p:ph type="title"/>
          </p:nvPr>
        </p:nvSpPr>
        <p:spPr bwMode="auto">
          <a:xfrm>
            <a:off x="309045" y="1316725"/>
            <a:ext cx="7450570" cy="682140"/>
          </a:xfrm>
          <a:noFill/>
          <a:ln>
            <a:miter lim="800000"/>
            <a:headEnd/>
            <a:tailEnd/>
          </a:ln>
        </p:spPr>
        <p:txBody>
          <a:bodyPr vert="horz" wrap="square" lIns="91440" tIns="45720" rIns="91440" bIns="45720" numCol="1" anchor="t" anchorCtr="0" compatLnSpc="1">
            <a:prstTxWarp prst="textNoShape">
              <a:avLst/>
            </a:prstTxWarp>
          </a:bodyPr>
          <a:lstStyle/>
          <a:p>
            <a:pPr algn="r"/>
            <a:r>
              <a:rPr lang="en-US" sz="2400" dirty="0" smtClean="0"/>
              <a:t>Control of the island came under the Imperial Japanese Navy in March 1942. The </a:t>
            </a:r>
            <a:r>
              <a:rPr lang="en-US" sz="2400" i="1" dirty="0" err="1" smtClean="0"/>
              <a:t>Keibitai</a:t>
            </a:r>
            <a:r>
              <a:rPr lang="en-US" sz="2400" dirty="0" smtClean="0"/>
              <a:t>, as it was known, governed the populace for about 19 months.</a:t>
            </a:r>
            <a:endParaRPr lang="en-US" sz="2400" dirty="0" smtClean="0">
              <a:latin typeface="Frutiger LT Std 45 Light" pitchFamily="34" charset="0"/>
            </a:endParaRPr>
          </a:p>
        </p:txBody>
      </p:sp>
      <p:sp>
        <p:nvSpPr>
          <p:cNvPr id="4" name="Content Placeholder 3"/>
          <p:cNvSpPr>
            <a:spLocks noGrp="1"/>
          </p:cNvSpPr>
          <p:nvPr>
            <p:ph idx="1"/>
          </p:nvPr>
        </p:nvSpPr>
        <p:spPr>
          <a:xfrm>
            <a:off x="2574940" y="6498350"/>
            <a:ext cx="3803900" cy="359650"/>
          </a:xfrm>
        </p:spPr>
        <p:txBody>
          <a:bodyPr/>
          <a:lstStyle/>
          <a:p>
            <a:pPr algn="ctr">
              <a:buNone/>
            </a:pPr>
            <a:r>
              <a:rPr lang="es-ES" i="1" dirty="0" smtClean="0"/>
              <a:t>Agana, Plaza de </a:t>
            </a:r>
            <a:r>
              <a:rPr lang="es-ES" i="1" dirty="0" smtClean="0"/>
              <a:t>España </a:t>
            </a:r>
            <a:endParaRPr lang="en-US" i="1" dirty="0"/>
          </a:p>
        </p:txBody>
      </p:sp>
      <p:pic>
        <p:nvPicPr>
          <p:cNvPr id="5" name="Content Placeholder 3" descr="57_occuption.jpg"/>
          <p:cNvPicPr>
            <a:picLocks noChangeAspect="1"/>
          </p:cNvPicPr>
          <p:nvPr/>
        </p:nvPicPr>
        <p:blipFill>
          <a:blip r:embed="rId3" cstate="print"/>
          <a:stretch>
            <a:fillRect/>
          </a:stretch>
        </p:blipFill>
        <p:spPr bwMode="auto">
          <a:xfrm>
            <a:off x="1960460" y="2468875"/>
            <a:ext cx="5148075" cy="41253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7450570" cy="682140"/>
          </a:xfrm>
        </p:spPr>
        <p:txBody>
          <a:bodyPr/>
          <a:lstStyle/>
          <a:p>
            <a:pPr algn="r"/>
            <a:r>
              <a:rPr lang="en-US" dirty="0" err="1" smtClean="0"/>
              <a:t>Chamorros</a:t>
            </a:r>
            <a:r>
              <a:rPr lang="en-US" dirty="0" smtClean="0"/>
              <a:t> were allowed to remain on their farms and trade for products they needed. Social activities including parties, Japanese movies, and sports competitions. Mass meetings were held in </a:t>
            </a:r>
            <a:r>
              <a:rPr lang="en-US" dirty="0" err="1" smtClean="0"/>
              <a:t>Hagatña</a:t>
            </a:r>
            <a:r>
              <a:rPr lang="en-US" dirty="0" smtClean="0"/>
              <a:t> </a:t>
            </a:r>
            <a:r>
              <a:rPr lang="en-US" dirty="0" smtClean="0"/>
              <a:t>to reinforce the </a:t>
            </a:r>
            <a:r>
              <a:rPr lang="en-US" i="1" dirty="0" smtClean="0"/>
              <a:t>Nippon </a:t>
            </a:r>
            <a:r>
              <a:rPr lang="en-US" i="1" dirty="0" err="1" smtClean="0"/>
              <a:t>Seishen</a:t>
            </a:r>
            <a:r>
              <a:rPr lang="en-US" dirty="0" smtClean="0"/>
              <a:t> </a:t>
            </a:r>
            <a:r>
              <a:rPr lang="en-US" dirty="0" smtClean="0"/>
              <a:t>(spirit of Japan). </a:t>
            </a:r>
            <a:br>
              <a:rPr lang="en-US" dirty="0" smtClean="0"/>
            </a:br>
            <a:endParaRPr lang="en-US" dirty="0"/>
          </a:p>
        </p:txBody>
      </p:sp>
      <p:sp>
        <p:nvSpPr>
          <p:cNvPr id="3" name="Content Placeholder 2"/>
          <p:cNvSpPr>
            <a:spLocks noGrp="1"/>
          </p:cNvSpPr>
          <p:nvPr>
            <p:ph idx="1"/>
          </p:nvPr>
        </p:nvSpPr>
        <p:spPr>
          <a:xfrm>
            <a:off x="6069795" y="3774645"/>
            <a:ext cx="2895600" cy="2891330"/>
          </a:xfrm>
        </p:spPr>
        <p:txBody>
          <a:bodyPr/>
          <a:lstStyle/>
          <a:p>
            <a:pPr>
              <a:buNone/>
            </a:pPr>
            <a:r>
              <a:rPr lang="en-US" sz="1800" i="1" dirty="0" smtClean="0"/>
              <a:t>In the occupation, Japanese authorities, facing a shortage of medical personnel, instituted a program to train students to become nurses. The program faltered because of language differences. </a:t>
            </a:r>
            <a:endParaRPr lang="en-US" sz="1800" i="1" dirty="0"/>
          </a:p>
        </p:txBody>
      </p:sp>
      <p:pic>
        <p:nvPicPr>
          <p:cNvPr id="36866" name="Picture 2" descr="nurses in training"/>
          <p:cNvPicPr>
            <a:picLocks noChangeAspect="1" noChangeArrowheads="1"/>
          </p:cNvPicPr>
          <p:nvPr/>
        </p:nvPicPr>
        <p:blipFill>
          <a:blip r:embed="rId3" cstate="print"/>
          <a:srcRect/>
          <a:stretch>
            <a:fillRect/>
          </a:stretch>
        </p:blipFill>
        <p:spPr bwMode="auto">
          <a:xfrm>
            <a:off x="155425" y="3275380"/>
            <a:ext cx="5914370" cy="340404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4" y="1239915"/>
            <a:ext cx="7488975" cy="758950"/>
          </a:xfrm>
        </p:spPr>
        <p:txBody>
          <a:bodyPr/>
          <a:lstStyle/>
          <a:p>
            <a:pPr algn="r"/>
            <a:r>
              <a:rPr lang="en-US" dirty="0" smtClean="0"/>
              <a:t>Schools were reopened and </a:t>
            </a:r>
            <a:r>
              <a:rPr lang="en-US" dirty="0" err="1" smtClean="0"/>
              <a:t>Chamorros</a:t>
            </a:r>
            <a:r>
              <a:rPr lang="en-US" dirty="0" smtClean="0"/>
              <a:t> were required to learn the Japanese language and customs. English was forbidden. Adults and children were taught reading, writing, math, and Japanese games and songs.</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6223415" y="3428999"/>
            <a:ext cx="2920586" cy="3429001"/>
          </a:xfrm>
        </p:spPr>
        <p:txBody>
          <a:bodyPr/>
          <a:lstStyle/>
          <a:p>
            <a:pPr>
              <a:buNone/>
            </a:pPr>
            <a:r>
              <a:rPr lang="en-US" sz="1800" i="1" dirty="0" smtClean="0"/>
              <a:t>Japanese Governor </a:t>
            </a:r>
            <a:r>
              <a:rPr lang="en-US" sz="1800" i="1" dirty="0" err="1" smtClean="0"/>
              <a:t>Homura</a:t>
            </a:r>
            <a:r>
              <a:rPr lang="en-US" sz="1800" i="1" dirty="0" smtClean="0"/>
              <a:t>, third from left on bottom row, and other officials pose with students graduating from a teacher-training program. The eight month-long training was held in </a:t>
            </a:r>
            <a:r>
              <a:rPr lang="en-US" sz="1800" i="1" dirty="0" err="1" smtClean="0"/>
              <a:t>Agana</a:t>
            </a:r>
            <a:r>
              <a:rPr lang="en-US" sz="1800" i="1" dirty="0" smtClean="0"/>
              <a:t>, with students staying in a dormitory,</a:t>
            </a:r>
            <a:endParaRPr lang="en-US" sz="1800" i="1" dirty="0"/>
          </a:p>
        </p:txBody>
      </p:sp>
      <p:pic>
        <p:nvPicPr>
          <p:cNvPr id="41986" name="Picture 2" descr="students"/>
          <p:cNvPicPr>
            <a:picLocks noChangeAspect="1" noChangeArrowheads="1"/>
          </p:cNvPicPr>
          <p:nvPr/>
        </p:nvPicPr>
        <p:blipFill>
          <a:blip r:embed="rId3" cstate="print"/>
          <a:srcRect/>
          <a:stretch>
            <a:fillRect/>
          </a:stretch>
        </p:blipFill>
        <p:spPr bwMode="auto">
          <a:xfrm>
            <a:off x="-1" y="2776114"/>
            <a:ext cx="6146605" cy="408407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lank Presentati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lank Presentation">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4125</TotalTime>
  <Words>1947</Words>
  <Application>Microsoft Office PowerPoint</Application>
  <PresentationFormat>On-screen Show (4:3)</PresentationFormat>
  <Paragraphs>132</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Slide 1</vt:lpstr>
      <vt:lpstr>Guam remained in Japanese hands for two and a half years and Chamorros were forced to endure hardships of the military occupation in a war not of their own making.</vt:lpstr>
      <vt:lpstr>For the first four months the island was controlled by army troops, who were housed in schools and government buildings in Hagatña. </vt:lpstr>
      <vt:lpstr>The island was renamed Omiya Jima (Great Shrine Island) and Chamorros were required to learn the Japanese custom of bowing, Japanese yen became the island’s currency, and civilian affairs were handled by a branch of the army called the Minseisho. </vt:lpstr>
      <vt:lpstr>Cars, radios, and cameras were confiscated and food was rationed until supplies became exhausted. </vt:lpstr>
      <vt:lpstr>Chamorros suspected of hiding family members wanted by Japanese, or aiding the few Americans that did not surrender, were harassed, beaten, or tortured, and, in some instances, executed by order of the authorities.  </vt:lpstr>
      <vt:lpstr>Control of the island came under the Imperial Japanese Navy in March 1942. The Keibitai, as it was known, governed the populace for about 19 months.</vt:lpstr>
      <vt:lpstr>Chamorros were allowed to remain on their farms and trade for products they needed. Social activities including parties, Japanese movies, and sports competitions. Mass meetings were held in Hagatña to reinforce the Nippon Seishen (spirit of Japan).  </vt:lpstr>
      <vt:lpstr>Schools were reopened and Chamorros were required to learn the Japanese language and customs. English was forbidden. Adults and children were taught reading, writing, math, and Japanese games and songs.  </vt:lpstr>
      <vt:lpstr>In early 1944, with the war going badly for Japan and an American invasion threatening, the Japanese Army returned to Guam, bringing with it a new stricter form of government: the Kaikontai.  </vt:lpstr>
      <vt:lpstr>Social activities were terminated, schools were closed, and Chamorro men, women, and children over the age of 12 were forced to work long hours in the fields, repair or build airstrips and defense installations, and dig hundreds of Japanese cave shelters.    </vt:lpstr>
      <vt:lpstr>Chamorros, laboring at bayonet point, were mistreated and, in some cases, executed after completing defense installations.</vt:lpstr>
      <vt:lpstr>Without warning, 10,000-15,000 Chamorros, young, and old, were forced to march with only the belongings they could carry to concentration camps in Guam’s central and southern jungles. With inadequate shelter, little food, and no sanitary facilities, life in these camps was miserable. </vt:lpstr>
      <vt:lpstr>Despite hardships, however, incarceration proved to be a blessing in disguise. Had they not been moved, many Chamorros would have been killed by the American pre-invasion bombardment and Japanese crossfire. </vt:lpstr>
      <vt:lpstr>Analyzing Photographs &amp; Prints</vt:lpstr>
      <vt:lpstr>Now Let’s Analyze!</vt:lpstr>
      <vt:lpstr>Japanese Marine Barracks in Sumay, Guam</vt:lpstr>
      <vt:lpstr>Japanese Personnel near a row of vehicles</vt:lpstr>
      <vt:lpstr>3) Further Investigation</vt:lpstr>
      <vt:lpstr>Bibliography</vt:lpstr>
    </vt:vector>
  </TitlesOfParts>
  <Company>National Park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the National Park Service</dc:title>
  <dc:creator>Jennifer Mummart</dc:creator>
  <cp:lastModifiedBy>JZapanta</cp:lastModifiedBy>
  <cp:revision>128</cp:revision>
  <cp:lastPrinted>2001-01-10T15:55:37Z</cp:lastPrinted>
  <dcterms:created xsi:type="dcterms:W3CDTF">2000-03-24T20:50:56Z</dcterms:created>
  <dcterms:modified xsi:type="dcterms:W3CDTF">2011-03-10T05:36:47Z</dcterms:modified>
</cp:coreProperties>
</file>