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38" r:id="rId3"/>
    <p:sldId id="339" r:id="rId4"/>
    <p:sldId id="298" r:id="rId5"/>
    <p:sldId id="325" r:id="rId6"/>
    <p:sldId id="329" r:id="rId7"/>
    <p:sldId id="344" r:id="rId8"/>
    <p:sldId id="342" r:id="rId9"/>
    <p:sldId id="330" r:id="rId10"/>
    <p:sldId id="310" r:id="rId11"/>
    <p:sldId id="311" r:id="rId12"/>
    <p:sldId id="313" r:id="rId13"/>
    <p:sldId id="327" r:id="rId14"/>
    <p:sldId id="328" r:id="rId15"/>
    <p:sldId id="337" r:id="rId16"/>
    <p:sldId id="343" r:id="rId17"/>
    <p:sldId id="326" r:id="rId1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Gill Sans" pitchFamily="34" charset="0"/>
        <a:ea typeface="+mn-ea"/>
        <a:cs typeface="+mn-cs"/>
      </a:defRPr>
    </a:lvl1pPr>
    <a:lvl2pPr marL="457200" algn="l" rtl="0" eaLnBrk="0" fontAlgn="base" hangingPunct="0">
      <a:spcBef>
        <a:spcPct val="0"/>
      </a:spcBef>
      <a:spcAft>
        <a:spcPct val="0"/>
      </a:spcAft>
      <a:defRPr sz="2400" kern="1200">
        <a:solidFill>
          <a:schemeClr val="tx1"/>
        </a:solidFill>
        <a:latin typeface="Gill Sans" pitchFamily="34" charset="0"/>
        <a:ea typeface="+mn-ea"/>
        <a:cs typeface="+mn-cs"/>
      </a:defRPr>
    </a:lvl2pPr>
    <a:lvl3pPr marL="914400" algn="l" rtl="0" eaLnBrk="0" fontAlgn="base" hangingPunct="0">
      <a:spcBef>
        <a:spcPct val="0"/>
      </a:spcBef>
      <a:spcAft>
        <a:spcPct val="0"/>
      </a:spcAft>
      <a:defRPr sz="2400" kern="1200">
        <a:solidFill>
          <a:schemeClr val="tx1"/>
        </a:solidFill>
        <a:latin typeface="Gill Sans"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Gill Sans"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Gill Sans" pitchFamily="34" charset="0"/>
        <a:ea typeface="+mn-ea"/>
        <a:cs typeface="+mn-cs"/>
      </a:defRPr>
    </a:lvl5pPr>
    <a:lvl6pPr marL="2286000" algn="l" defTabSz="914400" rtl="0" eaLnBrk="1" latinLnBrk="0" hangingPunct="1">
      <a:defRPr sz="2400" kern="1200">
        <a:solidFill>
          <a:schemeClr val="tx1"/>
        </a:solidFill>
        <a:latin typeface="Gill Sans" pitchFamily="34" charset="0"/>
        <a:ea typeface="+mn-ea"/>
        <a:cs typeface="+mn-cs"/>
      </a:defRPr>
    </a:lvl6pPr>
    <a:lvl7pPr marL="2743200" algn="l" defTabSz="914400" rtl="0" eaLnBrk="1" latinLnBrk="0" hangingPunct="1">
      <a:defRPr sz="2400" kern="1200">
        <a:solidFill>
          <a:schemeClr val="tx1"/>
        </a:solidFill>
        <a:latin typeface="Gill Sans" pitchFamily="34" charset="0"/>
        <a:ea typeface="+mn-ea"/>
        <a:cs typeface="+mn-cs"/>
      </a:defRPr>
    </a:lvl7pPr>
    <a:lvl8pPr marL="3200400" algn="l" defTabSz="914400" rtl="0" eaLnBrk="1" latinLnBrk="0" hangingPunct="1">
      <a:defRPr sz="2400" kern="1200">
        <a:solidFill>
          <a:schemeClr val="tx1"/>
        </a:solidFill>
        <a:latin typeface="Gill Sans" pitchFamily="34" charset="0"/>
        <a:ea typeface="+mn-ea"/>
        <a:cs typeface="+mn-cs"/>
      </a:defRPr>
    </a:lvl8pPr>
    <a:lvl9pPr marL="3657600" algn="l" defTabSz="914400" rtl="0" eaLnBrk="1" latinLnBrk="0" hangingPunct="1">
      <a:defRPr sz="2400" kern="1200">
        <a:solidFill>
          <a:schemeClr val="tx1"/>
        </a:solidFill>
        <a:latin typeface="Gill San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3300"/>
    <a:srgbClr val="006600"/>
    <a:srgbClr val="008000"/>
    <a:srgbClr val="0000CC"/>
    <a:srgbClr val="3333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9418" autoAdjust="0"/>
  </p:normalViewPr>
  <p:slideViewPr>
    <p:cSldViewPr>
      <p:cViewPr>
        <p:scale>
          <a:sx n="75" d="100"/>
          <a:sy n="75" d="100"/>
        </p:scale>
        <p:origin x="-456" y="276"/>
      </p:cViewPr>
      <p:guideLst>
        <p:guide orient="horz" pos="999"/>
        <p:guide pos="3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54" y="-102"/>
      </p:cViewPr>
      <p:guideLst>
        <p:guide orient="horz" pos="2928"/>
        <p:guide pos="2208"/>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defTabSz="931863">
              <a:defRPr sz="1200">
                <a:latin typeface="Times" pitchFamily="18" charset="0"/>
              </a:defRPr>
            </a:lvl1pPr>
          </a:lstStyle>
          <a:p>
            <a:pPr>
              <a:defRPr/>
            </a:pPr>
            <a:r>
              <a:rPr lang="en-US" altLang="en-US"/>
              <a:t>Five-State Govenment Documents Conference</a:t>
            </a:r>
          </a:p>
        </p:txBody>
      </p:sp>
      <p:sp>
        <p:nvSpPr>
          <p:cNvPr id="68611"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63" tIns="46582" rIns="93163" bIns="46582" numCol="1" anchor="t" anchorCtr="0" compatLnSpc="1">
            <a:prstTxWarp prst="textNoShape">
              <a:avLst/>
            </a:prstTxWarp>
          </a:bodyPr>
          <a:lstStyle>
            <a:lvl1pPr algn="r" defTabSz="931863">
              <a:defRPr sz="1200">
                <a:latin typeface="Times" pitchFamily="18" charset="0"/>
              </a:defRPr>
            </a:lvl1pPr>
          </a:lstStyle>
          <a:p>
            <a:pPr>
              <a:defRPr/>
            </a:pPr>
            <a:endParaRPr lang="en-US" altLang="en-US"/>
          </a:p>
        </p:txBody>
      </p:sp>
      <p:sp>
        <p:nvSpPr>
          <p:cNvPr id="68612"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defTabSz="931863">
              <a:defRPr sz="1200">
                <a:latin typeface="Times" pitchFamily="18" charset="0"/>
              </a:defRPr>
            </a:lvl1pPr>
          </a:lstStyle>
          <a:p>
            <a:pPr>
              <a:defRPr/>
            </a:pPr>
            <a:r>
              <a:rPr lang="en-US" altLang="en-US"/>
              <a:t>August 2006</a:t>
            </a:r>
          </a:p>
        </p:txBody>
      </p:sp>
      <p:sp>
        <p:nvSpPr>
          <p:cNvPr id="68613"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63" tIns="46582" rIns="93163" bIns="46582" numCol="1" anchor="b" anchorCtr="0" compatLnSpc="1">
            <a:prstTxWarp prst="textNoShape">
              <a:avLst/>
            </a:prstTxWarp>
          </a:bodyPr>
          <a:lstStyle>
            <a:lvl1pPr algn="r" defTabSz="931863">
              <a:defRPr sz="1200">
                <a:latin typeface="Times" pitchFamily="18" charset="0"/>
              </a:defRPr>
            </a:lvl1pPr>
          </a:lstStyle>
          <a:p>
            <a:pPr>
              <a:defRPr/>
            </a:pPr>
            <a:fld id="{9FCC4715-BB33-4908-9CB1-C21644842C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591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atin typeface="Times" pitchFamily="18" charset="0"/>
              </a:defRPr>
            </a:lvl1pPr>
          </a:lstStyle>
          <a:p>
            <a:pPr>
              <a:defRPr/>
            </a:pPr>
            <a:r>
              <a:rPr lang="en-US" altLang="en-US"/>
              <a:t>Five-State Govenment Documents Conference</a:t>
            </a:r>
          </a:p>
        </p:txBody>
      </p:sp>
      <p:sp>
        <p:nvSpPr>
          <p:cNvPr id="92163" name="Rectangle 3"/>
          <p:cNvSpPr>
            <a:spLocks noGrp="1" noChangeArrowheads="1"/>
          </p:cNvSpPr>
          <p:nvPr>
            <p:ph type="dt" idx="1"/>
          </p:nvPr>
        </p:nvSpPr>
        <p:spPr bwMode="auto">
          <a:xfrm>
            <a:off x="3976688" y="0"/>
            <a:ext cx="30591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atin typeface="Times" pitchFamily="18" charset="0"/>
              </a:defRPr>
            </a:lvl1pPr>
          </a:lstStyle>
          <a:p>
            <a:pPr>
              <a:defRPr/>
            </a:pPr>
            <a:endParaRPr lang="en-US" altLang="en-US"/>
          </a:p>
        </p:txBody>
      </p:sp>
      <p:sp>
        <p:nvSpPr>
          <p:cNvPr id="16388" name="Rectangle 4"/>
          <p:cNvSpPr>
            <a:spLocks noGrp="1" noRot="1" noChangeAspect="1" noChangeArrowheads="1" noTextEdit="1"/>
          </p:cNvSpPr>
          <p:nvPr>
            <p:ph type="sldImg" idx="2"/>
          </p:nvPr>
        </p:nvSpPr>
        <p:spPr bwMode="auto">
          <a:xfrm>
            <a:off x="1136650" y="687388"/>
            <a:ext cx="4686300" cy="3514725"/>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917575" y="4432300"/>
            <a:ext cx="5124450" cy="42021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166" name="Rectangle 6"/>
          <p:cNvSpPr>
            <a:spLocks noGrp="1" noChangeArrowheads="1"/>
          </p:cNvSpPr>
          <p:nvPr>
            <p:ph type="ftr" sz="quarter" idx="4"/>
          </p:nvPr>
        </p:nvSpPr>
        <p:spPr bwMode="auto">
          <a:xfrm>
            <a:off x="0" y="8863013"/>
            <a:ext cx="30591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atin typeface="Times" pitchFamily="18" charset="0"/>
              </a:defRPr>
            </a:lvl1pPr>
          </a:lstStyle>
          <a:p>
            <a:pPr>
              <a:defRPr/>
            </a:pPr>
            <a:r>
              <a:rPr lang="en-US" altLang="en-US"/>
              <a:t>August 2006</a:t>
            </a:r>
          </a:p>
        </p:txBody>
      </p:sp>
      <p:sp>
        <p:nvSpPr>
          <p:cNvPr id="92167" name="Rectangle 7"/>
          <p:cNvSpPr>
            <a:spLocks noGrp="1" noChangeArrowheads="1"/>
          </p:cNvSpPr>
          <p:nvPr>
            <p:ph type="sldNum" sz="quarter" idx="5"/>
          </p:nvPr>
        </p:nvSpPr>
        <p:spPr bwMode="auto">
          <a:xfrm>
            <a:off x="3976688" y="8863013"/>
            <a:ext cx="30591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atin typeface="Times" pitchFamily="18" charset="0"/>
              </a:defRPr>
            </a:lvl1pPr>
          </a:lstStyle>
          <a:p>
            <a:pPr>
              <a:defRPr/>
            </a:pPr>
            <a:fld id="{D27A45D6-1487-4960-A2AE-A3B2FC604B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7411" name="Rectangle 6"/>
          <p:cNvSpPr>
            <a:spLocks noGrp="1" noChangeArrowheads="1"/>
          </p:cNvSpPr>
          <p:nvPr>
            <p:ph type="ftr" sz="quarter" idx="4"/>
          </p:nvPr>
        </p:nvSpPr>
        <p:spPr>
          <a:noFill/>
        </p:spPr>
        <p:txBody>
          <a:bodyPr/>
          <a:lstStyle/>
          <a:p>
            <a:r>
              <a:rPr lang="en-US" altLang="en-US" smtClean="0"/>
              <a:t>August 2006</a:t>
            </a:r>
          </a:p>
        </p:txBody>
      </p:sp>
      <p:sp>
        <p:nvSpPr>
          <p:cNvPr id="17412" name="Rectangle 7"/>
          <p:cNvSpPr>
            <a:spLocks noGrp="1" noChangeArrowheads="1"/>
          </p:cNvSpPr>
          <p:nvPr>
            <p:ph type="sldNum" sz="quarter" idx="5"/>
          </p:nvPr>
        </p:nvSpPr>
        <p:spPr>
          <a:noFill/>
        </p:spPr>
        <p:txBody>
          <a:bodyPr/>
          <a:lstStyle/>
          <a:p>
            <a:fld id="{A29DE26B-AD57-4DA1-95E3-FB9316006A02}" type="slidenum">
              <a:rPr lang="en-US" altLang="en-US" smtClean="0"/>
              <a:pPr/>
              <a:t>1</a:t>
            </a:fld>
            <a:endParaRPr lang="en-US" altLang="en-US" smtClean="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p:spPr>
        <p:txBody>
          <a:bodyPr/>
          <a:lstStyle/>
          <a:p>
            <a:pPr eaLnBrk="1" hangingPunct="1"/>
            <a:r>
              <a:rPr lang="en-US" smtClean="0"/>
              <a:t>Left Photo: Marine Corps war dog rests in the shade of a camouflage shelter half hung over barbed wire entanglement (National Archives 80-G-239419).</a:t>
            </a:r>
          </a:p>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r>
              <a:rPr lang="en-US" altLang="en-US" smtClean="0"/>
              <a:t>Photo: </a:t>
            </a:r>
            <a:r>
              <a:rPr lang="en-US" smtClean="0"/>
              <a:t>German Shepherd is worked on by Marine Corps veterinarian</a:t>
            </a:r>
          </a:p>
        </p:txBody>
      </p:sp>
      <p:sp>
        <p:nvSpPr>
          <p:cNvPr id="26628" name="Header Placeholder 3"/>
          <p:cNvSpPr>
            <a:spLocks noGrp="1"/>
          </p:cNvSpPr>
          <p:nvPr>
            <p:ph type="hdr" sz="quarter"/>
          </p:nvPr>
        </p:nvSpPr>
        <p:spPr>
          <a:noFill/>
        </p:spPr>
        <p:txBody>
          <a:bodyPr/>
          <a:lstStyle/>
          <a:p>
            <a:r>
              <a:rPr lang="en-US" altLang="en-US" smtClean="0"/>
              <a:t>Five-State Govenment Documents Conference</a:t>
            </a:r>
          </a:p>
        </p:txBody>
      </p:sp>
      <p:sp>
        <p:nvSpPr>
          <p:cNvPr id="26629" name="Footer Placeholder 4"/>
          <p:cNvSpPr>
            <a:spLocks noGrp="1"/>
          </p:cNvSpPr>
          <p:nvPr>
            <p:ph type="ftr" sz="quarter" idx="4"/>
          </p:nvPr>
        </p:nvSpPr>
        <p:spPr>
          <a:noFill/>
        </p:spPr>
        <p:txBody>
          <a:bodyPr/>
          <a:lstStyle/>
          <a:p>
            <a:r>
              <a:rPr lang="en-US" altLang="en-US" smtClean="0"/>
              <a:t>August 2006</a:t>
            </a:r>
          </a:p>
        </p:txBody>
      </p:sp>
      <p:sp>
        <p:nvSpPr>
          <p:cNvPr id="26630" name="Slide Number Placeholder 5"/>
          <p:cNvSpPr>
            <a:spLocks noGrp="1"/>
          </p:cNvSpPr>
          <p:nvPr>
            <p:ph type="sldNum" sz="quarter" idx="5"/>
          </p:nvPr>
        </p:nvSpPr>
        <p:spPr>
          <a:noFill/>
        </p:spPr>
        <p:txBody>
          <a:bodyPr/>
          <a:lstStyle/>
          <a:p>
            <a:fld id="{8AFA1E7B-CC48-4A19-8792-7D0CC0B0D58F}" type="slidenum">
              <a:rPr lang="en-US" altLang="en-US" smtClean="0"/>
              <a:pPr/>
              <a:t>12</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smtClean="0"/>
              <a:t>Photo: Pittsburgh Post-Gazette article from August 9, 1944</a:t>
            </a:r>
          </a:p>
        </p:txBody>
      </p:sp>
      <p:sp>
        <p:nvSpPr>
          <p:cNvPr id="27652" name="Header Placeholder 3"/>
          <p:cNvSpPr>
            <a:spLocks noGrp="1"/>
          </p:cNvSpPr>
          <p:nvPr>
            <p:ph type="hdr" sz="quarter"/>
          </p:nvPr>
        </p:nvSpPr>
        <p:spPr>
          <a:noFill/>
        </p:spPr>
        <p:txBody>
          <a:bodyPr/>
          <a:lstStyle/>
          <a:p>
            <a:r>
              <a:rPr lang="en-US" altLang="en-US" smtClean="0"/>
              <a:t>Five-State Govenment Documents Conference</a:t>
            </a:r>
          </a:p>
        </p:txBody>
      </p:sp>
      <p:sp>
        <p:nvSpPr>
          <p:cNvPr id="27653" name="Footer Placeholder 4"/>
          <p:cNvSpPr>
            <a:spLocks noGrp="1"/>
          </p:cNvSpPr>
          <p:nvPr>
            <p:ph type="ftr" sz="quarter" idx="4"/>
          </p:nvPr>
        </p:nvSpPr>
        <p:spPr>
          <a:noFill/>
        </p:spPr>
        <p:txBody>
          <a:bodyPr/>
          <a:lstStyle/>
          <a:p>
            <a:r>
              <a:rPr lang="en-US" altLang="en-US" smtClean="0"/>
              <a:t>August 2006</a:t>
            </a:r>
          </a:p>
        </p:txBody>
      </p:sp>
      <p:sp>
        <p:nvSpPr>
          <p:cNvPr id="27654" name="Slide Number Placeholder 5"/>
          <p:cNvSpPr>
            <a:spLocks noGrp="1"/>
          </p:cNvSpPr>
          <p:nvPr>
            <p:ph type="sldNum" sz="quarter" idx="5"/>
          </p:nvPr>
        </p:nvSpPr>
        <p:spPr>
          <a:noFill/>
        </p:spPr>
        <p:txBody>
          <a:bodyPr/>
          <a:lstStyle/>
          <a:p>
            <a:fld id="{08B9E809-57EB-41F7-9984-ECC3A6932E94}" type="slidenum">
              <a:rPr lang="en-US" altLang="en-US" smtClean="0"/>
              <a:pPr/>
              <a:t>13</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mtClean="0"/>
              <a:t>Photo: Another article detailing Lt. Putney and the war dogs on Guam.</a:t>
            </a:r>
          </a:p>
        </p:txBody>
      </p:sp>
      <p:sp>
        <p:nvSpPr>
          <p:cNvPr id="28676" name="Header Placeholder 3"/>
          <p:cNvSpPr>
            <a:spLocks noGrp="1"/>
          </p:cNvSpPr>
          <p:nvPr>
            <p:ph type="hdr" sz="quarter"/>
          </p:nvPr>
        </p:nvSpPr>
        <p:spPr>
          <a:noFill/>
        </p:spPr>
        <p:txBody>
          <a:bodyPr/>
          <a:lstStyle/>
          <a:p>
            <a:r>
              <a:rPr lang="en-US" altLang="en-US" smtClean="0"/>
              <a:t>Five-State Govenment Documents Conference</a:t>
            </a:r>
          </a:p>
        </p:txBody>
      </p:sp>
      <p:sp>
        <p:nvSpPr>
          <p:cNvPr id="28677" name="Footer Placeholder 4"/>
          <p:cNvSpPr>
            <a:spLocks noGrp="1"/>
          </p:cNvSpPr>
          <p:nvPr>
            <p:ph type="ftr" sz="quarter" idx="4"/>
          </p:nvPr>
        </p:nvSpPr>
        <p:spPr>
          <a:noFill/>
        </p:spPr>
        <p:txBody>
          <a:bodyPr/>
          <a:lstStyle/>
          <a:p>
            <a:r>
              <a:rPr lang="en-US" altLang="en-US" smtClean="0"/>
              <a:t>August 2006</a:t>
            </a:r>
          </a:p>
        </p:txBody>
      </p:sp>
      <p:sp>
        <p:nvSpPr>
          <p:cNvPr id="28678" name="Slide Number Placeholder 5"/>
          <p:cNvSpPr>
            <a:spLocks noGrp="1"/>
          </p:cNvSpPr>
          <p:nvPr>
            <p:ph type="sldNum" sz="quarter" idx="5"/>
          </p:nvPr>
        </p:nvSpPr>
        <p:spPr>
          <a:noFill/>
        </p:spPr>
        <p:txBody>
          <a:bodyPr/>
          <a:lstStyle/>
          <a:p>
            <a:fld id="{97CD2A85-E9BF-4E75-9BE4-2D318A88E0B0}" type="slidenum">
              <a:rPr lang="en-US" altLang="en-US" smtClean="0"/>
              <a:pPr/>
              <a:t>14</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smtClean="0"/>
              <a:t>Photo: Dogs of War Cemetery on Guam. This dog cemetery contains the graves of dogs that served with the U.S. Marine Corps during the fighting in the Pacific (Signal Corps 284443 Book 1).</a:t>
            </a:r>
          </a:p>
        </p:txBody>
      </p:sp>
      <p:sp>
        <p:nvSpPr>
          <p:cNvPr id="29700" name="Header Placeholder 3"/>
          <p:cNvSpPr>
            <a:spLocks noGrp="1"/>
          </p:cNvSpPr>
          <p:nvPr>
            <p:ph type="hdr" sz="quarter"/>
          </p:nvPr>
        </p:nvSpPr>
        <p:spPr>
          <a:noFill/>
        </p:spPr>
        <p:txBody>
          <a:bodyPr/>
          <a:lstStyle/>
          <a:p>
            <a:r>
              <a:rPr lang="en-US" altLang="en-US" smtClean="0"/>
              <a:t>Five-State Govenment Documents Conference</a:t>
            </a:r>
          </a:p>
        </p:txBody>
      </p:sp>
      <p:sp>
        <p:nvSpPr>
          <p:cNvPr id="29701" name="Footer Placeholder 4"/>
          <p:cNvSpPr>
            <a:spLocks noGrp="1"/>
          </p:cNvSpPr>
          <p:nvPr>
            <p:ph type="ftr" sz="quarter" idx="4"/>
          </p:nvPr>
        </p:nvSpPr>
        <p:spPr>
          <a:noFill/>
        </p:spPr>
        <p:txBody>
          <a:bodyPr/>
          <a:lstStyle/>
          <a:p>
            <a:r>
              <a:rPr lang="en-US" altLang="en-US" smtClean="0"/>
              <a:t>August 2006</a:t>
            </a:r>
          </a:p>
        </p:txBody>
      </p:sp>
      <p:sp>
        <p:nvSpPr>
          <p:cNvPr id="29702" name="Slide Number Placeholder 5"/>
          <p:cNvSpPr>
            <a:spLocks noGrp="1"/>
          </p:cNvSpPr>
          <p:nvPr>
            <p:ph type="sldNum" sz="quarter" idx="5"/>
          </p:nvPr>
        </p:nvSpPr>
        <p:spPr>
          <a:noFill/>
        </p:spPr>
        <p:txBody>
          <a:bodyPr/>
          <a:lstStyle/>
          <a:p>
            <a:fld id="{C26B3C64-4037-4F84-9EAE-F4CB3AA26476}" type="slidenum">
              <a:rPr lang="en-US" altLang="en-US" smtClean="0"/>
              <a:pPr/>
              <a:t>15</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30723" name="Rectangle 6"/>
          <p:cNvSpPr>
            <a:spLocks noGrp="1" noChangeArrowheads="1"/>
          </p:cNvSpPr>
          <p:nvPr>
            <p:ph type="ftr" sz="quarter" idx="4"/>
          </p:nvPr>
        </p:nvSpPr>
        <p:spPr>
          <a:noFill/>
        </p:spPr>
        <p:txBody>
          <a:bodyPr/>
          <a:lstStyle/>
          <a:p>
            <a:r>
              <a:rPr lang="en-US" altLang="en-US" smtClean="0"/>
              <a:t>August 2006</a:t>
            </a:r>
          </a:p>
        </p:txBody>
      </p:sp>
      <p:sp>
        <p:nvSpPr>
          <p:cNvPr id="30724" name="Rectangle 7"/>
          <p:cNvSpPr>
            <a:spLocks noGrp="1" noChangeArrowheads="1"/>
          </p:cNvSpPr>
          <p:nvPr>
            <p:ph type="sldNum" sz="quarter" idx="5"/>
          </p:nvPr>
        </p:nvSpPr>
        <p:spPr>
          <a:noFill/>
        </p:spPr>
        <p:txBody>
          <a:bodyPr/>
          <a:lstStyle/>
          <a:p>
            <a:fld id="{D4DCA853-927B-438E-B6AF-4C73A948C446}" type="slidenum">
              <a:rPr lang="en-US" altLang="en-US" smtClean="0"/>
              <a:pPr/>
              <a:t>17</a:t>
            </a:fld>
            <a:endParaRPr lang="en-US" altLang="en-US" smtClean="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p:spPr>
        <p:txBody>
          <a:bodyPr/>
          <a:lstStyle/>
          <a:p>
            <a:pPr eaLnBrk="1" hangingPunct="1"/>
            <a:r>
              <a:rPr lang="en-US" altLang="en-US" smtClean="0"/>
              <a:t>Photo: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Photo: Two attentive war dogs on ship deck</a:t>
            </a:r>
          </a:p>
          <a:p>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D27A45D6-1487-4960-A2AE-A3B2FC604B16}" type="slidenum">
              <a:rPr lang="en-US" altLang="en-US" smtClean="0"/>
              <a:pPr>
                <a:defRPr/>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Photo: </a:t>
            </a:r>
            <a:r>
              <a:rPr lang="en-US" dirty="0" smtClean="0"/>
              <a:t>Marine Corp. Morris H. </a:t>
            </a:r>
            <a:r>
              <a:rPr lang="en-US" dirty="0" err="1" smtClean="0"/>
              <a:t>Calo</a:t>
            </a:r>
            <a:r>
              <a:rPr lang="en-US" dirty="0" smtClean="0"/>
              <a:t> and Corp. Fritz Von </a:t>
            </a:r>
            <a:r>
              <a:rPr lang="en-US" dirty="0" err="1" smtClean="0"/>
              <a:t>Margod</a:t>
            </a:r>
            <a:r>
              <a:rPr lang="en-US" dirty="0" smtClean="0"/>
              <a:t>, a devil dog, on a beach on Guam. July 29, 1944. (National Archives 80-G- 238970).</a:t>
            </a:r>
            <a:endParaRPr lang="en-US" altLang="en-US" dirty="0" smtClean="0"/>
          </a:p>
          <a:p>
            <a:endParaRPr lang="en-US" dirty="0"/>
          </a:p>
        </p:txBody>
      </p:sp>
      <p:sp>
        <p:nvSpPr>
          <p:cNvPr id="4" name="Header Placeholder 3"/>
          <p:cNvSpPr>
            <a:spLocks noGrp="1"/>
          </p:cNvSpPr>
          <p:nvPr>
            <p:ph type="hdr" sz="quarter" idx="10"/>
          </p:nvPr>
        </p:nvSpPr>
        <p:spPr/>
        <p:txBody>
          <a:bodyPr/>
          <a:lstStyle/>
          <a:p>
            <a:pPr>
              <a:defRPr/>
            </a:pPr>
            <a:r>
              <a:rPr lang="en-US" altLang="en-US" smtClean="0"/>
              <a:t>Five-State Govenment Documents Conference</a:t>
            </a:r>
            <a:endParaRPr lang="en-US" altLang="en-US"/>
          </a:p>
        </p:txBody>
      </p:sp>
      <p:sp>
        <p:nvSpPr>
          <p:cNvPr id="5" name="Footer Placeholder 4"/>
          <p:cNvSpPr>
            <a:spLocks noGrp="1"/>
          </p:cNvSpPr>
          <p:nvPr>
            <p:ph type="ftr" sz="quarter" idx="11"/>
          </p:nvPr>
        </p:nvSpPr>
        <p:spPr/>
        <p:txBody>
          <a:bodyPr/>
          <a:lstStyle/>
          <a:p>
            <a:pPr>
              <a:defRPr/>
            </a:pPr>
            <a:r>
              <a:rPr lang="en-US" altLang="en-US" smtClean="0"/>
              <a:t>August 2006</a:t>
            </a:r>
            <a:endParaRPr lang="en-US" altLang="en-US"/>
          </a:p>
        </p:txBody>
      </p:sp>
      <p:sp>
        <p:nvSpPr>
          <p:cNvPr id="6" name="Slide Number Placeholder 5"/>
          <p:cNvSpPr>
            <a:spLocks noGrp="1"/>
          </p:cNvSpPr>
          <p:nvPr>
            <p:ph type="sldNum" sz="quarter" idx="12"/>
          </p:nvPr>
        </p:nvSpPr>
        <p:spPr/>
        <p:txBody>
          <a:bodyPr/>
          <a:lstStyle/>
          <a:p>
            <a:pPr>
              <a:defRPr/>
            </a:pPr>
            <a:fld id="{D27A45D6-1487-4960-A2AE-A3B2FC604B16}" type="slidenum">
              <a:rPr lang="en-US" altLang="en-US" smtClean="0"/>
              <a:pPr>
                <a:defRPr/>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4579" name="Rectangle 6"/>
          <p:cNvSpPr>
            <a:spLocks noGrp="1" noChangeArrowheads="1"/>
          </p:cNvSpPr>
          <p:nvPr>
            <p:ph type="ftr" sz="quarter" idx="4"/>
          </p:nvPr>
        </p:nvSpPr>
        <p:spPr>
          <a:noFill/>
        </p:spPr>
        <p:txBody>
          <a:bodyPr/>
          <a:lstStyle/>
          <a:p>
            <a:r>
              <a:rPr lang="en-US" altLang="en-US" smtClean="0"/>
              <a:t>August 2006</a:t>
            </a:r>
          </a:p>
        </p:txBody>
      </p:sp>
      <p:sp>
        <p:nvSpPr>
          <p:cNvPr id="24580" name="Rectangle 7"/>
          <p:cNvSpPr>
            <a:spLocks noGrp="1" noChangeArrowheads="1"/>
          </p:cNvSpPr>
          <p:nvPr>
            <p:ph type="sldNum" sz="quarter" idx="5"/>
          </p:nvPr>
        </p:nvSpPr>
        <p:spPr>
          <a:noFill/>
        </p:spPr>
        <p:txBody>
          <a:bodyPr/>
          <a:lstStyle/>
          <a:p>
            <a:fld id="{66211245-C8CF-414C-9D70-1216874930CD}" type="slidenum">
              <a:rPr lang="en-US" altLang="en-US" smtClean="0"/>
              <a:pPr/>
              <a:t>4</a:t>
            </a:fld>
            <a:endParaRPr lang="en-US" altLang="en-US" smtClean="0"/>
          </a:p>
        </p:txBody>
      </p:sp>
      <p:sp>
        <p:nvSpPr>
          <p:cNvPr id="24581" name="Rectangle 2"/>
          <p:cNvSpPr>
            <a:spLocks noGrp="1" noRot="1" noChangeAspect="1" noChangeArrowheads="1" noTextEdit="1"/>
          </p:cNvSpPr>
          <p:nvPr>
            <p:ph type="sldImg"/>
          </p:nvPr>
        </p:nvSpPr>
        <p:spPr>
          <a:ln/>
        </p:spPr>
      </p:sp>
      <p:sp>
        <p:nvSpPr>
          <p:cNvPr id="24582" name="Rectangle 3"/>
          <p:cNvSpPr>
            <a:spLocks noGrp="1" noChangeArrowheads="1"/>
          </p:cNvSpPr>
          <p:nvPr>
            <p:ph type="body" idx="1"/>
          </p:nvPr>
        </p:nvSpPr>
        <p:spPr>
          <a:noFill/>
          <a:ln/>
        </p:spPr>
        <p:txBody>
          <a:bodyPr/>
          <a:lstStyle/>
          <a:p>
            <a:pPr eaLnBrk="1" hangingPunct="1"/>
            <a:r>
              <a:rPr lang="en-US" dirty="0" smtClean="0"/>
              <a:t>Photo: War dogs being fed</a:t>
            </a: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18435" name="Rectangle 6"/>
          <p:cNvSpPr>
            <a:spLocks noGrp="1" noChangeArrowheads="1"/>
          </p:cNvSpPr>
          <p:nvPr>
            <p:ph type="ftr" sz="quarter" idx="4"/>
          </p:nvPr>
        </p:nvSpPr>
        <p:spPr>
          <a:noFill/>
        </p:spPr>
        <p:txBody>
          <a:bodyPr/>
          <a:lstStyle/>
          <a:p>
            <a:r>
              <a:rPr lang="en-US" altLang="en-US" smtClean="0"/>
              <a:t>August 2006</a:t>
            </a:r>
          </a:p>
        </p:txBody>
      </p:sp>
      <p:sp>
        <p:nvSpPr>
          <p:cNvPr id="18436" name="Rectangle 7"/>
          <p:cNvSpPr>
            <a:spLocks noGrp="1" noChangeArrowheads="1"/>
          </p:cNvSpPr>
          <p:nvPr>
            <p:ph type="sldNum" sz="quarter" idx="5"/>
          </p:nvPr>
        </p:nvSpPr>
        <p:spPr>
          <a:noFill/>
        </p:spPr>
        <p:txBody>
          <a:bodyPr/>
          <a:lstStyle/>
          <a:p>
            <a:fld id="{F5E03753-0E72-442E-847C-98F0CC270152}" type="slidenum">
              <a:rPr lang="en-US" altLang="en-US" smtClean="0"/>
              <a:pPr/>
              <a:t>5</a:t>
            </a:fld>
            <a:endParaRPr lang="en-US" altLang="en-US" smtClean="0"/>
          </a:p>
        </p:txBody>
      </p:sp>
      <p:sp>
        <p:nvSpPr>
          <p:cNvPr id="18437" name="Rectangle 2"/>
          <p:cNvSpPr>
            <a:spLocks noGrp="1" noRot="1" noChangeAspect="1" noChangeArrowheads="1" noTextEdit="1"/>
          </p:cNvSpPr>
          <p:nvPr>
            <p:ph type="sldImg"/>
          </p:nvPr>
        </p:nvSpPr>
        <p:spPr>
          <a:ln/>
        </p:spPr>
      </p:sp>
      <p:sp>
        <p:nvSpPr>
          <p:cNvPr id="18438" name="Rectangle 3"/>
          <p:cNvSpPr>
            <a:spLocks noGrp="1" noChangeArrowheads="1"/>
          </p:cNvSpPr>
          <p:nvPr>
            <p:ph type="body" idx="1"/>
          </p:nvPr>
        </p:nvSpPr>
        <p:spPr>
          <a:noFill/>
          <a:ln/>
        </p:spPr>
        <p:txBody>
          <a:bodyPr/>
          <a:lstStyle/>
          <a:p>
            <a:pPr eaLnBrk="1" hangingPunct="1"/>
            <a:r>
              <a:rPr lang="en-US" smtClean="0"/>
              <a:t>Photo: Marine Devil Dogs and their handlers join infantry units in the track to the fighting front at Guam. Trained as messengers and sentries, the animals are uncanny at spotting snipers and several members of their unit have been commended by the Marine Corps Commandant for outstanding performance in Pacific Action. July 22, 1944. (National Archives).</a:t>
            </a: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r>
              <a:rPr lang="en-US" smtClean="0"/>
              <a:t>Photo: Marine Corps handlers and their 'Devil Dogs' on Guam</a:t>
            </a:r>
          </a:p>
        </p:txBody>
      </p:sp>
      <p:sp>
        <p:nvSpPr>
          <p:cNvPr id="19460" name="Header Placeholder 3"/>
          <p:cNvSpPr>
            <a:spLocks noGrp="1"/>
          </p:cNvSpPr>
          <p:nvPr>
            <p:ph type="hdr" sz="quarter"/>
          </p:nvPr>
        </p:nvSpPr>
        <p:spPr>
          <a:noFill/>
        </p:spPr>
        <p:txBody>
          <a:bodyPr/>
          <a:lstStyle/>
          <a:p>
            <a:r>
              <a:rPr lang="en-US" altLang="en-US" smtClean="0"/>
              <a:t>Five-State Govenment Documents Conference</a:t>
            </a:r>
          </a:p>
        </p:txBody>
      </p:sp>
      <p:sp>
        <p:nvSpPr>
          <p:cNvPr id="19461" name="Footer Placeholder 4"/>
          <p:cNvSpPr>
            <a:spLocks noGrp="1"/>
          </p:cNvSpPr>
          <p:nvPr>
            <p:ph type="ftr" sz="quarter" idx="4"/>
          </p:nvPr>
        </p:nvSpPr>
        <p:spPr>
          <a:noFill/>
        </p:spPr>
        <p:txBody>
          <a:bodyPr/>
          <a:lstStyle/>
          <a:p>
            <a:r>
              <a:rPr lang="en-US" altLang="en-US" smtClean="0"/>
              <a:t>August 2006</a:t>
            </a:r>
          </a:p>
        </p:txBody>
      </p:sp>
      <p:sp>
        <p:nvSpPr>
          <p:cNvPr id="19462" name="Slide Number Placeholder 5"/>
          <p:cNvSpPr>
            <a:spLocks noGrp="1"/>
          </p:cNvSpPr>
          <p:nvPr>
            <p:ph type="sldNum" sz="quarter" idx="5"/>
          </p:nvPr>
        </p:nvSpPr>
        <p:spPr>
          <a:noFill/>
        </p:spPr>
        <p:txBody>
          <a:bodyPr/>
          <a:lstStyle/>
          <a:p>
            <a:fld id="{903E58A1-35C5-4092-8704-7F273E7586D7}"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mtClean="0"/>
              <a:t>Photo: Marine Corps handlers and dogs in formation</a:t>
            </a:r>
          </a:p>
        </p:txBody>
      </p:sp>
      <p:sp>
        <p:nvSpPr>
          <p:cNvPr id="21508" name="Header Placeholder 3"/>
          <p:cNvSpPr>
            <a:spLocks noGrp="1"/>
          </p:cNvSpPr>
          <p:nvPr>
            <p:ph type="hdr" sz="quarter"/>
          </p:nvPr>
        </p:nvSpPr>
        <p:spPr>
          <a:noFill/>
        </p:spPr>
        <p:txBody>
          <a:bodyPr/>
          <a:lstStyle/>
          <a:p>
            <a:r>
              <a:rPr lang="en-US" altLang="en-US" smtClean="0"/>
              <a:t>Five-State Govenment Documents Conference</a:t>
            </a:r>
          </a:p>
        </p:txBody>
      </p:sp>
      <p:sp>
        <p:nvSpPr>
          <p:cNvPr id="21509" name="Footer Placeholder 4"/>
          <p:cNvSpPr>
            <a:spLocks noGrp="1"/>
          </p:cNvSpPr>
          <p:nvPr>
            <p:ph type="ftr" sz="quarter" idx="4"/>
          </p:nvPr>
        </p:nvSpPr>
        <p:spPr>
          <a:noFill/>
        </p:spPr>
        <p:txBody>
          <a:bodyPr/>
          <a:lstStyle/>
          <a:p>
            <a:r>
              <a:rPr lang="en-US" altLang="en-US" smtClean="0"/>
              <a:t>August 2006</a:t>
            </a:r>
          </a:p>
        </p:txBody>
      </p:sp>
      <p:sp>
        <p:nvSpPr>
          <p:cNvPr id="21510" name="Slide Number Placeholder 5"/>
          <p:cNvSpPr>
            <a:spLocks noGrp="1"/>
          </p:cNvSpPr>
          <p:nvPr>
            <p:ph type="sldNum" sz="quarter" idx="5"/>
          </p:nvPr>
        </p:nvSpPr>
        <p:spPr>
          <a:noFill/>
        </p:spPr>
        <p:txBody>
          <a:bodyPr/>
          <a:lstStyle/>
          <a:p>
            <a:fld id="{DFB653F4-99FA-4B2D-8A68-C822993B6D18}" type="slidenum">
              <a:rPr lang="en-US" altLang="en-US" smtClean="0"/>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3555" name="Rectangle 6"/>
          <p:cNvSpPr>
            <a:spLocks noGrp="1" noChangeArrowheads="1"/>
          </p:cNvSpPr>
          <p:nvPr>
            <p:ph type="ftr" sz="quarter" idx="4"/>
          </p:nvPr>
        </p:nvSpPr>
        <p:spPr>
          <a:noFill/>
        </p:spPr>
        <p:txBody>
          <a:bodyPr/>
          <a:lstStyle/>
          <a:p>
            <a:r>
              <a:rPr lang="en-US" altLang="en-US" smtClean="0"/>
              <a:t>August 2006</a:t>
            </a:r>
          </a:p>
        </p:txBody>
      </p:sp>
      <p:sp>
        <p:nvSpPr>
          <p:cNvPr id="23556" name="Rectangle 7"/>
          <p:cNvSpPr>
            <a:spLocks noGrp="1" noChangeArrowheads="1"/>
          </p:cNvSpPr>
          <p:nvPr>
            <p:ph type="sldNum" sz="quarter" idx="5"/>
          </p:nvPr>
        </p:nvSpPr>
        <p:spPr>
          <a:noFill/>
        </p:spPr>
        <p:txBody>
          <a:bodyPr/>
          <a:lstStyle/>
          <a:p>
            <a:fld id="{5C646F9C-75A1-4DA7-A3B5-9C99A9818429}" type="slidenum">
              <a:rPr lang="en-US" altLang="en-US" smtClean="0"/>
              <a:pPr/>
              <a:t>10</a:t>
            </a:fld>
            <a:endParaRPr lang="en-US" altLang="en-US" smtClean="0"/>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a:ln/>
        </p:spPr>
        <p:txBody>
          <a:bodyPr/>
          <a:lstStyle/>
          <a:p>
            <a:pPr eaLnBrk="1" hangingPunct="1"/>
            <a:r>
              <a:rPr lang="en-US" altLang="en-US" smtClean="0"/>
              <a:t>Photo: </a:t>
            </a:r>
            <a:r>
              <a:rPr lang="en-US" smtClean="0"/>
              <a:t>Dogs aid Marines in ferreting out Japanese snipers and maintaining contact by acting as messengers between the front lines and the command post. A patrol moves along a road on Guam. The dogs are Doberman pinchers. July 29, 1944. (National Archives 80-G- 238969).</a:t>
            </a: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altLang="en-US" smtClean="0"/>
              <a:t>Five-State Govenment Documents Conference</a:t>
            </a:r>
          </a:p>
        </p:txBody>
      </p:sp>
      <p:sp>
        <p:nvSpPr>
          <p:cNvPr id="25603" name="Rectangle 6"/>
          <p:cNvSpPr>
            <a:spLocks noGrp="1" noChangeArrowheads="1"/>
          </p:cNvSpPr>
          <p:nvPr>
            <p:ph type="ftr" sz="quarter" idx="4"/>
          </p:nvPr>
        </p:nvSpPr>
        <p:spPr>
          <a:noFill/>
        </p:spPr>
        <p:txBody>
          <a:bodyPr/>
          <a:lstStyle/>
          <a:p>
            <a:r>
              <a:rPr lang="en-US" altLang="en-US" smtClean="0"/>
              <a:t>August 2006</a:t>
            </a:r>
          </a:p>
        </p:txBody>
      </p:sp>
      <p:sp>
        <p:nvSpPr>
          <p:cNvPr id="25604" name="Rectangle 7"/>
          <p:cNvSpPr>
            <a:spLocks noGrp="1" noChangeArrowheads="1"/>
          </p:cNvSpPr>
          <p:nvPr>
            <p:ph type="sldNum" sz="quarter" idx="5"/>
          </p:nvPr>
        </p:nvSpPr>
        <p:spPr>
          <a:noFill/>
        </p:spPr>
        <p:txBody>
          <a:bodyPr/>
          <a:lstStyle/>
          <a:p>
            <a:fld id="{B6A76023-B2F6-42C4-8E02-D7E28A87EF49}" type="slidenum">
              <a:rPr lang="en-US" altLang="en-US" smtClean="0"/>
              <a:pPr/>
              <a:t>11</a:t>
            </a:fld>
            <a:endParaRPr lang="en-US" altLang="en-US" smtClean="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ln/>
        </p:spPr>
        <p:txBody>
          <a:bodyPr/>
          <a:lstStyle/>
          <a:p>
            <a:pPr eaLnBrk="1" hangingPunct="1"/>
            <a:r>
              <a:rPr lang="en-US" altLang="en-US" smtClean="0"/>
              <a:t>Photo: </a:t>
            </a:r>
            <a:r>
              <a:rPr lang="en-US" smtClean="0"/>
              <a:t>Babe, a Marine Corp Devil Dog, donated her blood in helping dogs still fighting.</a:t>
            </a: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0908A6-BB11-4B5F-A8D4-9FA6396C923E}"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BD300E4-72A8-4F02-8A35-7BC994C8062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07695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923D2E1-2206-41AE-A728-1CFE151E294F}"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057400"/>
            <a:ext cx="34671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000500" y="2057400"/>
            <a:ext cx="3467100" cy="44196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9D6352-F1A3-4E3A-BDB6-96EE9634087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6836090" cy="682140"/>
          </a:xfrm>
          <a:prstGeom prst="rect">
            <a:avLst/>
          </a:prstGeom>
        </p:spPr>
        <p:txBody>
          <a:bodyPr/>
          <a:lstStyle>
            <a:lvl1pPr>
              <a:defRPr b="0">
                <a:latin typeface="Baskerville Old Face"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1F4116-1050-4508-B345-BDC98AD6758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7CB25AB-3F77-4DF9-A1D7-681E822B489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0" y="2057400"/>
            <a:ext cx="3467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69F8CB5-BFAC-43E7-865C-60848D46967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508FEB2-4C41-490A-9AF3-CC5A41AA11BD}"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2B3F0A7-EE93-462B-937D-78B1B623629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5FDED6C-744A-4FD6-AB36-94E6FA472C8A}"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013AF2-7674-4B2D-BDBB-E49DE24DD09C}"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D36B16-9185-4B6A-BEE2-107C585EFF84}"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1216025"/>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body" idx="1"/>
          </p:nvPr>
        </p:nvSpPr>
        <p:spPr bwMode="auto">
          <a:xfrm>
            <a:off x="381000" y="2057400"/>
            <a:ext cx="7086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C51DEC02-C22E-4D81-A5DB-49B16A017851}" type="slidenum">
              <a:rPr lang="en-US" altLang="en-US"/>
              <a:pPr>
                <a:defRPr/>
              </a:pPr>
              <a:t>‹#›</a:t>
            </a:fld>
            <a:endParaRPr lang="en-US" altLang="en-US"/>
          </a:p>
        </p:txBody>
      </p:sp>
      <p:sp>
        <p:nvSpPr>
          <p:cNvPr id="1032" name="Rectangle 8"/>
          <p:cNvSpPr>
            <a:spLocks noChangeArrowheads="1"/>
          </p:cNvSpPr>
          <p:nvPr/>
        </p:nvSpPr>
        <p:spPr bwMode="auto">
          <a:xfrm>
            <a:off x="7772400" y="1219200"/>
            <a:ext cx="1371600" cy="5257800"/>
          </a:xfrm>
          <a:prstGeom prst="rect">
            <a:avLst/>
          </a:prstGeom>
          <a:gradFill rotWithShape="0">
            <a:gsLst>
              <a:gs pos="0">
                <a:srgbClr val="CAD8D2"/>
              </a:gs>
              <a:gs pos="100000">
                <a:srgbClr val="FFFFFF"/>
              </a:gs>
            </a:gsLst>
            <a:lin ang="5400000" scaled="1"/>
          </a:gradFill>
          <a:ln w="9525">
            <a:noFill/>
            <a:miter lim="800000"/>
            <a:headEnd/>
            <a:tailEnd/>
          </a:ln>
          <a:effectLst/>
        </p:spPr>
        <p:txBody>
          <a:bodyPr wrap="none"/>
          <a:lstStyle/>
          <a:p>
            <a:pPr algn="ctr">
              <a:defRPr/>
            </a:pPr>
            <a:endParaRPr lang="en-US" altLang="en-US" sz="1200" b="1">
              <a:latin typeface="Verdana" pitchFamily="34" charset="0"/>
            </a:endParaRPr>
          </a:p>
        </p:txBody>
      </p:sp>
      <p:pic>
        <p:nvPicPr>
          <p:cNvPr id="2" name="Picture 11" descr="nps01"/>
          <p:cNvPicPr>
            <a:picLocks noChangeAspect="1" noChangeArrowheads="1"/>
          </p:cNvPicPr>
          <p:nvPr/>
        </p:nvPicPr>
        <p:blipFill>
          <a:blip r:embed="rId14" cstate="print"/>
          <a:srcRect/>
          <a:stretch>
            <a:fillRect/>
          </a:stretch>
        </p:blipFill>
        <p:spPr bwMode="auto">
          <a:xfrm>
            <a:off x="577850" y="357188"/>
            <a:ext cx="4600575" cy="447675"/>
          </a:xfrm>
          <a:prstGeom prst="rect">
            <a:avLst/>
          </a:prstGeom>
          <a:noFill/>
          <a:ln w="9525">
            <a:noFill/>
            <a:miter lim="800000"/>
            <a:headEnd/>
            <a:tailEnd/>
          </a:ln>
        </p:spPr>
      </p:pic>
      <p:pic>
        <p:nvPicPr>
          <p:cNvPr id="1033" name="Picture 14" descr="nps02a"/>
          <p:cNvPicPr>
            <a:picLocks noChangeAspect="1" noChangeArrowheads="1"/>
          </p:cNvPicPr>
          <p:nvPr/>
        </p:nvPicPr>
        <p:blipFill>
          <a:blip r:embed="rId15" cstate="print"/>
          <a:srcRect/>
          <a:stretch>
            <a:fillRect/>
          </a:stretch>
        </p:blipFill>
        <p:spPr bwMode="auto">
          <a:xfrm>
            <a:off x="7913688" y="1239838"/>
            <a:ext cx="1095375" cy="781050"/>
          </a:xfrm>
          <a:prstGeom prst="rect">
            <a:avLst/>
          </a:prstGeom>
          <a:noFill/>
          <a:ln w="9525">
            <a:noFill/>
            <a:miter lim="800000"/>
            <a:headEnd/>
            <a:tailEnd/>
          </a:ln>
        </p:spPr>
      </p:pic>
      <p:pic>
        <p:nvPicPr>
          <p:cNvPr id="1034" name="Picture 24" descr="23"/>
          <p:cNvPicPr>
            <a:picLocks noChangeAspect="1" noChangeArrowheads="1"/>
          </p:cNvPicPr>
          <p:nvPr/>
        </p:nvPicPr>
        <p:blipFill>
          <a:blip r:embed="rId16" cstate="print"/>
          <a:srcRect/>
          <a:stretch>
            <a:fillRect/>
          </a:stretch>
        </p:blipFill>
        <p:spPr bwMode="auto">
          <a:xfrm>
            <a:off x="7874000" y="123825"/>
            <a:ext cx="1076325" cy="1039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itchFamily="34" charset="0"/>
        </a:defRPr>
      </a:lvl2pPr>
      <a:lvl3pPr algn="l" rtl="0" eaLnBrk="0" fontAlgn="base" hangingPunct="0">
        <a:spcBef>
          <a:spcPct val="0"/>
        </a:spcBef>
        <a:spcAft>
          <a:spcPct val="0"/>
        </a:spcAft>
        <a:defRPr sz="3200" b="1">
          <a:solidFill>
            <a:schemeClr val="tx1"/>
          </a:solidFill>
          <a:latin typeface="Verdana" pitchFamily="34" charset="0"/>
        </a:defRPr>
      </a:lvl3pPr>
      <a:lvl4pPr algn="l" rtl="0" eaLnBrk="0" fontAlgn="base" hangingPunct="0">
        <a:spcBef>
          <a:spcPct val="0"/>
        </a:spcBef>
        <a:spcAft>
          <a:spcPct val="0"/>
        </a:spcAft>
        <a:defRPr sz="3200" b="1">
          <a:solidFill>
            <a:schemeClr val="tx1"/>
          </a:solidFill>
          <a:latin typeface="Verdana" pitchFamily="34" charset="0"/>
        </a:defRPr>
      </a:lvl4pPr>
      <a:lvl5pPr algn="l" rtl="0" eaLnBrk="0" fontAlgn="base" hangingPunct="0">
        <a:spcBef>
          <a:spcPct val="0"/>
        </a:spcBef>
        <a:spcAft>
          <a:spcPct val="0"/>
        </a:spcAft>
        <a:defRPr sz="3200" b="1">
          <a:solidFill>
            <a:schemeClr val="tx1"/>
          </a:solidFill>
          <a:latin typeface="Verdana" pitchFamily="34" charset="0"/>
        </a:defRPr>
      </a:lvl5pPr>
      <a:lvl6pPr marL="457200" algn="l" rtl="0" eaLnBrk="0" fontAlgn="base" hangingPunct="0">
        <a:spcBef>
          <a:spcPct val="0"/>
        </a:spcBef>
        <a:spcAft>
          <a:spcPct val="0"/>
        </a:spcAft>
        <a:defRPr sz="3200" b="1">
          <a:solidFill>
            <a:schemeClr val="tx1"/>
          </a:solidFill>
          <a:latin typeface="Verdana" pitchFamily="34" charset="0"/>
        </a:defRPr>
      </a:lvl6pPr>
      <a:lvl7pPr marL="914400" algn="l" rtl="0" eaLnBrk="0" fontAlgn="base" hangingPunct="0">
        <a:spcBef>
          <a:spcPct val="0"/>
        </a:spcBef>
        <a:spcAft>
          <a:spcPct val="0"/>
        </a:spcAft>
        <a:defRPr sz="3200" b="1">
          <a:solidFill>
            <a:schemeClr val="tx1"/>
          </a:solidFill>
          <a:latin typeface="Verdana" pitchFamily="34" charset="0"/>
        </a:defRPr>
      </a:lvl7pPr>
      <a:lvl8pPr marL="1371600" algn="l" rtl="0" eaLnBrk="0" fontAlgn="base" hangingPunct="0">
        <a:spcBef>
          <a:spcPct val="0"/>
        </a:spcBef>
        <a:spcAft>
          <a:spcPct val="0"/>
        </a:spcAft>
        <a:defRPr sz="3200" b="1">
          <a:solidFill>
            <a:schemeClr val="tx1"/>
          </a:solidFill>
          <a:latin typeface="Verdana" pitchFamily="34" charset="0"/>
        </a:defRPr>
      </a:lvl8pPr>
      <a:lvl9pPr marL="1828800" algn="l" rtl="0" eaLnBrk="0" fontAlgn="base" hangingPunct="0">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0" y="1201738"/>
            <a:ext cx="9144000" cy="846137"/>
          </a:xfrm>
        </p:spPr>
        <p:txBody>
          <a:bodyPr/>
          <a:lstStyle/>
          <a:p>
            <a:pPr>
              <a:buFontTx/>
              <a:buNone/>
            </a:pPr>
            <a:r>
              <a:rPr lang="en-US" sz="3000" i="1" dirty="0" smtClean="0">
                <a:solidFill>
                  <a:srgbClr val="336600"/>
                </a:solidFill>
                <a:latin typeface="Frutiger LT Std 95 UltraBlack" pitchFamily="34" charset="0"/>
              </a:rPr>
              <a:t>The Important Role of War Dogs</a:t>
            </a:r>
            <a:endParaRPr lang="en-US" sz="3000" b="1" i="1" dirty="0" smtClean="0">
              <a:solidFill>
                <a:srgbClr val="336600"/>
              </a:solidFill>
              <a:latin typeface="Frutiger LT Std 95 UltraBlack" pitchFamily="34" charset="0"/>
            </a:endParaRPr>
          </a:p>
        </p:txBody>
      </p:sp>
      <p:sp>
        <p:nvSpPr>
          <p:cNvPr id="2051" name="Rectangle 4"/>
          <p:cNvSpPr>
            <a:spLocks noChangeArrowheads="1"/>
          </p:cNvSpPr>
          <p:nvPr/>
        </p:nvSpPr>
        <p:spPr bwMode="auto">
          <a:xfrm>
            <a:off x="423863" y="241300"/>
            <a:ext cx="4800600" cy="690563"/>
          </a:xfrm>
          <a:prstGeom prst="rect">
            <a:avLst/>
          </a:prstGeom>
          <a:solidFill>
            <a:schemeClr val="tx1"/>
          </a:solidFill>
          <a:ln w="9525">
            <a:noFill/>
            <a:miter lim="800000"/>
            <a:headEnd/>
            <a:tailEnd/>
          </a:ln>
        </p:spPr>
        <p:txBody>
          <a:bodyPr wrap="none" anchor="ctr"/>
          <a:lstStyle/>
          <a:p>
            <a:endParaRPr lang="en-US"/>
          </a:p>
        </p:txBody>
      </p:sp>
      <p:pic>
        <p:nvPicPr>
          <p:cNvPr id="2052" name="Picture 5" descr="nps03"/>
          <p:cNvPicPr>
            <a:picLocks noChangeAspect="1" noChangeArrowheads="1"/>
          </p:cNvPicPr>
          <p:nvPr/>
        </p:nvPicPr>
        <p:blipFill>
          <a:blip r:embed="rId3" cstate="print"/>
          <a:srcRect/>
          <a:stretch>
            <a:fillRect/>
          </a:stretch>
        </p:blipFill>
        <p:spPr bwMode="auto">
          <a:xfrm>
            <a:off x="577850" y="357188"/>
            <a:ext cx="5715000" cy="447675"/>
          </a:xfrm>
          <a:prstGeom prst="rect">
            <a:avLst/>
          </a:prstGeom>
          <a:noFill/>
          <a:ln w="9525">
            <a:noFill/>
            <a:miter lim="800000"/>
            <a:headEnd/>
            <a:tailEnd/>
          </a:ln>
        </p:spPr>
      </p:pic>
      <p:pic>
        <p:nvPicPr>
          <p:cNvPr id="2053" name="Picture 6" descr="nps04"/>
          <p:cNvPicPr>
            <a:picLocks noChangeAspect="1" noChangeArrowheads="1"/>
          </p:cNvPicPr>
          <p:nvPr/>
        </p:nvPicPr>
        <p:blipFill>
          <a:blip r:embed="rId4" cstate="print"/>
          <a:srcRect/>
          <a:stretch>
            <a:fillRect/>
          </a:stretch>
        </p:blipFill>
        <p:spPr bwMode="auto">
          <a:xfrm>
            <a:off x="7893050" y="1277938"/>
            <a:ext cx="1095375" cy="781050"/>
          </a:xfrm>
          <a:prstGeom prst="rect">
            <a:avLst/>
          </a:prstGeom>
          <a:noFill/>
          <a:ln w="9525">
            <a:noFill/>
            <a:miter lim="800000"/>
            <a:headEnd/>
            <a:tailEnd/>
          </a:ln>
        </p:spPr>
      </p:pic>
      <p:pic>
        <p:nvPicPr>
          <p:cNvPr id="2054" name="Content Placeholder 3" descr="0155_dog.jpg"/>
          <p:cNvPicPr>
            <a:picLocks noChangeAspect="1"/>
          </p:cNvPicPr>
          <p:nvPr/>
        </p:nvPicPr>
        <p:blipFill>
          <a:blip r:embed="rId5" cstate="print"/>
          <a:srcRect/>
          <a:stretch>
            <a:fillRect/>
          </a:stretch>
        </p:blipFill>
        <p:spPr bwMode="auto">
          <a:xfrm>
            <a:off x="309563" y="1854200"/>
            <a:ext cx="6146800" cy="4608513"/>
          </a:xfrm>
          <a:prstGeom prst="rect">
            <a:avLst/>
          </a:prstGeom>
          <a:noFill/>
          <a:ln w="9525">
            <a:noFill/>
            <a:miter lim="800000"/>
            <a:headEnd/>
            <a:tailEnd/>
          </a:ln>
        </p:spPr>
      </p:pic>
      <p:pic>
        <p:nvPicPr>
          <p:cNvPr id="2055" name="Content Placeholder 3" descr="B0108wardogs.jpg"/>
          <p:cNvPicPr>
            <a:picLocks noChangeAspect="1"/>
          </p:cNvPicPr>
          <p:nvPr/>
        </p:nvPicPr>
        <p:blipFill>
          <a:blip r:embed="rId6" cstate="print"/>
          <a:srcRect/>
          <a:stretch>
            <a:fillRect/>
          </a:stretch>
        </p:blipFill>
        <p:spPr bwMode="auto">
          <a:xfrm>
            <a:off x="6723063" y="2122488"/>
            <a:ext cx="1909762" cy="1431925"/>
          </a:xfrm>
          <a:prstGeom prst="rect">
            <a:avLst/>
          </a:prstGeom>
          <a:noFill/>
          <a:ln w="9525">
            <a:noFill/>
            <a:miter lim="800000"/>
            <a:headEnd/>
            <a:tailEnd/>
          </a:ln>
        </p:spPr>
      </p:pic>
      <p:pic>
        <p:nvPicPr>
          <p:cNvPr id="2056" name="Content Placeholder 3" descr="B0111_Marine_dog.jpg"/>
          <p:cNvPicPr>
            <a:picLocks noChangeAspect="1"/>
          </p:cNvPicPr>
          <p:nvPr/>
        </p:nvPicPr>
        <p:blipFill>
          <a:blip r:embed="rId7" cstate="print"/>
          <a:srcRect/>
          <a:stretch>
            <a:fillRect/>
          </a:stretch>
        </p:blipFill>
        <p:spPr bwMode="auto">
          <a:xfrm>
            <a:off x="6723063" y="3736975"/>
            <a:ext cx="1857375" cy="1392238"/>
          </a:xfrm>
          <a:prstGeom prst="rect">
            <a:avLst/>
          </a:prstGeom>
          <a:noFill/>
          <a:ln w="9525">
            <a:noFill/>
            <a:miter lim="800000"/>
            <a:headEnd/>
            <a:tailEnd/>
          </a:ln>
        </p:spPr>
      </p:pic>
      <p:pic>
        <p:nvPicPr>
          <p:cNvPr id="2057" name="Picture 8" descr="C:\Documents and Settings\JZapanta\Desktop\WIP.png"/>
          <p:cNvPicPr>
            <a:picLocks noChangeAspect="1" noChangeArrowheads="1"/>
          </p:cNvPicPr>
          <p:nvPr/>
        </p:nvPicPr>
        <p:blipFill>
          <a:blip r:embed="rId8" cstate="print"/>
          <a:srcRect/>
          <a:stretch>
            <a:fillRect/>
          </a:stretch>
        </p:blipFill>
        <p:spPr bwMode="auto">
          <a:xfrm>
            <a:off x="6915150" y="5541963"/>
            <a:ext cx="1800225"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9"/>
          <p:cNvSpPr>
            <a:spLocks noGrp="1"/>
          </p:cNvSpPr>
          <p:nvPr>
            <p:ph type="title"/>
          </p:nvPr>
        </p:nvSpPr>
        <p:spPr bwMode="auto">
          <a:xfrm>
            <a:off x="309563" y="1201738"/>
            <a:ext cx="7450137" cy="796925"/>
          </a:xfrm>
          <a:noFill/>
          <a:ln>
            <a:miter lim="800000"/>
            <a:headEnd/>
            <a:tailEnd/>
          </a:ln>
        </p:spPr>
        <p:txBody>
          <a:bodyPr vert="horz" wrap="square" lIns="91440" tIns="45720" rIns="91440" bIns="45720" numCol="1" anchor="t" anchorCtr="0" compatLnSpc="1">
            <a:prstTxWarp prst="textNoShape">
              <a:avLst/>
            </a:prstTxWarp>
          </a:bodyPr>
          <a:lstStyle/>
          <a:p>
            <a:r>
              <a:rPr lang="en-US" sz="2500" dirty="0" smtClean="0">
                <a:latin typeface="Frutiger LT Std 45 Light" pitchFamily="34" charset="0"/>
              </a:rPr>
              <a:t>Doberman pinchers aiding Marines in Guam. July 29, 1944.</a:t>
            </a:r>
          </a:p>
        </p:txBody>
      </p:sp>
      <p:pic>
        <p:nvPicPr>
          <p:cNvPr id="8195" name="Content Placeholder 3" descr="B0110_wardogs.jpg"/>
          <p:cNvPicPr>
            <a:picLocks noGrp="1" noChangeAspect="1"/>
          </p:cNvPicPr>
          <p:nvPr>
            <p:ph idx="1"/>
          </p:nvPr>
        </p:nvPicPr>
        <p:blipFill>
          <a:blip r:embed="rId3" cstate="print"/>
          <a:srcRect/>
          <a:stretch>
            <a:fillRect/>
          </a:stretch>
        </p:blipFill>
        <p:spPr>
          <a:xfrm>
            <a:off x="1332205" y="1854394"/>
            <a:ext cx="6673558" cy="500360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randombar(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bwMode="auto">
          <a:xfrm>
            <a:off x="309563" y="1316038"/>
            <a:ext cx="4108450" cy="280352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800" dirty="0" smtClean="0">
                <a:latin typeface="Frutiger LT Std 45 Light" pitchFamily="34" charset="0"/>
              </a:rPr>
              <a:t>A Devil Dog named Babe donated her blood to help other dogs still fighting.</a:t>
            </a:r>
          </a:p>
        </p:txBody>
      </p:sp>
      <p:pic>
        <p:nvPicPr>
          <p:cNvPr id="10243" name="Content Placeholder 3" descr="WDG105.jpg"/>
          <p:cNvPicPr>
            <a:picLocks noGrp="1" noChangeAspect="1"/>
          </p:cNvPicPr>
          <p:nvPr>
            <p:ph idx="1"/>
          </p:nvPr>
        </p:nvPicPr>
        <p:blipFill>
          <a:blip r:embed="rId3" cstate="print"/>
          <a:srcRect/>
          <a:stretch>
            <a:fillRect/>
          </a:stretch>
        </p:blipFill>
        <p:spPr>
          <a:xfrm>
            <a:off x="4802188" y="1201738"/>
            <a:ext cx="2982912" cy="56578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1"/>
          <p:cNvSpPr>
            <a:spLocks noGrp="1"/>
          </p:cNvSpPr>
          <p:nvPr>
            <p:ph type="title"/>
          </p:nvPr>
        </p:nvSpPr>
        <p:spPr bwMode="auto">
          <a:xfrm>
            <a:off x="309563" y="1316038"/>
            <a:ext cx="2419350" cy="353377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500" dirty="0" smtClean="0">
                <a:latin typeface="Frutiger LT Std 45 Light" pitchFamily="34" charset="0"/>
              </a:rPr>
              <a:t>A German Shepherd is being worked on by a Marine Corps Veterinarian.</a:t>
            </a:r>
          </a:p>
        </p:txBody>
      </p:sp>
      <p:pic>
        <p:nvPicPr>
          <p:cNvPr id="11267" name="Content Placeholder 3" descr="WDG106.jpg"/>
          <p:cNvPicPr>
            <a:picLocks noGrp="1" noChangeAspect="1"/>
          </p:cNvPicPr>
          <p:nvPr>
            <p:ph idx="1"/>
          </p:nvPr>
        </p:nvPicPr>
        <p:blipFill>
          <a:blip r:embed="rId3" cstate="print"/>
          <a:srcRect/>
          <a:stretch>
            <a:fillRect/>
          </a:stretch>
        </p:blipFill>
        <p:spPr>
          <a:xfrm>
            <a:off x="2878138" y="1239838"/>
            <a:ext cx="4902200" cy="561816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309563" y="1316038"/>
            <a:ext cx="7450137" cy="682625"/>
          </a:xfrm>
          <a:noFill/>
          <a:ln>
            <a:miter lim="800000"/>
            <a:headEnd/>
            <a:tailEnd/>
          </a:ln>
        </p:spPr>
        <p:txBody>
          <a:bodyPr vert="horz" wrap="square" lIns="91440" tIns="45720" rIns="91440" bIns="45720" numCol="1" anchor="t" anchorCtr="0" compatLnSpc="1">
            <a:prstTxWarp prst="textNoShape">
              <a:avLst/>
            </a:prstTxWarp>
          </a:bodyPr>
          <a:lstStyle/>
          <a:p>
            <a:r>
              <a:rPr lang="en-US" sz="2700" dirty="0" smtClean="0">
                <a:latin typeface="Frutiger LT Std 45 Light" pitchFamily="34" charset="0"/>
              </a:rPr>
              <a:t>A newspaper article about Devil Dogs. August 9, 1944.</a:t>
            </a:r>
          </a:p>
        </p:txBody>
      </p:sp>
      <p:pic>
        <p:nvPicPr>
          <p:cNvPr id="12291" name="Content Placeholder 3" descr="WDG107.jpg"/>
          <p:cNvPicPr>
            <a:picLocks noGrp="1" noChangeAspect="1"/>
          </p:cNvPicPr>
          <p:nvPr>
            <p:ph idx="1"/>
          </p:nvPr>
        </p:nvPicPr>
        <p:blipFill>
          <a:blip r:embed="rId3" cstate="print"/>
          <a:srcRect/>
          <a:stretch>
            <a:fillRect/>
          </a:stretch>
        </p:blipFill>
        <p:spPr>
          <a:xfrm>
            <a:off x="25400" y="2200275"/>
            <a:ext cx="7723188" cy="46577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randombar(horizontal)">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309563" y="1201510"/>
            <a:ext cx="2764642" cy="1843440"/>
          </a:xfrm>
          <a:noFill/>
          <a:ln>
            <a:miter lim="800000"/>
            <a:headEnd/>
            <a:tailEnd/>
          </a:ln>
        </p:spPr>
        <p:txBody>
          <a:bodyPr vert="horz" wrap="square" lIns="91440" tIns="45720" rIns="91440" bIns="45720" numCol="1" anchor="t" anchorCtr="0" compatLnSpc="1">
            <a:prstTxWarp prst="textNoShape">
              <a:avLst/>
            </a:prstTxWarp>
          </a:bodyPr>
          <a:lstStyle/>
          <a:p>
            <a:pPr algn="ctr"/>
            <a:r>
              <a:rPr lang="en-US" sz="2500" dirty="0" smtClean="0">
                <a:latin typeface="Frutiger LT Std 45 Light" pitchFamily="34" charset="0"/>
              </a:rPr>
              <a:t>Another newspaper article about Devil Dogs. August 9, 1944.</a:t>
            </a:r>
            <a:br>
              <a:rPr lang="en-US" sz="2500" dirty="0" smtClean="0">
                <a:latin typeface="Frutiger LT Std 45 Light" pitchFamily="34" charset="0"/>
              </a:rPr>
            </a:br>
            <a:r>
              <a:rPr lang="en-US" sz="2500" dirty="0" smtClean="0">
                <a:latin typeface="Frutiger LT Std 45 Light" pitchFamily="34" charset="0"/>
              </a:rPr>
              <a:t/>
            </a:r>
            <a:br>
              <a:rPr lang="en-US" sz="2500" dirty="0" smtClean="0">
                <a:latin typeface="Frutiger LT Std 45 Light" pitchFamily="34" charset="0"/>
              </a:rPr>
            </a:br>
            <a:endParaRPr lang="en-US" sz="2500" dirty="0" smtClean="0">
              <a:latin typeface="Frutiger LT Std 45 Light" pitchFamily="34" charset="0"/>
            </a:endParaRPr>
          </a:p>
        </p:txBody>
      </p:sp>
      <p:pic>
        <p:nvPicPr>
          <p:cNvPr id="13315" name="Content Placeholder 3" descr="WDG108.jpg"/>
          <p:cNvPicPr>
            <a:picLocks noGrp="1" noChangeAspect="1"/>
          </p:cNvPicPr>
          <p:nvPr>
            <p:ph idx="1"/>
          </p:nvPr>
        </p:nvPicPr>
        <p:blipFill>
          <a:blip r:embed="rId3" cstate="print"/>
          <a:srcRect/>
          <a:stretch>
            <a:fillRect/>
          </a:stretch>
        </p:blipFill>
        <p:spPr>
          <a:xfrm>
            <a:off x="3265488" y="1239838"/>
            <a:ext cx="4495800" cy="56197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randombar(horizontal)">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155575" y="1239838"/>
            <a:ext cx="7680325" cy="682625"/>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latin typeface="Frutiger LT Std 45 Light" pitchFamily="34" charset="0"/>
              </a:rPr>
              <a:t>The War Dog Cemetery, originally sited along the </a:t>
            </a:r>
            <a:r>
              <a:rPr lang="en-US" sz="2800" dirty="0" err="1" smtClean="0">
                <a:latin typeface="Frutiger LT Std 45 Light" pitchFamily="34" charset="0"/>
              </a:rPr>
              <a:t>Asan</a:t>
            </a:r>
            <a:r>
              <a:rPr lang="en-US" sz="2800" dirty="0" smtClean="0">
                <a:latin typeface="Frutiger LT Std 45 Light" pitchFamily="34" charset="0"/>
              </a:rPr>
              <a:t> River, was moved to U.S. Naval Station, Guam in June 1994.</a:t>
            </a:r>
            <a:endParaRPr lang="en-US" sz="2800" dirty="0">
              <a:latin typeface="Frutiger LT Std 45 Light" pitchFamily="34" charset="0"/>
            </a:endParaRPr>
          </a:p>
        </p:txBody>
      </p:sp>
      <p:pic>
        <p:nvPicPr>
          <p:cNvPr id="14339" name="Content Placeholder 3" descr="0838_wardog_cemty.jpg"/>
          <p:cNvPicPr>
            <a:picLocks noGrp="1" noChangeAspect="1"/>
          </p:cNvPicPr>
          <p:nvPr>
            <p:ph idx="1"/>
          </p:nvPr>
        </p:nvPicPr>
        <p:blipFill>
          <a:blip r:embed="rId3" cstate="print"/>
          <a:srcRect/>
          <a:stretch>
            <a:fillRect/>
          </a:stretch>
        </p:blipFill>
        <p:spPr>
          <a:xfrm>
            <a:off x="1384385" y="2622495"/>
            <a:ext cx="5646448" cy="423550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450" y="1892800"/>
            <a:ext cx="6836090" cy="682140"/>
          </a:xfrm>
        </p:spPr>
        <p:txBody>
          <a:bodyPr/>
          <a:lstStyle/>
          <a:p>
            <a:r>
              <a:rPr lang="en-US" dirty="0" smtClean="0">
                <a:latin typeface="Frutiger LT Std 95 UltraBlack" pitchFamily="34" charset="0"/>
              </a:rPr>
              <a:t>3) Further Investigation</a:t>
            </a:r>
            <a:endParaRPr lang="en-US" dirty="0">
              <a:latin typeface="Frutiger LT Std 95 UltraBlack" pitchFamily="34" charset="0"/>
            </a:endParaRPr>
          </a:p>
        </p:txBody>
      </p:sp>
      <p:sp>
        <p:nvSpPr>
          <p:cNvPr id="3" name="Content Placeholder 2"/>
          <p:cNvSpPr>
            <a:spLocks noGrp="1"/>
          </p:cNvSpPr>
          <p:nvPr>
            <p:ph idx="1"/>
          </p:nvPr>
        </p:nvSpPr>
        <p:spPr>
          <a:xfrm>
            <a:off x="0" y="2545684"/>
            <a:ext cx="9144000" cy="2457921"/>
          </a:xfrm>
        </p:spPr>
        <p:txBody>
          <a:bodyPr/>
          <a:lstStyle/>
          <a:p>
            <a:r>
              <a:rPr lang="en-US" sz="2200" dirty="0" smtClean="0">
                <a:latin typeface="Frutiger LT Std 45 Light" pitchFamily="34" charset="0"/>
              </a:rPr>
              <a:t>Ask questions to lead to more observations and reflections about these photos.</a:t>
            </a:r>
          </a:p>
          <a:p>
            <a:r>
              <a:rPr lang="en-US" sz="2200" dirty="0" smtClean="0">
                <a:latin typeface="Frutiger LT Std 45 Light" pitchFamily="34" charset="0"/>
              </a:rPr>
              <a:t>What do you wonder about…</a:t>
            </a:r>
          </a:p>
          <a:p>
            <a:pPr lvl="1"/>
            <a:r>
              <a:rPr lang="en-US" sz="2200" dirty="0" smtClean="0">
                <a:latin typeface="Frutiger LT Std 45 Light" pitchFamily="34" charset="0"/>
              </a:rPr>
              <a:t>Who?</a:t>
            </a:r>
          </a:p>
          <a:p>
            <a:pPr lvl="1"/>
            <a:r>
              <a:rPr lang="en-US" sz="2200" dirty="0" smtClean="0">
                <a:latin typeface="Frutiger LT Std 45 Light" pitchFamily="34" charset="0"/>
              </a:rPr>
              <a:t>What?</a:t>
            </a:r>
          </a:p>
          <a:p>
            <a:pPr lvl="1"/>
            <a:r>
              <a:rPr lang="en-US" sz="2200" dirty="0" smtClean="0">
                <a:latin typeface="Frutiger LT Std 45 Light" pitchFamily="34" charset="0"/>
              </a:rPr>
              <a:t>When?</a:t>
            </a:r>
          </a:p>
          <a:p>
            <a:pPr lvl="1"/>
            <a:r>
              <a:rPr lang="en-US" sz="2200" dirty="0" smtClean="0">
                <a:latin typeface="Frutiger LT Std 45 Light" pitchFamily="34" charset="0"/>
              </a:rPr>
              <a:t>Where?</a:t>
            </a:r>
          </a:p>
          <a:p>
            <a:pPr lvl="1"/>
            <a:r>
              <a:rPr lang="en-US" sz="2200" dirty="0" smtClean="0">
                <a:latin typeface="Frutiger LT Std 45 Light" pitchFamily="34" charset="0"/>
              </a:rPr>
              <a:t>Why?</a:t>
            </a:r>
          </a:p>
          <a:p>
            <a:pPr lvl="1"/>
            <a:r>
              <a:rPr lang="en-US" sz="2200" dirty="0" smtClean="0">
                <a:latin typeface="Frutiger LT Std 45 Light" pitchFamily="34" charset="0"/>
              </a:rPr>
              <a:t>How?</a:t>
            </a:r>
            <a:endParaRPr lang="en-US" sz="2200" dirty="0">
              <a:latin typeface="Frutiger LT Std 45 Light" pitchFamily="34" charset="0"/>
            </a:endParaRPr>
          </a:p>
        </p:txBody>
      </p:sp>
      <p:sp>
        <p:nvSpPr>
          <p:cNvPr id="4" name="Rectangle 3"/>
          <p:cNvSpPr/>
          <p:nvPr/>
        </p:nvSpPr>
        <p:spPr>
          <a:xfrm>
            <a:off x="0" y="1278320"/>
            <a:ext cx="7574509" cy="584775"/>
          </a:xfrm>
          <a:prstGeom prst="rect">
            <a:avLst/>
          </a:prstGeom>
        </p:spPr>
        <p:txBody>
          <a:bodyPr wrap="none">
            <a:spAutoFit/>
          </a:bodyPr>
          <a:lstStyle/>
          <a:p>
            <a:r>
              <a:rPr lang="en-US" sz="3200" dirty="0" smtClean="0">
                <a:solidFill>
                  <a:srgbClr val="0000CC"/>
                </a:solidFill>
                <a:latin typeface="Frutiger LT Std 95 UltraBlack" pitchFamily="34" charset="0"/>
              </a:rPr>
              <a:t>Analyzing Photographs &amp; Prints</a:t>
            </a:r>
            <a:endParaRPr lang="en-US" sz="3200" dirty="0">
              <a:latin typeface="Frutiger LT Std 95 UltraBlack" pitchFamily="34" charset="0"/>
            </a:endParaRPr>
          </a:p>
        </p:txBody>
      </p:sp>
      <p:sp>
        <p:nvSpPr>
          <p:cNvPr id="5" name="Content Placeholder 2"/>
          <p:cNvSpPr txBox="1">
            <a:spLocks/>
          </p:cNvSpPr>
          <p:nvPr/>
        </p:nvSpPr>
        <p:spPr bwMode="auto">
          <a:xfrm>
            <a:off x="1922056" y="3851456"/>
            <a:ext cx="7221944" cy="3006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rPr>
              <a:t>How would you expand or alter your textbook</a:t>
            </a:r>
            <a:r>
              <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rPr>
              <a:t> explanations of history based on these primary sources you just looked at?</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200" b="0" i="0" u="none" strike="noStrike" kern="0" cap="none" spc="0" normalizeH="0" noProof="0" dirty="0" smtClean="0">
              <a:ln>
                <a:noFill/>
              </a:ln>
              <a:solidFill>
                <a:schemeClr val="tx1"/>
              </a:solidFill>
              <a:effectLst/>
              <a:uLnTx/>
              <a:uFillTx/>
              <a:latin typeface="Frutiger LT Std 45 Light"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200" kern="0" baseline="0" dirty="0" smtClean="0">
                <a:latin typeface="Frutiger LT Std 45 Light" pitchFamily="34" charset="0"/>
              </a:rPr>
              <a:t>Consider</a:t>
            </a:r>
            <a:r>
              <a:rPr lang="en-US" sz="2200" kern="0" dirty="0" smtClean="0">
                <a:latin typeface="Frutiger LT Std 45 Light" pitchFamily="34" charset="0"/>
              </a:rPr>
              <a:t> how these photos support or challenge information and understanding of World War II. How would you refine or revise the way history could be taught in schools?</a:t>
            </a:r>
            <a:endParaRPr kumimoji="0" lang="en-US" sz="2200" b="0" i="0" u="none" strike="noStrike" kern="0" cap="none" spc="0" normalizeH="0" baseline="0" noProof="0" dirty="0" smtClean="0">
              <a:ln>
                <a:noFill/>
              </a:ln>
              <a:solidFill>
                <a:schemeClr val="tx1"/>
              </a:solidFill>
              <a:effectLst/>
              <a:uLnTx/>
              <a:uFillTx/>
              <a:latin typeface="Frutiger LT Std 45 Light"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bwMode="auto">
          <a:xfrm>
            <a:off x="309563" y="1316038"/>
            <a:ext cx="6835775" cy="682625"/>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Frutiger LT Std 95 UltraBlack" pitchFamily="34" charset="0"/>
              </a:rPr>
              <a:t>Bibliography</a:t>
            </a:r>
          </a:p>
        </p:txBody>
      </p:sp>
      <p:sp>
        <p:nvSpPr>
          <p:cNvPr id="15363" name="Content Placeholder 8"/>
          <p:cNvSpPr>
            <a:spLocks noGrp="1"/>
          </p:cNvSpPr>
          <p:nvPr>
            <p:ph idx="1"/>
          </p:nvPr>
        </p:nvSpPr>
        <p:spPr/>
        <p:txBody>
          <a:bodyPr/>
          <a:lstStyle/>
          <a:p>
            <a:pPr>
              <a:buFontTx/>
              <a:buNone/>
            </a:pPr>
            <a:r>
              <a:rPr lang="en-US" dirty="0" smtClean="0">
                <a:latin typeface="Frutiger LT Std 45 Light" pitchFamily="34" charset="0"/>
              </a:rPr>
              <a:t>War in the Pacific National Historical Park.  </a:t>
            </a:r>
            <a:r>
              <a:rPr lang="en-US" i="1" dirty="0" smtClean="0">
                <a:latin typeface="Frutiger LT Std 45 Light" pitchFamily="34" charset="0"/>
              </a:rPr>
              <a:t>War Dogs</a:t>
            </a:r>
            <a:r>
              <a:rPr lang="en-US" dirty="0" smtClean="0">
                <a:latin typeface="Frutiger LT Std 45 Light" pitchFamily="34" charset="0"/>
              </a:rPr>
              <a:t>. </a:t>
            </a:r>
            <a:r>
              <a:rPr lang="en-US" u="sng" dirty="0" smtClean="0">
                <a:latin typeface="Frutiger LT Std 45 Light" pitchFamily="34" charset="0"/>
              </a:rPr>
              <a:t>nps.gov</a:t>
            </a:r>
            <a:r>
              <a:rPr lang="en-US" dirty="0" smtClean="0">
                <a:latin typeface="Frutiger LT Std 45 Light" pitchFamily="34" charset="0"/>
              </a:rPr>
              <a:t>. National Park Service, </a:t>
            </a:r>
            <a:r>
              <a:rPr lang="en-US" dirty="0" err="1" smtClean="0">
                <a:latin typeface="Frutiger LT Std 45 Light" pitchFamily="34" charset="0"/>
              </a:rPr>
              <a:t>n.d</a:t>
            </a:r>
            <a:r>
              <a:rPr lang="en-US" dirty="0" smtClean="0">
                <a:latin typeface="Frutiger LT Std 45 Light" pitchFamily="34" charset="0"/>
              </a:rPr>
              <a:t>. Web. 2 March 2011.  </a:t>
            </a:r>
          </a:p>
          <a:p>
            <a:endParaRPr lang="en-US" dirty="0" smtClean="0">
              <a:latin typeface="Frutiger LT Std 45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4" y="1316725"/>
            <a:ext cx="7488975" cy="682140"/>
          </a:xfrm>
        </p:spPr>
        <p:txBody>
          <a:bodyPr/>
          <a:lstStyle/>
          <a:p>
            <a:r>
              <a:rPr lang="en-US" sz="2700" dirty="0" smtClean="0">
                <a:latin typeface="Frutiger LT Std 45 Light" pitchFamily="34" charset="0"/>
              </a:rPr>
              <a:t>Prior to WWII, the use of dogs in the military was limited to polar regions where they were used as sled dogs.</a:t>
            </a:r>
            <a:endParaRPr lang="en-US" sz="2700" dirty="0">
              <a:latin typeface="Frutiger LT Std 45 Light" pitchFamily="34" charset="0"/>
            </a:endParaRPr>
          </a:p>
        </p:txBody>
      </p:sp>
      <p:sp>
        <p:nvSpPr>
          <p:cNvPr id="3" name="Content Placeholder 2"/>
          <p:cNvSpPr>
            <a:spLocks noGrp="1"/>
          </p:cNvSpPr>
          <p:nvPr>
            <p:ph idx="1"/>
          </p:nvPr>
        </p:nvSpPr>
        <p:spPr>
          <a:xfrm>
            <a:off x="0" y="5579680"/>
            <a:ext cx="9144000" cy="1278320"/>
          </a:xfrm>
        </p:spPr>
        <p:txBody>
          <a:bodyPr/>
          <a:lstStyle/>
          <a:p>
            <a:pPr>
              <a:buNone/>
            </a:pPr>
            <a:r>
              <a:rPr lang="en-US" sz="2700" dirty="0" smtClean="0">
                <a:latin typeface="Frutiger LT Std 45 Light" pitchFamily="34" charset="0"/>
              </a:rPr>
              <a:t>   But during the second World War, 2,000 dogs were trained and sent overseas. War dogs first saw action in Bougainville. </a:t>
            </a:r>
            <a:endParaRPr lang="en-US" sz="2700" dirty="0">
              <a:latin typeface="Frutiger LT Std 45 Light" pitchFamily="34" charset="0"/>
            </a:endParaRPr>
          </a:p>
        </p:txBody>
      </p:sp>
      <p:pic>
        <p:nvPicPr>
          <p:cNvPr id="4" name="Content Placeholder 3" descr="WDG112.jpg"/>
          <p:cNvPicPr>
            <a:picLocks noChangeAspect="1"/>
          </p:cNvPicPr>
          <p:nvPr/>
        </p:nvPicPr>
        <p:blipFill>
          <a:blip r:embed="rId3" cstate="print"/>
          <a:srcRect/>
          <a:stretch>
            <a:fillRect/>
          </a:stretch>
        </p:blipFill>
        <p:spPr bwMode="auto">
          <a:xfrm>
            <a:off x="3957519" y="2238445"/>
            <a:ext cx="4456019" cy="3341235"/>
          </a:xfrm>
          <a:prstGeom prst="rect">
            <a:avLst/>
          </a:prstGeom>
          <a:noFill/>
          <a:ln w="9525">
            <a:noFill/>
            <a:miter lim="800000"/>
            <a:headEnd/>
            <a:tailEnd/>
          </a:ln>
        </p:spPr>
      </p:pic>
      <p:sp>
        <p:nvSpPr>
          <p:cNvPr id="5" name="Rectangle 4"/>
          <p:cNvSpPr/>
          <p:nvPr/>
        </p:nvSpPr>
        <p:spPr>
          <a:xfrm>
            <a:off x="0" y="4849985"/>
            <a:ext cx="3842304" cy="707886"/>
          </a:xfrm>
          <a:prstGeom prst="rect">
            <a:avLst/>
          </a:prstGeom>
        </p:spPr>
        <p:txBody>
          <a:bodyPr wrap="square">
            <a:spAutoFit/>
          </a:bodyPr>
          <a:lstStyle/>
          <a:p>
            <a:pPr algn="ctr"/>
            <a:r>
              <a:rPr lang="en-US" sz="2000" i="1" dirty="0" smtClean="0">
                <a:latin typeface="Frutiger LT Std 45 Light" pitchFamily="34" charset="0"/>
              </a:rPr>
              <a:t>Here are two attentive war dogs on the ship deck</a:t>
            </a:r>
            <a:endParaRPr lang="en-US" sz="20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4" y="1316725"/>
            <a:ext cx="7412165" cy="682140"/>
          </a:xfrm>
        </p:spPr>
        <p:txBody>
          <a:bodyPr/>
          <a:lstStyle/>
          <a:p>
            <a:r>
              <a:rPr lang="en-US" dirty="0" smtClean="0">
                <a:latin typeface="Frutiger LT Std 45 Light" pitchFamily="34" charset="0"/>
              </a:rPr>
              <a:t>These “devil dogs” were used on Guam as sentries, messengers, and mine detectors.</a:t>
            </a:r>
            <a:endParaRPr lang="en-US" dirty="0">
              <a:latin typeface="Frutiger LT Std 45 Light" pitchFamily="34" charset="0"/>
            </a:endParaRPr>
          </a:p>
        </p:txBody>
      </p:sp>
      <p:sp>
        <p:nvSpPr>
          <p:cNvPr id="3" name="Content Placeholder 2"/>
          <p:cNvSpPr>
            <a:spLocks noGrp="1"/>
          </p:cNvSpPr>
          <p:nvPr>
            <p:ph idx="1"/>
          </p:nvPr>
        </p:nvSpPr>
        <p:spPr>
          <a:xfrm>
            <a:off x="0" y="5310844"/>
            <a:ext cx="9144000" cy="1547155"/>
          </a:xfrm>
        </p:spPr>
        <p:txBody>
          <a:bodyPr/>
          <a:lstStyle/>
          <a:p>
            <a:pPr>
              <a:buNone/>
            </a:pPr>
            <a:r>
              <a:rPr lang="en-US" sz="3000" dirty="0" smtClean="0">
                <a:latin typeface="Frutiger LT Std 45 Light" pitchFamily="34" charset="0"/>
              </a:rPr>
              <a:t>  They proved exceptionally useful in searching out the enemy in caves. They stood up well under fire, saved many lives, and were a boon to troop morale.</a:t>
            </a:r>
            <a:endParaRPr lang="en-US" sz="3000" dirty="0">
              <a:latin typeface="Frutiger LT Std 45 Light" pitchFamily="34" charset="0"/>
            </a:endParaRPr>
          </a:p>
        </p:txBody>
      </p:sp>
      <p:pic>
        <p:nvPicPr>
          <p:cNvPr id="4" name="Content Placeholder 3" descr="B0111_Marine_dog.jpg"/>
          <p:cNvPicPr>
            <a:picLocks noChangeAspect="1"/>
          </p:cNvPicPr>
          <p:nvPr/>
        </p:nvPicPr>
        <p:blipFill>
          <a:blip r:embed="rId3" cstate="print"/>
          <a:srcRect/>
          <a:stretch>
            <a:fillRect/>
          </a:stretch>
        </p:blipFill>
        <p:spPr bwMode="auto">
          <a:xfrm>
            <a:off x="2306105" y="2468875"/>
            <a:ext cx="3763690" cy="2822102"/>
          </a:xfrm>
          <a:prstGeom prst="rect">
            <a:avLst/>
          </a:prstGeom>
          <a:noFill/>
          <a:ln w="9525">
            <a:noFill/>
            <a:miter lim="800000"/>
            <a:headEnd/>
            <a:tailEnd/>
          </a:ln>
        </p:spPr>
      </p:pic>
      <p:sp>
        <p:nvSpPr>
          <p:cNvPr id="5" name="Rectangle 4"/>
          <p:cNvSpPr/>
          <p:nvPr/>
        </p:nvSpPr>
        <p:spPr>
          <a:xfrm>
            <a:off x="5954580" y="3505810"/>
            <a:ext cx="3189420" cy="1631216"/>
          </a:xfrm>
          <a:prstGeom prst="rect">
            <a:avLst/>
          </a:prstGeom>
        </p:spPr>
        <p:txBody>
          <a:bodyPr wrap="square">
            <a:spAutoFit/>
          </a:bodyPr>
          <a:lstStyle/>
          <a:p>
            <a:pPr algn="ctr"/>
            <a:r>
              <a:rPr lang="en-US" sz="2000" i="1" dirty="0" smtClean="0">
                <a:latin typeface="Frutiger LT Std 45 Light" pitchFamily="34" charset="0"/>
              </a:rPr>
              <a:t>Here are Marine Corp. Morris H. </a:t>
            </a:r>
            <a:r>
              <a:rPr lang="en-US" sz="2000" i="1" dirty="0" err="1" smtClean="0">
                <a:latin typeface="Frutiger LT Std 45 Light" pitchFamily="34" charset="0"/>
              </a:rPr>
              <a:t>Calo</a:t>
            </a:r>
            <a:r>
              <a:rPr lang="en-US" sz="2000" i="1" dirty="0" smtClean="0">
                <a:latin typeface="Frutiger LT Std 45 Light" pitchFamily="34" charset="0"/>
              </a:rPr>
              <a:t> and Corp. Fritz Von </a:t>
            </a:r>
            <a:r>
              <a:rPr lang="en-US" sz="2000" i="1" dirty="0" err="1" smtClean="0">
                <a:latin typeface="Frutiger LT Std 45 Light" pitchFamily="34" charset="0"/>
              </a:rPr>
              <a:t>Margod</a:t>
            </a:r>
            <a:r>
              <a:rPr lang="en-US" sz="2000" i="1" dirty="0" smtClean="0">
                <a:latin typeface="Frutiger LT Std 45 Light" pitchFamily="34" charset="0"/>
              </a:rPr>
              <a:t>, a devil dog, on a beach on Guam. July 29, 1944</a:t>
            </a:r>
            <a:endParaRPr lang="en-US" sz="20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3"/>
          <p:cNvSpPr>
            <a:spLocks noGrp="1"/>
          </p:cNvSpPr>
          <p:nvPr>
            <p:ph type="title"/>
          </p:nvPr>
        </p:nvSpPr>
        <p:spPr bwMode="auto">
          <a:xfrm>
            <a:off x="309563" y="1201738"/>
            <a:ext cx="7450052" cy="1535972"/>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latin typeface="Frutiger LT Std 45 Light" pitchFamily="34" charset="0"/>
              </a:rPr>
              <a:t>The U.S. Marine Corps used a team of 60 canines on Guam - primarily Doberman Pinschers, German Shepherds, and a few mongrels.</a:t>
            </a:r>
            <a:endParaRPr lang="en-US" sz="3000" dirty="0" smtClean="0">
              <a:latin typeface="Frutiger LT Std 45 Light" pitchFamily="34" charset="0"/>
            </a:endParaRPr>
          </a:p>
        </p:txBody>
      </p:sp>
      <p:pic>
        <p:nvPicPr>
          <p:cNvPr id="9219" name="Content Placeholder 3" descr="1249_marine_dogs.jpg"/>
          <p:cNvPicPr>
            <a:picLocks noGrp="1" noChangeAspect="1"/>
          </p:cNvPicPr>
          <p:nvPr>
            <p:ph idx="1"/>
          </p:nvPr>
        </p:nvPicPr>
        <p:blipFill>
          <a:blip r:embed="rId3" cstate="print"/>
          <a:srcRect/>
          <a:stretch>
            <a:fillRect/>
          </a:stretch>
        </p:blipFill>
        <p:spPr>
          <a:xfrm>
            <a:off x="3496660" y="2622495"/>
            <a:ext cx="5647340" cy="4235505"/>
          </a:xfrm>
        </p:spPr>
      </p:pic>
      <p:sp>
        <p:nvSpPr>
          <p:cNvPr id="4" name="Rectangle 3"/>
          <p:cNvSpPr/>
          <p:nvPr/>
        </p:nvSpPr>
        <p:spPr>
          <a:xfrm>
            <a:off x="-1" y="6155755"/>
            <a:ext cx="3458255" cy="400110"/>
          </a:xfrm>
          <a:prstGeom prst="rect">
            <a:avLst/>
          </a:prstGeom>
        </p:spPr>
        <p:txBody>
          <a:bodyPr wrap="square">
            <a:spAutoFit/>
          </a:bodyPr>
          <a:lstStyle/>
          <a:p>
            <a:pPr algn="ctr"/>
            <a:r>
              <a:rPr lang="en-US" sz="2000" i="1" dirty="0" smtClean="0">
                <a:latin typeface="Frutiger LT Std 45 Light" pitchFamily="34" charset="0"/>
              </a:rPr>
              <a:t>Here are war dogs being fed.</a:t>
            </a:r>
            <a:endParaRPr lang="en-US" sz="2000" i="1"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8"/>
          <p:cNvSpPr>
            <a:spLocks noGrp="1"/>
          </p:cNvSpPr>
          <p:nvPr>
            <p:ph type="title"/>
          </p:nvPr>
        </p:nvSpPr>
        <p:spPr bwMode="auto">
          <a:xfrm>
            <a:off x="309563" y="1201738"/>
            <a:ext cx="7450137" cy="796925"/>
          </a:xfrm>
          <a:noFill/>
          <a:ln>
            <a:miter lim="800000"/>
            <a:headEnd/>
            <a:tailEnd/>
          </a:ln>
        </p:spPr>
        <p:txBody>
          <a:bodyPr vert="horz" wrap="square" lIns="91440" tIns="45720" rIns="91440" bIns="45720" numCol="1" anchor="t" anchorCtr="0" compatLnSpc="1">
            <a:prstTxWarp prst="textNoShape">
              <a:avLst/>
            </a:prstTxWarp>
          </a:bodyPr>
          <a:lstStyle/>
          <a:p>
            <a:r>
              <a:rPr lang="en-US" sz="2500" dirty="0" smtClean="0">
                <a:latin typeface="Frutiger LT Std 45 Light" pitchFamily="34" charset="0"/>
              </a:rPr>
              <a:t>Marine Devil Dogs were trained messengers and sentries.  They also spotted snipers.  July 22, 1944.</a:t>
            </a:r>
          </a:p>
        </p:txBody>
      </p:sp>
      <p:pic>
        <p:nvPicPr>
          <p:cNvPr id="3075" name="Content Placeholder 3" descr="B0108wardogs.jpg"/>
          <p:cNvPicPr>
            <a:picLocks noGrp="1" noChangeAspect="1"/>
          </p:cNvPicPr>
          <p:nvPr>
            <p:ph idx="1"/>
          </p:nvPr>
        </p:nvPicPr>
        <p:blipFill>
          <a:blip r:embed="rId3" cstate="print"/>
          <a:srcRect/>
          <a:stretch>
            <a:fillRect/>
          </a:stretch>
        </p:blipFill>
        <p:spPr>
          <a:xfrm>
            <a:off x="1500188" y="2151063"/>
            <a:ext cx="6276975" cy="47069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randombar(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93675" y="1278320"/>
            <a:ext cx="7566025" cy="844910"/>
          </a:xfrm>
          <a:noFill/>
          <a:ln>
            <a:miter lim="800000"/>
            <a:headEnd/>
            <a:tailEnd/>
          </a:ln>
        </p:spPr>
        <p:txBody>
          <a:bodyPr vert="horz" wrap="square" lIns="91440" tIns="45720" rIns="91440" bIns="45720" numCol="1" anchor="t" anchorCtr="0" compatLnSpc="1">
            <a:prstTxWarp prst="textNoShape">
              <a:avLst/>
            </a:prstTxWarp>
          </a:bodyPr>
          <a:lstStyle/>
          <a:p>
            <a:r>
              <a:rPr lang="en-US" sz="2600" dirty="0" smtClean="0">
                <a:latin typeface="Frutiger LT Std 45 Light" pitchFamily="34" charset="0"/>
              </a:rPr>
              <a:t>Marine Corps handlers and their 'Devil Dogs' on Guam.</a:t>
            </a:r>
          </a:p>
        </p:txBody>
      </p:sp>
      <p:pic>
        <p:nvPicPr>
          <p:cNvPr id="4099" name="Content Placeholder 3" descr="WDG109.jpg"/>
          <p:cNvPicPr>
            <a:picLocks noGrp="1" noChangeAspect="1"/>
          </p:cNvPicPr>
          <p:nvPr>
            <p:ph idx="1"/>
          </p:nvPr>
        </p:nvPicPr>
        <p:blipFill>
          <a:blip r:embed="rId3" cstate="print"/>
          <a:srcRect/>
          <a:stretch>
            <a:fillRect/>
          </a:stretch>
        </p:blipFill>
        <p:spPr>
          <a:xfrm>
            <a:off x="2790278" y="2238444"/>
            <a:ext cx="6159892" cy="4619555"/>
          </a:xfrm>
        </p:spPr>
      </p:pic>
      <p:sp>
        <p:nvSpPr>
          <p:cNvPr id="4" name="TextBox 3"/>
          <p:cNvSpPr txBox="1"/>
          <p:nvPr/>
        </p:nvSpPr>
        <p:spPr>
          <a:xfrm>
            <a:off x="0" y="2276850"/>
            <a:ext cx="2728560" cy="4324261"/>
          </a:xfrm>
          <a:prstGeom prst="rect">
            <a:avLst/>
          </a:prstGeom>
          <a:noFill/>
        </p:spPr>
        <p:txBody>
          <a:bodyPr wrap="square" rtlCol="0">
            <a:spAutoFit/>
          </a:bodyPr>
          <a:lstStyle/>
          <a:p>
            <a:pPr algn="ctr"/>
            <a:r>
              <a:rPr lang="en-US" sz="2500" dirty="0" smtClean="0">
                <a:latin typeface="Frutiger LT Std 45 Light" pitchFamily="34" charset="0"/>
              </a:rPr>
              <a:t>U.S. troops were not the only casualties of the battle for Guam. Overall, more than 20 U.S. combat dogs were killed in action and laid to rest with great affection and respect.</a:t>
            </a:r>
            <a:endParaRPr lang="en-US" sz="2500"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01510"/>
            <a:ext cx="8229600" cy="729695"/>
          </a:xfrm>
        </p:spPr>
        <p:txBody>
          <a:bodyPr/>
          <a:lstStyle/>
          <a:p>
            <a:r>
              <a:rPr lang="en-US" dirty="0" smtClean="0">
                <a:solidFill>
                  <a:srgbClr val="0000CC"/>
                </a:solidFill>
              </a:rPr>
              <a:t>Analyzing Photographs &amp; Prints</a:t>
            </a:r>
            <a:endParaRPr lang="en-US" dirty="0">
              <a:solidFill>
                <a:srgbClr val="0000CC"/>
              </a:solidFill>
            </a:endParaRPr>
          </a:p>
        </p:txBody>
      </p:sp>
      <p:sp>
        <p:nvSpPr>
          <p:cNvPr id="5" name="Text Placeholder 4"/>
          <p:cNvSpPr>
            <a:spLocks noGrp="1"/>
          </p:cNvSpPr>
          <p:nvPr>
            <p:ph type="body" idx="1"/>
          </p:nvPr>
        </p:nvSpPr>
        <p:spPr>
          <a:xfrm>
            <a:off x="385855" y="1892800"/>
            <a:ext cx="3878905" cy="384050"/>
          </a:xfrm>
        </p:spPr>
        <p:txBody>
          <a:bodyPr/>
          <a:lstStyle/>
          <a:p>
            <a:r>
              <a:rPr lang="en-US" dirty="0" smtClean="0">
                <a:latin typeface="Frutiger LT Std 45 Light" pitchFamily="34" charset="0"/>
              </a:rPr>
              <a:t>1) Observe</a:t>
            </a:r>
            <a:endParaRPr lang="en-US" dirty="0">
              <a:latin typeface="Frutiger LT Std 45 Light" pitchFamily="34" charset="0"/>
            </a:endParaRPr>
          </a:p>
        </p:txBody>
      </p:sp>
      <p:sp>
        <p:nvSpPr>
          <p:cNvPr id="6" name="Content Placeholder 5"/>
          <p:cNvSpPr>
            <a:spLocks noGrp="1"/>
          </p:cNvSpPr>
          <p:nvPr>
            <p:ph sz="half" idx="2"/>
          </p:nvPr>
        </p:nvSpPr>
        <p:spPr>
          <a:xfrm>
            <a:off x="0" y="2392065"/>
            <a:ext cx="4040188" cy="4465935"/>
          </a:xfrm>
        </p:spPr>
        <p:txBody>
          <a:bodyPr/>
          <a:lstStyle/>
          <a:p>
            <a:r>
              <a:rPr lang="en-US" dirty="0" smtClean="0">
                <a:latin typeface="Frutiger LT Std 45 Light" pitchFamily="34" charset="0"/>
              </a:rPr>
              <a:t>Identify and note details.</a:t>
            </a:r>
          </a:p>
          <a:p>
            <a:r>
              <a:rPr lang="en-US" dirty="0" smtClean="0">
                <a:latin typeface="Frutiger LT Std 45 Light" pitchFamily="34" charset="0"/>
              </a:rPr>
              <a:t>Ask yourself the following questions:</a:t>
            </a:r>
          </a:p>
          <a:p>
            <a:pPr lvl="1"/>
            <a:r>
              <a:rPr lang="en-US" dirty="0" smtClean="0">
                <a:latin typeface="Frutiger LT Std 45 Light" pitchFamily="34" charset="0"/>
              </a:rPr>
              <a:t>What did I notice first?</a:t>
            </a:r>
          </a:p>
          <a:p>
            <a:pPr lvl="1"/>
            <a:r>
              <a:rPr lang="en-US" dirty="0" smtClean="0">
                <a:latin typeface="Frutiger LT Std 45 Light" pitchFamily="34" charset="0"/>
              </a:rPr>
              <a:t>What people and objects are shown?</a:t>
            </a:r>
          </a:p>
          <a:p>
            <a:pPr lvl="1"/>
            <a:r>
              <a:rPr lang="en-US" dirty="0" smtClean="0">
                <a:latin typeface="Frutiger LT Std 45 Light" pitchFamily="34" charset="0"/>
              </a:rPr>
              <a:t>How are they arranged?</a:t>
            </a:r>
          </a:p>
          <a:p>
            <a:pPr lvl="1"/>
            <a:r>
              <a:rPr lang="en-US" dirty="0" smtClean="0">
                <a:latin typeface="Frutiger LT Std 45 Light" pitchFamily="34" charset="0"/>
              </a:rPr>
              <a:t>What is the physical setting?</a:t>
            </a:r>
          </a:p>
          <a:p>
            <a:pPr lvl="1"/>
            <a:r>
              <a:rPr lang="en-US" dirty="0" smtClean="0">
                <a:latin typeface="Frutiger LT Std 45 Light" pitchFamily="34" charset="0"/>
              </a:rPr>
              <a:t>What, if any, words do I see?</a:t>
            </a:r>
          </a:p>
          <a:p>
            <a:pPr lvl="1"/>
            <a:r>
              <a:rPr lang="en-US" dirty="0" smtClean="0">
                <a:latin typeface="Frutiger LT Std 45 Light" pitchFamily="34" charset="0"/>
              </a:rPr>
              <a:t>What other details can I see?</a:t>
            </a:r>
            <a:endParaRPr lang="en-US" dirty="0">
              <a:latin typeface="Frutiger LT Std 45 Light" pitchFamily="34" charset="0"/>
            </a:endParaRPr>
          </a:p>
        </p:txBody>
      </p:sp>
      <p:sp>
        <p:nvSpPr>
          <p:cNvPr id="7" name="Text Placeholder 6"/>
          <p:cNvSpPr>
            <a:spLocks noGrp="1"/>
          </p:cNvSpPr>
          <p:nvPr>
            <p:ph type="body" sz="quarter" idx="3"/>
          </p:nvPr>
        </p:nvSpPr>
        <p:spPr>
          <a:xfrm>
            <a:off x="4226355" y="1854395"/>
            <a:ext cx="4041775" cy="460860"/>
          </a:xfrm>
        </p:spPr>
        <p:txBody>
          <a:bodyPr/>
          <a:lstStyle/>
          <a:p>
            <a:r>
              <a:rPr lang="en-US" dirty="0" smtClean="0">
                <a:latin typeface="Frutiger LT Std 45 Light" pitchFamily="34" charset="0"/>
              </a:rPr>
              <a:t>2) Reflect</a:t>
            </a:r>
            <a:endParaRPr lang="en-US" dirty="0">
              <a:latin typeface="Frutiger LT Std 45 Light" pitchFamily="34" charset="0"/>
            </a:endParaRPr>
          </a:p>
        </p:txBody>
      </p:sp>
      <p:sp>
        <p:nvSpPr>
          <p:cNvPr id="8" name="Content Placeholder 7"/>
          <p:cNvSpPr>
            <a:spLocks noGrp="1"/>
          </p:cNvSpPr>
          <p:nvPr>
            <p:ph sz="quarter" idx="4"/>
          </p:nvPr>
        </p:nvSpPr>
        <p:spPr>
          <a:xfrm>
            <a:off x="4111140" y="2430470"/>
            <a:ext cx="5032860" cy="4427530"/>
          </a:xfrm>
        </p:spPr>
        <p:txBody>
          <a:bodyPr/>
          <a:lstStyle/>
          <a:p>
            <a:r>
              <a:rPr lang="en-US" dirty="0" smtClean="0">
                <a:latin typeface="Frutiger LT Std 45 Light" pitchFamily="34" charset="0"/>
              </a:rPr>
              <a:t>Generate and test hypotheses about the image.</a:t>
            </a:r>
          </a:p>
          <a:p>
            <a:pPr lvl="1"/>
            <a:r>
              <a:rPr lang="en-US" sz="1800" dirty="0" smtClean="0">
                <a:latin typeface="Frutiger LT Std 45 Light" pitchFamily="34" charset="0"/>
              </a:rPr>
              <a:t>Why do you think this image was made?</a:t>
            </a:r>
          </a:p>
          <a:p>
            <a:pPr lvl="1"/>
            <a:r>
              <a:rPr lang="en-US" sz="1800" dirty="0" smtClean="0">
                <a:latin typeface="Frutiger LT Std 45 Light" pitchFamily="34" charset="0"/>
              </a:rPr>
              <a:t>What’s happening in the image?</a:t>
            </a:r>
          </a:p>
          <a:p>
            <a:pPr lvl="1"/>
            <a:r>
              <a:rPr lang="en-US" sz="1800" dirty="0" smtClean="0">
                <a:latin typeface="Frutiger LT Std 45 Light" pitchFamily="34" charset="0"/>
              </a:rPr>
              <a:t>When do you think it was made?</a:t>
            </a:r>
          </a:p>
          <a:p>
            <a:pPr lvl="1"/>
            <a:r>
              <a:rPr lang="en-US" sz="1800" dirty="0" smtClean="0">
                <a:latin typeface="Frutiger LT Std 45 Light" pitchFamily="34" charset="0"/>
              </a:rPr>
              <a:t>Who do you think was the audience for this image?</a:t>
            </a:r>
          </a:p>
          <a:p>
            <a:pPr lvl="1"/>
            <a:r>
              <a:rPr lang="en-US" sz="1800" dirty="0" smtClean="0">
                <a:latin typeface="Frutiger LT Std 45 Light" pitchFamily="34" charset="0"/>
              </a:rPr>
              <a:t>What tools were used to create this?</a:t>
            </a:r>
          </a:p>
          <a:p>
            <a:pPr lvl="1"/>
            <a:r>
              <a:rPr lang="en-US" sz="1800" dirty="0" smtClean="0">
                <a:latin typeface="Frutiger LT Std 45 Light" pitchFamily="34" charset="0"/>
              </a:rPr>
              <a:t>What can you learn from examining this image?</a:t>
            </a:r>
          </a:p>
          <a:p>
            <a:pPr lvl="1"/>
            <a:r>
              <a:rPr lang="en-US" sz="1800" dirty="0" smtClean="0">
                <a:latin typeface="Frutiger LT Std 45 Light" pitchFamily="34" charset="0"/>
              </a:rPr>
              <a:t>What’s missing from this image?</a:t>
            </a:r>
          </a:p>
          <a:p>
            <a:pPr lvl="1"/>
            <a:r>
              <a:rPr lang="en-US" sz="1800" dirty="0" smtClean="0">
                <a:latin typeface="Frutiger LT Std 45 Light" pitchFamily="34" charset="0"/>
              </a:rPr>
              <a:t>If someone made this today, what would be different? What would be the same?</a:t>
            </a:r>
            <a:endParaRPr lang="en-US" sz="1800" dirty="0">
              <a:latin typeface="Frutiger LT Std 45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 calcmode="lin" valueType="num">
                                      <p:cBhvr additive="base">
                                        <p:cTn id="5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 calcmode="lin" valueType="num">
                                      <p:cBhvr additive="base">
                                        <p:cTn id="5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1" end="1"/>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 calcmode="lin" valueType="num">
                                      <p:cBhvr additive="base">
                                        <p:cTn id="6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anim calcmode="lin" valueType="num">
                                      <p:cBhvr additive="base">
                                        <p:cTn id="6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3" end="3"/>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anim calcmode="lin" valueType="num">
                                      <p:cBhvr additive="base">
                                        <p:cTn id="7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
                                            <p:txEl>
                                              <p:pRg st="4" end="4"/>
                                            </p:tx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8">
                                            <p:txEl>
                                              <p:pRg st="5" end="5"/>
                                            </p:txEl>
                                          </p:spTgt>
                                        </p:tgtEl>
                                        <p:attrNameLst>
                                          <p:attrName>style.visibility</p:attrName>
                                        </p:attrNameLst>
                                      </p:cBhvr>
                                      <p:to>
                                        <p:strVal val="visible"/>
                                      </p:to>
                                    </p:set>
                                    <p:anim calcmode="lin" valueType="num">
                                      <p:cBhvr additive="base">
                                        <p:cTn id="7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8">
                                            <p:txEl>
                                              <p:pRg st="5" end="5"/>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8">
                                            <p:txEl>
                                              <p:pRg st="6" end="6"/>
                                            </p:txEl>
                                          </p:spTgt>
                                        </p:tgtEl>
                                        <p:attrNameLst>
                                          <p:attrName>style.visibility</p:attrName>
                                        </p:attrNameLst>
                                      </p:cBhvr>
                                      <p:to>
                                        <p:strVal val="visible"/>
                                      </p:to>
                                    </p:set>
                                    <p:anim calcmode="lin" valueType="num">
                                      <p:cBhvr additive="base">
                                        <p:cTn id="7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6" end="6"/>
                                            </p:tx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8">
                                            <p:txEl>
                                              <p:pRg st="7" end="7"/>
                                            </p:txEl>
                                          </p:spTgt>
                                        </p:tgtEl>
                                        <p:attrNameLst>
                                          <p:attrName>style.visibility</p:attrName>
                                        </p:attrNameLst>
                                      </p:cBhvr>
                                      <p:to>
                                        <p:strVal val="visible"/>
                                      </p:to>
                                    </p:set>
                                    <p:anim calcmode="lin" valueType="num">
                                      <p:cBhvr additive="base">
                                        <p:cTn id="8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8">
                                            <p:txEl>
                                              <p:pRg st="7" end="7"/>
                                            </p:tx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
                                            <p:txEl>
                                              <p:pRg st="8" end="8"/>
                                            </p:txEl>
                                          </p:spTgt>
                                        </p:tgtEl>
                                        <p:attrNameLst>
                                          <p:attrName>style.visibility</p:attrName>
                                        </p:attrNameLst>
                                      </p:cBhvr>
                                      <p:to>
                                        <p:strVal val="visible"/>
                                      </p:to>
                                    </p:set>
                                    <p:anim calcmode="lin" valueType="num">
                                      <p:cBhvr additive="base">
                                        <p:cTn id="8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2235" y="1393535"/>
            <a:ext cx="3238743" cy="1162050"/>
          </a:xfrm>
        </p:spPr>
        <p:txBody>
          <a:bodyPr/>
          <a:lstStyle/>
          <a:p>
            <a:pPr algn="ctr"/>
            <a:r>
              <a:rPr lang="en-US" sz="3000" dirty="0" smtClean="0">
                <a:latin typeface="Frutiger LT Std 95 UltraBlack" pitchFamily="34" charset="0"/>
              </a:rPr>
              <a:t>Now Let’s Analyze!</a:t>
            </a:r>
            <a:endParaRPr lang="en-US" sz="3000" dirty="0">
              <a:latin typeface="Frutiger LT Std 95 UltraBlack" pitchFamily="34" charset="0"/>
            </a:endParaRPr>
          </a:p>
        </p:txBody>
      </p:sp>
      <p:sp>
        <p:nvSpPr>
          <p:cNvPr id="8" name="Content Placeholder 7"/>
          <p:cNvSpPr>
            <a:spLocks noGrp="1"/>
          </p:cNvSpPr>
          <p:nvPr>
            <p:ph idx="1"/>
          </p:nvPr>
        </p:nvSpPr>
        <p:spPr>
          <a:xfrm>
            <a:off x="3575050" y="1431940"/>
            <a:ext cx="4261375" cy="4694223"/>
          </a:xfrm>
        </p:spPr>
        <p:txBody>
          <a:bodyPr/>
          <a:lstStyle/>
          <a:p>
            <a:r>
              <a:rPr lang="en-US" dirty="0" smtClean="0">
                <a:latin typeface="Frutiger LT Std 45 Light" pitchFamily="34" charset="0"/>
              </a:rPr>
              <a:t>Write a caption for each of the following images that you see.</a:t>
            </a:r>
          </a:p>
          <a:p>
            <a:pPr algn="ctr">
              <a:buNone/>
            </a:pPr>
            <a:r>
              <a:rPr lang="en-US" dirty="0" smtClean="0">
                <a:latin typeface="Frutiger LT Std 95 UltraBlack" pitchFamily="34" charset="0"/>
              </a:rPr>
              <a:t>OR</a:t>
            </a:r>
          </a:p>
          <a:p>
            <a:r>
              <a:rPr lang="en-US" dirty="0" smtClean="0">
                <a:latin typeface="Frutiger LT Std 45 Light" pitchFamily="34" charset="0"/>
              </a:rPr>
              <a:t>Predict what will happen one minute after the scene shown in the following images.</a:t>
            </a:r>
          </a:p>
          <a:p>
            <a:pPr>
              <a:buNone/>
            </a:pPr>
            <a:endParaRPr lang="en-US" dirty="0" smtClean="0">
              <a:latin typeface="Frutiger LT Std 45 Light" pitchFamily="34" charset="0"/>
            </a:endParaRPr>
          </a:p>
        </p:txBody>
      </p:sp>
      <p:sp>
        <p:nvSpPr>
          <p:cNvPr id="9" name="Text Placeholder 8"/>
          <p:cNvSpPr>
            <a:spLocks noGrp="1"/>
          </p:cNvSpPr>
          <p:nvPr>
            <p:ph type="body" sz="half" idx="2"/>
          </p:nvPr>
        </p:nvSpPr>
        <p:spPr>
          <a:xfrm>
            <a:off x="424260" y="2622495"/>
            <a:ext cx="3008313" cy="4691063"/>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09563" y="1201738"/>
            <a:ext cx="7412037" cy="796925"/>
          </a:xfrm>
          <a:noFill/>
          <a:ln>
            <a:miter lim="800000"/>
            <a:headEnd/>
            <a:tailEnd/>
          </a:ln>
        </p:spPr>
        <p:txBody>
          <a:bodyPr vert="horz" wrap="square" lIns="91440" tIns="45720" rIns="91440" bIns="45720" numCol="1" anchor="t" anchorCtr="0" compatLnSpc="1">
            <a:prstTxWarp prst="textNoShape">
              <a:avLst/>
            </a:prstTxWarp>
          </a:bodyPr>
          <a:lstStyle/>
          <a:p>
            <a:r>
              <a:rPr lang="en-US" sz="3000" dirty="0" smtClean="0">
                <a:latin typeface="Frutiger LT Std 45 Light" pitchFamily="34" charset="0"/>
              </a:rPr>
              <a:t>Marine Corps handlers and dogs in formation.</a:t>
            </a:r>
          </a:p>
        </p:txBody>
      </p:sp>
      <p:pic>
        <p:nvPicPr>
          <p:cNvPr id="6147" name="Content Placeholder 3" descr="WDG111.jpg"/>
          <p:cNvPicPr>
            <a:picLocks noGrp="1" noChangeAspect="1"/>
          </p:cNvPicPr>
          <p:nvPr>
            <p:ph idx="1"/>
          </p:nvPr>
        </p:nvPicPr>
        <p:blipFill>
          <a:blip r:embed="rId3" cstate="print"/>
          <a:srcRect/>
          <a:stretch>
            <a:fillRect/>
          </a:stretch>
        </p:blipFill>
        <p:spPr>
          <a:xfrm>
            <a:off x="1515341" y="2161634"/>
            <a:ext cx="6261821" cy="469636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randombar(horizontal)">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Lst>
  </p:timing>
</p:sld>
</file>

<file path=ppt/theme/theme1.xml><?xml version="1.0" encoding="utf-8"?>
<a:theme xmlns:a="http://schemas.openxmlformats.org/drawingml/2006/main" name="Blank Presentat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nk Presentation">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ill Sans"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4363</TotalTime>
  <Words>1042</Words>
  <Application>Microsoft Office PowerPoint</Application>
  <PresentationFormat>On-screen Show (4:3)</PresentationFormat>
  <Paragraphs>114</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Slide 1</vt:lpstr>
      <vt:lpstr>Prior to WWII, the use of dogs in the military was limited to polar regions where they were used as sled dogs.</vt:lpstr>
      <vt:lpstr>These “devil dogs” were used on Guam as sentries, messengers, and mine detectors.</vt:lpstr>
      <vt:lpstr>The U.S. Marine Corps used a team of 60 canines on Guam - primarily Doberman Pinschers, German Shepherds, and a few mongrels.</vt:lpstr>
      <vt:lpstr>Marine Devil Dogs were trained messengers and sentries.  They also spotted snipers.  July 22, 1944.</vt:lpstr>
      <vt:lpstr>Marine Corps handlers and their 'Devil Dogs' on Guam.</vt:lpstr>
      <vt:lpstr>Analyzing Photographs &amp; Prints</vt:lpstr>
      <vt:lpstr>Now Let’s Analyze!</vt:lpstr>
      <vt:lpstr>Marine Corps handlers and dogs in formation.</vt:lpstr>
      <vt:lpstr>Doberman pinchers aiding Marines in Guam. July 29, 1944.</vt:lpstr>
      <vt:lpstr>A Devil Dog named Babe donated her blood to help other dogs still fighting.</vt:lpstr>
      <vt:lpstr>A German Shepherd is being worked on by a Marine Corps Veterinarian.</vt:lpstr>
      <vt:lpstr>A newspaper article about Devil Dogs. August 9, 1944.</vt:lpstr>
      <vt:lpstr>Another newspaper article about Devil Dogs. August 9, 1944.  </vt:lpstr>
      <vt:lpstr>The War Dog Cemetery, originally sited along the Asan River, was moved to U.S. Naval Station, Guam in June 1994.</vt:lpstr>
      <vt:lpstr>3) Further Investigation</vt:lpstr>
      <vt:lpstr>Bibliography</vt:lpstr>
    </vt:vector>
  </TitlesOfParts>
  <Company>National Park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the National Park Service</dc:title>
  <dc:creator>Jennifer Mummart</dc:creator>
  <cp:lastModifiedBy>JZapanta</cp:lastModifiedBy>
  <cp:revision>146</cp:revision>
  <cp:lastPrinted>2001-01-10T15:55:37Z</cp:lastPrinted>
  <dcterms:created xsi:type="dcterms:W3CDTF">2000-03-24T20:50:56Z</dcterms:created>
  <dcterms:modified xsi:type="dcterms:W3CDTF">2011-03-10T01:10:58Z</dcterms:modified>
</cp:coreProperties>
</file>