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10" r:id="rId3"/>
    <p:sldId id="298" r:id="rId4"/>
    <p:sldId id="258" r:id="rId5"/>
    <p:sldId id="325" r:id="rId6"/>
    <p:sldId id="328" r:id="rId7"/>
    <p:sldId id="329" r:id="rId8"/>
    <p:sldId id="311" r:id="rId9"/>
    <p:sldId id="259" r:id="rId10"/>
    <p:sldId id="313" r:id="rId11"/>
    <p:sldId id="330" r:id="rId12"/>
    <p:sldId id="326" r:id="rId13"/>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Gill Sans" pitchFamily="34" charset="0"/>
        <a:ea typeface="+mn-ea"/>
        <a:cs typeface="+mn-cs"/>
      </a:defRPr>
    </a:lvl1pPr>
    <a:lvl2pPr marL="457200" algn="l" rtl="0" eaLnBrk="0" fontAlgn="base" hangingPunct="0">
      <a:spcBef>
        <a:spcPct val="0"/>
      </a:spcBef>
      <a:spcAft>
        <a:spcPct val="0"/>
      </a:spcAft>
      <a:defRPr sz="2400" kern="1200">
        <a:solidFill>
          <a:schemeClr val="tx1"/>
        </a:solidFill>
        <a:latin typeface="Gill Sans" pitchFamily="34" charset="0"/>
        <a:ea typeface="+mn-ea"/>
        <a:cs typeface="+mn-cs"/>
      </a:defRPr>
    </a:lvl2pPr>
    <a:lvl3pPr marL="914400" algn="l" rtl="0" eaLnBrk="0" fontAlgn="base" hangingPunct="0">
      <a:spcBef>
        <a:spcPct val="0"/>
      </a:spcBef>
      <a:spcAft>
        <a:spcPct val="0"/>
      </a:spcAft>
      <a:defRPr sz="2400" kern="1200">
        <a:solidFill>
          <a:schemeClr val="tx1"/>
        </a:solidFill>
        <a:latin typeface="Gill Sans"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Gill Sans"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Gill Sans" pitchFamily="34" charset="0"/>
        <a:ea typeface="+mn-ea"/>
        <a:cs typeface="+mn-cs"/>
      </a:defRPr>
    </a:lvl5pPr>
    <a:lvl6pPr marL="2286000" algn="l" defTabSz="914400" rtl="0" eaLnBrk="1" latinLnBrk="0" hangingPunct="1">
      <a:defRPr sz="2400" kern="1200">
        <a:solidFill>
          <a:schemeClr val="tx1"/>
        </a:solidFill>
        <a:latin typeface="Gill Sans" pitchFamily="34" charset="0"/>
        <a:ea typeface="+mn-ea"/>
        <a:cs typeface="+mn-cs"/>
      </a:defRPr>
    </a:lvl6pPr>
    <a:lvl7pPr marL="2743200" algn="l" defTabSz="914400" rtl="0" eaLnBrk="1" latinLnBrk="0" hangingPunct="1">
      <a:defRPr sz="2400" kern="1200">
        <a:solidFill>
          <a:schemeClr val="tx1"/>
        </a:solidFill>
        <a:latin typeface="Gill Sans" pitchFamily="34" charset="0"/>
        <a:ea typeface="+mn-ea"/>
        <a:cs typeface="+mn-cs"/>
      </a:defRPr>
    </a:lvl7pPr>
    <a:lvl8pPr marL="3200400" algn="l" defTabSz="914400" rtl="0" eaLnBrk="1" latinLnBrk="0" hangingPunct="1">
      <a:defRPr sz="2400" kern="1200">
        <a:solidFill>
          <a:schemeClr val="tx1"/>
        </a:solidFill>
        <a:latin typeface="Gill Sans" pitchFamily="34" charset="0"/>
        <a:ea typeface="+mn-ea"/>
        <a:cs typeface="+mn-cs"/>
      </a:defRPr>
    </a:lvl8pPr>
    <a:lvl9pPr marL="3657600" algn="l" defTabSz="914400" rtl="0" eaLnBrk="1" latinLnBrk="0" hangingPunct="1">
      <a:defRPr sz="2400" kern="1200">
        <a:solidFill>
          <a:schemeClr val="tx1"/>
        </a:solidFill>
        <a:latin typeface="Gill Sans"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336600"/>
    <a:srgbClr val="006600"/>
    <a:srgbClr val="008000"/>
    <a:srgbClr val="0000CC"/>
    <a:srgbClr val="33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72" autoAdjust="0"/>
    <p:restoredTop sz="90123" autoAdjust="0"/>
  </p:normalViewPr>
  <p:slideViewPr>
    <p:cSldViewPr>
      <p:cViewPr>
        <p:scale>
          <a:sx n="75" d="100"/>
          <a:sy n="75" d="100"/>
        </p:scale>
        <p:origin x="-600" y="-126"/>
      </p:cViewPr>
      <p:guideLst>
        <p:guide orient="horz" pos="999"/>
        <p:guide pos="3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148"/>
    </p:cViewPr>
  </p:sorter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3163" tIns="46582" rIns="93163" bIns="46582" numCol="1" anchor="t" anchorCtr="0" compatLnSpc="1">
            <a:prstTxWarp prst="textNoShape">
              <a:avLst/>
            </a:prstTxWarp>
          </a:bodyPr>
          <a:lstStyle>
            <a:lvl1pPr defTabSz="931863">
              <a:defRPr sz="1200">
                <a:latin typeface="Times" pitchFamily="18" charset="0"/>
              </a:defRPr>
            </a:lvl1pPr>
          </a:lstStyle>
          <a:p>
            <a:pPr>
              <a:defRPr/>
            </a:pPr>
            <a:r>
              <a:rPr lang="en-US" altLang="en-US"/>
              <a:t>Five-State Govenment Documents Conference</a:t>
            </a:r>
          </a:p>
        </p:txBody>
      </p:sp>
      <p:sp>
        <p:nvSpPr>
          <p:cNvPr id="68611" name="Rectangle 3"/>
          <p:cNvSpPr>
            <a:spLocks noGrp="1" noChangeArrowheads="1"/>
          </p:cNvSpPr>
          <p:nvPr>
            <p:ph type="dt" sz="quarter" idx="1"/>
          </p:nvPr>
        </p:nvSpPr>
        <p:spPr bwMode="auto">
          <a:xfrm>
            <a:off x="3973513" y="0"/>
            <a:ext cx="3036887" cy="465138"/>
          </a:xfrm>
          <a:prstGeom prst="rect">
            <a:avLst/>
          </a:prstGeom>
          <a:noFill/>
          <a:ln w="9525">
            <a:noFill/>
            <a:miter lim="800000"/>
            <a:headEnd/>
            <a:tailEnd/>
          </a:ln>
          <a:effectLst/>
        </p:spPr>
        <p:txBody>
          <a:bodyPr vert="horz" wrap="square" lIns="93163" tIns="46582" rIns="93163" bIns="46582" numCol="1" anchor="t" anchorCtr="0" compatLnSpc="1">
            <a:prstTxWarp prst="textNoShape">
              <a:avLst/>
            </a:prstTxWarp>
          </a:bodyPr>
          <a:lstStyle>
            <a:lvl1pPr algn="r" defTabSz="931863">
              <a:defRPr sz="1200">
                <a:latin typeface="Times" pitchFamily="18" charset="0"/>
              </a:defRPr>
            </a:lvl1pPr>
          </a:lstStyle>
          <a:p>
            <a:pPr>
              <a:defRPr/>
            </a:pPr>
            <a:endParaRPr lang="en-US" altLang="en-US"/>
          </a:p>
        </p:txBody>
      </p:sp>
      <p:sp>
        <p:nvSpPr>
          <p:cNvPr id="68612" name="Rectangle 4"/>
          <p:cNvSpPr>
            <a:spLocks noGrp="1" noChangeArrowheads="1"/>
          </p:cNvSpPr>
          <p:nvPr>
            <p:ph type="ftr" sz="quarter" idx="2"/>
          </p:nvPr>
        </p:nvSpPr>
        <p:spPr bwMode="auto">
          <a:xfrm>
            <a:off x="0" y="8831263"/>
            <a:ext cx="3036888" cy="465137"/>
          </a:xfrm>
          <a:prstGeom prst="rect">
            <a:avLst/>
          </a:prstGeom>
          <a:noFill/>
          <a:ln w="9525">
            <a:noFill/>
            <a:miter lim="800000"/>
            <a:headEnd/>
            <a:tailEnd/>
          </a:ln>
          <a:effectLst/>
        </p:spPr>
        <p:txBody>
          <a:bodyPr vert="horz" wrap="square" lIns="93163" tIns="46582" rIns="93163" bIns="46582" numCol="1" anchor="b" anchorCtr="0" compatLnSpc="1">
            <a:prstTxWarp prst="textNoShape">
              <a:avLst/>
            </a:prstTxWarp>
          </a:bodyPr>
          <a:lstStyle>
            <a:lvl1pPr defTabSz="931863">
              <a:defRPr sz="1200">
                <a:latin typeface="Times" pitchFamily="18" charset="0"/>
              </a:defRPr>
            </a:lvl1pPr>
          </a:lstStyle>
          <a:p>
            <a:pPr>
              <a:defRPr/>
            </a:pPr>
            <a:r>
              <a:rPr lang="en-US" altLang="en-US"/>
              <a:t>August 2006</a:t>
            </a:r>
          </a:p>
        </p:txBody>
      </p:sp>
      <p:sp>
        <p:nvSpPr>
          <p:cNvPr id="68613" name="Rectangle 5"/>
          <p:cNvSpPr>
            <a:spLocks noGrp="1" noChangeArrowheads="1"/>
          </p:cNvSpPr>
          <p:nvPr>
            <p:ph type="sldNum" sz="quarter" idx="3"/>
          </p:nvPr>
        </p:nvSpPr>
        <p:spPr bwMode="auto">
          <a:xfrm>
            <a:off x="3973513" y="8831263"/>
            <a:ext cx="3036887" cy="465137"/>
          </a:xfrm>
          <a:prstGeom prst="rect">
            <a:avLst/>
          </a:prstGeom>
          <a:noFill/>
          <a:ln w="9525">
            <a:noFill/>
            <a:miter lim="800000"/>
            <a:headEnd/>
            <a:tailEnd/>
          </a:ln>
          <a:effectLst/>
        </p:spPr>
        <p:txBody>
          <a:bodyPr vert="horz" wrap="square" lIns="93163" tIns="46582" rIns="93163" bIns="46582" numCol="1" anchor="b" anchorCtr="0" compatLnSpc="1">
            <a:prstTxWarp prst="textNoShape">
              <a:avLst/>
            </a:prstTxWarp>
          </a:bodyPr>
          <a:lstStyle>
            <a:lvl1pPr algn="r" defTabSz="931863">
              <a:defRPr sz="1200">
                <a:latin typeface="Times" pitchFamily="18" charset="0"/>
              </a:defRPr>
            </a:lvl1pPr>
          </a:lstStyle>
          <a:p>
            <a:pPr>
              <a:defRPr/>
            </a:pPr>
            <a:fld id="{9F6F4AD1-9DD9-4199-95EB-88A5EA64F0B3}" type="slidenum">
              <a:rPr lang="en-US" altLang="en-US"/>
              <a:pPr>
                <a:defRPr/>
              </a:pPr>
              <a:t>‹#›</a:t>
            </a:fld>
            <a:endParaRPr lang="en-US" altLang="en-US"/>
          </a:p>
        </p:txBody>
      </p:sp>
    </p:spTree>
    <p:extLst>
      <p:ext uri="{BB962C8B-B14F-4D97-AF65-F5344CB8AC3E}">
        <p14:creationId xmlns:p14="http://schemas.microsoft.com/office/powerpoint/2010/main" val="1433702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59113" cy="458788"/>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lvl1pPr defTabSz="917575">
              <a:defRPr sz="1200">
                <a:latin typeface="Times" pitchFamily="18" charset="0"/>
              </a:defRPr>
            </a:lvl1pPr>
          </a:lstStyle>
          <a:p>
            <a:pPr>
              <a:defRPr/>
            </a:pPr>
            <a:r>
              <a:rPr lang="en-US" altLang="en-US"/>
              <a:t>Five-State Govenment Documents Conference</a:t>
            </a:r>
          </a:p>
        </p:txBody>
      </p:sp>
      <p:sp>
        <p:nvSpPr>
          <p:cNvPr id="92163" name="Rectangle 3"/>
          <p:cNvSpPr>
            <a:spLocks noGrp="1" noChangeArrowheads="1"/>
          </p:cNvSpPr>
          <p:nvPr>
            <p:ph type="dt" idx="1"/>
          </p:nvPr>
        </p:nvSpPr>
        <p:spPr bwMode="auto">
          <a:xfrm>
            <a:off x="3976688" y="0"/>
            <a:ext cx="3059112" cy="458788"/>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lvl1pPr algn="r" defTabSz="917575">
              <a:defRPr sz="1200">
                <a:latin typeface="Times" pitchFamily="18" charset="0"/>
              </a:defRPr>
            </a:lvl1pPr>
          </a:lstStyle>
          <a:p>
            <a:pPr>
              <a:defRPr/>
            </a:pPr>
            <a:endParaRPr lang="en-US" altLang="en-US"/>
          </a:p>
        </p:txBody>
      </p:sp>
      <p:sp>
        <p:nvSpPr>
          <p:cNvPr id="11268" name="Rectangle 4"/>
          <p:cNvSpPr>
            <a:spLocks noGrp="1" noRot="1" noChangeAspect="1" noChangeArrowheads="1" noTextEdit="1"/>
          </p:cNvSpPr>
          <p:nvPr>
            <p:ph type="sldImg" idx="2"/>
          </p:nvPr>
        </p:nvSpPr>
        <p:spPr bwMode="auto">
          <a:xfrm>
            <a:off x="1136650" y="687388"/>
            <a:ext cx="4686300" cy="3514725"/>
          </a:xfrm>
          <a:prstGeom prst="rect">
            <a:avLst/>
          </a:prstGeom>
          <a:noFill/>
          <a:ln w="9525">
            <a:solidFill>
              <a:srgbClr val="000000"/>
            </a:solidFill>
            <a:miter lim="800000"/>
            <a:headEnd/>
            <a:tailEnd/>
          </a:ln>
        </p:spPr>
      </p:sp>
      <p:sp>
        <p:nvSpPr>
          <p:cNvPr id="92165" name="Rectangle 5"/>
          <p:cNvSpPr>
            <a:spLocks noGrp="1" noChangeArrowheads="1"/>
          </p:cNvSpPr>
          <p:nvPr>
            <p:ph type="body" sz="quarter" idx="3"/>
          </p:nvPr>
        </p:nvSpPr>
        <p:spPr bwMode="auto">
          <a:xfrm>
            <a:off x="917575" y="4432300"/>
            <a:ext cx="5124450" cy="4202113"/>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92166" name="Rectangle 6"/>
          <p:cNvSpPr>
            <a:spLocks noGrp="1" noChangeArrowheads="1"/>
          </p:cNvSpPr>
          <p:nvPr>
            <p:ph type="ftr" sz="quarter" idx="4"/>
          </p:nvPr>
        </p:nvSpPr>
        <p:spPr bwMode="auto">
          <a:xfrm>
            <a:off x="0" y="8863013"/>
            <a:ext cx="3059113" cy="458787"/>
          </a:xfrm>
          <a:prstGeom prst="rect">
            <a:avLst/>
          </a:prstGeom>
          <a:noFill/>
          <a:ln w="9525">
            <a:noFill/>
            <a:miter lim="800000"/>
            <a:headEnd/>
            <a:tailEnd/>
          </a:ln>
          <a:effectLst/>
        </p:spPr>
        <p:txBody>
          <a:bodyPr vert="horz" wrap="square" lIns="91723" tIns="45862" rIns="91723" bIns="45862" numCol="1" anchor="b" anchorCtr="0" compatLnSpc="1">
            <a:prstTxWarp prst="textNoShape">
              <a:avLst/>
            </a:prstTxWarp>
          </a:bodyPr>
          <a:lstStyle>
            <a:lvl1pPr defTabSz="917575">
              <a:defRPr sz="1200">
                <a:latin typeface="Times" pitchFamily="18" charset="0"/>
              </a:defRPr>
            </a:lvl1pPr>
          </a:lstStyle>
          <a:p>
            <a:pPr>
              <a:defRPr/>
            </a:pPr>
            <a:r>
              <a:rPr lang="en-US" altLang="en-US"/>
              <a:t>August 2006</a:t>
            </a:r>
          </a:p>
        </p:txBody>
      </p:sp>
      <p:sp>
        <p:nvSpPr>
          <p:cNvPr id="92167" name="Rectangle 7"/>
          <p:cNvSpPr>
            <a:spLocks noGrp="1" noChangeArrowheads="1"/>
          </p:cNvSpPr>
          <p:nvPr>
            <p:ph type="sldNum" sz="quarter" idx="5"/>
          </p:nvPr>
        </p:nvSpPr>
        <p:spPr bwMode="auto">
          <a:xfrm>
            <a:off x="3976688" y="8863013"/>
            <a:ext cx="3059112" cy="458787"/>
          </a:xfrm>
          <a:prstGeom prst="rect">
            <a:avLst/>
          </a:prstGeom>
          <a:noFill/>
          <a:ln w="9525">
            <a:noFill/>
            <a:miter lim="800000"/>
            <a:headEnd/>
            <a:tailEnd/>
          </a:ln>
          <a:effectLst/>
        </p:spPr>
        <p:txBody>
          <a:bodyPr vert="horz" wrap="square" lIns="91723" tIns="45862" rIns="91723" bIns="45862" numCol="1" anchor="b" anchorCtr="0" compatLnSpc="1">
            <a:prstTxWarp prst="textNoShape">
              <a:avLst/>
            </a:prstTxWarp>
          </a:bodyPr>
          <a:lstStyle>
            <a:lvl1pPr algn="r" defTabSz="917575">
              <a:defRPr sz="1200">
                <a:latin typeface="Times" pitchFamily="18" charset="0"/>
              </a:defRPr>
            </a:lvl1pPr>
          </a:lstStyle>
          <a:p>
            <a:pPr>
              <a:defRPr/>
            </a:pPr>
            <a:fld id="{058BF0D3-AFA5-431A-B726-79C625AF884C}" type="slidenum">
              <a:rPr lang="en-US" altLang="en-US"/>
              <a:pPr>
                <a:defRPr/>
              </a:pPr>
              <a:t>‹#›</a:t>
            </a:fld>
            <a:endParaRPr lang="en-US" altLang="en-US"/>
          </a:p>
        </p:txBody>
      </p:sp>
    </p:spTree>
    <p:extLst>
      <p:ext uri="{BB962C8B-B14F-4D97-AF65-F5344CB8AC3E}">
        <p14:creationId xmlns:p14="http://schemas.microsoft.com/office/powerpoint/2010/main" val="2921361730"/>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12291" name="Rectangle 6"/>
          <p:cNvSpPr>
            <a:spLocks noGrp="1" noChangeArrowheads="1"/>
          </p:cNvSpPr>
          <p:nvPr>
            <p:ph type="ftr" sz="quarter" idx="4"/>
          </p:nvPr>
        </p:nvSpPr>
        <p:spPr>
          <a:noFill/>
        </p:spPr>
        <p:txBody>
          <a:bodyPr/>
          <a:lstStyle/>
          <a:p>
            <a:r>
              <a:rPr lang="en-US" altLang="en-US" smtClean="0"/>
              <a:t>August 2006</a:t>
            </a:r>
          </a:p>
        </p:txBody>
      </p:sp>
      <p:sp>
        <p:nvSpPr>
          <p:cNvPr id="12292" name="Rectangle 7"/>
          <p:cNvSpPr>
            <a:spLocks noGrp="1" noChangeArrowheads="1"/>
          </p:cNvSpPr>
          <p:nvPr>
            <p:ph type="sldNum" sz="quarter" idx="5"/>
          </p:nvPr>
        </p:nvSpPr>
        <p:spPr>
          <a:noFill/>
        </p:spPr>
        <p:txBody>
          <a:bodyPr/>
          <a:lstStyle/>
          <a:p>
            <a:fld id="{F32D3DCD-0A91-46E3-AB57-F0BED7BB2678}" type="slidenum">
              <a:rPr lang="en-US" altLang="en-US" smtClean="0"/>
              <a:pPr/>
              <a:t>1</a:t>
            </a:fld>
            <a:endParaRPr lang="en-US" altLang="en-US"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p:spPr>
        <p:txBody>
          <a:bodyPr/>
          <a:lstStyle/>
          <a:p>
            <a:pPr eaLnBrk="1" hangingPunct="1"/>
            <a:r>
              <a:rPr lang="en-US" smtClean="0"/>
              <a:t>Left Photo: Aerial view of the ruins of the town of Sumay on the Orote Peninsula. The end of the runway at the Japanese airfield is in the upper right. August 8, 1944. (National Archives 80-G-239718).</a:t>
            </a:r>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13315" name="Rectangle 6"/>
          <p:cNvSpPr>
            <a:spLocks noGrp="1" noChangeArrowheads="1"/>
          </p:cNvSpPr>
          <p:nvPr>
            <p:ph type="ftr" sz="quarter" idx="4"/>
          </p:nvPr>
        </p:nvSpPr>
        <p:spPr>
          <a:noFill/>
        </p:spPr>
        <p:txBody>
          <a:bodyPr/>
          <a:lstStyle/>
          <a:p>
            <a:r>
              <a:rPr lang="en-US" altLang="en-US" smtClean="0"/>
              <a:t>August 2006</a:t>
            </a:r>
          </a:p>
        </p:txBody>
      </p:sp>
      <p:sp>
        <p:nvSpPr>
          <p:cNvPr id="13316" name="Rectangle 7"/>
          <p:cNvSpPr>
            <a:spLocks noGrp="1" noChangeArrowheads="1"/>
          </p:cNvSpPr>
          <p:nvPr>
            <p:ph type="sldNum" sz="quarter" idx="5"/>
          </p:nvPr>
        </p:nvSpPr>
        <p:spPr>
          <a:noFill/>
        </p:spPr>
        <p:txBody>
          <a:bodyPr/>
          <a:lstStyle/>
          <a:p>
            <a:fld id="{A12AB649-463E-44CE-99DD-7991555CA71D}" type="slidenum">
              <a:rPr lang="en-US" altLang="en-US" smtClean="0"/>
              <a:pPr/>
              <a:t>2</a:t>
            </a:fld>
            <a:endParaRPr lang="en-US" altLang="en-US" smtClean="0"/>
          </a:p>
        </p:txBody>
      </p:sp>
      <p:sp>
        <p:nvSpPr>
          <p:cNvPr id="13317" name="Rectangle 2"/>
          <p:cNvSpPr>
            <a:spLocks noGrp="1" noRot="1" noChangeAspect="1" noChangeArrowheads="1" noTextEdit="1"/>
          </p:cNvSpPr>
          <p:nvPr>
            <p:ph type="sldImg"/>
          </p:nvPr>
        </p:nvSpPr>
        <p:spPr>
          <a:ln/>
        </p:spPr>
      </p:sp>
      <p:sp>
        <p:nvSpPr>
          <p:cNvPr id="13318" name="Rectangle 3"/>
          <p:cNvSpPr>
            <a:spLocks noGrp="1" noChangeArrowheads="1"/>
          </p:cNvSpPr>
          <p:nvPr>
            <p:ph type="body" idx="1"/>
          </p:nvPr>
        </p:nvSpPr>
        <p:spPr>
          <a:noFill/>
          <a:ln/>
        </p:spPr>
        <p:txBody>
          <a:bodyPr/>
          <a:lstStyle/>
          <a:p>
            <a:pPr eaLnBrk="1" hangingPunct="1"/>
            <a:r>
              <a:rPr lang="en-US" altLang="en-US" smtClean="0"/>
              <a:t>Photo: </a:t>
            </a:r>
            <a:r>
              <a:rPr lang="en-US" smtClean="0"/>
              <a:t>This aerial photo shows the ruins of the Japanese Marine Barracks (bottom), and the town of Sumay on Orote Peninsula, Guam, which were recaptured by Marines. In the background is Cabras Island (left), and the Piti Navy Yard (right), between struts of plane's wing. July 31, 1944. (USMC photo # 88,133).</a:t>
            </a:r>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17411" name="Rectangle 6"/>
          <p:cNvSpPr>
            <a:spLocks noGrp="1" noChangeArrowheads="1"/>
          </p:cNvSpPr>
          <p:nvPr>
            <p:ph type="ftr" sz="quarter" idx="4"/>
          </p:nvPr>
        </p:nvSpPr>
        <p:spPr>
          <a:noFill/>
        </p:spPr>
        <p:txBody>
          <a:bodyPr/>
          <a:lstStyle/>
          <a:p>
            <a:r>
              <a:rPr lang="en-US" altLang="en-US" smtClean="0"/>
              <a:t>August 2006</a:t>
            </a:r>
          </a:p>
        </p:txBody>
      </p:sp>
      <p:sp>
        <p:nvSpPr>
          <p:cNvPr id="17412" name="Rectangle 7"/>
          <p:cNvSpPr>
            <a:spLocks noGrp="1" noChangeArrowheads="1"/>
          </p:cNvSpPr>
          <p:nvPr>
            <p:ph type="sldNum" sz="quarter" idx="5"/>
          </p:nvPr>
        </p:nvSpPr>
        <p:spPr>
          <a:noFill/>
        </p:spPr>
        <p:txBody>
          <a:bodyPr/>
          <a:lstStyle/>
          <a:p>
            <a:fld id="{834A2B3D-7117-4290-ACBB-0CE1485E2DA8}" type="slidenum">
              <a:rPr lang="en-US" altLang="en-US" smtClean="0"/>
              <a:pPr/>
              <a:t>3</a:t>
            </a:fld>
            <a:endParaRPr lang="en-US" altLang="en-US" smtClean="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p:spPr>
        <p:txBody>
          <a:bodyPr/>
          <a:lstStyle/>
          <a:p>
            <a:pPr eaLnBrk="1" hangingPunct="1"/>
            <a:r>
              <a:rPr lang="en-US" smtClean="0"/>
              <a:t>Photo: Aerial view of town of Sumay on the Orote peninsula. Left-in the background is Cabras Island and right, is Piti Navy Yard. August 7, 1944. (National Archives 80-G-239720).</a:t>
            </a:r>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18435" name="Rectangle 6"/>
          <p:cNvSpPr>
            <a:spLocks noGrp="1" noChangeArrowheads="1"/>
          </p:cNvSpPr>
          <p:nvPr>
            <p:ph type="ftr" sz="quarter" idx="4"/>
          </p:nvPr>
        </p:nvSpPr>
        <p:spPr>
          <a:noFill/>
        </p:spPr>
        <p:txBody>
          <a:bodyPr/>
          <a:lstStyle/>
          <a:p>
            <a:r>
              <a:rPr lang="en-US" altLang="en-US" smtClean="0"/>
              <a:t>August 2006</a:t>
            </a:r>
          </a:p>
        </p:txBody>
      </p:sp>
      <p:sp>
        <p:nvSpPr>
          <p:cNvPr id="18436" name="Rectangle 7"/>
          <p:cNvSpPr>
            <a:spLocks noGrp="1" noChangeArrowheads="1"/>
          </p:cNvSpPr>
          <p:nvPr>
            <p:ph type="sldNum" sz="quarter" idx="5"/>
          </p:nvPr>
        </p:nvSpPr>
        <p:spPr>
          <a:noFill/>
        </p:spPr>
        <p:txBody>
          <a:bodyPr/>
          <a:lstStyle/>
          <a:p>
            <a:fld id="{9FD001F6-017D-4491-849F-5F4769E161EB}" type="slidenum">
              <a:rPr lang="en-US" altLang="en-US" smtClean="0"/>
              <a:pPr/>
              <a:t>4</a:t>
            </a:fld>
            <a:endParaRPr lang="en-US" altLang="en-US" smtClean="0"/>
          </a:p>
        </p:txBody>
      </p:sp>
      <p:sp>
        <p:nvSpPr>
          <p:cNvPr id="18437" name="Rectangle 2"/>
          <p:cNvSpPr>
            <a:spLocks noGrp="1" noRot="1" noChangeAspect="1" noChangeArrowheads="1" noTextEdit="1"/>
          </p:cNvSpPr>
          <p:nvPr>
            <p:ph type="sldImg"/>
          </p:nvPr>
        </p:nvSpPr>
        <p:spPr>
          <a:ln/>
        </p:spPr>
      </p:sp>
      <p:sp>
        <p:nvSpPr>
          <p:cNvPr id="18438" name="Rectangle 3"/>
          <p:cNvSpPr>
            <a:spLocks noGrp="1" noChangeArrowheads="1"/>
          </p:cNvSpPr>
          <p:nvPr>
            <p:ph type="body" idx="1"/>
          </p:nvPr>
        </p:nvSpPr>
        <p:spPr>
          <a:noFill/>
          <a:ln/>
        </p:spPr>
        <p:txBody>
          <a:bodyPr/>
          <a:lstStyle/>
          <a:p>
            <a:pPr eaLnBrk="1" hangingPunct="1"/>
            <a:r>
              <a:rPr lang="en-US" smtClean="0"/>
              <a:t>Photo: Aerial view of Orote Peninsula and the pre-war airfield that was enlarged and used by the Japanese. August 8, 1944. (National Archives 80-G-242192).</a:t>
            </a:r>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15363" name="Rectangle 6"/>
          <p:cNvSpPr>
            <a:spLocks noGrp="1" noChangeArrowheads="1"/>
          </p:cNvSpPr>
          <p:nvPr>
            <p:ph type="ftr" sz="quarter" idx="4"/>
          </p:nvPr>
        </p:nvSpPr>
        <p:spPr>
          <a:noFill/>
        </p:spPr>
        <p:txBody>
          <a:bodyPr/>
          <a:lstStyle/>
          <a:p>
            <a:r>
              <a:rPr lang="en-US" altLang="en-US" smtClean="0"/>
              <a:t>August 2006</a:t>
            </a:r>
          </a:p>
        </p:txBody>
      </p:sp>
      <p:sp>
        <p:nvSpPr>
          <p:cNvPr id="15364" name="Rectangle 7"/>
          <p:cNvSpPr>
            <a:spLocks noGrp="1" noChangeArrowheads="1"/>
          </p:cNvSpPr>
          <p:nvPr>
            <p:ph type="sldNum" sz="quarter" idx="5"/>
          </p:nvPr>
        </p:nvSpPr>
        <p:spPr>
          <a:noFill/>
        </p:spPr>
        <p:txBody>
          <a:bodyPr/>
          <a:lstStyle/>
          <a:p>
            <a:fld id="{5BEC12A2-DFE1-4911-A50E-450BF40A33C5}" type="slidenum">
              <a:rPr lang="en-US" altLang="en-US" smtClean="0"/>
              <a:pPr/>
              <a:t>5</a:t>
            </a:fld>
            <a:endParaRPr lang="en-US" altLang="en-US" smtClean="0"/>
          </a:p>
        </p:txBody>
      </p:sp>
      <p:sp>
        <p:nvSpPr>
          <p:cNvPr id="15365" name="Rectangle 2"/>
          <p:cNvSpPr>
            <a:spLocks noGrp="1" noRot="1" noChangeAspect="1" noChangeArrowheads="1" noTextEdit="1"/>
          </p:cNvSpPr>
          <p:nvPr>
            <p:ph type="sldImg"/>
          </p:nvPr>
        </p:nvSpPr>
        <p:spPr>
          <a:ln/>
        </p:spPr>
      </p:sp>
      <p:sp>
        <p:nvSpPr>
          <p:cNvPr id="15366" name="Rectangle 3"/>
          <p:cNvSpPr>
            <a:spLocks noGrp="1" noChangeArrowheads="1"/>
          </p:cNvSpPr>
          <p:nvPr>
            <p:ph type="body" idx="1"/>
          </p:nvPr>
        </p:nvSpPr>
        <p:spPr>
          <a:noFill/>
          <a:ln/>
        </p:spPr>
        <p:txBody>
          <a:bodyPr/>
          <a:lstStyle/>
          <a:p>
            <a:pPr eaLnBrk="1" hangingPunct="1"/>
            <a:r>
              <a:rPr lang="en-US" smtClean="0"/>
              <a:t>Photo: Ruins of the town of Sumay on the Orote Peninsula. Looking north across Apra Harbor. August 1, 1944. (National Archives 80-G- 248031).</a:t>
            </a:r>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14339" name="Rectangle 6"/>
          <p:cNvSpPr>
            <a:spLocks noGrp="1" noChangeArrowheads="1"/>
          </p:cNvSpPr>
          <p:nvPr>
            <p:ph type="ftr" sz="quarter" idx="4"/>
          </p:nvPr>
        </p:nvSpPr>
        <p:spPr>
          <a:noFill/>
        </p:spPr>
        <p:txBody>
          <a:bodyPr/>
          <a:lstStyle/>
          <a:p>
            <a:r>
              <a:rPr lang="en-US" altLang="en-US" smtClean="0"/>
              <a:t>August 2006</a:t>
            </a:r>
          </a:p>
        </p:txBody>
      </p:sp>
      <p:sp>
        <p:nvSpPr>
          <p:cNvPr id="14340" name="Rectangle 7"/>
          <p:cNvSpPr>
            <a:spLocks noGrp="1" noChangeArrowheads="1"/>
          </p:cNvSpPr>
          <p:nvPr>
            <p:ph type="sldNum" sz="quarter" idx="5"/>
          </p:nvPr>
        </p:nvSpPr>
        <p:spPr>
          <a:noFill/>
        </p:spPr>
        <p:txBody>
          <a:bodyPr/>
          <a:lstStyle/>
          <a:p>
            <a:fld id="{8D24EBFF-EBA6-47E5-BBC8-1EAC21A5CCCF}" type="slidenum">
              <a:rPr lang="en-US" altLang="en-US" smtClean="0"/>
              <a:pPr/>
              <a:t>8</a:t>
            </a:fld>
            <a:endParaRPr lang="en-US" altLang="en-US" smtClean="0"/>
          </a:p>
        </p:txBody>
      </p:sp>
      <p:sp>
        <p:nvSpPr>
          <p:cNvPr id="14341" name="Rectangle 2"/>
          <p:cNvSpPr>
            <a:spLocks noGrp="1" noRot="1" noChangeAspect="1" noChangeArrowheads="1" noTextEdit="1"/>
          </p:cNvSpPr>
          <p:nvPr>
            <p:ph type="sldImg"/>
          </p:nvPr>
        </p:nvSpPr>
        <p:spPr>
          <a:ln/>
        </p:spPr>
      </p:sp>
      <p:sp>
        <p:nvSpPr>
          <p:cNvPr id="14342" name="Rectangle 3"/>
          <p:cNvSpPr>
            <a:spLocks noGrp="1" noChangeArrowheads="1"/>
          </p:cNvSpPr>
          <p:nvPr>
            <p:ph type="body" idx="1"/>
          </p:nvPr>
        </p:nvSpPr>
        <p:spPr>
          <a:noFill/>
          <a:ln/>
        </p:spPr>
        <p:txBody>
          <a:bodyPr/>
          <a:lstStyle/>
          <a:p>
            <a:pPr eaLnBrk="1" hangingPunct="1"/>
            <a:r>
              <a:rPr lang="en-US" altLang="en-US" smtClean="0"/>
              <a:t>Photo: </a:t>
            </a:r>
            <a:r>
              <a:rPr lang="en-US" smtClean="0"/>
              <a:t>Japanese tanks 300 yards from Orote Peninsula on the road to Sumay and the old Marine Barracks. July 1944. (USMC photo #93,459).</a:t>
            </a:r>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16387" name="Rectangle 6"/>
          <p:cNvSpPr>
            <a:spLocks noGrp="1" noChangeArrowheads="1"/>
          </p:cNvSpPr>
          <p:nvPr>
            <p:ph type="ftr" sz="quarter" idx="4"/>
          </p:nvPr>
        </p:nvSpPr>
        <p:spPr>
          <a:noFill/>
        </p:spPr>
        <p:txBody>
          <a:bodyPr/>
          <a:lstStyle/>
          <a:p>
            <a:r>
              <a:rPr lang="en-US" altLang="en-US" smtClean="0"/>
              <a:t>August 2006</a:t>
            </a:r>
          </a:p>
        </p:txBody>
      </p:sp>
      <p:sp>
        <p:nvSpPr>
          <p:cNvPr id="16388" name="Rectangle 7"/>
          <p:cNvSpPr>
            <a:spLocks noGrp="1" noChangeArrowheads="1"/>
          </p:cNvSpPr>
          <p:nvPr>
            <p:ph type="sldNum" sz="quarter" idx="5"/>
          </p:nvPr>
        </p:nvSpPr>
        <p:spPr>
          <a:noFill/>
        </p:spPr>
        <p:txBody>
          <a:bodyPr/>
          <a:lstStyle/>
          <a:p>
            <a:fld id="{9773914C-F6D0-4CD2-9337-114958A5ECD9}" type="slidenum">
              <a:rPr lang="en-US" altLang="en-US" smtClean="0"/>
              <a:pPr/>
              <a:t>9</a:t>
            </a:fld>
            <a:endParaRPr lang="en-US" altLang="en-US" smtClean="0"/>
          </a:p>
        </p:txBody>
      </p:sp>
      <p:sp>
        <p:nvSpPr>
          <p:cNvPr id="16389" name="Rectangle 2"/>
          <p:cNvSpPr>
            <a:spLocks noGrp="1" noRot="1" noChangeAspect="1" noChangeArrowheads="1" noTextEdit="1"/>
          </p:cNvSpPr>
          <p:nvPr>
            <p:ph type="sldImg"/>
          </p:nvPr>
        </p:nvSpPr>
        <p:spPr>
          <a:ln/>
        </p:spPr>
      </p:sp>
      <p:sp>
        <p:nvSpPr>
          <p:cNvPr id="16390" name="Rectangle 3"/>
          <p:cNvSpPr>
            <a:spLocks noGrp="1" noChangeArrowheads="1"/>
          </p:cNvSpPr>
          <p:nvPr>
            <p:ph type="body" idx="1"/>
          </p:nvPr>
        </p:nvSpPr>
        <p:spPr>
          <a:noFill/>
          <a:ln/>
        </p:spPr>
        <p:txBody>
          <a:bodyPr/>
          <a:lstStyle/>
          <a:p>
            <a:pPr eaLnBrk="1" hangingPunct="1"/>
            <a:r>
              <a:rPr lang="en-US" altLang="en-US" smtClean="0"/>
              <a:t>Photo: </a:t>
            </a:r>
            <a:r>
              <a:rPr lang="en-US" smtClean="0"/>
              <a:t>Marines found this wreckage in the town of Sumay, showing signs of the fierce fighting which took place in the battle for the island of Guam. The Marine Corps former barracks in nearby. Cabras island is in the background. August 7, 1944. (USMC photo# 88,198).</a:t>
            </a:r>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r>
              <a:rPr lang="en-US" altLang="en-US" smtClean="0"/>
              <a:t>Photo: </a:t>
            </a:r>
            <a:r>
              <a:rPr lang="en-US" smtClean="0"/>
              <a:t>The rubbled village of Sumay is converted into an unloading depot for marine aviation supplies shortly after the recapture of the island. Japanese snipers hid in the cave pocked cliff in the background, Orote Peninsula. August 1944. (National Archives 127-N- 95243).</a:t>
            </a:r>
          </a:p>
        </p:txBody>
      </p:sp>
      <p:sp>
        <p:nvSpPr>
          <p:cNvPr id="19460" name="Header Placeholder 3"/>
          <p:cNvSpPr>
            <a:spLocks noGrp="1"/>
          </p:cNvSpPr>
          <p:nvPr>
            <p:ph type="hdr" sz="quarter"/>
          </p:nvPr>
        </p:nvSpPr>
        <p:spPr>
          <a:noFill/>
        </p:spPr>
        <p:txBody>
          <a:bodyPr/>
          <a:lstStyle/>
          <a:p>
            <a:r>
              <a:rPr lang="en-US" altLang="en-US" smtClean="0"/>
              <a:t>Five-State Govenment Documents Conference</a:t>
            </a:r>
          </a:p>
        </p:txBody>
      </p:sp>
      <p:sp>
        <p:nvSpPr>
          <p:cNvPr id="19461" name="Footer Placeholder 4"/>
          <p:cNvSpPr>
            <a:spLocks noGrp="1"/>
          </p:cNvSpPr>
          <p:nvPr>
            <p:ph type="ftr" sz="quarter" idx="4"/>
          </p:nvPr>
        </p:nvSpPr>
        <p:spPr>
          <a:noFill/>
        </p:spPr>
        <p:txBody>
          <a:bodyPr/>
          <a:lstStyle/>
          <a:p>
            <a:r>
              <a:rPr lang="en-US" altLang="en-US" smtClean="0"/>
              <a:t>August 2006</a:t>
            </a:r>
          </a:p>
        </p:txBody>
      </p:sp>
      <p:sp>
        <p:nvSpPr>
          <p:cNvPr id="19462" name="Slide Number Placeholder 5"/>
          <p:cNvSpPr>
            <a:spLocks noGrp="1"/>
          </p:cNvSpPr>
          <p:nvPr>
            <p:ph type="sldNum" sz="quarter" idx="5"/>
          </p:nvPr>
        </p:nvSpPr>
        <p:spPr>
          <a:noFill/>
        </p:spPr>
        <p:txBody>
          <a:bodyPr/>
          <a:lstStyle/>
          <a:p>
            <a:fld id="{CFCF2E7B-32AF-4B4F-9DDF-9D29B2C6CB38}" type="slidenum">
              <a:rPr lang="en-US" altLang="en-US" smtClean="0"/>
              <a:pPr/>
              <a:t>10</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20483" name="Rectangle 6"/>
          <p:cNvSpPr>
            <a:spLocks noGrp="1" noChangeArrowheads="1"/>
          </p:cNvSpPr>
          <p:nvPr>
            <p:ph type="ftr" sz="quarter" idx="4"/>
          </p:nvPr>
        </p:nvSpPr>
        <p:spPr>
          <a:noFill/>
        </p:spPr>
        <p:txBody>
          <a:bodyPr/>
          <a:lstStyle/>
          <a:p>
            <a:r>
              <a:rPr lang="en-US" altLang="en-US" smtClean="0"/>
              <a:t>August 2006</a:t>
            </a:r>
          </a:p>
        </p:txBody>
      </p:sp>
      <p:sp>
        <p:nvSpPr>
          <p:cNvPr id="20484" name="Rectangle 7"/>
          <p:cNvSpPr>
            <a:spLocks noGrp="1" noChangeArrowheads="1"/>
          </p:cNvSpPr>
          <p:nvPr>
            <p:ph type="sldNum" sz="quarter" idx="5"/>
          </p:nvPr>
        </p:nvSpPr>
        <p:spPr>
          <a:noFill/>
        </p:spPr>
        <p:txBody>
          <a:bodyPr/>
          <a:lstStyle/>
          <a:p>
            <a:fld id="{83269DB3-01DE-4B29-AE82-F464354F9112}" type="slidenum">
              <a:rPr lang="en-US" altLang="en-US" smtClean="0"/>
              <a:pPr/>
              <a:t>12</a:t>
            </a:fld>
            <a:endParaRPr lang="en-US" altLang="en-US" smtClean="0"/>
          </a:p>
        </p:txBody>
      </p:sp>
      <p:sp>
        <p:nvSpPr>
          <p:cNvPr id="20485" name="Rectangle 2"/>
          <p:cNvSpPr>
            <a:spLocks noGrp="1" noRot="1" noChangeAspect="1" noChangeArrowheads="1" noTextEdit="1"/>
          </p:cNvSpPr>
          <p:nvPr>
            <p:ph type="sldImg"/>
          </p:nvPr>
        </p:nvSpPr>
        <p:spPr>
          <a:ln/>
        </p:spPr>
      </p:sp>
      <p:sp>
        <p:nvSpPr>
          <p:cNvPr id="20486" name="Rectangle 3"/>
          <p:cNvSpPr>
            <a:spLocks noGrp="1" noChangeArrowheads="1"/>
          </p:cNvSpPr>
          <p:nvPr>
            <p:ph type="body" idx="1"/>
          </p:nvPr>
        </p:nvSpPr>
        <p:spPr>
          <a:noFill/>
          <a:ln/>
        </p:spPr>
        <p:txBody>
          <a:bodyPr/>
          <a:lstStyle/>
          <a:p>
            <a:pPr eaLnBrk="1" hangingPunct="1"/>
            <a:r>
              <a:rPr lang="en-US" altLang="en-US" smtClean="0"/>
              <a:t>Photo: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9600A09-7DA1-42B2-AD35-90A881DC386A}"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7CEFC93-0D58-49B9-8B6C-350046A532EF}"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74638"/>
            <a:ext cx="2076450" cy="62023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74638"/>
            <a:ext cx="6076950" cy="6202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84BA8A5-D49D-4FDF-92F6-DC087B450B95}"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2057400"/>
            <a:ext cx="34671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000500" y="2057400"/>
            <a:ext cx="3467100" cy="44196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45977E7-D121-472F-9089-4B283708B967}"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9045" y="1316725"/>
            <a:ext cx="6836090" cy="682140"/>
          </a:xfrm>
          <a:prstGeom prst="rect">
            <a:avLst/>
          </a:prstGeom>
        </p:spPr>
        <p:txBody>
          <a:bodyPr/>
          <a:lstStyle>
            <a:lvl1pPr>
              <a:defRPr b="0">
                <a:latin typeface="Baskerville Old Face"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BE37477-15EB-42D3-B4A8-64898B53CDBA}"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06EB1E3-F29B-40B3-A91E-E458EA1852FF}"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057400"/>
            <a:ext cx="34671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000500" y="2057400"/>
            <a:ext cx="34671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8D1EA9A-CF76-462F-9111-C304BC5C83FF}"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8BBD9EB-EF64-43D8-8F1A-D751CB106F3F}"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0DDBB5A-7826-4485-810A-F693E667ACFA}"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75842290-C7D6-463B-AC23-DA2887C27CBE}"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93F4509-33F4-4902-954C-D49014A28962}"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929D246-24A3-4474-9A68-CF98AFC83437}"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0" y="0"/>
            <a:ext cx="9144000" cy="1216025"/>
          </a:xfrm>
          <a:prstGeom prst="rect">
            <a:avLst/>
          </a:prstGeom>
          <a:solidFill>
            <a:schemeClr val="tx1"/>
          </a:solidFill>
          <a:ln w="9525">
            <a:noFill/>
            <a:miter lim="800000"/>
            <a:headEnd/>
            <a:tailEnd/>
          </a:ln>
          <a:effectLst/>
        </p:spPr>
        <p:txBody>
          <a:bodyPr wrap="none" anchor="ctr"/>
          <a:lstStyle/>
          <a:p>
            <a:pPr>
              <a:defRPr/>
            </a:pPr>
            <a:endParaRPr lang="en-US"/>
          </a:p>
        </p:txBody>
      </p:sp>
      <p:sp>
        <p:nvSpPr>
          <p:cNvPr id="1027" name="Rectangle 3"/>
          <p:cNvSpPr>
            <a:spLocks noGrp="1" noChangeArrowheads="1"/>
          </p:cNvSpPr>
          <p:nvPr>
            <p:ph type="body" idx="1"/>
          </p:nvPr>
        </p:nvSpPr>
        <p:spPr bwMode="auto">
          <a:xfrm>
            <a:off x="381000" y="2057400"/>
            <a:ext cx="70866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39FF390A-67E1-4E34-BD80-A048460E03B7}" type="slidenum">
              <a:rPr lang="en-US" altLang="en-US"/>
              <a:pPr>
                <a:defRPr/>
              </a:pPr>
              <a:t>‹#›</a:t>
            </a:fld>
            <a:endParaRPr lang="en-US" altLang="en-US"/>
          </a:p>
        </p:txBody>
      </p:sp>
      <p:sp>
        <p:nvSpPr>
          <p:cNvPr id="1032" name="Rectangle 8"/>
          <p:cNvSpPr>
            <a:spLocks noChangeArrowheads="1"/>
          </p:cNvSpPr>
          <p:nvPr/>
        </p:nvSpPr>
        <p:spPr bwMode="auto">
          <a:xfrm>
            <a:off x="7772400" y="1219200"/>
            <a:ext cx="1371600" cy="5257800"/>
          </a:xfrm>
          <a:prstGeom prst="rect">
            <a:avLst/>
          </a:prstGeom>
          <a:gradFill rotWithShape="0">
            <a:gsLst>
              <a:gs pos="0">
                <a:srgbClr val="CAD8D2"/>
              </a:gs>
              <a:gs pos="100000">
                <a:srgbClr val="FFFFFF"/>
              </a:gs>
            </a:gsLst>
            <a:lin ang="5400000" scaled="1"/>
          </a:gradFill>
          <a:ln w="9525">
            <a:noFill/>
            <a:miter lim="800000"/>
            <a:headEnd/>
            <a:tailEnd/>
          </a:ln>
          <a:effectLst/>
        </p:spPr>
        <p:txBody>
          <a:bodyPr wrap="none"/>
          <a:lstStyle/>
          <a:p>
            <a:pPr algn="ctr">
              <a:defRPr/>
            </a:pPr>
            <a:endParaRPr lang="en-US" altLang="en-US" sz="1200" b="1">
              <a:latin typeface="Verdana" pitchFamily="34" charset="0"/>
            </a:endParaRPr>
          </a:p>
        </p:txBody>
      </p:sp>
      <p:pic>
        <p:nvPicPr>
          <p:cNvPr id="2" name="Picture 11" descr="nps01"/>
          <p:cNvPicPr>
            <a:picLocks noChangeAspect="1" noChangeArrowheads="1"/>
          </p:cNvPicPr>
          <p:nvPr/>
        </p:nvPicPr>
        <p:blipFill>
          <a:blip r:embed="rId14" cstate="print"/>
          <a:srcRect/>
          <a:stretch>
            <a:fillRect/>
          </a:stretch>
        </p:blipFill>
        <p:spPr bwMode="auto">
          <a:xfrm>
            <a:off x="577850" y="357188"/>
            <a:ext cx="4600575" cy="447675"/>
          </a:xfrm>
          <a:prstGeom prst="rect">
            <a:avLst/>
          </a:prstGeom>
          <a:noFill/>
          <a:ln w="9525">
            <a:noFill/>
            <a:miter lim="800000"/>
            <a:headEnd/>
            <a:tailEnd/>
          </a:ln>
        </p:spPr>
      </p:pic>
      <p:pic>
        <p:nvPicPr>
          <p:cNvPr id="1033" name="Picture 14" descr="nps02a"/>
          <p:cNvPicPr>
            <a:picLocks noChangeAspect="1" noChangeArrowheads="1"/>
          </p:cNvPicPr>
          <p:nvPr/>
        </p:nvPicPr>
        <p:blipFill>
          <a:blip r:embed="rId15" cstate="print"/>
          <a:srcRect/>
          <a:stretch>
            <a:fillRect/>
          </a:stretch>
        </p:blipFill>
        <p:spPr bwMode="auto">
          <a:xfrm>
            <a:off x="7913688" y="1239838"/>
            <a:ext cx="1095375" cy="781050"/>
          </a:xfrm>
          <a:prstGeom prst="rect">
            <a:avLst/>
          </a:prstGeom>
          <a:noFill/>
          <a:ln w="9525">
            <a:noFill/>
            <a:miter lim="800000"/>
            <a:headEnd/>
            <a:tailEnd/>
          </a:ln>
        </p:spPr>
      </p:pic>
      <p:pic>
        <p:nvPicPr>
          <p:cNvPr id="1034" name="Picture 24" descr="23"/>
          <p:cNvPicPr>
            <a:picLocks noChangeAspect="1" noChangeArrowheads="1"/>
          </p:cNvPicPr>
          <p:nvPr/>
        </p:nvPicPr>
        <p:blipFill>
          <a:blip r:embed="rId16" cstate="print"/>
          <a:srcRect/>
          <a:stretch>
            <a:fillRect/>
          </a:stretch>
        </p:blipFill>
        <p:spPr bwMode="auto">
          <a:xfrm>
            <a:off x="7874000" y="123825"/>
            <a:ext cx="1076325" cy="10398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Verdana" pitchFamily="34" charset="0"/>
        </a:defRPr>
      </a:lvl2pPr>
      <a:lvl3pPr algn="l" rtl="0" eaLnBrk="0" fontAlgn="base" hangingPunct="0">
        <a:spcBef>
          <a:spcPct val="0"/>
        </a:spcBef>
        <a:spcAft>
          <a:spcPct val="0"/>
        </a:spcAft>
        <a:defRPr sz="3200" b="1">
          <a:solidFill>
            <a:schemeClr val="tx1"/>
          </a:solidFill>
          <a:latin typeface="Verdana" pitchFamily="34" charset="0"/>
        </a:defRPr>
      </a:lvl3pPr>
      <a:lvl4pPr algn="l" rtl="0" eaLnBrk="0" fontAlgn="base" hangingPunct="0">
        <a:spcBef>
          <a:spcPct val="0"/>
        </a:spcBef>
        <a:spcAft>
          <a:spcPct val="0"/>
        </a:spcAft>
        <a:defRPr sz="3200" b="1">
          <a:solidFill>
            <a:schemeClr val="tx1"/>
          </a:solidFill>
          <a:latin typeface="Verdana" pitchFamily="34" charset="0"/>
        </a:defRPr>
      </a:lvl4pPr>
      <a:lvl5pPr algn="l" rtl="0" eaLnBrk="0" fontAlgn="base" hangingPunct="0">
        <a:spcBef>
          <a:spcPct val="0"/>
        </a:spcBef>
        <a:spcAft>
          <a:spcPct val="0"/>
        </a:spcAft>
        <a:defRPr sz="3200" b="1">
          <a:solidFill>
            <a:schemeClr val="tx1"/>
          </a:solidFill>
          <a:latin typeface="Verdana" pitchFamily="34" charset="0"/>
        </a:defRPr>
      </a:lvl5pPr>
      <a:lvl6pPr marL="457200" algn="l" rtl="0" eaLnBrk="0" fontAlgn="base" hangingPunct="0">
        <a:spcBef>
          <a:spcPct val="0"/>
        </a:spcBef>
        <a:spcAft>
          <a:spcPct val="0"/>
        </a:spcAft>
        <a:defRPr sz="3200" b="1">
          <a:solidFill>
            <a:schemeClr val="tx1"/>
          </a:solidFill>
          <a:latin typeface="Verdana" pitchFamily="34" charset="0"/>
        </a:defRPr>
      </a:lvl6pPr>
      <a:lvl7pPr marL="914400" algn="l" rtl="0" eaLnBrk="0" fontAlgn="base" hangingPunct="0">
        <a:spcBef>
          <a:spcPct val="0"/>
        </a:spcBef>
        <a:spcAft>
          <a:spcPct val="0"/>
        </a:spcAft>
        <a:defRPr sz="3200" b="1">
          <a:solidFill>
            <a:schemeClr val="tx1"/>
          </a:solidFill>
          <a:latin typeface="Verdana" pitchFamily="34" charset="0"/>
        </a:defRPr>
      </a:lvl7pPr>
      <a:lvl8pPr marL="1371600" algn="l" rtl="0" eaLnBrk="0" fontAlgn="base" hangingPunct="0">
        <a:spcBef>
          <a:spcPct val="0"/>
        </a:spcBef>
        <a:spcAft>
          <a:spcPct val="0"/>
        </a:spcAft>
        <a:defRPr sz="3200" b="1">
          <a:solidFill>
            <a:schemeClr val="tx1"/>
          </a:solidFill>
          <a:latin typeface="Verdana" pitchFamily="34" charset="0"/>
        </a:defRPr>
      </a:lvl8pPr>
      <a:lvl9pPr marL="1828800" algn="l" rtl="0" eaLnBrk="0" fontAlgn="base" hangingPunct="0">
        <a:spcBef>
          <a:spcPct val="0"/>
        </a:spcBef>
        <a:spcAft>
          <a:spcPct val="0"/>
        </a:spcAft>
        <a:defRPr sz="3200" b="1">
          <a:solidFill>
            <a:schemeClr val="tx1"/>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a:xfrm>
            <a:off x="0" y="1278320"/>
            <a:ext cx="7835900" cy="730250"/>
          </a:xfrm>
        </p:spPr>
        <p:txBody>
          <a:bodyPr/>
          <a:lstStyle/>
          <a:p>
            <a:pPr algn="ctr">
              <a:buFontTx/>
              <a:buNone/>
            </a:pPr>
            <a:r>
              <a:rPr lang="en-US" sz="3000" i="1" dirty="0" smtClean="0">
                <a:latin typeface="Frutiger LT Std 95 UltraBlack" pitchFamily="34" charset="0"/>
              </a:rPr>
              <a:t>Impact of </a:t>
            </a:r>
            <a:r>
              <a:rPr lang="en-US" sz="3000" i="1" dirty="0" smtClean="0">
                <a:latin typeface="Frutiger LT Std 95 UltraBlack" pitchFamily="34" charset="0"/>
              </a:rPr>
              <a:t>War</a:t>
            </a:r>
            <a:r>
              <a:rPr lang="en-US" sz="3000" i="1" dirty="0" smtClean="0">
                <a:latin typeface="Frutiger LT Std 95 UltraBlack" pitchFamily="34" charset="0"/>
              </a:rPr>
              <a:t>: </a:t>
            </a:r>
            <a:r>
              <a:rPr lang="en-US" sz="3000" i="1" dirty="0" err="1" smtClean="0">
                <a:latin typeface="Frutiger LT Std 95 UltraBlack" pitchFamily="34" charset="0"/>
              </a:rPr>
              <a:t>Sumay</a:t>
            </a:r>
            <a:r>
              <a:rPr lang="en-US" sz="3000" i="1" dirty="0" smtClean="0">
                <a:latin typeface="Frutiger LT Std 95 UltraBlack" pitchFamily="34" charset="0"/>
              </a:rPr>
              <a:t> Village Ruins</a:t>
            </a:r>
            <a:endParaRPr lang="en-US" sz="3000" b="1" i="1" dirty="0" smtClean="0">
              <a:latin typeface="Frutiger LT Std 95 UltraBlack" pitchFamily="34" charset="0"/>
            </a:endParaRPr>
          </a:p>
        </p:txBody>
      </p:sp>
      <p:sp>
        <p:nvSpPr>
          <p:cNvPr id="2051" name="Rectangle 4"/>
          <p:cNvSpPr>
            <a:spLocks noChangeArrowheads="1"/>
          </p:cNvSpPr>
          <p:nvPr/>
        </p:nvSpPr>
        <p:spPr bwMode="auto">
          <a:xfrm>
            <a:off x="423863" y="241300"/>
            <a:ext cx="4800600" cy="690563"/>
          </a:xfrm>
          <a:prstGeom prst="rect">
            <a:avLst/>
          </a:prstGeom>
          <a:solidFill>
            <a:schemeClr val="tx1"/>
          </a:solidFill>
          <a:ln w="9525">
            <a:noFill/>
            <a:miter lim="800000"/>
            <a:headEnd/>
            <a:tailEnd/>
          </a:ln>
        </p:spPr>
        <p:txBody>
          <a:bodyPr wrap="none" anchor="ctr"/>
          <a:lstStyle/>
          <a:p>
            <a:endParaRPr lang="en-US"/>
          </a:p>
        </p:txBody>
      </p:sp>
      <p:pic>
        <p:nvPicPr>
          <p:cNvPr id="2052" name="Picture 5" descr="nps03"/>
          <p:cNvPicPr>
            <a:picLocks noChangeAspect="1" noChangeArrowheads="1"/>
          </p:cNvPicPr>
          <p:nvPr/>
        </p:nvPicPr>
        <p:blipFill>
          <a:blip r:embed="rId3" cstate="print"/>
          <a:srcRect/>
          <a:stretch>
            <a:fillRect/>
          </a:stretch>
        </p:blipFill>
        <p:spPr bwMode="auto">
          <a:xfrm>
            <a:off x="577850" y="357188"/>
            <a:ext cx="5715000" cy="447675"/>
          </a:xfrm>
          <a:prstGeom prst="rect">
            <a:avLst/>
          </a:prstGeom>
          <a:noFill/>
          <a:ln w="9525">
            <a:noFill/>
            <a:miter lim="800000"/>
            <a:headEnd/>
            <a:tailEnd/>
          </a:ln>
        </p:spPr>
      </p:pic>
      <p:pic>
        <p:nvPicPr>
          <p:cNvPr id="2053" name="Picture 6" descr="nps04"/>
          <p:cNvPicPr>
            <a:picLocks noChangeAspect="1" noChangeArrowheads="1"/>
          </p:cNvPicPr>
          <p:nvPr/>
        </p:nvPicPr>
        <p:blipFill>
          <a:blip r:embed="rId4" cstate="print"/>
          <a:srcRect/>
          <a:stretch>
            <a:fillRect/>
          </a:stretch>
        </p:blipFill>
        <p:spPr bwMode="auto">
          <a:xfrm>
            <a:off x="7893050" y="1277938"/>
            <a:ext cx="1095375" cy="781050"/>
          </a:xfrm>
          <a:prstGeom prst="rect">
            <a:avLst/>
          </a:prstGeom>
          <a:noFill/>
          <a:ln w="9525">
            <a:noFill/>
            <a:miter lim="800000"/>
            <a:headEnd/>
            <a:tailEnd/>
          </a:ln>
        </p:spPr>
      </p:pic>
      <p:pic>
        <p:nvPicPr>
          <p:cNvPr id="2054" name="Content Placeholder 3" descr="B0166_Sumay_ruins.jpg"/>
          <p:cNvPicPr>
            <a:picLocks noChangeAspect="1"/>
          </p:cNvPicPr>
          <p:nvPr/>
        </p:nvPicPr>
        <p:blipFill>
          <a:blip r:embed="rId5" cstate="print"/>
          <a:srcRect/>
          <a:stretch>
            <a:fillRect/>
          </a:stretch>
        </p:blipFill>
        <p:spPr bwMode="auto">
          <a:xfrm>
            <a:off x="309563" y="2276475"/>
            <a:ext cx="5630862" cy="4224338"/>
          </a:xfrm>
          <a:prstGeom prst="rect">
            <a:avLst/>
          </a:prstGeom>
          <a:noFill/>
          <a:ln w="9525">
            <a:noFill/>
            <a:miter lim="800000"/>
            <a:headEnd/>
            <a:tailEnd/>
          </a:ln>
        </p:spPr>
      </p:pic>
      <p:pic>
        <p:nvPicPr>
          <p:cNvPr id="2055" name="Picture 8" descr="C:\Documents and Settings\JZapanta\Desktop\WIP.png"/>
          <p:cNvPicPr>
            <a:picLocks noChangeAspect="1" noChangeArrowheads="1"/>
          </p:cNvPicPr>
          <p:nvPr/>
        </p:nvPicPr>
        <p:blipFill>
          <a:blip r:embed="rId6" cstate="print"/>
          <a:srcRect/>
          <a:stretch>
            <a:fillRect/>
          </a:stretch>
        </p:blipFill>
        <p:spPr bwMode="auto">
          <a:xfrm>
            <a:off x="6761085" y="5694895"/>
            <a:ext cx="1800225" cy="990600"/>
          </a:xfrm>
          <a:prstGeom prst="rect">
            <a:avLst/>
          </a:prstGeom>
          <a:noFill/>
          <a:ln w="9525">
            <a:noFill/>
            <a:miter lim="800000"/>
            <a:headEnd/>
            <a:tailEnd/>
          </a:ln>
        </p:spPr>
      </p:pic>
      <p:pic>
        <p:nvPicPr>
          <p:cNvPr id="2056" name="Content Placeholder 3" descr="B0697_J_tnks.jpg"/>
          <p:cNvPicPr>
            <a:picLocks noChangeAspect="1"/>
          </p:cNvPicPr>
          <p:nvPr/>
        </p:nvPicPr>
        <p:blipFill>
          <a:blip r:embed="rId7" cstate="print"/>
          <a:srcRect/>
          <a:stretch>
            <a:fillRect/>
          </a:stretch>
        </p:blipFill>
        <p:spPr bwMode="auto">
          <a:xfrm>
            <a:off x="6415439" y="3774645"/>
            <a:ext cx="2357657" cy="1766630"/>
          </a:xfrm>
          <a:prstGeom prst="rect">
            <a:avLst/>
          </a:prstGeom>
          <a:noFill/>
          <a:ln w="9525">
            <a:noFill/>
            <a:miter lim="800000"/>
            <a:headEnd/>
            <a:tailEnd/>
          </a:ln>
        </p:spPr>
      </p:pic>
      <p:pic>
        <p:nvPicPr>
          <p:cNvPr id="2057" name="Content Placeholder 3" descr="B0359_Ruins.jpg"/>
          <p:cNvPicPr>
            <a:picLocks noChangeAspect="1"/>
          </p:cNvPicPr>
          <p:nvPr/>
        </p:nvPicPr>
        <p:blipFill>
          <a:blip r:embed="rId8" cstate="print"/>
          <a:srcRect/>
          <a:stretch>
            <a:fillRect/>
          </a:stretch>
        </p:blipFill>
        <p:spPr bwMode="auto">
          <a:xfrm>
            <a:off x="6415440" y="1969610"/>
            <a:ext cx="2342705" cy="17570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1"/>
          <p:cNvSpPr>
            <a:spLocks noGrp="1"/>
          </p:cNvSpPr>
          <p:nvPr>
            <p:ph type="title"/>
          </p:nvPr>
        </p:nvSpPr>
        <p:spPr bwMode="auto">
          <a:xfrm>
            <a:off x="309563" y="1201510"/>
            <a:ext cx="7450052" cy="797153"/>
          </a:xfrm>
          <a:noFill/>
          <a:ln>
            <a:miter lim="800000"/>
            <a:headEnd/>
            <a:tailEnd/>
          </a:ln>
        </p:spPr>
        <p:txBody>
          <a:bodyPr vert="horz" wrap="square" lIns="91440" tIns="45720" rIns="91440" bIns="45720" numCol="1" anchor="t" anchorCtr="0" compatLnSpc="1">
            <a:prstTxWarp prst="textNoShape">
              <a:avLst/>
            </a:prstTxWarp>
          </a:bodyPr>
          <a:lstStyle/>
          <a:p>
            <a:pPr algn="r"/>
            <a:r>
              <a:rPr lang="en-US" sz="2400" dirty="0" err="1" smtClean="0">
                <a:latin typeface="Frutiger LT Std 45 Light" pitchFamily="34" charset="0"/>
              </a:rPr>
              <a:t>Sumay</a:t>
            </a:r>
            <a:r>
              <a:rPr lang="en-US" sz="2400" dirty="0" smtClean="0">
                <a:latin typeface="Frutiger LT Std 45 Light" pitchFamily="34" charset="0"/>
              </a:rPr>
              <a:t> is converted by the U.S. military to an unloading depot for marine aviation supplies.  August 1944.</a:t>
            </a:r>
          </a:p>
        </p:txBody>
      </p:sp>
      <p:pic>
        <p:nvPicPr>
          <p:cNvPr id="9219" name="Content Placeholder 3" descr="B0747_G_Sumay.jpg"/>
          <p:cNvPicPr>
            <a:picLocks noGrp="1" noChangeAspect="1"/>
          </p:cNvPicPr>
          <p:nvPr>
            <p:ph idx="1"/>
          </p:nvPr>
        </p:nvPicPr>
        <p:blipFill>
          <a:blip r:embed="rId3" cstate="print"/>
          <a:srcRect/>
          <a:stretch>
            <a:fillRect/>
          </a:stretch>
        </p:blipFill>
        <p:spPr>
          <a:xfrm>
            <a:off x="1308100" y="2006600"/>
            <a:ext cx="6469063" cy="48514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450" y="1892800"/>
            <a:ext cx="6836090" cy="682140"/>
          </a:xfrm>
        </p:spPr>
        <p:txBody>
          <a:bodyPr/>
          <a:lstStyle/>
          <a:p>
            <a:r>
              <a:rPr lang="en-US" dirty="0" smtClean="0">
                <a:latin typeface="Frutiger LT Std 95 UltraBlack" pitchFamily="34" charset="0"/>
              </a:rPr>
              <a:t>3) Further Investigation</a:t>
            </a:r>
            <a:endParaRPr lang="en-US" dirty="0">
              <a:latin typeface="Frutiger LT Std 95 UltraBlack" pitchFamily="34" charset="0"/>
            </a:endParaRPr>
          </a:p>
        </p:txBody>
      </p:sp>
      <p:sp>
        <p:nvSpPr>
          <p:cNvPr id="3" name="Content Placeholder 2"/>
          <p:cNvSpPr>
            <a:spLocks noGrp="1"/>
          </p:cNvSpPr>
          <p:nvPr>
            <p:ph idx="1"/>
          </p:nvPr>
        </p:nvSpPr>
        <p:spPr>
          <a:xfrm>
            <a:off x="0" y="2545684"/>
            <a:ext cx="9144000" cy="2457921"/>
          </a:xfrm>
        </p:spPr>
        <p:txBody>
          <a:bodyPr/>
          <a:lstStyle/>
          <a:p>
            <a:r>
              <a:rPr lang="en-US" sz="2200" dirty="0" smtClean="0">
                <a:latin typeface="Frutiger LT Std 45 Light" pitchFamily="34" charset="0"/>
              </a:rPr>
              <a:t>Ask questions to lead to more observations and reflections about these photos.</a:t>
            </a:r>
          </a:p>
          <a:p>
            <a:r>
              <a:rPr lang="en-US" sz="2200" dirty="0" smtClean="0">
                <a:latin typeface="Frutiger LT Std 45 Light" pitchFamily="34" charset="0"/>
              </a:rPr>
              <a:t>What do you wonder about…</a:t>
            </a:r>
          </a:p>
          <a:p>
            <a:pPr lvl="1"/>
            <a:r>
              <a:rPr lang="en-US" sz="2200" dirty="0" smtClean="0">
                <a:latin typeface="Frutiger LT Std 45 Light" pitchFamily="34" charset="0"/>
              </a:rPr>
              <a:t>Who?</a:t>
            </a:r>
          </a:p>
          <a:p>
            <a:pPr lvl="1"/>
            <a:r>
              <a:rPr lang="en-US" sz="2200" dirty="0" smtClean="0">
                <a:latin typeface="Frutiger LT Std 45 Light" pitchFamily="34" charset="0"/>
              </a:rPr>
              <a:t>What?</a:t>
            </a:r>
          </a:p>
          <a:p>
            <a:pPr lvl="1"/>
            <a:r>
              <a:rPr lang="en-US" sz="2200" dirty="0" smtClean="0">
                <a:latin typeface="Frutiger LT Std 45 Light" pitchFamily="34" charset="0"/>
              </a:rPr>
              <a:t>When?</a:t>
            </a:r>
          </a:p>
          <a:p>
            <a:pPr lvl="1"/>
            <a:r>
              <a:rPr lang="en-US" sz="2200" dirty="0" smtClean="0">
                <a:latin typeface="Frutiger LT Std 45 Light" pitchFamily="34" charset="0"/>
              </a:rPr>
              <a:t>Where?</a:t>
            </a:r>
          </a:p>
          <a:p>
            <a:pPr lvl="1"/>
            <a:r>
              <a:rPr lang="en-US" sz="2200" dirty="0" smtClean="0">
                <a:latin typeface="Frutiger LT Std 45 Light" pitchFamily="34" charset="0"/>
              </a:rPr>
              <a:t>Why?</a:t>
            </a:r>
          </a:p>
          <a:p>
            <a:pPr lvl="1"/>
            <a:r>
              <a:rPr lang="en-US" sz="2200" dirty="0" smtClean="0">
                <a:latin typeface="Frutiger LT Std 45 Light" pitchFamily="34" charset="0"/>
              </a:rPr>
              <a:t>How?</a:t>
            </a:r>
            <a:endParaRPr lang="en-US" sz="2200" dirty="0">
              <a:latin typeface="Frutiger LT Std 45 Light" pitchFamily="34" charset="0"/>
            </a:endParaRPr>
          </a:p>
        </p:txBody>
      </p:sp>
      <p:sp>
        <p:nvSpPr>
          <p:cNvPr id="4" name="Rectangle 3"/>
          <p:cNvSpPr/>
          <p:nvPr/>
        </p:nvSpPr>
        <p:spPr>
          <a:xfrm>
            <a:off x="0" y="1278320"/>
            <a:ext cx="7574509" cy="584775"/>
          </a:xfrm>
          <a:prstGeom prst="rect">
            <a:avLst/>
          </a:prstGeom>
        </p:spPr>
        <p:txBody>
          <a:bodyPr wrap="none">
            <a:spAutoFit/>
          </a:bodyPr>
          <a:lstStyle/>
          <a:p>
            <a:r>
              <a:rPr lang="en-US" sz="3200" dirty="0" smtClean="0">
                <a:solidFill>
                  <a:srgbClr val="0000CC"/>
                </a:solidFill>
                <a:latin typeface="Frutiger LT Std 95 UltraBlack" pitchFamily="34" charset="0"/>
              </a:rPr>
              <a:t>Analyzing Photographs &amp; Prints</a:t>
            </a:r>
            <a:endParaRPr lang="en-US" sz="3200" dirty="0">
              <a:latin typeface="Frutiger LT Std 95 UltraBlack" pitchFamily="34" charset="0"/>
            </a:endParaRPr>
          </a:p>
        </p:txBody>
      </p:sp>
      <p:sp>
        <p:nvSpPr>
          <p:cNvPr id="5" name="Content Placeholder 2"/>
          <p:cNvSpPr txBox="1">
            <a:spLocks/>
          </p:cNvSpPr>
          <p:nvPr/>
        </p:nvSpPr>
        <p:spPr bwMode="auto">
          <a:xfrm>
            <a:off x="1922056" y="3851456"/>
            <a:ext cx="7221944" cy="3006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200" b="0" i="0" u="none" strike="noStrike" kern="0" cap="none" spc="0" normalizeH="0" baseline="0" noProof="0" dirty="0" smtClean="0">
                <a:ln>
                  <a:noFill/>
                </a:ln>
                <a:solidFill>
                  <a:schemeClr val="tx1"/>
                </a:solidFill>
                <a:effectLst/>
                <a:uLnTx/>
                <a:uFillTx/>
                <a:latin typeface="Frutiger LT Std 45 Light" pitchFamily="34" charset="0"/>
                <a:ea typeface="+mn-ea"/>
                <a:cs typeface="+mn-cs"/>
              </a:rPr>
              <a:t>How would you expand or alter your textbook</a:t>
            </a:r>
            <a:r>
              <a:rPr kumimoji="0" lang="en-US" sz="2200" b="0" i="0" u="none" strike="noStrike" kern="0" cap="none" spc="0" normalizeH="0" noProof="0" dirty="0" smtClean="0">
                <a:ln>
                  <a:noFill/>
                </a:ln>
                <a:solidFill>
                  <a:schemeClr val="tx1"/>
                </a:solidFill>
                <a:effectLst/>
                <a:uLnTx/>
                <a:uFillTx/>
                <a:latin typeface="Frutiger LT Std 45 Light" pitchFamily="34" charset="0"/>
                <a:ea typeface="+mn-ea"/>
                <a:cs typeface="+mn-cs"/>
              </a:rPr>
              <a:t> explanations of history based on these primary sources you just looked at?</a:t>
            </a:r>
          </a:p>
          <a:p>
            <a:pPr marL="342900" marR="0" lvl="0" indent="-342900" algn="l" defTabSz="914400" rtl="0" eaLnBrk="0" fontAlgn="base" latinLnBrk="0" hangingPunct="0">
              <a:lnSpc>
                <a:spcPct val="100000"/>
              </a:lnSpc>
              <a:spcBef>
                <a:spcPct val="20000"/>
              </a:spcBef>
              <a:spcAft>
                <a:spcPct val="0"/>
              </a:spcAft>
              <a:buClrTx/>
              <a:buSzTx/>
              <a:tabLst/>
              <a:defRPr/>
            </a:pPr>
            <a:endParaRPr kumimoji="0" lang="en-US" sz="2200" b="0" i="0" u="none" strike="noStrike" kern="0" cap="none" spc="0" normalizeH="0" noProof="0" dirty="0" smtClean="0">
              <a:ln>
                <a:noFill/>
              </a:ln>
              <a:solidFill>
                <a:schemeClr val="tx1"/>
              </a:solidFill>
              <a:effectLst/>
              <a:uLnTx/>
              <a:uFillTx/>
              <a:latin typeface="Frutiger LT Std 45 Light"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2200" kern="0" baseline="0" dirty="0" smtClean="0">
                <a:latin typeface="Frutiger LT Std 45 Light" pitchFamily="34" charset="0"/>
              </a:rPr>
              <a:t>Consider</a:t>
            </a:r>
            <a:r>
              <a:rPr lang="en-US" sz="2200" kern="0" dirty="0" smtClean="0">
                <a:latin typeface="Frutiger LT Std 45 Light" pitchFamily="34" charset="0"/>
              </a:rPr>
              <a:t> how these photos support or challenge information and understanding of World War II. How would you refine or revise the way history could be taught in schools?</a:t>
            </a:r>
            <a:endParaRPr kumimoji="0" lang="en-US" sz="2200" b="0" i="0" u="none" strike="noStrike" kern="0" cap="none" spc="0" normalizeH="0" baseline="0" noProof="0" dirty="0" smtClean="0">
              <a:ln>
                <a:noFill/>
              </a:ln>
              <a:solidFill>
                <a:schemeClr val="tx1"/>
              </a:solidFill>
              <a:effectLst/>
              <a:uLnTx/>
              <a:uFillTx/>
              <a:latin typeface="Frutiger LT Std 45 Light" pitchFamily="34"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0" end="0"/>
                                            </p:txEl>
                                          </p:spTgt>
                                        </p:tgtEl>
                                        <p:attrNameLst>
                                          <p:attrName>style.visibility</p:attrName>
                                        </p:attrNameLst>
                                      </p:cBhvr>
                                      <p:to>
                                        <p:strVal val="visible"/>
                                      </p:to>
                                    </p:set>
                                    <p:anim calcmode="lin" valueType="num">
                                      <p:cBhvr additive="base">
                                        <p:cTn id="4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2" end="2"/>
                                            </p:txEl>
                                          </p:spTgt>
                                        </p:tgtEl>
                                        <p:attrNameLst>
                                          <p:attrName>style.visibility</p:attrName>
                                        </p:attrNameLst>
                                      </p:cBhvr>
                                      <p:to>
                                        <p:strVal val="visible"/>
                                      </p:to>
                                    </p:set>
                                    <p:anim calcmode="lin" valueType="num">
                                      <p:cBhvr additive="base">
                                        <p:cTn id="5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p:cNvSpPr>
            <a:spLocks noGrp="1"/>
          </p:cNvSpPr>
          <p:nvPr>
            <p:ph type="title"/>
          </p:nvPr>
        </p:nvSpPr>
        <p:spPr bwMode="auto">
          <a:xfrm>
            <a:off x="309563" y="1316038"/>
            <a:ext cx="6835775" cy="682625"/>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latin typeface="Frutiger LT Std 95 UltraBlack" pitchFamily="34" charset="0"/>
              </a:rPr>
              <a:t>Bibliography</a:t>
            </a:r>
          </a:p>
        </p:txBody>
      </p:sp>
      <p:sp>
        <p:nvSpPr>
          <p:cNvPr id="10243" name="Content Placeholder 8"/>
          <p:cNvSpPr>
            <a:spLocks noGrp="1"/>
          </p:cNvSpPr>
          <p:nvPr>
            <p:ph idx="1"/>
          </p:nvPr>
        </p:nvSpPr>
        <p:spPr/>
        <p:txBody>
          <a:bodyPr/>
          <a:lstStyle/>
          <a:p>
            <a:pPr>
              <a:buFontTx/>
              <a:buNone/>
            </a:pPr>
            <a:r>
              <a:rPr lang="en-US" dirty="0" smtClean="0">
                <a:latin typeface="Frutiger LT Std 45 Light" pitchFamily="34" charset="0"/>
              </a:rPr>
              <a:t>War in the Pacific National Historical Park.  </a:t>
            </a:r>
            <a:r>
              <a:rPr lang="en-US" i="1" dirty="0" err="1" smtClean="0">
                <a:latin typeface="Frutiger LT Std 45 Light" pitchFamily="34" charset="0"/>
              </a:rPr>
              <a:t>Sumay</a:t>
            </a:r>
            <a:r>
              <a:rPr lang="en-US" i="1" dirty="0" smtClean="0">
                <a:latin typeface="Frutiger LT Std 45 Light" pitchFamily="34" charset="0"/>
              </a:rPr>
              <a:t> Village</a:t>
            </a:r>
            <a:r>
              <a:rPr lang="en-US" dirty="0" smtClean="0">
                <a:latin typeface="Frutiger LT Std 45 Light" pitchFamily="34" charset="0"/>
              </a:rPr>
              <a:t>. </a:t>
            </a:r>
            <a:r>
              <a:rPr lang="en-US" u="sng" dirty="0" smtClean="0">
                <a:latin typeface="Frutiger LT Std 45 Light" pitchFamily="34" charset="0"/>
              </a:rPr>
              <a:t>nps.gov</a:t>
            </a:r>
            <a:r>
              <a:rPr lang="en-US" dirty="0" smtClean="0">
                <a:latin typeface="Frutiger LT Std 45 Light" pitchFamily="34" charset="0"/>
              </a:rPr>
              <a:t>. National Park Service, </a:t>
            </a:r>
            <a:r>
              <a:rPr lang="en-US" dirty="0" err="1" smtClean="0">
                <a:latin typeface="Frutiger LT Std 45 Light" pitchFamily="34" charset="0"/>
              </a:rPr>
              <a:t>n.d</a:t>
            </a:r>
            <a:r>
              <a:rPr lang="en-US" dirty="0" smtClean="0">
                <a:latin typeface="Frutiger LT Std 45 Light" pitchFamily="34" charset="0"/>
              </a:rPr>
              <a:t>. Web. March 2011.  </a:t>
            </a:r>
          </a:p>
          <a:p>
            <a:endParaRPr lang="en-US" dirty="0" smtClean="0">
              <a:latin typeface="Frutiger LT Std 45 Light"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9"/>
          <p:cNvSpPr>
            <a:spLocks noGrp="1"/>
          </p:cNvSpPr>
          <p:nvPr>
            <p:ph type="title"/>
          </p:nvPr>
        </p:nvSpPr>
        <p:spPr bwMode="auto">
          <a:xfrm>
            <a:off x="309563" y="1201510"/>
            <a:ext cx="7450052" cy="797153"/>
          </a:xfrm>
          <a:noFill/>
          <a:ln>
            <a:miter lim="800000"/>
            <a:headEnd/>
            <a:tailEnd/>
          </a:ln>
        </p:spPr>
        <p:txBody>
          <a:bodyPr vert="horz" wrap="square" lIns="91440" tIns="45720" rIns="91440" bIns="45720" numCol="1" anchor="t" anchorCtr="0" compatLnSpc="1">
            <a:prstTxWarp prst="textNoShape">
              <a:avLst/>
            </a:prstTxWarp>
          </a:bodyPr>
          <a:lstStyle/>
          <a:p>
            <a:pPr algn="r"/>
            <a:r>
              <a:rPr lang="en-US" sz="2400" dirty="0" err="1" smtClean="0">
                <a:latin typeface="Frutiger LT Std 45 Light" pitchFamily="34" charset="0"/>
              </a:rPr>
              <a:t>Sumay</a:t>
            </a:r>
            <a:r>
              <a:rPr lang="en-US" sz="2400" dirty="0" smtClean="0">
                <a:latin typeface="Frutiger LT Std 45 Light" pitchFamily="34" charset="0"/>
              </a:rPr>
              <a:t> was originally a small prehistoric Chamorro village located on the southern edge of Apra harbor.</a:t>
            </a:r>
          </a:p>
        </p:txBody>
      </p:sp>
      <p:pic>
        <p:nvPicPr>
          <p:cNvPr id="3075" name="Content Placeholder 3" descr="B0554_barrks.jpg"/>
          <p:cNvPicPr>
            <a:picLocks noGrp="1" noChangeAspect="1"/>
          </p:cNvPicPr>
          <p:nvPr>
            <p:ph idx="1"/>
          </p:nvPr>
        </p:nvPicPr>
        <p:blipFill>
          <a:blip r:embed="rId3" cstate="print"/>
          <a:srcRect/>
          <a:stretch>
            <a:fillRect/>
          </a:stretch>
        </p:blipFill>
        <p:spPr>
          <a:xfrm>
            <a:off x="193830" y="2046420"/>
            <a:ext cx="6212069" cy="4657960"/>
          </a:xfrm>
        </p:spPr>
      </p:pic>
      <p:sp>
        <p:nvSpPr>
          <p:cNvPr id="4" name="Rectangle 3"/>
          <p:cNvSpPr/>
          <p:nvPr/>
        </p:nvSpPr>
        <p:spPr>
          <a:xfrm>
            <a:off x="6415440" y="5733300"/>
            <a:ext cx="2574940" cy="923330"/>
          </a:xfrm>
          <a:prstGeom prst="rect">
            <a:avLst/>
          </a:prstGeom>
        </p:spPr>
        <p:txBody>
          <a:bodyPr wrap="square">
            <a:spAutoFit/>
          </a:bodyPr>
          <a:lstStyle/>
          <a:p>
            <a:pPr algn="ctr"/>
            <a:r>
              <a:rPr lang="en-US" sz="1800" i="1" dirty="0" smtClean="0">
                <a:latin typeface="Frutiger LT Std 45 Light" pitchFamily="34" charset="0"/>
              </a:rPr>
              <a:t>Ruins of a Japanese Marine Barracks. July 31, 1944.</a:t>
            </a:r>
            <a:endParaRPr lang="en-US" sz="18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randombar(horizontal)">
                                      <p:cBhvr>
                                        <p:cTn id="7"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3"/>
          <p:cNvSpPr>
            <a:spLocks noGrp="1"/>
          </p:cNvSpPr>
          <p:nvPr>
            <p:ph type="title"/>
          </p:nvPr>
        </p:nvSpPr>
        <p:spPr bwMode="auto">
          <a:xfrm>
            <a:off x="155425" y="1201511"/>
            <a:ext cx="7604190" cy="1344174"/>
          </a:xfrm>
          <a:noFill/>
          <a:ln>
            <a:miter lim="800000"/>
            <a:headEnd/>
            <a:tailEnd/>
          </a:ln>
        </p:spPr>
        <p:txBody>
          <a:bodyPr vert="horz" wrap="square" lIns="91440" tIns="45720" rIns="91440" bIns="45720" numCol="1" anchor="t" anchorCtr="0" compatLnSpc="1">
            <a:prstTxWarp prst="textNoShape">
              <a:avLst/>
            </a:prstTxWarp>
          </a:bodyPr>
          <a:lstStyle/>
          <a:p>
            <a:pPr algn="r"/>
            <a:r>
              <a:rPr lang="en-US" sz="2100" dirty="0" smtClean="0">
                <a:latin typeface="Frutiger LT Std 45 Light" pitchFamily="34" charset="0"/>
              </a:rPr>
              <a:t>The harbor was a natural deep water port long before the building of the Glass Breakwater, and as such attracted ships from Asia, England, France, Germany, Holland, Russia, Spain, and the United States for many hundreds of years. </a:t>
            </a:r>
          </a:p>
        </p:txBody>
      </p:sp>
      <p:pic>
        <p:nvPicPr>
          <p:cNvPr id="7171" name="Content Placeholder 3" descr="B0168_aerial_sumay.jpg"/>
          <p:cNvPicPr>
            <a:picLocks noGrp="1" noChangeAspect="1"/>
          </p:cNvPicPr>
          <p:nvPr>
            <p:ph idx="1"/>
          </p:nvPr>
        </p:nvPicPr>
        <p:blipFill>
          <a:blip r:embed="rId3" cstate="print"/>
          <a:srcRect/>
          <a:stretch>
            <a:fillRect/>
          </a:stretch>
        </p:blipFill>
        <p:spPr>
          <a:xfrm>
            <a:off x="2882180" y="2776115"/>
            <a:ext cx="4454980" cy="3340958"/>
          </a:xfrm>
        </p:spPr>
      </p:pic>
      <p:sp>
        <p:nvSpPr>
          <p:cNvPr id="4" name="Rectangle 3"/>
          <p:cNvSpPr/>
          <p:nvPr/>
        </p:nvSpPr>
        <p:spPr>
          <a:xfrm>
            <a:off x="7490780" y="4734770"/>
            <a:ext cx="1653220" cy="1923604"/>
          </a:xfrm>
          <a:prstGeom prst="rect">
            <a:avLst/>
          </a:prstGeom>
        </p:spPr>
        <p:txBody>
          <a:bodyPr wrap="square">
            <a:spAutoFit/>
          </a:bodyPr>
          <a:lstStyle/>
          <a:p>
            <a:r>
              <a:rPr lang="en-US" sz="1700" i="1" dirty="0" smtClean="0">
                <a:latin typeface="Frutiger LT Std 45 Light" pitchFamily="34" charset="0"/>
              </a:rPr>
              <a:t>Aerial view of </a:t>
            </a:r>
            <a:r>
              <a:rPr lang="en-US" sz="1700" i="1" dirty="0" err="1" smtClean="0">
                <a:latin typeface="Frutiger LT Std 45 Light" pitchFamily="34" charset="0"/>
              </a:rPr>
              <a:t>Sumay</a:t>
            </a:r>
            <a:r>
              <a:rPr lang="en-US" sz="1700" i="1" dirty="0" smtClean="0">
                <a:latin typeface="Frutiger LT Std 45 Light" pitchFamily="34" charset="0"/>
              </a:rPr>
              <a:t> on </a:t>
            </a:r>
            <a:r>
              <a:rPr lang="en-US" sz="1700" i="1" dirty="0" err="1" smtClean="0">
                <a:latin typeface="Frutiger LT Std 45 Light" pitchFamily="34" charset="0"/>
              </a:rPr>
              <a:t>Orote</a:t>
            </a:r>
            <a:r>
              <a:rPr lang="en-US" sz="1700" i="1" dirty="0" smtClean="0">
                <a:latin typeface="Frutiger LT Std 45 Light" pitchFamily="34" charset="0"/>
              </a:rPr>
              <a:t> peninsula and </a:t>
            </a:r>
            <a:r>
              <a:rPr lang="en-US" sz="1700" i="1" dirty="0" err="1" smtClean="0">
                <a:latin typeface="Frutiger LT Std 45 Light" pitchFamily="34" charset="0"/>
              </a:rPr>
              <a:t>Cabras</a:t>
            </a:r>
            <a:r>
              <a:rPr lang="en-US" sz="1700" i="1" dirty="0" smtClean="0">
                <a:latin typeface="Frutiger LT Std 45 Light" pitchFamily="34" charset="0"/>
              </a:rPr>
              <a:t> Island in the background. August 7, 1944</a:t>
            </a:r>
            <a:endParaRPr lang="en-US" sz="1700" i="1" dirty="0"/>
          </a:p>
        </p:txBody>
      </p:sp>
      <p:sp>
        <p:nvSpPr>
          <p:cNvPr id="5" name="Rectangle 4"/>
          <p:cNvSpPr/>
          <p:nvPr/>
        </p:nvSpPr>
        <p:spPr>
          <a:xfrm>
            <a:off x="0" y="2737710"/>
            <a:ext cx="2766966" cy="3785652"/>
          </a:xfrm>
          <a:prstGeom prst="rect">
            <a:avLst/>
          </a:prstGeom>
        </p:spPr>
        <p:txBody>
          <a:bodyPr wrap="square">
            <a:spAutoFit/>
          </a:bodyPr>
          <a:lstStyle/>
          <a:p>
            <a:pPr algn="ctr"/>
            <a:r>
              <a:rPr lang="en-US" sz="2000" dirty="0" smtClean="0">
                <a:latin typeface="Frutiger LT Std 45 Light" pitchFamily="34" charset="0"/>
              </a:rPr>
              <a:t>During the 17th, 18th, and 19th centuries Spanish ships regularly came to </a:t>
            </a:r>
            <a:r>
              <a:rPr lang="en-US" sz="2000" dirty="0" err="1" smtClean="0">
                <a:latin typeface="Frutiger LT Std 45 Light" pitchFamily="34" charset="0"/>
              </a:rPr>
              <a:t>Sumay</a:t>
            </a:r>
            <a:r>
              <a:rPr lang="en-US" sz="2000" dirty="0" smtClean="0">
                <a:latin typeface="Frutiger LT Std 45 Light" pitchFamily="34" charset="0"/>
              </a:rPr>
              <a:t>. In the 1820’s, whalers pulled into </a:t>
            </a:r>
            <a:r>
              <a:rPr lang="en-US" sz="2000" dirty="0" err="1" smtClean="0">
                <a:latin typeface="Frutiger LT Std 45 Light" pitchFamily="34" charset="0"/>
              </a:rPr>
              <a:t>Sumay</a:t>
            </a:r>
            <a:r>
              <a:rPr lang="en-US" sz="2000" dirty="0" smtClean="0">
                <a:latin typeface="Frutiger LT Std 45 Light" pitchFamily="34" charset="0"/>
              </a:rPr>
              <a:t> to replenish their supplies, and to take a break from the sea for a few days. The port of </a:t>
            </a:r>
            <a:r>
              <a:rPr lang="en-US" sz="2000" dirty="0" err="1" smtClean="0">
                <a:latin typeface="Frutiger LT Std 45 Light" pitchFamily="34" charset="0"/>
              </a:rPr>
              <a:t>Sumay</a:t>
            </a:r>
            <a:r>
              <a:rPr lang="en-US" sz="2000" dirty="0" smtClean="0">
                <a:latin typeface="Frutiger LT Std 45 Light" pitchFamily="34" charset="0"/>
              </a:rPr>
              <a:t> is found on the earliest maps of the island of Guam. </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randombar(horizontal)">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0"/>
          <p:cNvSpPr txBox="1">
            <a:spLocks noChangeArrowheads="1"/>
          </p:cNvSpPr>
          <p:nvPr/>
        </p:nvSpPr>
        <p:spPr bwMode="auto">
          <a:xfrm>
            <a:off x="2997200" y="1700213"/>
            <a:ext cx="4378325" cy="457200"/>
          </a:xfrm>
          <a:prstGeom prst="rect">
            <a:avLst/>
          </a:prstGeom>
          <a:noFill/>
          <a:ln w="9525">
            <a:noFill/>
            <a:miter lim="800000"/>
            <a:headEnd/>
            <a:tailEnd/>
          </a:ln>
        </p:spPr>
        <p:txBody>
          <a:bodyPr>
            <a:spAutoFit/>
          </a:bodyPr>
          <a:lstStyle/>
          <a:p>
            <a:pPr>
              <a:spcBef>
                <a:spcPct val="50000"/>
              </a:spcBef>
            </a:pPr>
            <a:endParaRPr lang="en-US"/>
          </a:p>
        </p:txBody>
      </p:sp>
      <p:sp>
        <p:nvSpPr>
          <p:cNvPr id="4099" name="Title 11"/>
          <p:cNvSpPr>
            <a:spLocks noGrp="1"/>
          </p:cNvSpPr>
          <p:nvPr>
            <p:ph type="title"/>
          </p:nvPr>
        </p:nvSpPr>
        <p:spPr bwMode="auto">
          <a:xfrm>
            <a:off x="193675" y="1201510"/>
            <a:ext cx="7565940" cy="797153"/>
          </a:xfrm>
          <a:noFill/>
          <a:ln>
            <a:miter lim="800000"/>
            <a:headEnd/>
            <a:tailEnd/>
          </a:ln>
        </p:spPr>
        <p:txBody>
          <a:bodyPr vert="horz" wrap="square" lIns="91440" tIns="45720" rIns="91440" bIns="45720" numCol="1" anchor="t" anchorCtr="0" compatLnSpc="1">
            <a:prstTxWarp prst="textNoShape">
              <a:avLst/>
            </a:prstTxWarp>
          </a:bodyPr>
          <a:lstStyle/>
          <a:p>
            <a:pPr algn="r"/>
            <a:r>
              <a:rPr lang="en-US" sz="2400" dirty="0" smtClean="0">
                <a:latin typeface="Frutiger LT Std 45 Light" pitchFamily="34" charset="0"/>
              </a:rPr>
              <a:t>In 1904, the Transpacific Telephone Cable was laid from Hawaii to Guam, and on to Manila, Hong Kong, Shanghai, and Yap island. The Cable station, which brought the first telephone service to Guam, was located in </a:t>
            </a:r>
            <a:r>
              <a:rPr lang="en-US" sz="2400" dirty="0" err="1" smtClean="0">
                <a:latin typeface="Frutiger LT Std 45 Light" pitchFamily="34" charset="0"/>
              </a:rPr>
              <a:t>Sumay</a:t>
            </a:r>
            <a:r>
              <a:rPr lang="en-US" sz="2400" dirty="0" smtClean="0">
                <a:latin typeface="Frutiger LT Std 45 Light" pitchFamily="34" charset="0"/>
              </a:rPr>
              <a:t>. </a:t>
            </a:r>
          </a:p>
        </p:txBody>
      </p:sp>
      <p:pic>
        <p:nvPicPr>
          <p:cNvPr id="8196" name="Content Placeholder 3" descr="B0179sumay2.jpg"/>
          <p:cNvPicPr>
            <a:picLocks noGrp="1" noChangeAspect="1"/>
          </p:cNvPicPr>
          <p:nvPr>
            <p:ph idx="1"/>
          </p:nvPr>
        </p:nvPicPr>
        <p:blipFill>
          <a:blip r:embed="rId3" cstate="print"/>
          <a:srcRect/>
          <a:stretch>
            <a:fillRect/>
          </a:stretch>
        </p:blipFill>
        <p:spPr>
          <a:xfrm>
            <a:off x="4765829" y="3160164"/>
            <a:ext cx="4147741" cy="3110805"/>
          </a:xfrm>
        </p:spPr>
      </p:pic>
      <p:sp>
        <p:nvSpPr>
          <p:cNvPr id="5" name="Rectangle 4"/>
          <p:cNvSpPr/>
          <p:nvPr/>
        </p:nvSpPr>
        <p:spPr>
          <a:xfrm>
            <a:off x="-1" y="2891330"/>
            <a:ext cx="4917646" cy="3785652"/>
          </a:xfrm>
          <a:prstGeom prst="rect">
            <a:avLst/>
          </a:prstGeom>
        </p:spPr>
        <p:txBody>
          <a:bodyPr wrap="square">
            <a:spAutoFit/>
          </a:bodyPr>
          <a:lstStyle/>
          <a:p>
            <a:r>
              <a:rPr lang="en-US" dirty="0" smtClean="0">
                <a:latin typeface="Frutiger LT Std 45 Light" pitchFamily="34" charset="0"/>
              </a:rPr>
              <a:t>Then in 1921, the U.S. Marine Aviation Squadron and Marine Barracks were established in </a:t>
            </a:r>
            <a:r>
              <a:rPr lang="en-US" dirty="0" err="1" smtClean="0">
                <a:latin typeface="Frutiger LT Std 45 Light" pitchFamily="34" charset="0"/>
              </a:rPr>
              <a:t>Sumay</a:t>
            </a:r>
            <a:r>
              <a:rPr lang="en-US" dirty="0" smtClean="0">
                <a:latin typeface="Frutiger LT Std 45 Light" pitchFamily="34" charset="0"/>
              </a:rPr>
              <a:t>. </a:t>
            </a:r>
          </a:p>
          <a:p>
            <a:endParaRPr lang="en-US" dirty="0" smtClean="0">
              <a:latin typeface="Frutiger LT Std 45 Light" pitchFamily="34" charset="0"/>
            </a:endParaRPr>
          </a:p>
          <a:p>
            <a:r>
              <a:rPr lang="en-US" dirty="0" smtClean="0">
                <a:latin typeface="Frutiger LT Std 45 Light" pitchFamily="34" charset="0"/>
              </a:rPr>
              <a:t>Pan American Airways located their Air Operations Building in </a:t>
            </a:r>
            <a:r>
              <a:rPr lang="en-US" dirty="0" err="1" smtClean="0">
                <a:latin typeface="Frutiger LT Std 45 Light" pitchFamily="34" charset="0"/>
              </a:rPr>
              <a:t>Sumay</a:t>
            </a:r>
            <a:r>
              <a:rPr lang="en-US" dirty="0" smtClean="0">
                <a:latin typeface="Frutiger LT Std 45 Light" pitchFamily="34" charset="0"/>
              </a:rPr>
              <a:t> in 1935, and it was there that the China Clipper landed on the way from California to Manila, and points east. </a:t>
            </a:r>
            <a:endParaRPr lang="en-US" dirty="0"/>
          </a:p>
        </p:txBody>
      </p:sp>
      <p:sp>
        <p:nvSpPr>
          <p:cNvPr id="6" name="Rectangle 5"/>
          <p:cNvSpPr/>
          <p:nvPr/>
        </p:nvSpPr>
        <p:spPr>
          <a:xfrm>
            <a:off x="5340100" y="6309375"/>
            <a:ext cx="3463449" cy="369332"/>
          </a:xfrm>
          <a:prstGeom prst="rect">
            <a:avLst/>
          </a:prstGeom>
        </p:spPr>
        <p:txBody>
          <a:bodyPr wrap="none">
            <a:spAutoFit/>
          </a:bodyPr>
          <a:lstStyle/>
          <a:p>
            <a:r>
              <a:rPr lang="en-US" sz="1800" i="1" dirty="0" err="1" smtClean="0">
                <a:latin typeface="Frutiger LT Std 45 Light" pitchFamily="34" charset="0"/>
              </a:rPr>
              <a:t>Orote</a:t>
            </a:r>
            <a:r>
              <a:rPr lang="en-US" sz="1800" i="1" dirty="0" smtClean="0">
                <a:latin typeface="Frutiger LT Std 45 Light" pitchFamily="34" charset="0"/>
              </a:rPr>
              <a:t> Peninsula. August 8, 1944.</a:t>
            </a:r>
            <a:endParaRPr lang="en-US" sz="18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randombar(horizontal)">
                                      <p:cBhvr>
                                        <p:cTn id="7" dur="500"/>
                                        <p:tgtEl>
                                          <p:spTgt spid="409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bwMode="auto">
          <a:xfrm>
            <a:off x="309563" y="1201510"/>
            <a:ext cx="7450137" cy="797153"/>
          </a:xfrm>
          <a:noFill/>
          <a:ln>
            <a:miter lim="800000"/>
            <a:headEnd/>
            <a:tailEnd/>
          </a:ln>
        </p:spPr>
        <p:txBody>
          <a:bodyPr vert="horz" wrap="square" lIns="91440" tIns="45720" rIns="91440" bIns="45720" numCol="1" anchor="t" anchorCtr="0" compatLnSpc="1">
            <a:prstTxWarp prst="textNoShape">
              <a:avLst/>
            </a:prstTxWarp>
          </a:bodyPr>
          <a:lstStyle/>
          <a:p>
            <a:pPr algn="r"/>
            <a:r>
              <a:rPr lang="en-US" sz="2800" dirty="0" smtClean="0">
                <a:latin typeface="Frutiger LT Std 45 Light" pitchFamily="34" charset="0"/>
              </a:rPr>
              <a:t>Two thousand people lived in </a:t>
            </a:r>
            <a:r>
              <a:rPr lang="en-US" sz="2800" dirty="0" err="1" smtClean="0">
                <a:latin typeface="Frutiger LT Std 45 Light" pitchFamily="34" charset="0"/>
              </a:rPr>
              <a:t>Sumay</a:t>
            </a:r>
            <a:r>
              <a:rPr lang="en-US" sz="2800" dirty="0" smtClean="0">
                <a:latin typeface="Frutiger LT Std 45 Light" pitchFamily="34" charset="0"/>
              </a:rPr>
              <a:t> in 1941.</a:t>
            </a:r>
            <a:endParaRPr lang="en-US" sz="2600" dirty="0" smtClean="0">
              <a:latin typeface="Frutiger LT Std 45 Light" pitchFamily="34" charset="0"/>
            </a:endParaRPr>
          </a:p>
        </p:txBody>
      </p:sp>
      <p:pic>
        <p:nvPicPr>
          <p:cNvPr id="5123" name="Content Placeholder 3" descr="B0359_Ruins.jpg"/>
          <p:cNvPicPr>
            <a:picLocks noGrp="1" noChangeAspect="1"/>
          </p:cNvPicPr>
          <p:nvPr>
            <p:ph idx="1"/>
          </p:nvPr>
        </p:nvPicPr>
        <p:blipFill>
          <a:blip r:embed="rId3" cstate="print"/>
          <a:srcRect/>
          <a:stretch>
            <a:fillRect/>
          </a:stretch>
        </p:blipFill>
        <p:spPr>
          <a:xfrm>
            <a:off x="1153955" y="1739180"/>
            <a:ext cx="5107402" cy="3830551"/>
          </a:xfrm>
        </p:spPr>
      </p:pic>
      <p:sp>
        <p:nvSpPr>
          <p:cNvPr id="4" name="Rectangle 3"/>
          <p:cNvSpPr/>
          <p:nvPr/>
        </p:nvSpPr>
        <p:spPr>
          <a:xfrm>
            <a:off x="6415440" y="2776115"/>
            <a:ext cx="1345980" cy="1754326"/>
          </a:xfrm>
          <a:prstGeom prst="rect">
            <a:avLst/>
          </a:prstGeom>
        </p:spPr>
        <p:txBody>
          <a:bodyPr wrap="square">
            <a:spAutoFit/>
          </a:bodyPr>
          <a:lstStyle/>
          <a:p>
            <a:pPr algn="ctr"/>
            <a:r>
              <a:rPr lang="en-US" sz="1800" i="1" dirty="0" smtClean="0">
                <a:latin typeface="Frutiger LT Std 45 Light" pitchFamily="34" charset="0"/>
              </a:rPr>
              <a:t>Ruins of </a:t>
            </a:r>
            <a:r>
              <a:rPr lang="en-US" sz="1800" i="1" dirty="0" err="1" smtClean="0">
                <a:latin typeface="Frutiger LT Std 45 Light" pitchFamily="34" charset="0"/>
              </a:rPr>
              <a:t>Sumay</a:t>
            </a:r>
            <a:r>
              <a:rPr lang="en-US" sz="1800" i="1" dirty="0" smtClean="0">
                <a:latin typeface="Frutiger LT Std 45 Light" pitchFamily="34" charset="0"/>
              </a:rPr>
              <a:t>. Apra Harbor. August 1, 1944.</a:t>
            </a:r>
            <a:endParaRPr lang="en-US" sz="1800" i="1" dirty="0"/>
          </a:p>
        </p:txBody>
      </p:sp>
      <p:sp>
        <p:nvSpPr>
          <p:cNvPr id="5" name="Rectangle 4"/>
          <p:cNvSpPr/>
          <p:nvPr/>
        </p:nvSpPr>
        <p:spPr>
          <a:xfrm>
            <a:off x="-1" y="5656491"/>
            <a:ext cx="9144001" cy="1200329"/>
          </a:xfrm>
          <a:prstGeom prst="rect">
            <a:avLst/>
          </a:prstGeom>
        </p:spPr>
        <p:txBody>
          <a:bodyPr wrap="square">
            <a:spAutoFit/>
          </a:bodyPr>
          <a:lstStyle/>
          <a:p>
            <a:r>
              <a:rPr lang="en-US" dirty="0" smtClean="0">
                <a:latin typeface="Frutiger LT Std 45 Light" pitchFamily="34" charset="0"/>
              </a:rPr>
              <a:t>Due to the strategic location of the village of </a:t>
            </a:r>
            <a:r>
              <a:rPr lang="en-US" dirty="0" err="1" smtClean="0">
                <a:latin typeface="Frutiger LT Std 45 Light" pitchFamily="34" charset="0"/>
              </a:rPr>
              <a:t>Sumay</a:t>
            </a:r>
            <a:r>
              <a:rPr lang="en-US" dirty="0" smtClean="0">
                <a:latin typeface="Frutiger LT Std 45 Light" pitchFamily="34" charset="0"/>
              </a:rPr>
              <a:t>, that was the first site of Japanese bombing on the island of Guam, December 8th, 1941.</a:t>
            </a:r>
            <a:endParaRPr lang="en-US" dirty="0">
              <a:latin typeface="Frutiger LT Std 45 Ligh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randombar(horizontal)">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201510"/>
            <a:ext cx="8229600" cy="729695"/>
          </a:xfrm>
        </p:spPr>
        <p:txBody>
          <a:bodyPr/>
          <a:lstStyle/>
          <a:p>
            <a:r>
              <a:rPr lang="en-US" dirty="0" smtClean="0">
                <a:solidFill>
                  <a:srgbClr val="0000CC"/>
                </a:solidFill>
              </a:rPr>
              <a:t>Analyzing Photographs &amp; Prints</a:t>
            </a:r>
            <a:endParaRPr lang="en-US" dirty="0">
              <a:solidFill>
                <a:srgbClr val="0000CC"/>
              </a:solidFill>
            </a:endParaRPr>
          </a:p>
        </p:txBody>
      </p:sp>
      <p:sp>
        <p:nvSpPr>
          <p:cNvPr id="5" name="Text Placeholder 4"/>
          <p:cNvSpPr>
            <a:spLocks noGrp="1"/>
          </p:cNvSpPr>
          <p:nvPr>
            <p:ph type="body" idx="1"/>
          </p:nvPr>
        </p:nvSpPr>
        <p:spPr>
          <a:xfrm>
            <a:off x="385855" y="1892800"/>
            <a:ext cx="3878905" cy="384050"/>
          </a:xfrm>
        </p:spPr>
        <p:txBody>
          <a:bodyPr/>
          <a:lstStyle/>
          <a:p>
            <a:r>
              <a:rPr lang="en-US" dirty="0" smtClean="0">
                <a:latin typeface="Frutiger LT Std 45 Light" pitchFamily="34" charset="0"/>
              </a:rPr>
              <a:t>1) Observe</a:t>
            </a:r>
            <a:endParaRPr lang="en-US" dirty="0">
              <a:latin typeface="Frutiger LT Std 45 Light" pitchFamily="34" charset="0"/>
            </a:endParaRPr>
          </a:p>
        </p:txBody>
      </p:sp>
      <p:sp>
        <p:nvSpPr>
          <p:cNvPr id="6" name="Content Placeholder 5"/>
          <p:cNvSpPr>
            <a:spLocks noGrp="1"/>
          </p:cNvSpPr>
          <p:nvPr>
            <p:ph sz="half" idx="2"/>
          </p:nvPr>
        </p:nvSpPr>
        <p:spPr>
          <a:xfrm>
            <a:off x="0" y="2392065"/>
            <a:ext cx="4040188" cy="4465935"/>
          </a:xfrm>
        </p:spPr>
        <p:txBody>
          <a:bodyPr/>
          <a:lstStyle/>
          <a:p>
            <a:r>
              <a:rPr lang="en-US" dirty="0" smtClean="0">
                <a:latin typeface="Frutiger LT Std 45 Light" pitchFamily="34" charset="0"/>
              </a:rPr>
              <a:t>Identify and note details.</a:t>
            </a:r>
          </a:p>
          <a:p>
            <a:r>
              <a:rPr lang="en-US" dirty="0" smtClean="0">
                <a:latin typeface="Frutiger LT Std 45 Light" pitchFamily="34" charset="0"/>
              </a:rPr>
              <a:t>Ask yourself the following questions:</a:t>
            </a:r>
          </a:p>
          <a:p>
            <a:pPr lvl="1"/>
            <a:r>
              <a:rPr lang="en-US" dirty="0" smtClean="0">
                <a:latin typeface="Frutiger LT Std 45 Light" pitchFamily="34" charset="0"/>
              </a:rPr>
              <a:t>What did I notice first?</a:t>
            </a:r>
          </a:p>
          <a:p>
            <a:pPr lvl="1"/>
            <a:r>
              <a:rPr lang="en-US" dirty="0" smtClean="0">
                <a:latin typeface="Frutiger LT Std 45 Light" pitchFamily="34" charset="0"/>
              </a:rPr>
              <a:t>What people and objects are shown?</a:t>
            </a:r>
          </a:p>
          <a:p>
            <a:pPr lvl="1"/>
            <a:r>
              <a:rPr lang="en-US" dirty="0" smtClean="0">
                <a:latin typeface="Frutiger LT Std 45 Light" pitchFamily="34" charset="0"/>
              </a:rPr>
              <a:t>How are they arranged?</a:t>
            </a:r>
          </a:p>
          <a:p>
            <a:pPr lvl="1"/>
            <a:r>
              <a:rPr lang="en-US" dirty="0" smtClean="0">
                <a:latin typeface="Frutiger LT Std 45 Light" pitchFamily="34" charset="0"/>
              </a:rPr>
              <a:t>What is the physical setting?</a:t>
            </a:r>
          </a:p>
          <a:p>
            <a:pPr lvl="1"/>
            <a:r>
              <a:rPr lang="en-US" dirty="0" smtClean="0">
                <a:latin typeface="Frutiger LT Std 45 Light" pitchFamily="34" charset="0"/>
              </a:rPr>
              <a:t>What, if any, words do I see?</a:t>
            </a:r>
          </a:p>
          <a:p>
            <a:pPr lvl="1"/>
            <a:r>
              <a:rPr lang="en-US" dirty="0" smtClean="0">
                <a:latin typeface="Frutiger LT Std 45 Light" pitchFamily="34" charset="0"/>
              </a:rPr>
              <a:t>What other details can I see?</a:t>
            </a:r>
            <a:endParaRPr lang="en-US" dirty="0">
              <a:latin typeface="Frutiger LT Std 45 Light" pitchFamily="34" charset="0"/>
            </a:endParaRPr>
          </a:p>
        </p:txBody>
      </p:sp>
      <p:sp>
        <p:nvSpPr>
          <p:cNvPr id="7" name="Text Placeholder 6"/>
          <p:cNvSpPr>
            <a:spLocks noGrp="1"/>
          </p:cNvSpPr>
          <p:nvPr>
            <p:ph type="body" sz="quarter" idx="3"/>
          </p:nvPr>
        </p:nvSpPr>
        <p:spPr>
          <a:xfrm>
            <a:off x="4226355" y="1854395"/>
            <a:ext cx="4041775" cy="460860"/>
          </a:xfrm>
        </p:spPr>
        <p:txBody>
          <a:bodyPr/>
          <a:lstStyle/>
          <a:p>
            <a:r>
              <a:rPr lang="en-US" dirty="0" smtClean="0">
                <a:latin typeface="Frutiger LT Std 45 Light" pitchFamily="34" charset="0"/>
              </a:rPr>
              <a:t>2) Reflect</a:t>
            </a:r>
            <a:endParaRPr lang="en-US" dirty="0">
              <a:latin typeface="Frutiger LT Std 45 Light" pitchFamily="34" charset="0"/>
            </a:endParaRPr>
          </a:p>
        </p:txBody>
      </p:sp>
      <p:sp>
        <p:nvSpPr>
          <p:cNvPr id="8" name="Content Placeholder 7"/>
          <p:cNvSpPr>
            <a:spLocks noGrp="1"/>
          </p:cNvSpPr>
          <p:nvPr>
            <p:ph sz="quarter" idx="4"/>
          </p:nvPr>
        </p:nvSpPr>
        <p:spPr>
          <a:xfrm>
            <a:off x="4111140" y="2430470"/>
            <a:ext cx="5032860" cy="4427530"/>
          </a:xfrm>
        </p:spPr>
        <p:txBody>
          <a:bodyPr/>
          <a:lstStyle/>
          <a:p>
            <a:r>
              <a:rPr lang="en-US" dirty="0" smtClean="0">
                <a:latin typeface="Frutiger LT Std 45 Light" pitchFamily="34" charset="0"/>
              </a:rPr>
              <a:t>Generate and test hypotheses about the image.</a:t>
            </a:r>
          </a:p>
          <a:p>
            <a:pPr lvl="1"/>
            <a:r>
              <a:rPr lang="en-US" sz="1800" dirty="0" smtClean="0">
                <a:latin typeface="Frutiger LT Std 45 Light" pitchFamily="34" charset="0"/>
              </a:rPr>
              <a:t>Why do you think this image was made?</a:t>
            </a:r>
          </a:p>
          <a:p>
            <a:pPr lvl="1"/>
            <a:r>
              <a:rPr lang="en-US" sz="1800" dirty="0" smtClean="0">
                <a:latin typeface="Frutiger LT Std 45 Light" pitchFamily="34" charset="0"/>
              </a:rPr>
              <a:t>What’s happening in the image?</a:t>
            </a:r>
          </a:p>
          <a:p>
            <a:pPr lvl="1"/>
            <a:r>
              <a:rPr lang="en-US" sz="1800" dirty="0" smtClean="0">
                <a:latin typeface="Frutiger LT Std 45 Light" pitchFamily="34" charset="0"/>
              </a:rPr>
              <a:t>When do you think it was made?</a:t>
            </a:r>
          </a:p>
          <a:p>
            <a:pPr lvl="1"/>
            <a:r>
              <a:rPr lang="en-US" sz="1800" dirty="0" smtClean="0">
                <a:latin typeface="Frutiger LT Std 45 Light" pitchFamily="34" charset="0"/>
              </a:rPr>
              <a:t>Who do you think was the audience for this image?</a:t>
            </a:r>
          </a:p>
          <a:p>
            <a:pPr lvl="1"/>
            <a:r>
              <a:rPr lang="en-US" sz="1800" dirty="0" smtClean="0">
                <a:latin typeface="Frutiger LT Std 45 Light" pitchFamily="34" charset="0"/>
              </a:rPr>
              <a:t>What tools were used to create this?</a:t>
            </a:r>
          </a:p>
          <a:p>
            <a:pPr lvl="1"/>
            <a:r>
              <a:rPr lang="en-US" sz="1800" dirty="0" smtClean="0">
                <a:latin typeface="Frutiger LT Std 45 Light" pitchFamily="34" charset="0"/>
              </a:rPr>
              <a:t>What can you learn from examining this image?</a:t>
            </a:r>
          </a:p>
          <a:p>
            <a:pPr lvl="1"/>
            <a:r>
              <a:rPr lang="en-US" sz="1800" dirty="0" smtClean="0">
                <a:latin typeface="Frutiger LT Std 45 Light" pitchFamily="34" charset="0"/>
              </a:rPr>
              <a:t>What’s missing from this image?</a:t>
            </a:r>
          </a:p>
          <a:p>
            <a:pPr lvl="1"/>
            <a:r>
              <a:rPr lang="en-US" sz="1800" dirty="0" smtClean="0">
                <a:latin typeface="Frutiger LT Std 45 Light" pitchFamily="34" charset="0"/>
              </a:rPr>
              <a:t>If someone made this today, what would be different? What would be the same?</a:t>
            </a:r>
            <a:endParaRPr lang="en-US" sz="1800" dirty="0">
              <a:latin typeface="Frutiger LT Std 45 Ligh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additive="base">
                                        <p:cTn id="2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 calcmode="lin" valueType="num">
                                      <p:cBhvr additive="base">
                                        <p:cTn id="2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anim calcmode="lin" valueType="num">
                                      <p:cBhvr additive="base">
                                        <p:cTn id="3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6" end="6"/>
                                            </p:txEl>
                                          </p:spTgt>
                                        </p:tgtEl>
                                        <p:attrNameLst>
                                          <p:attrName>style.visibility</p:attrName>
                                        </p:attrNameLst>
                                      </p:cBhvr>
                                      <p:to>
                                        <p:strVal val="visible"/>
                                      </p:to>
                                    </p:set>
                                    <p:anim calcmode="lin" valueType="num">
                                      <p:cBhvr additive="base">
                                        <p:cTn id="3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
                                            <p:txEl>
                                              <p:pRg st="7" end="7"/>
                                            </p:txEl>
                                          </p:spTgt>
                                        </p:tgtEl>
                                        <p:attrNameLst>
                                          <p:attrName>style.visibility</p:attrName>
                                        </p:attrNameLst>
                                      </p:cBhvr>
                                      <p:to>
                                        <p:strVal val="visible"/>
                                      </p:to>
                                    </p:set>
                                    <p:anim calcmode="lin" valueType="num">
                                      <p:cBhvr additive="base">
                                        <p:cTn id="43"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anim calcmode="lin" valueType="num">
                                      <p:cBhvr additive="base">
                                        <p:cTn id="4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xEl>
                                              <p:pRg st="0" end="0"/>
                                            </p:txEl>
                                          </p:spTgt>
                                        </p:tgtEl>
                                        <p:attrNameLst>
                                          <p:attrName>style.visibility</p:attrName>
                                        </p:attrNameLst>
                                      </p:cBhvr>
                                      <p:to>
                                        <p:strVal val="visible"/>
                                      </p:to>
                                    </p:set>
                                    <p:anim calcmode="lin" valueType="num">
                                      <p:cBhvr additive="base">
                                        <p:cTn id="5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0" end="0"/>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
                                            <p:txEl>
                                              <p:pRg st="1" end="1"/>
                                            </p:txEl>
                                          </p:spTgt>
                                        </p:tgtEl>
                                        <p:attrNameLst>
                                          <p:attrName>style.visibility</p:attrName>
                                        </p:attrNameLst>
                                      </p:cBhvr>
                                      <p:to>
                                        <p:strVal val="visible"/>
                                      </p:to>
                                    </p:set>
                                    <p:anim calcmode="lin" valueType="num">
                                      <p:cBhvr additive="base">
                                        <p:cTn id="5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8">
                                            <p:txEl>
                                              <p:pRg st="1" end="1"/>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
                                            <p:txEl>
                                              <p:pRg st="2" end="2"/>
                                            </p:txEl>
                                          </p:spTgt>
                                        </p:tgtEl>
                                        <p:attrNameLst>
                                          <p:attrName>style.visibility</p:attrName>
                                        </p:attrNameLst>
                                      </p:cBhvr>
                                      <p:to>
                                        <p:strVal val="visible"/>
                                      </p:to>
                                    </p:set>
                                    <p:anim calcmode="lin" valueType="num">
                                      <p:cBhvr additive="base">
                                        <p:cTn id="6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8">
                                            <p:txEl>
                                              <p:pRg st="2" end="2"/>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8">
                                            <p:txEl>
                                              <p:pRg st="3" end="3"/>
                                            </p:txEl>
                                          </p:spTgt>
                                        </p:tgtEl>
                                        <p:attrNameLst>
                                          <p:attrName>style.visibility</p:attrName>
                                        </p:attrNameLst>
                                      </p:cBhvr>
                                      <p:to>
                                        <p:strVal val="visible"/>
                                      </p:to>
                                    </p:set>
                                    <p:anim calcmode="lin" valueType="num">
                                      <p:cBhvr additive="base">
                                        <p:cTn id="67"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
                                            <p:txEl>
                                              <p:pRg st="3" end="3"/>
                                            </p:txEl>
                                          </p:spTgt>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8">
                                            <p:txEl>
                                              <p:pRg st="4" end="4"/>
                                            </p:txEl>
                                          </p:spTgt>
                                        </p:tgtEl>
                                        <p:attrNameLst>
                                          <p:attrName>style.visibility</p:attrName>
                                        </p:attrNameLst>
                                      </p:cBhvr>
                                      <p:to>
                                        <p:strVal val="visible"/>
                                      </p:to>
                                    </p:set>
                                    <p:anim calcmode="lin" valueType="num">
                                      <p:cBhvr additive="base">
                                        <p:cTn id="7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8">
                                            <p:txEl>
                                              <p:pRg st="4" end="4"/>
                                            </p:txEl>
                                          </p:spTgt>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8">
                                            <p:txEl>
                                              <p:pRg st="5" end="5"/>
                                            </p:txEl>
                                          </p:spTgt>
                                        </p:tgtEl>
                                        <p:attrNameLst>
                                          <p:attrName>style.visibility</p:attrName>
                                        </p:attrNameLst>
                                      </p:cBhvr>
                                      <p:to>
                                        <p:strVal val="visible"/>
                                      </p:to>
                                    </p:set>
                                    <p:anim calcmode="lin" valueType="num">
                                      <p:cBhvr additive="base">
                                        <p:cTn id="75"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8">
                                            <p:txEl>
                                              <p:pRg st="5" end="5"/>
                                            </p:txEl>
                                          </p:spTgt>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8">
                                            <p:txEl>
                                              <p:pRg st="6" end="6"/>
                                            </p:txEl>
                                          </p:spTgt>
                                        </p:tgtEl>
                                        <p:attrNameLst>
                                          <p:attrName>style.visibility</p:attrName>
                                        </p:attrNameLst>
                                      </p:cBhvr>
                                      <p:to>
                                        <p:strVal val="visible"/>
                                      </p:to>
                                    </p:set>
                                    <p:anim calcmode="lin" valueType="num">
                                      <p:cBhvr additive="base">
                                        <p:cTn id="79"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8">
                                            <p:txEl>
                                              <p:pRg st="6" end="6"/>
                                            </p:txEl>
                                          </p:spTgt>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8">
                                            <p:txEl>
                                              <p:pRg st="7" end="7"/>
                                            </p:txEl>
                                          </p:spTgt>
                                        </p:tgtEl>
                                        <p:attrNameLst>
                                          <p:attrName>style.visibility</p:attrName>
                                        </p:attrNameLst>
                                      </p:cBhvr>
                                      <p:to>
                                        <p:strVal val="visible"/>
                                      </p:to>
                                    </p:set>
                                    <p:anim calcmode="lin" valueType="num">
                                      <p:cBhvr additive="base">
                                        <p:cTn id="83"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8">
                                            <p:txEl>
                                              <p:pRg st="7" end="7"/>
                                            </p:txEl>
                                          </p:spTgt>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8">
                                            <p:txEl>
                                              <p:pRg st="8" end="8"/>
                                            </p:txEl>
                                          </p:spTgt>
                                        </p:tgtEl>
                                        <p:attrNameLst>
                                          <p:attrName>style.visibility</p:attrName>
                                        </p:attrNameLst>
                                      </p:cBhvr>
                                      <p:to>
                                        <p:strVal val="visible"/>
                                      </p:to>
                                    </p:set>
                                    <p:anim calcmode="lin" valueType="num">
                                      <p:cBhvr additive="base">
                                        <p:cTn id="87"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32235" y="1393535"/>
            <a:ext cx="3238743" cy="1162050"/>
          </a:xfrm>
        </p:spPr>
        <p:txBody>
          <a:bodyPr/>
          <a:lstStyle/>
          <a:p>
            <a:pPr algn="ctr"/>
            <a:r>
              <a:rPr lang="en-US" sz="3000" dirty="0" smtClean="0">
                <a:latin typeface="Frutiger LT Std 95 UltraBlack" pitchFamily="34" charset="0"/>
              </a:rPr>
              <a:t>Now Let’s Analyze!</a:t>
            </a:r>
            <a:endParaRPr lang="en-US" sz="3000" dirty="0">
              <a:latin typeface="Frutiger LT Std 95 UltraBlack" pitchFamily="34" charset="0"/>
            </a:endParaRPr>
          </a:p>
        </p:txBody>
      </p:sp>
      <p:sp>
        <p:nvSpPr>
          <p:cNvPr id="8" name="Content Placeholder 7"/>
          <p:cNvSpPr>
            <a:spLocks noGrp="1"/>
          </p:cNvSpPr>
          <p:nvPr>
            <p:ph idx="1"/>
          </p:nvPr>
        </p:nvSpPr>
        <p:spPr>
          <a:xfrm>
            <a:off x="3575050" y="1431940"/>
            <a:ext cx="4261375" cy="4694223"/>
          </a:xfrm>
        </p:spPr>
        <p:txBody>
          <a:bodyPr/>
          <a:lstStyle/>
          <a:p>
            <a:r>
              <a:rPr lang="en-US" dirty="0" smtClean="0">
                <a:latin typeface="Frutiger LT Std 45 Light" pitchFamily="34" charset="0"/>
              </a:rPr>
              <a:t>Write a caption for each of the following images that you see.</a:t>
            </a:r>
          </a:p>
          <a:p>
            <a:pPr algn="ctr">
              <a:buNone/>
            </a:pPr>
            <a:r>
              <a:rPr lang="en-US" dirty="0" smtClean="0">
                <a:latin typeface="Frutiger LT Std 95 UltraBlack" pitchFamily="34" charset="0"/>
              </a:rPr>
              <a:t>OR</a:t>
            </a:r>
          </a:p>
          <a:p>
            <a:r>
              <a:rPr lang="en-US" dirty="0" smtClean="0">
                <a:latin typeface="Frutiger LT Std 45 Light" pitchFamily="34" charset="0"/>
              </a:rPr>
              <a:t>Predict what will happen one minute after the scene shown in the following images.</a:t>
            </a:r>
          </a:p>
          <a:p>
            <a:pPr>
              <a:buNone/>
            </a:pPr>
            <a:endParaRPr lang="en-US" dirty="0" smtClean="0">
              <a:latin typeface="Frutiger LT Std 45 Light" pitchFamily="34" charset="0"/>
            </a:endParaRPr>
          </a:p>
        </p:txBody>
      </p:sp>
      <p:sp>
        <p:nvSpPr>
          <p:cNvPr id="9" name="Text Placeholder 8"/>
          <p:cNvSpPr>
            <a:spLocks noGrp="1"/>
          </p:cNvSpPr>
          <p:nvPr>
            <p:ph type="body" sz="half" idx="2"/>
          </p:nvPr>
        </p:nvSpPr>
        <p:spPr>
          <a:xfrm>
            <a:off x="424260" y="2622495"/>
            <a:ext cx="3008313" cy="4691063"/>
          </a:xfrm>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7"/>
          <p:cNvSpPr>
            <a:spLocks noGrp="1"/>
          </p:cNvSpPr>
          <p:nvPr>
            <p:ph type="title"/>
          </p:nvPr>
        </p:nvSpPr>
        <p:spPr bwMode="auto">
          <a:xfrm>
            <a:off x="309563" y="1201511"/>
            <a:ext cx="7450052" cy="537670"/>
          </a:xfrm>
          <a:noFill/>
          <a:ln>
            <a:miter lim="800000"/>
            <a:headEnd/>
            <a:tailEnd/>
          </a:ln>
        </p:spPr>
        <p:txBody>
          <a:bodyPr vert="horz" wrap="square" lIns="91440" tIns="45720" rIns="91440" bIns="45720" numCol="1" anchor="t" anchorCtr="0" compatLnSpc="1">
            <a:prstTxWarp prst="textNoShape">
              <a:avLst/>
            </a:prstTxWarp>
          </a:bodyPr>
          <a:lstStyle/>
          <a:p>
            <a:pPr algn="r"/>
            <a:r>
              <a:rPr lang="en-US" sz="2300" dirty="0" smtClean="0">
                <a:latin typeface="Frutiger LT Std 45 Light" pitchFamily="34" charset="0"/>
              </a:rPr>
              <a:t>Japanese Tanks found on the road to </a:t>
            </a:r>
            <a:r>
              <a:rPr lang="en-US" sz="2300" dirty="0" err="1" smtClean="0">
                <a:latin typeface="Frutiger LT Std 45 Light" pitchFamily="34" charset="0"/>
              </a:rPr>
              <a:t>Sumay</a:t>
            </a:r>
            <a:r>
              <a:rPr lang="en-US" sz="2300" dirty="0" smtClean="0">
                <a:latin typeface="Frutiger LT Std 45 Light" pitchFamily="34" charset="0"/>
              </a:rPr>
              <a:t>. July 1944.</a:t>
            </a:r>
          </a:p>
        </p:txBody>
      </p:sp>
      <p:pic>
        <p:nvPicPr>
          <p:cNvPr id="4099" name="Content Placeholder 3" descr="B0697_J_tnks.jpg"/>
          <p:cNvPicPr>
            <a:picLocks noGrp="1" noChangeAspect="1"/>
          </p:cNvPicPr>
          <p:nvPr>
            <p:ph idx="1"/>
          </p:nvPr>
        </p:nvPicPr>
        <p:blipFill>
          <a:blip r:embed="rId3" cstate="print"/>
          <a:srcRect/>
          <a:stretch>
            <a:fillRect/>
          </a:stretch>
        </p:blipFill>
        <p:spPr>
          <a:xfrm>
            <a:off x="861174" y="1700775"/>
            <a:ext cx="6876301" cy="515722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randombar(horizontal)">
                                      <p:cBhvr>
                                        <p:cTn id="7"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9"/>
          <p:cNvSpPr>
            <a:spLocks noGrp="1"/>
          </p:cNvSpPr>
          <p:nvPr>
            <p:ph type="title"/>
          </p:nvPr>
        </p:nvSpPr>
        <p:spPr bwMode="auto">
          <a:xfrm>
            <a:off x="309563" y="1201510"/>
            <a:ext cx="7450052" cy="797153"/>
          </a:xfrm>
          <a:noFill/>
          <a:ln>
            <a:miter lim="800000"/>
            <a:headEnd/>
            <a:tailEnd/>
          </a:ln>
        </p:spPr>
        <p:txBody>
          <a:bodyPr vert="horz" wrap="square" lIns="91440" tIns="45720" rIns="91440" bIns="45720" numCol="1" anchor="t" anchorCtr="0" compatLnSpc="1">
            <a:prstTxWarp prst="textNoShape">
              <a:avLst/>
            </a:prstTxWarp>
          </a:bodyPr>
          <a:lstStyle/>
          <a:p>
            <a:pPr algn="r"/>
            <a:r>
              <a:rPr lang="en-US" sz="2800" dirty="0" smtClean="0">
                <a:latin typeface="Frutiger LT Std 45 Light" pitchFamily="34" charset="0"/>
              </a:rPr>
              <a:t>Wreckage of </a:t>
            </a:r>
            <a:r>
              <a:rPr lang="en-US" sz="2800" dirty="0" err="1" smtClean="0">
                <a:latin typeface="Frutiger LT Std 45 Light" pitchFamily="34" charset="0"/>
              </a:rPr>
              <a:t>Sumay</a:t>
            </a:r>
            <a:r>
              <a:rPr lang="en-US" sz="2800" dirty="0" smtClean="0">
                <a:latin typeface="Frutiger LT Std 45 Light" pitchFamily="34" charset="0"/>
              </a:rPr>
              <a:t>. August 7, 1944.</a:t>
            </a:r>
          </a:p>
        </p:txBody>
      </p:sp>
      <p:pic>
        <p:nvPicPr>
          <p:cNvPr id="6147" name="Content Placeholder 3" descr="B0560_Sumay.jpg"/>
          <p:cNvPicPr>
            <a:picLocks noGrp="1" noChangeAspect="1"/>
          </p:cNvPicPr>
          <p:nvPr>
            <p:ph idx="1"/>
          </p:nvPr>
        </p:nvPicPr>
        <p:blipFill>
          <a:blip r:embed="rId3" cstate="print"/>
          <a:srcRect/>
          <a:stretch>
            <a:fillRect/>
          </a:stretch>
        </p:blipFill>
        <p:spPr>
          <a:xfrm>
            <a:off x="961930" y="1746577"/>
            <a:ext cx="6815233" cy="5111424"/>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randombar(horizontal)">
                                      <p:cBhvr>
                                        <p:cTn id="7" dur="5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p:bldLst>
  </p:timing>
</p:sld>
</file>

<file path=ppt/theme/theme1.xml><?xml version="1.0" encoding="utf-8"?>
<a:theme xmlns:a="http://schemas.openxmlformats.org/drawingml/2006/main" name="Blank Presentatio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Blank Presentation">
      <a:majorFont>
        <a:latin typeface="Verdana"/>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Gill Sans" pitchFamily="34"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Gill Sans"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5490</TotalTime>
  <Words>1055</Words>
  <Application>Microsoft Office PowerPoint</Application>
  <PresentationFormat>On-screen Show (4:3)</PresentationFormat>
  <Paragraphs>92</Paragraphs>
  <Slides>12</Slides>
  <Notes>9</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Blank Presentation</vt:lpstr>
      <vt:lpstr>PowerPoint Presentation</vt:lpstr>
      <vt:lpstr>Sumay was originally a small prehistoric Chamorro village located on the southern edge of Apra harbor.</vt:lpstr>
      <vt:lpstr>The harbor was a natural deep water port long before the building of the Glass Breakwater, and as such attracted ships from Asia, England, France, Germany, Holland, Russia, Spain, and the United States for many hundreds of years. </vt:lpstr>
      <vt:lpstr>In 1904, the Transpacific Telephone Cable was laid from Hawaii to Guam, and on to Manila, Hong Kong, Shanghai, and Yap island. The Cable station, which brought the first telephone service to Guam, was located in Sumay. </vt:lpstr>
      <vt:lpstr>Two thousand people lived in Sumay in 1941.</vt:lpstr>
      <vt:lpstr>Analyzing Photographs &amp; Prints</vt:lpstr>
      <vt:lpstr>Now Let’s Analyze!</vt:lpstr>
      <vt:lpstr>Japanese Tanks found on the road to Sumay. July 1944.</vt:lpstr>
      <vt:lpstr>Wreckage of Sumay. August 7, 1944.</vt:lpstr>
      <vt:lpstr>Sumay is converted by the U.S. military to an unloading depot for marine aviation supplies.  August 1944.</vt:lpstr>
      <vt:lpstr>3) Further Investigation</vt:lpstr>
      <vt:lpstr>Bibliography</vt:lpstr>
    </vt:vector>
  </TitlesOfParts>
  <Company>National Park Service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the National Park Service</dc:title>
  <dc:creator>Jennifer Mummart</dc:creator>
  <cp:lastModifiedBy>DABrown</cp:lastModifiedBy>
  <cp:revision>115</cp:revision>
  <cp:lastPrinted>2001-01-10T15:55:37Z</cp:lastPrinted>
  <dcterms:created xsi:type="dcterms:W3CDTF">2000-03-24T20:50:56Z</dcterms:created>
  <dcterms:modified xsi:type="dcterms:W3CDTF">2011-03-12T00:58:37Z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