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10" r:id="rId3"/>
    <p:sldId id="325" r:id="rId4"/>
    <p:sldId id="338" r:id="rId5"/>
    <p:sldId id="330" r:id="rId6"/>
    <p:sldId id="339" r:id="rId7"/>
    <p:sldId id="341" r:id="rId8"/>
    <p:sldId id="298" r:id="rId9"/>
    <p:sldId id="337" r:id="rId10"/>
    <p:sldId id="259" r:id="rId11"/>
    <p:sldId id="311" r:id="rId12"/>
    <p:sldId id="327" r:id="rId13"/>
    <p:sldId id="328" r:id="rId14"/>
    <p:sldId id="329" r:id="rId15"/>
    <p:sldId id="331" r:id="rId16"/>
    <p:sldId id="342" r:id="rId17"/>
    <p:sldId id="326" r:id="rId1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Gill Sans" pitchFamily="34" charset="0"/>
        <a:ea typeface="+mn-ea"/>
        <a:cs typeface="+mn-cs"/>
      </a:defRPr>
    </a:lvl1pPr>
    <a:lvl2pPr marL="457200" algn="l" rtl="0" eaLnBrk="0" fontAlgn="base" hangingPunct="0">
      <a:spcBef>
        <a:spcPct val="0"/>
      </a:spcBef>
      <a:spcAft>
        <a:spcPct val="0"/>
      </a:spcAft>
      <a:defRPr sz="2400" kern="1200">
        <a:solidFill>
          <a:schemeClr val="tx1"/>
        </a:solidFill>
        <a:latin typeface="Gill Sans" pitchFamily="34" charset="0"/>
        <a:ea typeface="+mn-ea"/>
        <a:cs typeface="+mn-cs"/>
      </a:defRPr>
    </a:lvl2pPr>
    <a:lvl3pPr marL="914400" algn="l" rtl="0" eaLnBrk="0" fontAlgn="base" hangingPunct="0">
      <a:spcBef>
        <a:spcPct val="0"/>
      </a:spcBef>
      <a:spcAft>
        <a:spcPct val="0"/>
      </a:spcAft>
      <a:defRPr sz="2400" kern="1200">
        <a:solidFill>
          <a:schemeClr val="tx1"/>
        </a:solidFill>
        <a:latin typeface="Gill Sans"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Gill Sans"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Gill Sans" pitchFamily="34" charset="0"/>
        <a:ea typeface="+mn-ea"/>
        <a:cs typeface="+mn-cs"/>
      </a:defRPr>
    </a:lvl5pPr>
    <a:lvl6pPr marL="2286000" algn="l" defTabSz="914400" rtl="0" eaLnBrk="1" latinLnBrk="0" hangingPunct="1">
      <a:defRPr sz="2400" kern="1200">
        <a:solidFill>
          <a:schemeClr val="tx1"/>
        </a:solidFill>
        <a:latin typeface="Gill Sans" pitchFamily="34" charset="0"/>
        <a:ea typeface="+mn-ea"/>
        <a:cs typeface="+mn-cs"/>
      </a:defRPr>
    </a:lvl6pPr>
    <a:lvl7pPr marL="2743200" algn="l" defTabSz="914400" rtl="0" eaLnBrk="1" latinLnBrk="0" hangingPunct="1">
      <a:defRPr sz="2400" kern="1200">
        <a:solidFill>
          <a:schemeClr val="tx1"/>
        </a:solidFill>
        <a:latin typeface="Gill Sans" pitchFamily="34" charset="0"/>
        <a:ea typeface="+mn-ea"/>
        <a:cs typeface="+mn-cs"/>
      </a:defRPr>
    </a:lvl7pPr>
    <a:lvl8pPr marL="3200400" algn="l" defTabSz="914400" rtl="0" eaLnBrk="1" latinLnBrk="0" hangingPunct="1">
      <a:defRPr sz="2400" kern="1200">
        <a:solidFill>
          <a:schemeClr val="tx1"/>
        </a:solidFill>
        <a:latin typeface="Gill Sans" pitchFamily="34" charset="0"/>
        <a:ea typeface="+mn-ea"/>
        <a:cs typeface="+mn-cs"/>
      </a:defRPr>
    </a:lvl8pPr>
    <a:lvl9pPr marL="3657600" algn="l" defTabSz="914400" rtl="0" eaLnBrk="1" latinLnBrk="0" hangingPunct="1">
      <a:defRPr sz="2400" kern="1200">
        <a:solidFill>
          <a:schemeClr val="tx1"/>
        </a:solidFill>
        <a:latin typeface="Gill San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6600"/>
    <a:srgbClr val="003300"/>
    <a:srgbClr val="006600"/>
    <a:srgbClr val="008000"/>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1887" autoAdjust="0"/>
  </p:normalViewPr>
  <p:slideViewPr>
    <p:cSldViewPr>
      <p:cViewPr>
        <p:scale>
          <a:sx n="75" d="100"/>
          <a:sy n="75" d="100"/>
        </p:scale>
        <p:origin x="-600" y="-162"/>
      </p:cViewPr>
      <p:guideLst>
        <p:guide orient="horz" pos="999"/>
        <p:guide pos="364"/>
      </p:guideLst>
    </p:cSldViewPr>
  </p:slideViewPr>
  <p:outlineViewPr>
    <p:cViewPr>
      <p:scale>
        <a:sx n="33" d="100"/>
        <a:sy n="33" d="100"/>
      </p:scale>
      <p:origin x="0" y="0"/>
    </p:cViewPr>
  </p:outlineViewPr>
  <p:notesTextViewPr>
    <p:cViewPr>
      <p:scale>
        <a:sx n="100" d="100"/>
        <a:sy n="100" d="100"/>
      </p:scale>
      <p:origin x="0" y="330"/>
    </p:cViewPr>
  </p:notesTextViewPr>
  <p:sorterViewPr>
    <p:cViewPr>
      <p:scale>
        <a:sx n="66" d="100"/>
        <a:sy n="66" d="100"/>
      </p:scale>
      <p:origin x="0" y="5148"/>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defTabSz="931863">
              <a:defRPr sz="1200">
                <a:latin typeface="Times" pitchFamily="18" charset="0"/>
              </a:defRPr>
            </a:lvl1pPr>
          </a:lstStyle>
          <a:p>
            <a:pPr>
              <a:defRPr/>
            </a:pPr>
            <a:r>
              <a:rPr lang="en-US" altLang="en-US"/>
              <a:t>Five-State Govenment Documents Conference</a:t>
            </a:r>
          </a:p>
        </p:txBody>
      </p:sp>
      <p:sp>
        <p:nvSpPr>
          <p:cNvPr id="68611" name="Rectangle 3"/>
          <p:cNvSpPr>
            <a:spLocks noGrp="1" noChangeArrowheads="1"/>
          </p:cNvSpPr>
          <p:nvPr>
            <p:ph type="dt" sz="quarter" idx="1"/>
          </p:nvPr>
        </p:nvSpPr>
        <p:spPr bwMode="auto">
          <a:xfrm>
            <a:off x="3973513" y="0"/>
            <a:ext cx="3036887" cy="465138"/>
          </a:xfrm>
          <a:prstGeom prst="rect">
            <a:avLst/>
          </a:prstGeom>
          <a:noFill/>
          <a:ln w="9525">
            <a:noFill/>
            <a:miter lim="800000"/>
            <a:headEnd/>
            <a:tailEnd/>
          </a:ln>
          <a:effectLst/>
        </p:spPr>
        <p:txBody>
          <a:bodyPr vert="horz" wrap="square" lIns="93163" tIns="46582" rIns="93163" bIns="46582" numCol="1" anchor="t" anchorCtr="0" compatLnSpc="1">
            <a:prstTxWarp prst="textNoShape">
              <a:avLst/>
            </a:prstTxWarp>
          </a:bodyPr>
          <a:lstStyle>
            <a:lvl1pPr algn="r" defTabSz="931863">
              <a:defRPr sz="1200">
                <a:latin typeface="Times" pitchFamily="18" charset="0"/>
              </a:defRPr>
            </a:lvl1pPr>
          </a:lstStyle>
          <a:p>
            <a:pPr>
              <a:defRPr/>
            </a:pPr>
            <a:endParaRPr lang="en-US" altLang="en-US"/>
          </a:p>
        </p:txBody>
      </p:sp>
      <p:sp>
        <p:nvSpPr>
          <p:cNvPr id="68612" name="Rectangle 4"/>
          <p:cNvSpPr>
            <a:spLocks noGrp="1" noChangeArrowheads="1"/>
          </p:cNvSpPr>
          <p:nvPr>
            <p:ph type="ftr" sz="quarter" idx="2"/>
          </p:nvPr>
        </p:nvSpPr>
        <p:spPr bwMode="auto">
          <a:xfrm>
            <a:off x="0" y="8831263"/>
            <a:ext cx="3036888" cy="465137"/>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defTabSz="931863">
              <a:defRPr sz="1200">
                <a:latin typeface="Times" pitchFamily="18" charset="0"/>
              </a:defRPr>
            </a:lvl1pPr>
          </a:lstStyle>
          <a:p>
            <a:pPr>
              <a:defRPr/>
            </a:pPr>
            <a:r>
              <a:rPr lang="en-US" altLang="en-US"/>
              <a:t>August 2006</a:t>
            </a:r>
          </a:p>
        </p:txBody>
      </p:sp>
      <p:sp>
        <p:nvSpPr>
          <p:cNvPr id="68613" name="Rectangle 5"/>
          <p:cNvSpPr>
            <a:spLocks noGrp="1" noChangeArrowheads="1"/>
          </p:cNvSpPr>
          <p:nvPr>
            <p:ph type="sldNum" sz="quarter" idx="3"/>
          </p:nvPr>
        </p:nvSpPr>
        <p:spPr bwMode="auto">
          <a:xfrm>
            <a:off x="3973513" y="8831263"/>
            <a:ext cx="3036887" cy="465137"/>
          </a:xfrm>
          <a:prstGeom prst="rect">
            <a:avLst/>
          </a:prstGeom>
          <a:noFill/>
          <a:ln w="9525">
            <a:noFill/>
            <a:miter lim="800000"/>
            <a:headEnd/>
            <a:tailEnd/>
          </a:ln>
          <a:effectLst/>
        </p:spPr>
        <p:txBody>
          <a:bodyPr vert="horz" wrap="square" lIns="93163" tIns="46582" rIns="93163" bIns="46582" numCol="1" anchor="b" anchorCtr="0" compatLnSpc="1">
            <a:prstTxWarp prst="textNoShape">
              <a:avLst/>
            </a:prstTxWarp>
          </a:bodyPr>
          <a:lstStyle>
            <a:lvl1pPr algn="r" defTabSz="931863">
              <a:defRPr sz="1200">
                <a:latin typeface="Times" pitchFamily="18" charset="0"/>
              </a:defRPr>
            </a:lvl1pPr>
          </a:lstStyle>
          <a:p>
            <a:pPr>
              <a:defRPr/>
            </a:pPr>
            <a:fld id="{86905A87-552A-4149-8FBB-4913D3A2E8BC}" type="slidenum">
              <a:rPr lang="en-US" altLang="en-US"/>
              <a:pPr>
                <a:defRPr/>
              </a:pPr>
              <a:t>‹#›</a:t>
            </a:fld>
            <a:endParaRPr lang="en-US" altLang="en-US"/>
          </a:p>
        </p:txBody>
      </p:sp>
    </p:spTree>
    <p:extLst>
      <p:ext uri="{BB962C8B-B14F-4D97-AF65-F5344CB8AC3E}">
        <p14:creationId xmlns:p14="http://schemas.microsoft.com/office/powerpoint/2010/main" val="1927550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59113"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defTabSz="917575">
              <a:defRPr sz="1200">
                <a:latin typeface="Times" pitchFamily="18" charset="0"/>
              </a:defRPr>
            </a:lvl1pPr>
          </a:lstStyle>
          <a:p>
            <a:pPr>
              <a:defRPr/>
            </a:pPr>
            <a:r>
              <a:rPr lang="en-US" altLang="en-US"/>
              <a:t>Five-State Govenment Documents Conference</a:t>
            </a:r>
          </a:p>
        </p:txBody>
      </p:sp>
      <p:sp>
        <p:nvSpPr>
          <p:cNvPr id="92163" name="Rectangle 3"/>
          <p:cNvSpPr>
            <a:spLocks noGrp="1" noChangeArrowheads="1"/>
          </p:cNvSpPr>
          <p:nvPr>
            <p:ph type="dt" idx="1"/>
          </p:nvPr>
        </p:nvSpPr>
        <p:spPr bwMode="auto">
          <a:xfrm>
            <a:off x="3976688" y="0"/>
            <a:ext cx="3059112"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algn="r" defTabSz="917575">
              <a:defRPr sz="1200">
                <a:latin typeface="Times" pitchFamily="18" charset="0"/>
              </a:defRPr>
            </a:lvl1pPr>
          </a:lstStyle>
          <a:p>
            <a:pPr>
              <a:defRPr/>
            </a:pPr>
            <a:endParaRPr lang="en-US" altLang="en-US"/>
          </a:p>
        </p:txBody>
      </p:sp>
      <p:sp>
        <p:nvSpPr>
          <p:cNvPr id="16388" name="Rectangle 4"/>
          <p:cNvSpPr>
            <a:spLocks noGrp="1" noRot="1" noChangeAspect="1" noChangeArrowheads="1" noTextEdit="1"/>
          </p:cNvSpPr>
          <p:nvPr>
            <p:ph type="sldImg" idx="2"/>
          </p:nvPr>
        </p:nvSpPr>
        <p:spPr bwMode="auto">
          <a:xfrm>
            <a:off x="1136650" y="687388"/>
            <a:ext cx="4686300" cy="3514725"/>
          </a:xfrm>
          <a:prstGeom prst="rect">
            <a:avLst/>
          </a:prstGeom>
          <a:noFill/>
          <a:ln w="9525">
            <a:solidFill>
              <a:srgbClr val="000000"/>
            </a:solidFill>
            <a:miter lim="800000"/>
            <a:headEnd/>
            <a:tailEnd/>
          </a:ln>
        </p:spPr>
      </p:sp>
      <p:sp>
        <p:nvSpPr>
          <p:cNvPr id="92165" name="Rectangle 5"/>
          <p:cNvSpPr>
            <a:spLocks noGrp="1" noChangeArrowheads="1"/>
          </p:cNvSpPr>
          <p:nvPr>
            <p:ph type="body" sz="quarter" idx="3"/>
          </p:nvPr>
        </p:nvSpPr>
        <p:spPr bwMode="auto">
          <a:xfrm>
            <a:off x="917575" y="4432300"/>
            <a:ext cx="5124450" cy="4202113"/>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2166" name="Rectangle 6"/>
          <p:cNvSpPr>
            <a:spLocks noGrp="1" noChangeArrowheads="1"/>
          </p:cNvSpPr>
          <p:nvPr>
            <p:ph type="ftr" sz="quarter" idx="4"/>
          </p:nvPr>
        </p:nvSpPr>
        <p:spPr bwMode="auto">
          <a:xfrm>
            <a:off x="0" y="8863013"/>
            <a:ext cx="3059113"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defTabSz="917575">
              <a:defRPr sz="1200">
                <a:latin typeface="Times" pitchFamily="18" charset="0"/>
              </a:defRPr>
            </a:lvl1pPr>
          </a:lstStyle>
          <a:p>
            <a:pPr>
              <a:defRPr/>
            </a:pPr>
            <a:r>
              <a:rPr lang="en-US" altLang="en-US"/>
              <a:t>August 2006</a:t>
            </a:r>
          </a:p>
        </p:txBody>
      </p:sp>
      <p:sp>
        <p:nvSpPr>
          <p:cNvPr id="92167" name="Rectangle 7"/>
          <p:cNvSpPr>
            <a:spLocks noGrp="1" noChangeArrowheads="1"/>
          </p:cNvSpPr>
          <p:nvPr>
            <p:ph type="sldNum" sz="quarter" idx="5"/>
          </p:nvPr>
        </p:nvSpPr>
        <p:spPr bwMode="auto">
          <a:xfrm>
            <a:off x="3976688" y="8863013"/>
            <a:ext cx="3059112"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algn="r" defTabSz="917575">
              <a:defRPr sz="1200">
                <a:latin typeface="Times" pitchFamily="18" charset="0"/>
              </a:defRPr>
            </a:lvl1pPr>
          </a:lstStyle>
          <a:p>
            <a:pPr>
              <a:defRPr/>
            </a:pPr>
            <a:fld id="{08DF1A66-61A5-4CAC-ACBC-4DAD717784C5}" type="slidenum">
              <a:rPr lang="en-US" altLang="en-US"/>
              <a:pPr>
                <a:defRPr/>
              </a:pPr>
              <a:t>‹#›</a:t>
            </a:fld>
            <a:endParaRPr lang="en-US" altLang="en-US"/>
          </a:p>
        </p:txBody>
      </p:sp>
    </p:spTree>
    <p:extLst>
      <p:ext uri="{BB962C8B-B14F-4D97-AF65-F5344CB8AC3E}">
        <p14:creationId xmlns:p14="http://schemas.microsoft.com/office/powerpoint/2010/main" val="225954217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7411" name="Rectangle 6"/>
          <p:cNvSpPr>
            <a:spLocks noGrp="1" noChangeArrowheads="1"/>
          </p:cNvSpPr>
          <p:nvPr>
            <p:ph type="ftr" sz="quarter" idx="4"/>
          </p:nvPr>
        </p:nvSpPr>
        <p:spPr>
          <a:noFill/>
        </p:spPr>
        <p:txBody>
          <a:bodyPr/>
          <a:lstStyle/>
          <a:p>
            <a:r>
              <a:rPr lang="en-US" altLang="en-US" smtClean="0"/>
              <a:t>August 2006</a:t>
            </a:r>
          </a:p>
        </p:txBody>
      </p:sp>
      <p:sp>
        <p:nvSpPr>
          <p:cNvPr id="17412" name="Rectangle 7"/>
          <p:cNvSpPr>
            <a:spLocks noGrp="1" noChangeArrowheads="1"/>
          </p:cNvSpPr>
          <p:nvPr>
            <p:ph type="sldNum" sz="quarter" idx="5"/>
          </p:nvPr>
        </p:nvSpPr>
        <p:spPr>
          <a:noFill/>
        </p:spPr>
        <p:txBody>
          <a:bodyPr/>
          <a:lstStyle/>
          <a:p>
            <a:fld id="{EF32D17D-95CB-4B5B-999D-A21403E99453}" type="slidenum">
              <a:rPr lang="en-US" altLang="en-US" smtClean="0"/>
              <a:pPr/>
              <a:t>1</a:t>
            </a:fld>
            <a:endParaRPr lang="en-US" altLang="en-US" smtClean="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Right Photo: </a:t>
            </a:r>
            <a:r>
              <a:rPr lang="en-US" dirty="0" smtClean="0"/>
              <a:t>Spotting a Japanese straggler, Cpl. Felix </a:t>
            </a:r>
            <a:r>
              <a:rPr lang="en-US" dirty="0" err="1" smtClean="0"/>
              <a:t>Wusstig</a:t>
            </a:r>
            <a:r>
              <a:rPr lang="en-US" dirty="0" smtClean="0"/>
              <a:t> fires a shot. (National Archives 80- G - 329470).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r>
              <a:rPr lang="en-US" smtClean="0"/>
              <a:t>Photo: L-R, Joaquin Aguon, George Flores, and Boza Vincente, discuss an attack by seven Japanese with grenades on a patrol in the hills of Guam. In the skirmish Aguon, Flores, and Vincente were wounded. They have been recommended for the Purple Heart Award (National Archives 80-G- 329471).</a:t>
            </a:r>
          </a:p>
        </p:txBody>
      </p:sp>
      <p:sp>
        <p:nvSpPr>
          <p:cNvPr id="25604" name="Header Placeholder 3"/>
          <p:cNvSpPr>
            <a:spLocks noGrp="1"/>
          </p:cNvSpPr>
          <p:nvPr>
            <p:ph type="hdr" sz="quarter"/>
          </p:nvPr>
        </p:nvSpPr>
        <p:spPr>
          <a:noFill/>
        </p:spPr>
        <p:txBody>
          <a:bodyPr/>
          <a:lstStyle/>
          <a:p>
            <a:r>
              <a:rPr lang="en-US" altLang="en-US" smtClean="0"/>
              <a:t>Five-State Govenment Documents Conference</a:t>
            </a:r>
          </a:p>
        </p:txBody>
      </p:sp>
      <p:sp>
        <p:nvSpPr>
          <p:cNvPr id="25605" name="Footer Placeholder 4"/>
          <p:cNvSpPr>
            <a:spLocks noGrp="1"/>
          </p:cNvSpPr>
          <p:nvPr>
            <p:ph type="ftr" sz="quarter" idx="4"/>
          </p:nvPr>
        </p:nvSpPr>
        <p:spPr>
          <a:noFill/>
        </p:spPr>
        <p:txBody>
          <a:bodyPr/>
          <a:lstStyle/>
          <a:p>
            <a:r>
              <a:rPr lang="en-US" altLang="en-US" smtClean="0"/>
              <a:t>August 2006</a:t>
            </a:r>
          </a:p>
        </p:txBody>
      </p:sp>
      <p:sp>
        <p:nvSpPr>
          <p:cNvPr id="25606" name="Slide Number Placeholder 5"/>
          <p:cNvSpPr>
            <a:spLocks noGrp="1"/>
          </p:cNvSpPr>
          <p:nvPr>
            <p:ph type="sldNum" sz="quarter" idx="5"/>
          </p:nvPr>
        </p:nvSpPr>
        <p:spPr>
          <a:noFill/>
        </p:spPr>
        <p:txBody>
          <a:bodyPr/>
          <a:lstStyle/>
          <a:p>
            <a:fld id="{7D2725E7-839E-44D1-8052-AF2CFB14BD07}" type="slidenum">
              <a:rPr lang="en-US" altLang="en-US" smtClean="0"/>
              <a:pPr/>
              <a:t>12</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r>
              <a:rPr lang="en-US" smtClean="0"/>
              <a:t>Photo: Francisco Cruz comes cautiously out of the cave after an inspection while Jose Tenorio protects the patrol from attacks above. July 1945. (National Archives 80-G- 329483).</a:t>
            </a:r>
          </a:p>
        </p:txBody>
      </p:sp>
      <p:sp>
        <p:nvSpPr>
          <p:cNvPr id="26628" name="Header Placeholder 3"/>
          <p:cNvSpPr>
            <a:spLocks noGrp="1"/>
          </p:cNvSpPr>
          <p:nvPr>
            <p:ph type="hdr" sz="quarter"/>
          </p:nvPr>
        </p:nvSpPr>
        <p:spPr>
          <a:noFill/>
        </p:spPr>
        <p:txBody>
          <a:bodyPr/>
          <a:lstStyle/>
          <a:p>
            <a:r>
              <a:rPr lang="en-US" altLang="en-US" smtClean="0"/>
              <a:t>Five-State Govenment Documents Conference</a:t>
            </a:r>
          </a:p>
        </p:txBody>
      </p:sp>
      <p:sp>
        <p:nvSpPr>
          <p:cNvPr id="26629" name="Footer Placeholder 4"/>
          <p:cNvSpPr>
            <a:spLocks noGrp="1"/>
          </p:cNvSpPr>
          <p:nvPr>
            <p:ph type="ftr" sz="quarter" idx="4"/>
          </p:nvPr>
        </p:nvSpPr>
        <p:spPr>
          <a:noFill/>
        </p:spPr>
        <p:txBody>
          <a:bodyPr/>
          <a:lstStyle/>
          <a:p>
            <a:r>
              <a:rPr lang="en-US" altLang="en-US" smtClean="0"/>
              <a:t>August 2006</a:t>
            </a:r>
          </a:p>
        </p:txBody>
      </p:sp>
      <p:sp>
        <p:nvSpPr>
          <p:cNvPr id="26630" name="Slide Number Placeholder 5"/>
          <p:cNvSpPr>
            <a:spLocks noGrp="1"/>
          </p:cNvSpPr>
          <p:nvPr>
            <p:ph type="sldNum" sz="quarter" idx="5"/>
          </p:nvPr>
        </p:nvSpPr>
        <p:spPr>
          <a:noFill/>
        </p:spPr>
        <p:txBody>
          <a:bodyPr/>
          <a:lstStyle/>
          <a:p>
            <a:fld id="{968FBA90-F4FE-4607-B2A2-029945D69551}" type="slidenum">
              <a:rPr lang="en-US" altLang="en-US" smtClean="0"/>
              <a:pPr/>
              <a:t>13</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smtClean="0"/>
              <a:t>Photo: The Chamorros stop for a meal at a local ranch. Eating, L-R are Navy photographer Lt. (jg) Arthur B. Rickerbe, New York, who accompanied the patrol, Pedro Rosario, George Flores, Sus Camacho, Felix Wusstig, and Revera Juan. July 1945. (National Archives 80-G- 329484).</a:t>
            </a:r>
          </a:p>
        </p:txBody>
      </p:sp>
      <p:sp>
        <p:nvSpPr>
          <p:cNvPr id="27652" name="Header Placeholder 3"/>
          <p:cNvSpPr>
            <a:spLocks noGrp="1"/>
          </p:cNvSpPr>
          <p:nvPr>
            <p:ph type="hdr" sz="quarter"/>
          </p:nvPr>
        </p:nvSpPr>
        <p:spPr>
          <a:noFill/>
        </p:spPr>
        <p:txBody>
          <a:bodyPr/>
          <a:lstStyle/>
          <a:p>
            <a:r>
              <a:rPr lang="en-US" altLang="en-US" smtClean="0"/>
              <a:t>Five-State Govenment Documents Conference</a:t>
            </a:r>
          </a:p>
        </p:txBody>
      </p:sp>
      <p:sp>
        <p:nvSpPr>
          <p:cNvPr id="27653" name="Footer Placeholder 4"/>
          <p:cNvSpPr>
            <a:spLocks noGrp="1"/>
          </p:cNvSpPr>
          <p:nvPr>
            <p:ph type="ftr" sz="quarter" idx="4"/>
          </p:nvPr>
        </p:nvSpPr>
        <p:spPr>
          <a:noFill/>
        </p:spPr>
        <p:txBody>
          <a:bodyPr/>
          <a:lstStyle/>
          <a:p>
            <a:r>
              <a:rPr lang="en-US" altLang="en-US" smtClean="0"/>
              <a:t>August 2006</a:t>
            </a:r>
          </a:p>
        </p:txBody>
      </p:sp>
      <p:sp>
        <p:nvSpPr>
          <p:cNvPr id="27654" name="Slide Number Placeholder 5"/>
          <p:cNvSpPr>
            <a:spLocks noGrp="1"/>
          </p:cNvSpPr>
          <p:nvPr>
            <p:ph type="sldNum" sz="quarter" idx="5"/>
          </p:nvPr>
        </p:nvSpPr>
        <p:spPr>
          <a:noFill/>
        </p:spPr>
        <p:txBody>
          <a:bodyPr/>
          <a:lstStyle/>
          <a:p>
            <a:fld id="{88550EBD-102E-4DE5-A440-4B19EC463186}" type="slidenum">
              <a:rPr lang="en-US" altLang="en-US" smtClean="0"/>
              <a:pPr/>
              <a:t>14</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dirty="0" smtClean="0"/>
              <a:t>Photo: An exhibit honoring the Guam Combat Patrols in the old War In The Pacific museum.</a:t>
            </a:r>
          </a:p>
        </p:txBody>
      </p:sp>
      <p:sp>
        <p:nvSpPr>
          <p:cNvPr id="29700" name="Header Placeholder 3"/>
          <p:cNvSpPr>
            <a:spLocks noGrp="1"/>
          </p:cNvSpPr>
          <p:nvPr>
            <p:ph type="hdr" sz="quarter"/>
          </p:nvPr>
        </p:nvSpPr>
        <p:spPr>
          <a:noFill/>
        </p:spPr>
        <p:txBody>
          <a:bodyPr/>
          <a:lstStyle/>
          <a:p>
            <a:r>
              <a:rPr lang="en-US" altLang="en-US" smtClean="0"/>
              <a:t>Five-State Govenment Documents Conference</a:t>
            </a:r>
          </a:p>
        </p:txBody>
      </p:sp>
      <p:sp>
        <p:nvSpPr>
          <p:cNvPr id="29701" name="Footer Placeholder 4"/>
          <p:cNvSpPr>
            <a:spLocks noGrp="1"/>
          </p:cNvSpPr>
          <p:nvPr>
            <p:ph type="ftr" sz="quarter" idx="4"/>
          </p:nvPr>
        </p:nvSpPr>
        <p:spPr>
          <a:noFill/>
        </p:spPr>
        <p:txBody>
          <a:bodyPr/>
          <a:lstStyle/>
          <a:p>
            <a:r>
              <a:rPr lang="en-US" altLang="en-US" smtClean="0"/>
              <a:t>August 2006</a:t>
            </a:r>
          </a:p>
        </p:txBody>
      </p:sp>
      <p:sp>
        <p:nvSpPr>
          <p:cNvPr id="29702" name="Slide Number Placeholder 5"/>
          <p:cNvSpPr>
            <a:spLocks noGrp="1"/>
          </p:cNvSpPr>
          <p:nvPr>
            <p:ph type="sldNum" sz="quarter" idx="5"/>
          </p:nvPr>
        </p:nvSpPr>
        <p:spPr>
          <a:noFill/>
        </p:spPr>
        <p:txBody>
          <a:bodyPr/>
          <a:lstStyle/>
          <a:p>
            <a:fld id="{B12C2AA9-142E-4EC1-8CA6-7EED0E5904D7}" type="slidenum">
              <a:rPr lang="en-US" altLang="en-US" smtClean="0"/>
              <a:pPr/>
              <a:t>15</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30723" name="Rectangle 6"/>
          <p:cNvSpPr>
            <a:spLocks noGrp="1" noChangeArrowheads="1"/>
          </p:cNvSpPr>
          <p:nvPr>
            <p:ph type="ftr" sz="quarter" idx="4"/>
          </p:nvPr>
        </p:nvSpPr>
        <p:spPr>
          <a:noFill/>
        </p:spPr>
        <p:txBody>
          <a:bodyPr/>
          <a:lstStyle/>
          <a:p>
            <a:r>
              <a:rPr lang="en-US" altLang="en-US" smtClean="0"/>
              <a:t>August 2006</a:t>
            </a:r>
          </a:p>
        </p:txBody>
      </p:sp>
      <p:sp>
        <p:nvSpPr>
          <p:cNvPr id="30724" name="Rectangle 7"/>
          <p:cNvSpPr>
            <a:spLocks noGrp="1" noChangeArrowheads="1"/>
          </p:cNvSpPr>
          <p:nvPr>
            <p:ph type="sldNum" sz="quarter" idx="5"/>
          </p:nvPr>
        </p:nvSpPr>
        <p:spPr>
          <a:noFill/>
        </p:spPr>
        <p:txBody>
          <a:bodyPr/>
          <a:lstStyle/>
          <a:p>
            <a:fld id="{E457BF04-DF72-48DA-9DA6-A8F612161044}" type="slidenum">
              <a:rPr lang="en-US" altLang="en-US" smtClean="0"/>
              <a:pPr/>
              <a:t>17</a:t>
            </a:fld>
            <a:endParaRPr lang="en-US" altLang="en-US" smtClean="0"/>
          </a:p>
        </p:txBody>
      </p:sp>
      <p:sp>
        <p:nvSpPr>
          <p:cNvPr id="30725" name="Rectangle 2"/>
          <p:cNvSpPr>
            <a:spLocks noGrp="1" noRot="1" noChangeAspect="1" noChangeArrowheads="1" noTextEdit="1"/>
          </p:cNvSpPr>
          <p:nvPr>
            <p:ph type="sldImg"/>
          </p:nvPr>
        </p:nvSpPr>
        <p:spPr>
          <a:ln/>
        </p:spPr>
      </p:sp>
      <p:sp>
        <p:nvSpPr>
          <p:cNvPr id="30726" name="Rectangle 3"/>
          <p:cNvSpPr>
            <a:spLocks noGrp="1" noChangeArrowheads="1"/>
          </p:cNvSpPr>
          <p:nvPr>
            <p:ph type="body" idx="1"/>
          </p:nvPr>
        </p:nvSpPr>
        <p:spPr>
          <a:noFill/>
          <a:ln/>
        </p:spPr>
        <p:txBody>
          <a:bodyPr/>
          <a:lstStyle/>
          <a:p>
            <a:pPr eaLnBrk="1" hangingPunct="1"/>
            <a:r>
              <a:rPr lang="en-US" altLang="en-US" smtClean="0"/>
              <a:t>Photo: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21507" name="Rectangle 6"/>
          <p:cNvSpPr>
            <a:spLocks noGrp="1" noChangeArrowheads="1"/>
          </p:cNvSpPr>
          <p:nvPr>
            <p:ph type="ftr" sz="quarter" idx="4"/>
          </p:nvPr>
        </p:nvSpPr>
        <p:spPr>
          <a:noFill/>
        </p:spPr>
        <p:txBody>
          <a:bodyPr/>
          <a:lstStyle/>
          <a:p>
            <a:r>
              <a:rPr lang="en-US" altLang="en-US" smtClean="0"/>
              <a:t>August 2006</a:t>
            </a:r>
          </a:p>
        </p:txBody>
      </p:sp>
      <p:sp>
        <p:nvSpPr>
          <p:cNvPr id="21508" name="Rectangle 7"/>
          <p:cNvSpPr>
            <a:spLocks noGrp="1" noChangeArrowheads="1"/>
          </p:cNvSpPr>
          <p:nvPr>
            <p:ph type="sldNum" sz="quarter" idx="5"/>
          </p:nvPr>
        </p:nvSpPr>
        <p:spPr>
          <a:noFill/>
        </p:spPr>
        <p:txBody>
          <a:bodyPr/>
          <a:lstStyle/>
          <a:p>
            <a:fld id="{003F987C-84E5-4143-90A6-734980172EE3}" type="slidenum">
              <a:rPr lang="en-US" altLang="en-US" smtClean="0"/>
              <a:pPr/>
              <a:t>2</a:t>
            </a:fld>
            <a:endParaRPr lang="en-US" altLang="en-US" smtClean="0"/>
          </a:p>
        </p:txBody>
      </p:sp>
      <p:sp>
        <p:nvSpPr>
          <p:cNvPr id="21509" name="Rectangle 2"/>
          <p:cNvSpPr>
            <a:spLocks noGrp="1" noRot="1" noChangeAspect="1" noChangeArrowheads="1" noTextEdit="1"/>
          </p:cNvSpPr>
          <p:nvPr>
            <p:ph type="sldImg"/>
          </p:nvPr>
        </p:nvSpPr>
        <p:spPr>
          <a:ln/>
        </p:spPr>
      </p:sp>
      <p:sp>
        <p:nvSpPr>
          <p:cNvPr id="21510" name="Rectangle 3"/>
          <p:cNvSpPr>
            <a:spLocks noGrp="1" noChangeArrowheads="1"/>
          </p:cNvSpPr>
          <p:nvPr>
            <p:ph type="body" idx="1"/>
          </p:nvPr>
        </p:nvSpPr>
        <p:spPr>
          <a:noFill/>
          <a:ln/>
        </p:spPr>
        <p:txBody>
          <a:bodyPr/>
          <a:lstStyle/>
          <a:p>
            <a:pPr eaLnBrk="1" hangingPunct="1"/>
            <a:r>
              <a:rPr lang="en-US" altLang="en-US" dirty="0" smtClean="0"/>
              <a:t>Photo: </a:t>
            </a:r>
            <a:r>
              <a:rPr lang="en-US" dirty="0" smtClean="0"/>
              <a:t>Coming into the clear after making their way through nearly impossible brush, patrol members Joaquin </a:t>
            </a:r>
            <a:r>
              <a:rPr lang="en-US" dirty="0" err="1" smtClean="0"/>
              <a:t>Aguon</a:t>
            </a:r>
            <a:r>
              <a:rPr lang="en-US" dirty="0" smtClean="0"/>
              <a:t>, (left) and Pedro San Nicholas, (right) protect the rear flank. (National Archives 80-G-329465). (Nat Arch 80-G-329465)</a:t>
            </a:r>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20483" name="Rectangle 6"/>
          <p:cNvSpPr>
            <a:spLocks noGrp="1" noChangeArrowheads="1"/>
          </p:cNvSpPr>
          <p:nvPr>
            <p:ph type="ftr" sz="quarter" idx="4"/>
          </p:nvPr>
        </p:nvSpPr>
        <p:spPr>
          <a:noFill/>
        </p:spPr>
        <p:txBody>
          <a:bodyPr/>
          <a:lstStyle/>
          <a:p>
            <a:r>
              <a:rPr lang="en-US" altLang="en-US" smtClean="0"/>
              <a:t>August 2006</a:t>
            </a:r>
          </a:p>
        </p:txBody>
      </p:sp>
      <p:sp>
        <p:nvSpPr>
          <p:cNvPr id="20484" name="Rectangle 7"/>
          <p:cNvSpPr>
            <a:spLocks noGrp="1" noChangeArrowheads="1"/>
          </p:cNvSpPr>
          <p:nvPr>
            <p:ph type="sldNum" sz="quarter" idx="5"/>
          </p:nvPr>
        </p:nvSpPr>
        <p:spPr>
          <a:noFill/>
        </p:spPr>
        <p:txBody>
          <a:bodyPr/>
          <a:lstStyle/>
          <a:p>
            <a:fld id="{93EDD161-8C9C-4E48-9FF6-BB3C3D96AEF1}" type="slidenum">
              <a:rPr lang="en-US" altLang="en-US" smtClean="0"/>
              <a:pPr/>
              <a:t>3</a:t>
            </a:fld>
            <a:endParaRPr lang="en-US" altLang="en-US"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p:spPr>
        <p:txBody>
          <a:bodyPr/>
          <a:lstStyle/>
          <a:p>
            <a:pPr eaLnBrk="1" hangingPunct="1"/>
            <a:r>
              <a:rPr lang="en-US" dirty="0" smtClean="0"/>
              <a:t>Photo: The patrol scouts in a single file, picking up traces of Japanese through tracking methods. Leading this group is Sgt. Juan </a:t>
            </a:r>
            <a:r>
              <a:rPr lang="en-US" dirty="0" err="1" smtClean="0"/>
              <a:t>Aguon</a:t>
            </a:r>
            <a:r>
              <a:rPr lang="en-US" dirty="0" smtClean="0"/>
              <a:t> in foreground. July 1945. (National Archives 80-G-329464).</a:t>
            </a:r>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Photo: The Chamorro Combat Patrol on the island of Guam - August 14, 1945. (National Archives 80-G-490304).</a:t>
            </a:r>
            <a:endParaRPr lang="en-US" altLang="en-US" dirty="0" smtClean="0"/>
          </a:p>
        </p:txBody>
      </p:sp>
      <p:sp>
        <p:nvSpPr>
          <p:cNvPr id="4" name="Header Placeholder 3"/>
          <p:cNvSpPr>
            <a:spLocks noGrp="1"/>
          </p:cNvSpPr>
          <p:nvPr>
            <p:ph type="hdr" sz="quarter" idx="10"/>
          </p:nvPr>
        </p:nvSpPr>
        <p:spPr/>
        <p:txBody>
          <a:bodyPr/>
          <a:lstStyle/>
          <a:p>
            <a:pPr>
              <a:defRPr/>
            </a:pPr>
            <a:r>
              <a:rPr lang="en-US" altLang="en-US" smtClean="0"/>
              <a:t>Five-State Govenment Documents Conference</a:t>
            </a:r>
            <a:endParaRPr lang="en-US" altLang="en-US"/>
          </a:p>
        </p:txBody>
      </p:sp>
      <p:sp>
        <p:nvSpPr>
          <p:cNvPr id="5" name="Footer Placeholder 4"/>
          <p:cNvSpPr>
            <a:spLocks noGrp="1"/>
          </p:cNvSpPr>
          <p:nvPr>
            <p:ph type="ftr" sz="quarter" idx="11"/>
          </p:nvPr>
        </p:nvSpPr>
        <p:spPr/>
        <p:txBody>
          <a:bodyPr/>
          <a:lstStyle/>
          <a:p>
            <a:pPr>
              <a:defRPr/>
            </a:pPr>
            <a:r>
              <a:rPr lang="en-US" altLang="en-US" smtClean="0"/>
              <a:t>August 2006</a:t>
            </a:r>
            <a:endParaRPr lang="en-US" altLang="en-US"/>
          </a:p>
        </p:txBody>
      </p:sp>
      <p:sp>
        <p:nvSpPr>
          <p:cNvPr id="6" name="Slide Number Placeholder 5"/>
          <p:cNvSpPr>
            <a:spLocks noGrp="1"/>
          </p:cNvSpPr>
          <p:nvPr>
            <p:ph type="sldNum" sz="quarter" idx="12"/>
          </p:nvPr>
        </p:nvSpPr>
        <p:spPr/>
        <p:txBody>
          <a:bodyPr/>
          <a:lstStyle/>
          <a:p>
            <a:pPr>
              <a:defRPr/>
            </a:pPr>
            <a:fld id="{08DF1A66-61A5-4CAC-ACBC-4DAD717784C5}" type="slidenum">
              <a:rPr lang="en-US" altLang="en-US" smtClean="0"/>
              <a:pPr>
                <a:defRPr/>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smtClean="0"/>
              <a:t>Photo: Ramon N. Ignacio, Francisco J. Cruz, George G. Flores, Pedro A. Perez, Pedro R. San Nicolas, Felix C. Wusstig, Fred Taitano, Jose S. Bukikosa, Ignacio R. Rivera, Jose P. Sales, Juan U. Aguon, Antonio Manibusan, Agapito S. Perez, Vicente L. Borja (not shown are original members Joaquin S. Aguon and Jose Tenorio)</a:t>
            </a:r>
          </a:p>
        </p:txBody>
      </p:sp>
      <p:sp>
        <p:nvSpPr>
          <p:cNvPr id="28676" name="Header Placeholder 3"/>
          <p:cNvSpPr>
            <a:spLocks noGrp="1"/>
          </p:cNvSpPr>
          <p:nvPr>
            <p:ph type="hdr" sz="quarter"/>
          </p:nvPr>
        </p:nvSpPr>
        <p:spPr>
          <a:noFill/>
        </p:spPr>
        <p:txBody>
          <a:bodyPr/>
          <a:lstStyle/>
          <a:p>
            <a:r>
              <a:rPr lang="en-US" altLang="en-US" smtClean="0"/>
              <a:t>Five-State Govenment Documents Conference</a:t>
            </a:r>
          </a:p>
        </p:txBody>
      </p:sp>
      <p:sp>
        <p:nvSpPr>
          <p:cNvPr id="28677" name="Footer Placeholder 4"/>
          <p:cNvSpPr>
            <a:spLocks noGrp="1"/>
          </p:cNvSpPr>
          <p:nvPr>
            <p:ph type="ftr" sz="quarter" idx="4"/>
          </p:nvPr>
        </p:nvSpPr>
        <p:spPr>
          <a:noFill/>
        </p:spPr>
        <p:txBody>
          <a:bodyPr/>
          <a:lstStyle/>
          <a:p>
            <a:r>
              <a:rPr lang="en-US" altLang="en-US" smtClean="0"/>
              <a:t>August 2006</a:t>
            </a:r>
          </a:p>
        </p:txBody>
      </p:sp>
      <p:sp>
        <p:nvSpPr>
          <p:cNvPr id="28678" name="Slide Number Placeholder 5"/>
          <p:cNvSpPr>
            <a:spLocks noGrp="1"/>
          </p:cNvSpPr>
          <p:nvPr>
            <p:ph type="sldNum" sz="quarter" idx="5"/>
          </p:nvPr>
        </p:nvSpPr>
        <p:spPr>
          <a:noFill/>
        </p:spPr>
        <p:txBody>
          <a:bodyPr/>
          <a:lstStyle/>
          <a:p>
            <a:fld id="{07B1C860-4A9A-47CD-BFAE-D74D9DA1391A}" type="slidenum">
              <a:rPr lang="en-US" altLang="en-US" smtClean="0"/>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19459" name="Rectangle 6"/>
          <p:cNvSpPr>
            <a:spLocks noGrp="1" noChangeArrowheads="1"/>
          </p:cNvSpPr>
          <p:nvPr>
            <p:ph type="ftr" sz="quarter" idx="4"/>
          </p:nvPr>
        </p:nvSpPr>
        <p:spPr>
          <a:noFill/>
        </p:spPr>
        <p:txBody>
          <a:bodyPr/>
          <a:lstStyle/>
          <a:p>
            <a:r>
              <a:rPr lang="en-US" altLang="en-US" smtClean="0"/>
              <a:t>August 2006</a:t>
            </a:r>
          </a:p>
        </p:txBody>
      </p:sp>
      <p:sp>
        <p:nvSpPr>
          <p:cNvPr id="19460" name="Rectangle 7"/>
          <p:cNvSpPr>
            <a:spLocks noGrp="1" noChangeArrowheads="1"/>
          </p:cNvSpPr>
          <p:nvPr>
            <p:ph type="sldNum" sz="quarter" idx="5"/>
          </p:nvPr>
        </p:nvSpPr>
        <p:spPr>
          <a:noFill/>
        </p:spPr>
        <p:txBody>
          <a:bodyPr/>
          <a:lstStyle/>
          <a:p>
            <a:fld id="{690B2898-50F8-4AB1-978F-5A2C2A3275CB}" type="slidenum">
              <a:rPr lang="en-US" altLang="en-US" smtClean="0"/>
              <a:pPr/>
              <a:t>8</a:t>
            </a:fld>
            <a:endParaRPr lang="en-US" altLang="en-US" smtClean="0"/>
          </a:p>
        </p:txBody>
      </p:sp>
      <p:sp>
        <p:nvSpPr>
          <p:cNvPr id="19461" name="Rectangle 2"/>
          <p:cNvSpPr>
            <a:spLocks noGrp="1" noRot="1" noChangeAspect="1" noChangeArrowheads="1" noTextEdit="1"/>
          </p:cNvSpPr>
          <p:nvPr>
            <p:ph type="sldImg"/>
          </p:nvPr>
        </p:nvSpPr>
        <p:spPr>
          <a:ln/>
        </p:spPr>
      </p:sp>
      <p:sp>
        <p:nvSpPr>
          <p:cNvPr id="19462" name="Rectangle 3"/>
          <p:cNvSpPr>
            <a:spLocks noGrp="1" noChangeArrowheads="1"/>
          </p:cNvSpPr>
          <p:nvPr>
            <p:ph type="body" idx="1"/>
          </p:nvPr>
        </p:nvSpPr>
        <p:spPr>
          <a:noFill/>
          <a:ln/>
        </p:spPr>
        <p:txBody>
          <a:bodyPr/>
          <a:lstStyle/>
          <a:p>
            <a:pPr eaLnBrk="1" hangingPunct="1"/>
            <a:r>
              <a:rPr lang="en-US" dirty="0" smtClean="0"/>
              <a:t>Photo: Chamorro Combat Patrol. July 1945. (National Archives 80-G-329460).</a:t>
            </a:r>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r>
              <a:rPr lang="en-US" dirty="0" smtClean="0"/>
              <a:t>Photo: Chamorro Police Patrol crouches over the bodies of two Japanese. Left to Right Joachim (sic)</a:t>
            </a:r>
            <a:r>
              <a:rPr lang="en-US" dirty="0" err="1" smtClean="0"/>
              <a:t>Aguon</a:t>
            </a:r>
            <a:r>
              <a:rPr lang="en-US" dirty="0" smtClean="0"/>
              <a:t>, Pfc. Felix </a:t>
            </a:r>
            <a:r>
              <a:rPr lang="en-US" dirty="0" err="1" smtClean="0"/>
              <a:t>Wusstig</a:t>
            </a:r>
            <a:r>
              <a:rPr lang="en-US" dirty="0" smtClean="0"/>
              <a:t>, a civilian who guided the patrol and Cpt. George Flores. August 14, 1945. (National Archives 80-G-490304).</a:t>
            </a:r>
          </a:p>
        </p:txBody>
      </p:sp>
      <p:sp>
        <p:nvSpPr>
          <p:cNvPr id="18436" name="Header Placeholder 3"/>
          <p:cNvSpPr>
            <a:spLocks noGrp="1"/>
          </p:cNvSpPr>
          <p:nvPr>
            <p:ph type="hdr" sz="quarter"/>
          </p:nvPr>
        </p:nvSpPr>
        <p:spPr>
          <a:noFill/>
        </p:spPr>
        <p:txBody>
          <a:bodyPr/>
          <a:lstStyle/>
          <a:p>
            <a:r>
              <a:rPr lang="en-US" altLang="en-US" smtClean="0"/>
              <a:t>Five-State Govenment Documents Conference</a:t>
            </a:r>
          </a:p>
        </p:txBody>
      </p:sp>
      <p:sp>
        <p:nvSpPr>
          <p:cNvPr id="18437" name="Footer Placeholder 4"/>
          <p:cNvSpPr>
            <a:spLocks noGrp="1"/>
          </p:cNvSpPr>
          <p:nvPr>
            <p:ph type="ftr" sz="quarter" idx="4"/>
          </p:nvPr>
        </p:nvSpPr>
        <p:spPr>
          <a:noFill/>
        </p:spPr>
        <p:txBody>
          <a:bodyPr/>
          <a:lstStyle/>
          <a:p>
            <a:r>
              <a:rPr lang="en-US" altLang="en-US" smtClean="0"/>
              <a:t>August 2006</a:t>
            </a:r>
          </a:p>
        </p:txBody>
      </p:sp>
      <p:sp>
        <p:nvSpPr>
          <p:cNvPr id="18438" name="Slide Number Placeholder 5"/>
          <p:cNvSpPr>
            <a:spLocks noGrp="1"/>
          </p:cNvSpPr>
          <p:nvPr>
            <p:ph type="sldNum" sz="quarter" idx="5"/>
          </p:nvPr>
        </p:nvSpPr>
        <p:spPr>
          <a:noFill/>
        </p:spPr>
        <p:txBody>
          <a:bodyPr/>
          <a:lstStyle/>
          <a:p>
            <a:fld id="{C3459744-7C9B-42C7-8E69-9348F8602C34}" type="slidenum">
              <a:rPr lang="en-US" altLang="en-US" smtClean="0"/>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22531" name="Rectangle 6"/>
          <p:cNvSpPr>
            <a:spLocks noGrp="1" noChangeArrowheads="1"/>
          </p:cNvSpPr>
          <p:nvPr>
            <p:ph type="ftr" sz="quarter" idx="4"/>
          </p:nvPr>
        </p:nvSpPr>
        <p:spPr>
          <a:noFill/>
        </p:spPr>
        <p:txBody>
          <a:bodyPr/>
          <a:lstStyle/>
          <a:p>
            <a:r>
              <a:rPr lang="en-US" altLang="en-US" smtClean="0"/>
              <a:t>August 2006</a:t>
            </a:r>
          </a:p>
        </p:txBody>
      </p:sp>
      <p:sp>
        <p:nvSpPr>
          <p:cNvPr id="22532" name="Rectangle 7"/>
          <p:cNvSpPr>
            <a:spLocks noGrp="1" noChangeArrowheads="1"/>
          </p:cNvSpPr>
          <p:nvPr>
            <p:ph type="sldNum" sz="quarter" idx="5"/>
          </p:nvPr>
        </p:nvSpPr>
        <p:spPr>
          <a:noFill/>
        </p:spPr>
        <p:txBody>
          <a:bodyPr/>
          <a:lstStyle/>
          <a:p>
            <a:fld id="{16017AE6-E2D5-4BDB-9724-064B1B91CD91}" type="slidenum">
              <a:rPr lang="en-US" altLang="en-US" smtClean="0"/>
              <a:pPr/>
              <a:t>10</a:t>
            </a:fld>
            <a:endParaRPr lang="en-US" altLang="en-US" smtClean="0"/>
          </a:p>
        </p:txBody>
      </p:sp>
      <p:sp>
        <p:nvSpPr>
          <p:cNvPr id="22533" name="Rectangle 2"/>
          <p:cNvSpPr>
            <a:spLocks noGrp="1" noRot="1" noChangeAspect="1" noChangeArrowheads="1" noTextEdit="1"/>
          </p:cNvSpPr>
          <p:nvPr>
            <p:ph type="sldImg"/>
          </p:nvPr>
        </p:nvSpPr>
        <p:spPr>
          <a:ln/>
        </p:spPr>
      </p:sp>
      <p:sp>
        <p:nvSpPr>
          <p:cNvPr id="22534" name="Rectangle 3"/>
          <p:cNvSpPr>
            <a:spLocks noGrp="1" noChangeArrowheads="1"/>
          </p:cNvSpPr>
          <p:nvPr>
            <p:ph type="body" idx="1"/>
          </p:nvPr>
        </p:nvSpPr>
        <p:spPr>
          <a:noFill/>
          <a:ln/>
        </p:spPr>
        <p:txBody>
          <a:bodyPr/>
          <a:lstStyle/>
          <a:p>
            <a:pPr eaLnBrk="1" hangingPunct="1"/>
            <a:r>
              <a:rPr lang="en-US" altLang="en-US" dirty="0" smtClean="0"/>
              <a:t>Photo: </a:t>
            </a:r>
            <a:r>
              <a:rPr lang="en-US" dirty="0" smtClean="0"/>
              <a:t>Cpl. Felix </a:t>
            </a:r>
            <a:r>
              <a:rPr lang="en-US" dirty="0" err="1" smtClean="0"/>
              <a:t>Wusstig</a:t>
            </a:r>
            <a:r>
              <a:rPr lang="en-US" dirty="0" smtClean="0"/>
              <a:t> of the Chamorro Military Government Patrol prepares to record another dead Japanese soldier onto the scoreboard in the Office of the Chief of Police, Guam, Marianas. Besides the scoreboard in the office are Japanese weapons, flags, hats, and a canteen. July 1945. (National Archives 80-G-329466).</a:t>
            </a:r>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altLang="en-US" smtClean="0"/>
              <a:t>Five-State Govenment Documents Conference</a:t>
            </a:r>
          </a:p>
        </p:txBody>
      </p:sp>
      <p:sp>
        <p:nvSpPr>
          <p:cNvPr id="23555" name="Rectangle 6"/>
          <p:cNvSpPr>
            <a:spLocks noGrp="1" noChangeArrowheads="1"/>
          </p:cNvSpPr>
          <p:nvPr>
            <p:ph type="ftr" sz="quarter" idx="4"/>
          </p:nvPr>
        </p:nvSpPr>
        <p:spPr>
          <a:noFill/>
        </p:spPr>
        <p:txBody>
          <a:bodyPr/>
          <a:lstStyle/>
          <a:p>
            <a:r>
              <a:rPr lang="en-US" altLang="en-US" smtClean="0"/>
              <a:t>August 2006</a:t>
            </a:r>
          </a:p>
        </p:txBody>
      </p:sp>
      <p:sp>
        <p:nvSpPr>
          <p:cNvPr id="23556" name="Rectangle 7"/>
          <p:cNvSpPr>
            <a:spLocks noGrp="1" noChangeArrowheads="1"/>
          </p:cNvSpPr>
          <p:nvPr>
            <p:ph type="sldNum" sz="quarter" idx="5"/>
          </p:nvPr>
        </p:nvSpPr>
        <p:spPr>
          <a:noFill/>
        </p:spPr>
        <p:txBody>
          <a:bodyPr/>
          <a:lstStyle/>
          <a:p>
            <a:fld id="{EC52442C-CDB0-4C34-BAFA-EB5850C8C897}" type="slidenum">
              <a:rPr lang="en-US" altLang="en-US" smtClean="0"/>
              <a:pPr/>
              <a:t>11</a:t>
            </a:fld>
            <a:endParaRPr lang="en-US" altLang="en-US" smtClean="0"/>
          </a:p>
        </p:txBody>
      </p:sp>
      <p:sp>
        <p:nvSpPr>
          <p:cNvPr id="23557" name="Rectangle 2"/>
          <p:cNvSpPr>
            <a:spLocks noGrp="1" noRot="1" noChangeAspect="1" noChangeArrowheads="1" noTextEdit="1"/>
          </p:cNvSpPr>
          <p:nvPr>
            <p:ph type="sldImg"/>
          </p:nvPr>
        </p:nvSpPr>
        <p:spPr>
          <a:ln/>
        </p:spPr>
      </p:sp>
      <p:sp>
        <p:nvSpPr>
          <p:cNvPr id="23558" name="Rectangle 3"/>
          <p:cNvSpPr>
            <a:spLocks noGrp="1" noChangeArrowheads="1"/>
          </p:cNvSpPr>
          <p:nvPr>
            <p:ph type="body" idx="1"/>
          </p:nvPr>
        </p:nvSpPr>
        <p:spPr>
          <a:noFill/>
          <a:ln/>
        </p:spPr>
        <p:txBody>
          <a:bodyPr/>
          <a:lstStyle/>
          <a:p>
            <a:pPr eaLnBrk="1" hangingPunct="1"/>
            <a:r>
              <a:rPr lang="en-US" altLang="en-US" dirty="0" smtClean="0"/>
              <a:t>Photo: </a:t>
            </a:r>
            <a:r>
              <a:rPr lang="en-US" dirty="0" smtClean="0"/>
              <a:t>The day's hunting starts as members of the Chamorro Military Patrol hear a native explain that during a previous night chickens, eggs, and produce had been taken by Japanese from his farm on the edge of the jungle. L-R Sgt. Juan </a:t>
            </a:r>
            <a:r>
              <a:rPr lang="en-US" dirty="0" err="1" smtClean="0"/>
              <a:t>Aguon</a:t>
            </a:r>
            <a:r>
              <a:rPr lang="en-US" dirty="0" smtClean="0"/>
              <a:t>, patrol leader, Pedro San Nicholas, Jesus Yoshida, the farmer, Felix </a:t>
            </a:r>
            <a:r>
              <a:rPr lang="en-US" dirty="0" err="1" smtClean="0"/>
              <a:t>Wusstig</a:t>
            </a:r>
            <a:r>
              <a:rPr lang="en-US" dirty="0" smtClean="0"/>
              <a:t>, Ignacio </a:t>
            </a:r>
            <a:r>
              <a:rPr lang="en-US" dirty="0" err="1" smtClean="0"/>
              <a:t>Riverin</a:t>
            </a:r>
            <a:r>
              <a:rPr lang="en-US" dirty="0" smtClean="0"/>
              <a:t>, and Antonio </a:t>
            </a:r>
            <a:r>
              <a:rPr lang="en-US" dirty="0" err="1" smtClean="0"/>
              <a:t>Manibusan</a:t>
            </a:r>
            <a:r>
              <a:rPr lang="en-US" dirty="0" smtClean="0"/>
              <a:t>, members of the patrol. July 1945.(National Archives 80-G- 329467).</a:t>
            </a:r>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F7A4463-05C9-44B8-AEE9-2454166AB6AC}"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19B36BC-B94A-40D0-9A56-D8482842C988}"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274638"/>
            <a:ext cx="2076450" cy="62023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74638"/>
            <a:ext cx="6076950" cy="6202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4227A6E-AAFB-4427-86FB-E7DBBF24867D}"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057400"/>
            <a:ext cx="34671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000500" y="2057400"/>
            <a:ext cx="3467100" cy="44196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2C438E6-2FBC-4973-B06B-A9D0FBC0C7B3}"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9045" y="1316725"/>
            <a:ext cx="6836090" cy="682140"/>
          </a:xfrm>
          <a:prstGeom prst="rect">
            <a:avLst/>
          </a:prstGeom>
        </p:spPr>
        <p:txBody>
          <a:bodyPr/>
          <a:lstStyle>
            <a:lvl1pPr>
              <a:defRPr b="0">
                <a:latin typeface="Baskerville Old Face"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044E7D0-02E4-475B-8485-9638E4CDD32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776EB5-01FD-43AE-BBFA-679531C84D85}"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057400"/>
            <a:ext cx="3467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00500" y="2057400"/>
            <a:ext cx="34671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0B26E27-DDF7-428D-8D2B-1EC2B24CFFEB}"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37FFEE9-52AA-46F1-99DC-F8C3075509F9}"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F7F5A28-905A-4618-B931-65608EE42280}"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46B8C65-8C39-4D6E-835D-ED33717DA15D}"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F8013BC-5AD2-4194-8D3D-9C930010EC75}"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ADF7BA6-8483-425A-84C2-6DAD823D0B4A}"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0"/>
            <a:ext cx="9144000" cy="1216025"/>
          </a:xfrm>
          <a:prstGeom prst="rect">
            <a:avLst/>
          </a:prstGeom>
          <a:solidFill>
            <a:schemeClr val="tx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body" idx="1"/>
          </p:nvPr>
        </p:nvSpPr>
        <p:spPr bwMode="auto">
          <a:xfrm>
            <a:off x="381000" y="2057400"/>
            <a:ext cx="70866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A2ABDE17-968F-48A9-A811-069F52EBCDB4}" type="slidenum">
              <a:rPr lang="en-US" altLang="en-US"/>
              <a:pPr>
                <a:defRPr/>
              </a:pPr>
              <a:t>‹#›</a:t>
            </a:fld>
            <a:endParaRPr lang="en-US" altLang="en-US"/>
          </a:p>
        </p:txBody>
      </p:sp>
      <p:sp>
        <p:nvSpPr>
          <p:cNvPr id="1032" name="Rectangle 8"/>
          <p:cNvSpPr>
            <a:spLocks noChangeArrowheads="1"/>
          </p:cNvSpPr>
          <p:nvPr/>
        </p:nvSpPr>
        <p:spPr bwMode="auto">
          <a:xfrm>
            <a:off x="7772400" y="1219200"/>
            <a:ext cx="1371600" cy="5257800"/>
          </a:xfrm>
          <a:prstGeom prst="rect">
            <a:avLst/>
          </a:prstGeom>
          <a:gradFill rotWithShape="0">
            <a:gsLst>
              <a:gs pos="0">
                <a:srgbClr val="CAD8D2"/>
              </a:gs>
              <a:gs pos="100000">
                <a:srgbClr val="FFFFFF"/>
              </a:gs>
            </a:gsLst>
            <a:lin ang="5400000" scaled="1"/>
          </a:gradFill>
          <a:ln w="9525">
            <a:noFill/>
            <a:miter lim="800000"/>
            <a:headEnd/>
            <a:tailEnd/>
          </a:ln>
          <a:effectLst/>
        </p:spPr>
        <p:txBody>
          <a:bodyPr wrap="none"/>
          <a:lstStyle/>
          <a:p>
            <a:pPr algn="ctr">
              <a:defRPr/>
            </a:pPr>
            <a:endParaRPr lang="en-US" altLang="en-US" sz="1200" b="1">
              <a:latin typeface="Verdana" pitchFamily="34" charset="0"/>
            </a:endParaRPr>
          </a:p>
        </p:txBody>
      </p:sp>
      <p:pic>
        <p:nvPicPr>
          <p:cNvPr id="2" name="Picture 11" descr="nps01"/>
          <p:cNvPicPr>
            <a:picLocks noChangeAspect="1" noChangeArrowheads="1"/>
          </p:cNvPicPr>
          <p:nvPr/>
        </p:nvPicPr>
        <p:blipFill>
          <a:blip r:embed="rId14" cstate="print"/>
          <a:srcRect/>
          <a:stretch>
            <a:fillRect/>
          </a:stretch>
        </p:blipFill>
        <p:spPr bwMode="auto">
          <a:xfrm>
            <a:off x="577850" y="357188"/>
            <a:ext cx="4600575" cy="447675"/>
          </a:xfrm>
          <a:prstGeom prst="rect">
            <a:avLst/>
          </a:prstGeom>
          <a:noFill/>
          <a:ln w="9525">
            <a:noFill/>
            <a:miter lim="800000"/>
            <a:headEnd/>
            <a:tailEnd/>
          </a:ln>
        </p:spPr>
      </p:pic>
      <p:pic>
        <p:nvPicPr>
          <p:cNvPr id="1033" name="Picture 14" descr="nps02a"/>
          <p:cNvPicPr>
            <a:picLocks noChangeAspect="1" noChangeArrowheads="1"/>
          </p:cNvPicPr>
          <p:nvPr/>
        </p:nvPicPr>
        <p:blipFill>
          <a:blip r:embed="rId15" cstate="print"/>
          <a:srcRect/>
          <a:stretch>
            <a:fillRect/>
          </a:stretch>
        </p:blipFill>
        <p:spPr bwMode="auto">
          <a:xfrm>
            <a:off x="7913688" y="1239838"/>
            <a:ext cx="1095375" cy="781050"/>
          </a:xfrm>
          <a:prstGeom prst="rect">
            <a:avLst/>
          </a:prstGeom>
          <a:noFill/>
          <a:ln w="9525">
            <a:noFill/>
            <a:miter lim="800000"/>
            <a:headEnd/>
            <a:tailEnd/>
          </a:ln>
        </p:spPr>
      </p:pic>
      <p:pic>
        <p:nvPicPr>
          <p:cNvPr id="1034" name="Picture 24" descr="23"/>
          <p:cNvPicPr>
            <a:picLocks noChangeAspect="1" noChangeArrowheads="1"/>
          </p:cNvPicPr>
          <p:nvPr/>
        </p:nvPicPr>
        <p:blipFill>
          <a:blip r:embed="rId16" cstate="print"/>
          <a:srcRect/>
          <a:stretch>
            <a:fillRect/>
          </a:stretch>
        </p:blipFill>
        <p:spPr bwMode="auto">
          <a:xfrm>
            <a:off x="7874000" y="123825"/>
            <a:ext cx="1076325" cy="10398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Verdana" pitchFamily="34" charset="0"/>
        </a:defRPr>
      </a:lvl2pPr>
      <a:lvl3pPr algn="l" rtl="0" eaLnBrk="0" fontAlgn="base" hangingPunct="0">
        <a:spcBef>
          <a:spcPct val="0"/>
        </a:spcBef>
        <a:spcAft>
          <a:spcPct val="0"/>
        </a:spcAft>
        <a:defRPr sz="3200" b="1">
          <a:solidFill>
            <a:schemeClr val="tx1"/>
          </a:solidFill>
          <a:latin typeface="Verdana" pitchFamily="34" charset="0"/>
        </a:defRPr>
      </a:lvl3pPr>
      <a:lvl4pPr algn="l" rtl="0" eaLnBrk="0" fontAlgn="base" hangingPunct="0">
        <a:spcBef>
          <a:spcPct val="0"/>
        </a:spcBef>
        <a:spcAft>
          <a:spcPct val="0"/>
        </a:spcAft>
        <a:defRPr sz="3200" b="1">
          <a:solidFill>
            <a:schemeClr val="tx1"/>
          </a:solidFill>
          <a:latin typeface="Verdana" pitchFamily="34" charset="0"/>
        </a:defRPr>
      </a:lvl4pPr>
      <a:lvl5pPr algn="l" rtl="0" eaLnBrk="0" fontAlgn="base" hangingPunct="0">
        <a:spcBef>
          <a:spcPct val="0"/>
        </a:spcBef>
        <a:spcAft>
          <a:spcPct val="0"/>
        </a:spcAft>
        <a:defRPr sz="3200" b="1">
          <a:solidFill>
            <a:schemeClr val="tx1"/>
          </a:solidFill>
          <a:latin typeface="Verdana" pitchFamily="34" charset="0"/>
        </a:defRPr>
      </a:lvl5pPr>
      <a:lvl6pPr marL="457200" algn="l" rtl="0" eaLnBrk="0" fontAlgn="base" hangingPunct="0">
        <a:spcBef>
          <a:spcPct val="0"/>
        </a:spcBef>
        <a:spcAft>
          <a:spcPct val="0"/>
        </a:spcAft>
        <a:defRPr sz="3200" b="1">
          <a:solidFill>
            <a:schemeClr val="tx1"/>
          </a:solidFill>
          <a:latin typeface="Verdana" pitchFamily="34" charset="0"/>
        </a:defRPr>
      </a:lvl6pPr>
      <a:lvl7pPr marL="914400" algn="l" rtl="0" eaLnBrk="0" fontAlgn="base" hangingPunct="0">
        <a:spcBef>
          <a:spcPct val="0"/>
        </a:spcBef>
        <a:spcAft>
          <a:spcPct val="0"/>
        </a:spcAft>
        <a:defRPr sz="3200" b="1">
          <a:solidFill>
            <a:schemeClr val="tx1"/>
          </a:solidFill>
          <a:latin typeface="Verdana" pitchFamily="34" charset="0"/>
        </a:defRPr>
      </a:lvl7pPr>
      <a:lvl8pPr marL="1371600" algn="l" rtl="0" eaLnBrk="0" fontAlgn="base" hangingPunct="0">
        <a:spcBef>
          <a:spcPct val="0"/>
        </a:spcBef>
        <a:spcAft>
          <a:spcPct val="0"/>
        </a:spcAft>
        <a:defRPr sz="3200" b="1">
          <a:solidFill>
            <a:schemeClr val="tx1"/>
          </a:solidFill>
          <a:latin typeface="Verdana" pitchFamily="34" charset="0"/>
        </a:defRPr>
      </a:lvl8pPr>
      <a:lvl9pPr marL="1828800" algn="l" rtl="0" eaLnBrk="0" fontAlgn="base" hangingPunct="0">
        <a:spcBef>
          <a:spcPct val="0"/>
        </a:spcBef>
        <a:spcAft>
          <a:spcPct val="0"/>
        </a:spcAft>
        <a:defRPr sz="3200" b="1">
          <a:solidFill>
            <a:schemeClr val="tx1"/>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a:xfrm>
            <a:off x="0" y="1278320"/>
            <a:ext cx="7835900" cy="846137"/>
          </a:xfrm>
        </p:spPr>
        <p:txBody>
          <a:bodyPr/>
          <a:lstStyle/>
          <a:p>
            <a:pPr algn="ctr">
              <a:buFontTx/>
              <a:buNone/>
            </a:pPr>
            <a:r>
              <a:rPr lang="en-US" sz="2800" i="1" dirty="0" smtClean="0">
                <a:solidFill>
                  <a:srgbClr val="002060"/>
                </a:solidFill>
                <a:latin typeface="Frutiger LT Std 95 UltraBlack" pitchFamily="34" charset="0"/>
              </a:rPr>
              <a:t>Chamorro Guam Combat Patrol</a:t>
            </a:r>
            <a:endParaRPr lang="en-US" sz="2800" b="1" i="1" dirty="0" smtClean="0">
              <a:solidFill>
                <a:srgbClr val="002060"/>
              </a:solidFill>
              <a:latin typeface="Frutiger LT Std 95 UltraBlack" pitchFamily="34" charset="0"/>
            </a:endParaRPr>
          </a:p>
        </p:txBody>
      </p:sp>
      <p:sp>
        <p:nvSpPr>
          <p:cNvPr id="2051" name="Rectangle 4"/>
          <p:cNvSpPr>
            <a:spLocks noChangeArrowheads="1"/>
          </p:cNvSpPr>
          <p:nvPr/>
        </p:nvSpPr>
        <p:spPr bwMode="auto">
          <a:xfrm>
            <a:off x="423863" y="241300"/>
            <a:ext cx="4800600" cy="690563"/>
          </a:xfrm>
          <a:prstGeom prst="rect">
            <a:avLst/>
          </a:prstGeom>
          <a:solidFill>
            <a:schemeClr val="tx1"/>
          </a:solidFill>
          <a:ln w="9525">
            <a:noFill/>
            <a:miter lim="800000"/>
            <a:headEnd/>
            <a:tailEnd/>
          </a:ln>
        </p:spPr>
        <p:txBody>
          <a:bodyPr wrap="none" anchor="ctr"/>
          <a:lstStyle/>
          <a:p>
            <a:endParaRPr lang="en-US"/>
          </a:p>
        </p:txBody>
      </p:sp>
      <p:pic>
        <p:nvPicPr>
          <p:cNvPr id="2052" name="Picture 5" descr="nps03"/>
          <p:cNvPicPr>
            <a:picLocks noChangeAspect="1" noChangeArrowheads="1"/>
          </p:cNvPicPr>
          <p:nvPr/>
        </p:nvPicPr>
        <p:blipFill>
          <a:blip r:embed="rId3" cstate="print"/>
          <a:srcRect/>
          <a:stretch>
            <a:fillRect/>
          </a:stretch>
        </p:blipFill>
        <p:spPr bwMode="auto">
          <a:xfrm>
            <a:off x="577850" y="357188"/>
            <a:ext cx="5715000" cy="447675"/>
          </a:xfrm>
          <a:prstGeom prst="rect">
            <a:avLst/>
          </a:prstGeom>
          <a:noFill/>
          <a:ln w="9525">
            <a:noFill/>
            <a:miter lim="800000"/>
            <a:headEnd/>
            <a:tailEnd/>
          </a:ln>
        </p:spPr>
      </p:pic>
      <p:pic>
        <p:nvPicPr>
          <p:cNvPr id="2053" name="Picture 6" descr="nps04"/>
          <p:cNvPicPr>
            <a:picLocks noChangeAspect="1" noChangeArrowheads="1"/>
          </p:cNvPicPr>
          <p:nvPr/>
        </p:nvPicPr>
        <p:blipFill>
          <a:blip r:embed="rId4" cstate="print"/>
          <a:srcRect/>
          <a:stretch>
            <a:fillRect/>
          </a:stretch>
        </p:blipFill>
        <p:spPr bwMode="auto">
          <a:xfrm>
            <a:off x="7893050" y="1277938"/>
            <a:ext cx="1095375" cy="781050"/>
          </a:xfrm>
          <a:prstGeom prst="rect">
            <a:avLst/>
          </a:prstGeom>
          <a:noFill/>
          <a:ln w="9525">
            <a:noFill/>
            <a:miter lim="800000"/>
            <a:headEnd/>
            <a:tailEnd/>
          </a:ln>
        </p:spPr>
      </p:pic>
      <p:pic>
        <p:nvPicPr>
          <p:cNvPr id="2055" name="Picture 8" descr="C:\Documents and Settings\JZapanta\Desktop\WIP.png"/>
          <p:cNvPicPr>
            <a:picLocks noChangeAspect="1" noChangeArrowheads="1"/>
          </p:cNvPicPr>
          <p:nvPr/>
        </p:nvPicPr>
        <p:blipFill>
          <a:blip r:embed="rId5" cstate="print"/>
          <a:srcRect/>
          <a:stretch>
            <a:fillRect/>
          </a:stretch>
        </p:blipFill>
        <p:spPr bwMode="auto">
          <a:xfrm>
            <a:off x="193675" y="5656263"/>
            <a:ext cx="1800225" cy="990600"/>
          </a:xfrm>
          <a:prstGeom prst="rect">
            <a:avLst/>
          </a:prstGeom>
          <a:noFill/>
          <a:ln w="9525">
            <a:noFill/>
            <a:miter lim="800000"/>
            <a:headEnd/>
            <a:tailEnd/>
          </a:ln>
        </p:spPr>
      </p:pic>
      <p:pic>
        <p:nvPicPr>
          <p:cNvPr id="2056" name="Content Placeholder 3" descr="81_ComPat_hear.jpg"/>
          <p:cNvPicPr>
            <a:picLocks noChangeAspect="1"/>
          </p:cNvPicPr>
          <p:nvPr/>
        </p:nvPicPr>
        <p:blipFill>
          <a:blip r:embed="rId6" cstate="print"/>
          <a:srcRect/>
          <a:stretch>
            <a:fillRect/>
          </a:stretch>
        </p:blipFill>
        <p:spPr bwMode="auto">
          <a:xfrm>
            <a:off x="231775" y="1797050"/>
            <a:ext cx="2189163" cy="1641475"/>
          </a:xfrm>
          <a:prstGeom prst="rect">
            <a:avLst/>
          </a:prstGeom>
          <a:noFill/>
          <a:ln w="9525">
            <a:noFill/>
            <a:miter lim="800000"/>
            <a:headEnd/>
            <a:tailEnd/>
          </a:ln>
        </p:spPr>
      </p:pic>
      <p:pic>
        <p:nvPicPr>
          <p:cNvPr id="2057" name="Content Placeholder 3" descr="84_ComPat_cave.jpg"/>
          <p:cNvPicPr>
            <a:picLocks noChangeAspect="1"/>
          </p:cNvPicPr>
          <p:nvPr/>
        </p:nvPicPr>
        <p:blipFill>
          <a:blip r:embed="rId7" cstate="print"/>
          <a:srcRect/>
          <a:stretch>
            <a:fillRect/>
          </a:stretch>
        </p:blipFill>
        <p:spPr bwMode="auto">
          <a:xfrm>
            <a:off x="1768475" y="3659188"/>
            <a:ext cx="1603375" cy="2074862"/>
          </a:xfrm>
          <a:prstGeom prst="rect">
            <a:avLst/>
          </a:prstGeom>
          <a:noFill/>
          <a:ln w="9525">
            <a:noFill/>
            <a:miter lim="800000"/>
            <a:headEnd/>
            <a:tailEnd/>
          </a:ln>
        </p:spPr>
      </p:pic>
      <p:pic>
        <p:nvPicPr>
          <p:cNvPr id="10" name="Content Placeholder 3" descr="82_ComPat_gun.jpg"/>
          <p:cNvPicPr>
            <a:picLocks noChangeAspect="1"/>
          </p:cNvPicPr>
          <p:nvPr/>
        </p:nvPicPr>
        <p:blipFill>
          <a:blip r:embed="rId8" cstate="print"/>
          <a:srcRect/>
          <a:stretch>
            <a:fillRect/>
          </a:stretch>
        </p:blipFill>
        <p:spPr bwMode="auto">
          <a:xfrm>
            <a:off x="3547183" y="1931205"/>
            <a:ext cx="5596817" cy="41969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9"/>
          <p:cNvSpPr>
            <a:spLocks noGrp="1"/>
          </p:cNvSpPr>
          <p:nvPr>
            <p:ph type="title"/>
          </p:nvPr>
        </p:nvSpPr>
        <p:spPr bwMode="auto">
          <a:xfrm>
            <a:off x="385855" y="1393534"/>
            <a:ext cx="2726755" cy="5464465"/>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500" dirty="0" smtClean="0">
                <a:latin typeface="Frutiger LT Std 45 Light" pitchFamily="34" charset="0"/>
              </a:rPr>
              <a:t>Located in the office of the Chief of Police, Corporeal Felix </a:t>
            </a:r>
            <a:r>
              <a:rPr lang="en-US" sz="2500" dirty="0" err="1" smtClean="0">
                <a:latin typeface="Frutiger LT Std 45 Light" pitchFamily="34" charset="0"/>
              </a:rPr>
              <a:t>Wusstig</a:t>
            </a:r>
            <a:r>
              <a:rPr lang="en-US" sz="2500" dirty="0" smtClean="0">
                <a:latin typeface="Frutiger LT Std 45 Light" pitchFamily="34" charset="0"/>
              </a:rPr>
              <a:t> is recording another dead Japanese soldier. July 1945.</a:t>
            </a:r>
          </a:p>
        </p:txBody>
      </p:sp>
      <p:pic>
        <p:nvPicPr>
          <p:cNvPr id="7171" name="Content Placeholder 3" descr="80_ComPat_recrd.jpg"/>
          <p:cNvPicPr>
            <a:picLocks noGrp="1" noChangeAspect="1"/>
          </p:cNvPicPr>
          <p:nvPr>
            <p:ph idx="1"/>
          </p:nvPr>
        </p:nvPicPr>
        <p:blipFill>
          <a:blip r:embed="rId3" cstate="print"/>
          <a:srcRect/>
          <a:stretch>
            <a:fillRect/>
          </a:stretch>
        </p:blipFill>
        <p:spPr>
          <a:xfrm>
            <a:off x="3419475" y="1239838"/>
            <a:ext cx="4338638" cy="561181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7"/>
          <p:cNvSpPr>
            <a:spLocks noGrp="1"/>
          </p:cNvSpPr>
          <p:nvPr>
            <p:ph type="title"/>
          </p:nvPr>
        </p:nvSpPr>
        <p:spPr bwMode="auto">
          <a:xfrm>
            <a:off x="155425" y="1316724"/>
            <a:ext cx="2573136" cy="5541275"/>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500" dirty="0" smtClean="0">
                <a:latin typeface="Frutiger LT Std 45 Light" pitchFamily="34" charset="0"/>
              </a:rPr>
              <a:t>A Chamorro farmer explains to the Chamorro Military Patrol that items from his farm are missing from the night before.  He suspects Japanese stragglers have been stealing from him. July 1945.</a:t>
            </a:r>
          </a:p>
        </p:txBody>
      </p:sp>
      <p:pic>
        <p:nvPicPr>
          <p:cNvPr id="8195" name="Content Placeholder 3" descr="81_ComPat_hear.jpg"/>
          <p:cNvPicPr>
            <a:picLocks noGrp="1" noChangeAspect="1"/>
          </p:cNvPicPr>
          <p:nvPr>
            <p:ph idx="1"/>
          </p:nvPr>
        </p:nvPicPr>
        <p:blipFill>
          <a:blip r:embed="rId3" cstate="print"/>
          <a:srcRect/>
          <a:stretch>
            <a:fillRect/>
          </a:stretch>
        </p:blipFill>
        <p:spPr>
          <a:xfrm>
            <a:off x="2830513" y="2122488"/>
            <a:ext cx="6313487" cy="473551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randombar(horizontal)">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xfrm>
            <a:off x="155425" y="1355725"/>
            <a:ext cx="2419500" cy="5502275"/>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500" dirty="0" err="1" smtClean="0">
                <a:latin typeface="Frutiger LT Std 45 Light" pitchFamily="34" charset="0"/>
              </a:rPr>
              <a:t>Boza</a:t>
            </a:r>
            <a:r>
              <a:rPr lang="en-US" sz="2500" dirty="0" smtClean="0">
                <a:latin typeface="Frutiger LT Std 45 Light" pitchFamily="34" charset="0"/>
              </a:rPr>
              <a:t> Vicente lies in bed wounded from an attack by seven Japanese with grenades on a patrol in the hills of Guam.</a:t>
            </a:r>
          </a:p>
        </p:txBody>
      </p:sp>
      <p:pic>
        <p:nvPicPr>
          <p:cNvPr id="10243" name="Content Placeholder 3" descr="83_com_Pat_hos.jpg"/>
          <p:cNvPicPr>
            <a:picLocks noGrp="1" noChangeAspect="1"/>
          </p:cNvPicPr>
          <p:nvPr>
            <p:ph idx="1"/>
          </p:nvPr>
        </p:nvPicPr>
        <p:blipFill>
          <a:blip r:embed="rId3" cstate="print"/>
          <a:srcRect/>
          <a:stretch>
            <a:fillRect/>
          </a:stretch>
        </p:blipFill>
        <p:spPr>
          <a:xfrm>
            <a:off x="2651125" y="2008188"/>
            <a:ext cx="6492875" cy="4868862"/>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randombar(horizontal)">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a:xfrm>
            <a:off x="309563" y="1316038"/>
            <a:ext cx="2765425" cy="4916487"/>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500" dirty="0" smtClean="0">
                <a:latin typeface="Frutiger LT Std 45 Light" pitchFamily="34" charset="0"/>
              </a:rPr>
              <a:t>Francisco Cruz comes out cautiously out of a cave after an inspection while a fellow patrol member, Jose </a:t>
            </a:r>
            <a:r>
              <a:rPr lang="en-US" sz="2500" dirty="0" err="1" smtClean="0">
                <a:latin typeface="Frutiger LT Std 45 Light" pitchFamily="34" charset="0"/>
              </a:rPr>
              <a:t>Tenorio</a:t>
            </a:r>
            <a:r>
              <a:rPr lang="en-US" sz="2500" dirty="0" smtClean="0">
                <a:latin typeface="Frutiger LT Std 45 Light" pitchFamily="34" charset="0"/>
              </a:rPr>
              <a:t>, protects him from attacks. July 1945.</a:t>
            </a:r>
          </a:p>
        </p:txBody>
      </p:sp>
      <p:pic>
        <p:nvPicPr>
          <p:cNvPr id="11267" name="Content Placeholder 3" descr="84_ComPat_cave.jpg"/>
          <p:cNvPicPr>
            <a:picLocks noGrp="1" noChangeAspect="1"/>
          </p:cNvPicPr>
          <p:nvPr>
            <p:ph idx="1"/>
          </p:nvPr>
        </p:nvPicPr>
        <p:blipFill>
          <a:blip r:embed="rId3" cstate="print"/>
          <a:srcRect/>
          <a:stretch>
            <a:fillRect/>
          </a:stretch>
        </p:blipFill>
        <p:spPr>
          <a:xfrm>
            <a:off x="3381375" y="1196975"/>
            <a:ext cx="4376738" cy="566102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randombar(horizontal)">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309563" y="1355725"/>
            <a:ext cx="7450137" cy="958850"/>
          </a:xfrm>
          <a:noFill/>
          <a:ln>
            <a:miter lim="800000"/>
            <a:headEnd/>
            <a:tailEnd/>
          </a:ln>
        </p:spPr>
        <p:txBody>
          <a:bodyPr vert="horz" wrap="square" lIns="91440" tIns="45720" rIns="91440" bIns="45720" numCol="1" anchor="t" anchorCtr="0" compatLnSpc="1">
            <a:prstTxWarp prst="textNoShape">
              <a:avLst/>
            </a:prstTxWarp>
          </a:bodyPr>
          <a:lstStyle/>
          <a:p>
            <a:pPr algn="r"/>
            <a:r>
              <a:rPr lang="en-US" sz="2700" dirty="0" smtClean="0">
                <a:latin typeface="Frutiger LT Std 45 Light" pitchFamily="34" charset="0"/>
              </a:rPr>
              <a:t>Eating at a local ranch for a meal. On the left is a Navy photographer, Arthur </a:t>
            </a:r>
            <a:r>
              <a:rPr lang="en-US" sz="2700" dirty="0" err="1" smtClean="0">
                <a:latin typeface="Frutiger LT Std 45 Light" pitchFamily="34" charset="0"/>
              </a:rPr>
              <a:t>Rickerbe</a:t>
            </a:r>
            <a:r>
              <a:rPr lang="en-US" sz="2700" dirty="0" smtClean="0">
                <a:latin typeface="Frutiger LT Std 45 Light" pitchFamily="34" charset="0"/>
              </a:rPr>
              <a:t>. July 1945.</a:t>
            </a:r>
          </a:p>
        </p:txBody>
      </p:sp>
      <p:pic>
        <p:nvPicPr>
          <p:cNvPr id="12291" name="Content Placeholder 3" descr="85_ComPat_eat.jpg"/>
          <p:cNvPicPr>
            <a:picLocks noGrp="1" noChangeAspect="1"/>
          </p:cNvPicPr>
          <p:nvPr>
            <p:ph idx="1"/>
          </p:nvPr>
        </p:nvPicPr>
        <p:blipFill>
          <a:blip r:embed="rId3" cstate="print"/>
          <a:srcRect/>
          <a:stretch>
            <a:fillRect/>
          </a:stretch>
        </p:blipFill>
        <p:spPr>
          <a:xfrm>
            <a:off x="1884363" y="2438400"/>
            <a:ext cx="5892800" cy="44196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randombar(horizontal)">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309563" y="1316038"/>
            <a:ext cx="3148012" cy="2459037"/>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800" dirty="0" smtClean="0">
                <a:latin typeface="Frutiger LT Std 45 Light" pitchFamily="34" charset="0"/>
              </a:rPr>
              <a:t>The loosely formed civilian scouts who were engaged in this hunt were succeeded in November 1944 by the Guam Combat Patrol.</a:t>
            </a:r>
            <a:br>
              <a:rPr lang="en-US" sz="2800" dirty="0" smtClean="0">
                <a:latin typeface="Frutiger LT Std 45 Light" pitchFamily="34" charset="0"/>
              </a:rPr>
            </a:br>
            <a:r>
              <a:rPr lang="en-US" sz="2500" dirty="0" smtClean="0">
                <a:latin typeface="Frutiger LT Std 45 Light" pitchFamily="34" charset="0"/>
              </a:rPr>
              <a:t/>
            </a:r>
            <a:br>
              <a:rPr lang="en-US" sz="2500" dirty="0" smtClean="0">
                <a:latin typeface="Frutiger LT Std 45 Light" pitchFamily="34" charset="0"/>
              </a:rPr>
            </a:br>
            <a:endParaRPr lang="en-US" sz="2500" dirty="0" smtClean="0">
              <a:latin typeface="Frutiger LT Std 45 Light" pitchFamily="34" charset="0"/>
            </a:endParaRPr>
          </a:p>
        </p:txBody>
      </p:sp>
      <p:pic>
        <p:nvPicPr>
          <p:cNvPr id="14339" name="Content Placeholder 5" descr="compatrolex.jpg"/>
          <p:cNvPicPr>
            <a:picLocks noGrp="1" noChangeAspect="1"/>
          </p:cNvPicPr>
          <p:nvPr>
            <p:ph idx="1"/>
          </p:nvPr>
        </p:nvPicPr>
        <p:blipFill>
          <a:blip r:embed="rId3" cstate="print"/>
          <a:srcRect/>
          <a:stretch>
            <a:fillRect/>
          </a:stretch>
        </p:blipFill>
        <p:spPr>
          <a:xfrm>
            <a:off x="3563938" y="1268744"/>
            <a:ext cx="4157272" cy="5589255"/>
          </a:xfrm>
        </p:spPr>
      </p:pic>
      <p:sp>
        <p:nvSpPr>
          <p:cNvPr id="4" name="Rectangle 3"/>
          <p:cNvSpPr/>
          <p:nvPr/>
        </p:nvSpPr>
        <p:spPr>
          <a:xfrm>
            <a:off x="0" y="5234035"/>
            <a:ext cx="3535065" cy="646331"/>
          </a:xfrm>
          <a:prstGeom prst="rect">
            <a:avLst/>
          </a:prstGeom>
        </p:spPr>
        <p:txBody>
          <a:bodyPr wrap="square">
            <a:spAutoFit/>
          </a:bodyPr>
          <a:lstStyle/>
          <a:p>
            <a:pPr algn="ctr"/>
            <a:r>
              <a:rPr lang="en-US" sz="1800" dirty="0" smtClean="0">
                <a:latin typeface="Frutiger LT Std 45 Light" pitchFamily="34" charset="0"/>
              </a:rPr>
              <a:t>An exhibit honoring the Guam Combat Patrol.</a:t>
            </a:r>
            <a:endParaRPr lang="en-US" sz="1800"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randombar(horizontal)">
                                      <p:cBhvr>
                                        <p:cTn id="7" dur="5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450" y="1892800"/>
            <a:ext cx="6836090" cy="682140"/>
          </a:xfrm>
        </p:spPr>
        <p:txBody>
          <a:bodyPr/>
          <a:lstStyle/>
          <a:p>
            <a:r>
              <a:rPr lang="en-US" dirty="0" smtClean="0">
                <a:latin typeface="Frutiger LT Std 95 UltraBlack" pitchFamily="34" charset="0"/>
              </a:rPr>
              <a:t>3) Further Investigation</a:t>
            </a:r>
            <a:endParaRPr lang="en-US" dirty="0">
              <a:latin typeface="Frutiger LT Std 95 UltraBlack" pitchFamily="34" charset="0"/>
            </a:endParaRPr>
          </a:p>
        </p:txBody>
      </p:sp>
      <p:sp>
        <p:nvSpPr>
          <p:cNvPr id="3" name="Content Placeholder 2"/>
          <p:cNvSpPr>
            <a:spLocks noGrp="1"/>
          </p:cNvSpPr>
          <p:nvPr>
            <p:ph idx="1"/>
          </p:nvPr>
        </p:nvSpPr>
        <p:spPr>
          <a:xfrm>
            <a:off x="0" y="2545684"/>
            <a:ext cx="9144000" cy="2457921"/>
          </a:xfrm>
        </p:spPr>
        <p:txBody>
          <a:bodyPr/>
          <a:lstStyle/>
          <a:p>
            <a:r>
              <a:rPr lang="en-US" sz="2200" dirty="0" smtClean="0">
                <a:latin typeface="Frutiger LT Std 45 Light" pitchFamily="34" charset="0"/>
              </a:rPr>
              <a:t>Ask questions to lead to more observations and reflections about these photos.</a:t>
            </a:r>
          </a:p>
          <a:p>
            <a:r>
              <a:rPr lang="en-US" sz="2200" dirty="0" smtClean="0">
                <a:latin typeface="Frutiger LT Std 45 Light" pitchFamily="34" charset="0"/>
              </a:rPr>
              <a:t>What do you wonder about…</a:t>
            </a:r>
          </a:p>
          <a:p>
            <a:pPr lvl="1"/>
            <a:r>
              <a:rPr lang="en-US" sz="2200" dirty="0" smtClean="0">
                <a:latin typeface="Frutiger LT Std 45 Light" pitchFamily="34" charset="0"/>
              </a:rPr>
              <a:t>Who?</a:t>
            </a:r>
          </a:p>
          <a:p>
            <a:pPr lvl="1"/>
            <a:r>
              <a:rPr lang="en-US" sz="2200" dirty="0" smtClean="0">
                <a:latin typeface="Frutiger LT Std 45 Light" pitchFamily="34" charset="0"/>
              </a:rPr>
              <a:t>What?</a:t>
            </a:r>
          </a:p>
          <a:p>
            <a:pPr lvl="1"/>
            <a:r>
              <a:rPr lang="en-US" sz="2200" dirty="0" smtClean="0">
                <a:latin typeface="Frutiger LT Std 45 Light" pitchFamily="34" charset="0"/>
              </a:rPr>
              <a:t>When?</a:t>
            </a:r>
          </a:p>
          <a:p>
            <a:pPr lvl="1"/>
            <a:r>
              <a:rPr lang="en-US" sz="2200" dirty="0" smtClean="0">
                <a:latin typeface="Frutiger LT Std 45 Light" pitchFamily="34" charset="0"/>
              </a:rPr>
              <a:t>Where?</a:t>
            </a:r>
          </a:p>
          <a:p>
            <a:pPr lvl="1"/>
            <a:r>
              <a:rPr lang="en-US" sz="2200" dirty="0" smtClean="0">
                <a:latin typeface="Frutiger LT Std 45 Light" pitchFamily="34" charset="0"/>
              </a:rPr>
              <a:t>Why?</a:t>
            </a:r>
          </a:p>
          <a:p>
            <a:pPr lvl="1"/>
            <a:r>
              <a:rPr lang="en-US" sz="2200" dirty="0" smtClean="0">
                <a:latin typeface="Frutiger LT Std 45 Light" pitchFamily="34" charset="0"/>
              </a:rPr>
              <a:t>How?</a:t>
            </a:r>
            <a:endParaRPr lang="en-US" sz="2200" dirty="0">
              <a:latin typeface="Frutiger LT Std 45 Light" pitchFamily="34" charset="0"/>
            </a:endParaRPr>
          </a:p>
        </p:txBody>
      </p:sp>
      <p:sp>
        <p:nvSpPr>
          <p:cNvPr id="4" name="Rectangle 3"/>
          <p:cNvSpPr/>
          <p:nvPr/>
        </p:nvSpPr>
        <p:spPr>
          <a:xfrm>
            <a:off x="0" y="1278320"/>
            <a:ext cx="7574509" cy="584775"/>
          </a:xfrm>
          <a:prstGeom prst="rect">
            <a:avLst/>
          </a:prstGeom>
        </p:spPr>
        <p:txBody>
          <a:bodyPr wrap="none">
            <a:spAutoFit/>
          </a:bodyPr>
          <a:lstStyle/>
          <a:p>
            <a:r>
              <a:rPr lang="en-US" sz="3200" dirty="0" smtClean="0">
                <a:solidFill>
                  <a:srgbClr val="0000CC"/>
                </a:solidFill>
                <a:latin typeface="Frutiger LT Std 95 UltraBlack" pitchFamily="34" charset="0"/>
              </a:rPr>
              <a:t>Analyzing Photographs &amp; Prints</a:t>
            </a:r>
            <a:endParaRPr lang="en-US" sz="3200" dirty="0">
              <a:latin typeface="Frutiger LT Std 95 UltraBlack" pitchFamily="34" charset="0"/>
            </a:endParaRPr>
          </a:p>
        </p:txBody>
      </p:sp>
      <p:sp>
        <p:nvSpPr>
          <p:cNvPr id="5" name="Content Placeholder 2"/>
          <p:cNvSpPr txBox="1">
            <a:spLocks/>
          </p:cNvSpPr>
          <p:nvPr/>
        </p:nvSpPr>
        <p:spPr bwMode="auto">
          <a:xfrm>
            <a:off x="1922056" y="3851456"/>
            <a:ext cx="7221944" cy="30065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200" b="0" i="0" u="none" strike="noStrike" kern="0" cap="none" spc="0" normalizeH="0" baseline="0" noProof="0" dirty="0" smtClean="0">
                <a:ln>
                  <a:noFill/>
                </a:ln>
                <a:solidFill>
                  <a:schemeClr val="tx1"/>
                </a:solidFill>
                <a:effectLst/>
                <a:uLnTx/>
                <a:uFillTx/>
                <a:latin typeface="Frutiger LT Std 45 Light" pitchFamily="34" charset="0"/>
                <a:ea typeface="+mn-ea"/>
                <a:cs typeface="+mn-cs"/>
              </a:rPr>
              <a:t>How would you expand or alter your textbook</a:t>
            </a:r>
            <a:r>
              <a:rPr kumimoji="0" lang="en-US" sz="2200" b="0" i="0" u="none" strike="noStrike" kern="0" cap="none" spc="0" normalizeH="0" noProof="0" dirty="0" smtClean="0">
                <a:ln>
                  <a:noFill/>
                </a:ln>
                <a:solidFill>
                  <a:schemeClr val="tx1"/>
                </a:solidFill>
                <a:effectLst/>
                <a:uLnTx/>
                <a:uFillTx/>
                <a:latin typeface="Frutiger LT Std 45 Light" pitchFamily="34" charset="0"/>
                <a:ea typeface="+mn-ea"/>
                <a:cs typeface="+mn-cs"/>
              </a:rPr>
              <a:t> explanations of history based on these primary sources you just looked at?</a:t>
            </a: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en-US" sz="2200" b="0" i="0" u="none" strike="noStrike" kern="0" cap="none" spc="0" normalizeH="0" noProof="0" dirty="0" smtClean="0">
              <a:ln>
                <a:noFill/>
              </a:ln>
              <a:solidFill>
                <a:schemeClr val="tx1"/>
              </a:solidFill>
              <a:effectLst/>
              <a:uLnTx/>
              <a:uFillTx/>
              <a:latin typeface="Frutiger LT Std 45 Light" pitchFamily="34" charset="0"/>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200" kern="0" baseline="0" dirty="0" smtClean="0">
                <a:latin typeface="Frutiger LT Std 45 Light" pitchFamily="34" charset="0"/>
              </a:rPr>
              <a:t>Consider</a:t>
            </a:r>
            <a:r>
              <a:rPr lang="en-US" sz="2200" kern="0" dirty="0" smtClean="0">
                <a:latin typeface="Frutiger LT Std 45 Light" pitchFamily="34" charset="0"/>
              </a:rPr>
              <a:t> how these photos support or challenge information and understanding of World War II. How would you refine or revise the way history could be taught in schools?</a:t>
            </a:r>
            <a:endParaRPr kumimoji="0" lang="en-US" sz="2200" b="0" i="0" u="none" strike="noStrike" kern="0" cap="none" spc="0" normalizeH="0" baseline="0" noProof="0" dirty="0" smtClean="0">
              <a:ln>
                <a:noFill/>
              </a:ln>
              <a:solidFill>
                <a:schemeClr val="tx1"/>
              </a:solidFill>
              <a:effectLst/>
              <a:uLnTx/>
              <a:uFillTx/>
              <a:latin typeface="Frutiger LT Std 45 Light"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anim calcmode="lin" valueType="num">
                                      <p:cBhvr additive="base">
                                        <p:cTn id="5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7"/>
          <p:cNvSpPr>
            <a:spLocks noGrp="1"/>
          </p:cNvSpPr>
          <p:nvPr>
            <p:ph type="title"/>
          </p:nvPr>
        </p:nvSpPr>
        <p:spPr bwMode="auto">
          <a:xfrm>
            <a:off x="309563" y="1316038"/>
            <a:ext cx="6835775" cy="682625"/>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latin typeface="Frutiger LT Std 95 UltraBlack" pitchFamily="34" charset="0"/>
              </a:rPr>
              <a:t>Bibliography</a:t>
            </a:r>
          </a:p>
        </p:txBody>
      </p:sp>
      <p:sp>
        <p:nvSpPr>
          <p:cNvPr id="15363" name="Content Placeholder 8"/>
          <p:cNvSpPr>
            <a:spLocks noGrp="1"/>
          </p:cNvSpPr>
          <p:nvPr>
            <p:ph idx="1"/>
          </p:nvPr>
        </p:nvSpPr>
        <p:spPr/>
        <p:txBody>
          <a:bodyPr/>
          <a:lstStyle/>
          <a:p>
            <a:pPr>
              <a:buFontTx/>
              <a:buNone/>
            </a:pPr>
            <a:r>
              <a:rPr lang="en-US" dirty="0" smtClean="0">
                <a:latin typeface="Frutiger LT Std 45 Light" pitchFamily="34" charset="0"/>
              </a:rPr>
              <a:t>War in the Pacific National Historical Park.  </a:t>
            </a:r>
            <a:r>
              <a:rPr lang="en-US" i="1" dirty="0" smtClean="0">
                <a:latin typeface="Frutiger LT Std 45 Light" pitchFamily="34" charset="0"/>
              </a:rPr>
              <a:t>Combat Patrol</a:t>
            </a:r>
            <a:r>
              <a:rPr lang="en-US" dirty="0" smtClean="0">
                <a:latin typeface="Frutiger LT Std 45 Light" pitchFamily="34" charset="0"/>
              </a:rPr>
              <a:t>. </a:t>
            </a:r>
            <a:r>
              <a:rPr lang="en-US" u="sng" dirty="0" smtClean="0">
                <a:latin typeface="Frutiger LT Std 45 Light" pitchFamily="34" charset="0"/>
              </a:rPr>
              <a:t>nps.gov</a:t>
            </a:r>
            <a:r>
              <a:rPr lang="en-US" dirty="0" smtClean="0">
                <a:latin typeface="Frutiger LT Std 45 Light" pitchFamily="34" charset="0"/>
              </a:rPr>
              <a:t>. National Park Service, </a:t>
            </a:r>
            <a:r>
              <a:rPr lang="en-US" dirty="0" err="1" smtClean="0">
                <a:latin typeface="Frutiger LT Std 45 Light" pitchFamily="34" charset="0"/>
              </a:rPr>
              <a:t>n.d</a:t>
            </a:r>
            <a:r>
              <a:rPr lang="en-US" dirty="0" smtClean="0">
                <a:latin typeface="Frutiger LT Std 45 Light" pitchFamily="34" charset="0"/>
              </a:rPr>
              <a:t>. Web. 2 March 2011.  </a:t>
            </a:r>
          </a:p>
          <a:p>
            <a:endParaRPr lang="en-US" dirty="0" smtClean="0">
              <a:latin typeface="Frutiger LT Std 45 Light"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9"/>
          <p:cNvSpPr>
            <a:spLocks noGrp="1"/>
          </p:cNvSpPr>
          <p:nvPr>
            <p:ph type="title"/>
          </p:nvPr>
        </p:nvSpPr>
        <p:spPr bwMode="auto">
          <a:xfrm>
            <a:off x="0" y="1393535"/>
            <a:ext cx="3343275" cy="2457692"/>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800" dirty="0" smtClean="0">
                <a:latin typeface="Frutiger LT Std 45 Light" pitchFamily="34" charset="0"/>
              </a:rPr>
              <a:t>In July 1944, U.S. armed forces stormed ashore to recapture Guam from the Japanese. </a:t>
            </a:r>
            <a:br>
              <a:rPr lang="en-US" sz="2800" dirty="0" smtClean="0">
                <a:latin typeface="Frutiger LT Std 45 Light" pitchFamily="34" charset="0"/>
              </a:rPr>
            </a:br>
            <a:r>
              <a:rPr lang="en-US" sz="2800" dirty="0" smtClean="0">
                <a:latin typeface="Frutiger LT Std 45 Light" pitchFamily="34" charset="0"/>
              </a:rPr>
              <a:t/>
            </a:r>
            <a:br>
              <a:rPr lang="en-US" sz="2800" dirty="0" smtClean="0">
                <a:latin typeface="Frutiger LT Std 45 Light" pitchFamily="34" charset="0"/>
              </a:rPr>
            </a:br>
            <a:endParaRPr lang="en-US" sz="2500" dirty="0" smtClean="0">
              <a:latin typeface="Frutiger LT Std 45 Light" pitchFamily="34" charset="0"/>
            </a:endParaRPr>
          </a:p>
        </p:txBody>
      </p:sp>
      <p:pic>
        <p:nvPicPr>
          <p:cNvPr id="6147" name="Content Placeholder 3" descr="79_ComPatclear.jpg"/>
          <p:cNvPicPr>
            <a:picLocks noGrp="1" noChangeAspect="1"/>
          </p:cNvPicPr>
          <p:nvPr>
            <p:ph idx="1"/>
          </p:nvPr>
        </p:nvPicPr>
        <p:blipFill>
          <a:blip r:embed="rId3" cstate="print"/>
          <a:srcRect/>
          <a:stretch>
            <a:fillRect/>
          </a:stretch>
        </p:blipFill>
        <p:spPr>
          <a:xfrm>
            <a:off x="3363913" y="1239838"/>
            <a:ext cx="4400550" cy="5618162"/>
          </a:xfrm>
        </p:spPr>
      </p:pic>
      <p:sp>
        <p:nvSpPr>
          <p:cNvPr id="4" name="Rectangle 3"/>
          <p:cNvSpPr/>
          <p:nvPr/>
        </p:nvSpPr>
        <p:spPr>
          <a:xfrm>
            <a:off x="7759615" y="3441680"/>
            <a:ext cx="1384385" cy="3416320"/>
          </a:xfrm>
          <a:prstGeom prst="rect">
            <a:avLst/>
          </a:prstGeom>
        </p:spPr>
        <p:txBody>
          <a:bodyPr wrap="square">
            <a:spAutoFit/>
          </a:bodyPr>
          <a:lstStyle/>
          <a:p>
            <a:pPr algn="ctr"/>
            <a:r>
              <a:rPr lang="en-US" sz="1800" i="1" dirty="0" smtClean="0">
                <a:latin typeface="Frutiger LT Std 45 Light" pitchFamily="34" charset="0"/>
              </a:rPr>
              <a:t>Here Chamorro Military Patrol members Joaquin </a:t>
            </a:r>
            <a:r>
              <a:rPr lang="en-US" sz="1800" i="1" dirty="0" err="1" smtClean="0">
                <a:latin typeface="Frutiger LT Std 45 Light" pitchFamily="34" charset="0"/>
              </a:rPr>
              <a:t>Aguon</a:t>
            </a:r>
            <a:r>
              <a:rPr lang="en-US" sz="1800" i="1" dirty="0" smtClean="0">
                <a:latin typeface="Frutiger LT Std 45 Light" pitchFamily="34" charset="0"/>
              </a:rPr>
              <a:t> and Pedro San Nicholas are protecting the rear flank</a:t>
            </a:r>
            <a:endParaRPr lang="en-US" sz="1800" i="1" dirty="0">
              <a:latin typeface="Frutiger LT Std 45 Light" pitchFamily="34" charset="0"/>
            </a:endParaRPr>
          </a:p>
        </p:txBody>
      </p:sp>
      <p:sp>
        <p:nvSpPr>
          <p:cNvPr id="5" name="Rectangle 4"/>
          <p:cNvSpPr/>
          <p:nvPr/>
        </p:nvSpPr>
        <p:spPr>
          <a:xfrm>
            <a:off x="0" y="3966670"/>
            <a:ext cx="3381445" cy="1815882"/>
          </a:xfrm>
          <a:prstGeom prst="rect">
            <a:avLst/>
          </a:prstGeom>
        </p:spPr>
        <p:txBody>
          <a:bodyPr wrap="square">
            <a:spAutoFit/>
          </a:bodyPr>
          <a:lstStyle/>
          <a:p>
            <a:pPr algn="ctr"/>
            <a:r>
              <a:rPr lang="en-US" sz="2800" dirty="0" smtClean="0">
                <a:latin typeface="Frutiger LT Std 45 Light" pitchFamily="34" charset="0"/>
              </a:rPr>
              <a:t>Dense vegetation made reconnaissance planes ineffective. </a:t>
            </a:r>
            <a:endParaRPr lang="en-US" sz="2800"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randombar(horizontal)">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8"/>
          <p:cNvSpPr>
            <a:spLocks noGrp="1"/>
          </p:cNvSpPr>
          <p:nvPr>
            <p:ph type="title"/>
          </p:nvPr>
        </p:nvSpPr>
        <p:spPr bwMode="auto">
          <a:xfrm>
            <a:off x="309563" y="1201738"/>
            <a:ext cx="7450137" cy="796925"/>
          </a:xfrm>
          <a:noFill/>
          <a:ln>
            <a:miter lim="800000"/>
            <a:headEnd/>
            <a:tailEnd/>
          </a:ln>
        </p:spPr>
        <p:txBody>
          <a:bodyPr vert="horz" wrap="square" lIns="91440" tIns="45720" rIns="91440" bIns="45720" numCol="1" anchor="t" anchorCtr="0" compatLnSpc="1">
            <a:prstTxWarp prst="textNoShape">
              <a:avLst/>
            </a:prstTxWarp>
          </a:bodyPr>
          <a:lstStyle/>
          <a:p>
            <a:pPr algn="r"/>
            <a:r>
              <a:rPr lang="en-US" sz="2500" dirty="0" smtClean="0">
                <a:latin typeface="Frutiger LT Std 45 Light" pitchFamily="34" charset="0"/>
              </a:rPr>
              <a:t>The only practical way to ferret out Japanese locations was to scour the area on foot and rely on intelligence from local Chamorro scouts. </a:t>
            </a:r>
            <a:br>
              <a:rPr lang="en-US" sz="2500" dirty="0" smtClean="0">
                <a:latin typeface="Frutiger LT Std 45 Light" pitchFamily="34" charset="0"/>
              </a:rPr>
            </a:br>
            <a:endParaRPr lang="en-US" sz="2500" dirty="0" smtClean="0">
              <a:latin typeface="Frutiger LT Std 45 Light" pitchFamily="34" charset="0"/>
            </a:endParaRPr>
          </a:p>
        </p:txBody>
      </p:sp>
      <p:pic>
        <p:nvPicPr>
          <p:cNvPr id="5123" name="Content Placeholder 3" descr="78_ComPat_line.jpg"/>
          <p:cNvPicPr>
            <a:picLocks noGrp="1" noChangeAspect="1"/>
          </p:cNvPicPr>
          <p:nvPr>
            <p:ph idx="1"/>
          </p:nvPr>
        </p:nvPicPr>
        <p:blipFill>
          <a:blip r:embed="rId3" cstate="print"/>
          <a:srcRect/>
          <a:stretch>
            <a:fillRect/>
          </a:stretch>
        </p:blipFill>
        <p:spPr>
          <a:xfrm>
            <a:off x="769905" y="2430470"/>
            <a:ext cx="5903857" cy="4427530"/>
          </a:xfrm>
        </p:spPr>
      </p:pic>
      <p:sp>
        <p:nvSpPr>
          <p:cNvPr id="4" name="Rectangle 3"/>
          <p:cNvSpPr/>
          <p:nvPr/>
        </p:nvSpPr>
        <p:spPr>
          <a:xfrm>
            <a:off x="6722680" y="4826675"/>
            <a:ext cx="2421320" cy="2031325"/>
          </a:xfrm>
          <a:prstGeom prst="rect">
            <a:avLst/>
          </a:prstGeom>
        </p:spPr>
        <p:txBody>
          <a:bodyPr wrap="square">
            <a:spAutoFit/>
          </a:bodyPr>
          <a:lstStyle/>
          <a:p>
            <a:pPr algn="ctr"/>
            <a:r>
              <a:rPr lang="en-US" sz="1800" i="1" dirty="0" smtClean="0">
                <a:latin typeface="Frutiger LT Std 45 Light" pitchFamily="34" charset="0"/>
              </a:rPr>
              <a:t>Led by Sgt. Juan </a:t>
            </a:r>
            <a:r>
              <a:rPr lang="en-US" sz="1800" i="1" dirty="0" err="1" smtClean="0">
                <a:latin typeface="Frutiger LT Std 45 Light" pitchFamily="34" charset="0"/>
              </a:rPr>
              <a:t>Aguon</a:t>
            </a:r>
            <a:r>
              <a:rPr lang="en-US" sz="1800" i="1" dirty="0" smtClean="0">
                <a:latin typeface="Frutiger LT Std 45 Light" pitchFamily="34" charset="0"/>
              </a:rPr>
              <a:t>, patrol scouts are in a single file line using tracking methods to find Japanese stragglers.  July 1945. </a:t>
            </a:r>
            <a:endParaRPr lang="en-US" sz="1800" i="1"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randombar(horizontal)">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25" y="5157225"/>
            <a:ext cx="8988574" cy="1700775"/>
          </a:xfrm>
        </p:spPr>
        <p:txBody>
          <a:bodyPr/>
          <a:lstStyle/>
          <a:p>
            <a:pPr algn="r"/>
            <a:r>
              <a:rPr lang="en-US" sz="2800" dirty="0" smtClean="0">
                <a:latin typeface="Frutiger LT Std 45 Light" pitchFamily="34" charset="0"/>
              </a:rPr>
              <a:t>The island was declared secure on August 10, 1944, but thousands of Japanese remained in the jungles at that time. For these men, and the men whose job it was to hunt them down, the war was far from over.</a:t>
            </a:r>
            <a:br>
              <a:rPr lang="en-US" sz="2800" dirty="0" smtClean="0">
                <a:latin typeface="Frutiger LT Std 45 Light" pitchFamily="34" charset="0"/>
              </a:rPr>
            </a:br>
            <a:endParaRPr lang="en-US" sz="2800" dirty="0">
              <a:latin typeface="Frutiger LT Std 45 Light" pitchFamily="34" charset="0"/>
            </a:endParaRPr>
          </a:p>
        </p:txBody>
      </p:sp>
      <p:pic>
        <p:nvPicPr>
          <p:cNvPr id="4" name="Content Placeholder 3" descr="71_G_Combt_Patrl.jpg"/>
          <p:cNvPicPr>
            <a:picLocks noGrp="1" noChangeAspect="1"/>
          </p:cNvPicPr>
          <p:nvPr>
            <p:ph idx="1"/>
          </p:nvPr>
        </p:nvPicPr>
        <p:blipFill>
          <a:blip r:embed="rId3" cstate="print"/>
          <a:srcRect/>
          <a:stretch>
            <a:fillRect/>
          </a:stretch>
        </p:blipFill>
        <p:spPr bwMode="auto">
          <a:xfrm>
            <a:off x="193830" y="1201510"/>
            <a:ext cx="5146270" cy="3859702"/>
          </a:xfrm>
          <a:prstGeom prst="rect">
            <a:avLst/>
          </a:prstGeom>
          <a:noFill/>
          <a:ln w="9525">
            <a:noFill/>
            <a:miter lim="800000"/>
            <a:headEnd/>
            <a:tailEnd/>
          </a:ln>
        </p:spPr>
      </p:pic>
      <p:sp>
        <p:nvSpPr>
          <p:cNvPr id="5" name="Rectangle 4"/>
          <p:cNvSpPr/>
          <p:nvPr/>
        </p:nvSpPr>
        <p:spPr>
          <a:xfrm>
            <a:off x="5378505" y="2392065"/>
            <a:ext cx="2421320" cy="1200329"/>
          </a:xfrm>
          <a:prstGeom prst="rect">
            <a:avLst/>
          </a:prstGeom>
        </p:spPr>
        <p:txBody>
          <a:bodyPr wrap="square">
            <a:spAutoFit/>
          </a:bodyPr>
          <a:lstStyle/>
          <a:p>
            <a:pPr algn="ctr"/>
            <a:r>
              <a:rPr lang="en-US" sz="1800" i="1" dirty="0" smtClean="0">
                <a:latin typeface="Frutiger LT Std 45 Light" pitchFamily="34" charset="0"/>
              </a:rPr>
              <a:t>The Chamorro Combat Patrol on the island of Guam.  August 14, 1945</a:t>
            </a:r>
            <a:endParaRPr lang="en-US" sz="1800" i="1"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309563" y="1316038"/>
            <a:ext cx="7450137" cy="682625"/>
          </a:xfrm>
          <a:noFill/>
          <a:ln>
            <a:miter lim="800000"/>
            <a:headEnd/>
            <a:tailEnd/>
          </a:ln>
        </p:spPr>
        <p:txBody>
          <a:bodyPr vert="horz" wrap="square" lIns="91440" tIns="45720" rIns="91440" bIns="45720" numCol="1" anchor="t" anchorCtr="0" compatLnSpc="1">
            <a:prstTxWarp prst="textNoShape">
              <a:avLst/>
            </a:prstTxWarp>
          </a:bodyPr>
          <a:lstStyle/>
          <a:p>
            <a:pPr algn="r"/>
            <a:r>
              <a:rPr lang="en-US" sz="2200" dirty="0" smtClean="0">
                <a:latin typeface="Frutiger LT Std 45 Light" pitchFamily="34" charset="0"/>
              </a:rPr>
              <a:t>According to Major O.R. Lodge, USMC, “The native guides who accompanied many of the Marine and Army patrols during the campaign proper and the mop up period performed invaluable service in ferreting out Japanese troops and equipment.” </a:t>
            </a:r>
            <a:br>
              <a:rPr lang="en-US" sz="2200" dirty="0" smtClean="0">
                <a:latin typeface="Frutiger LT Std 45 Light" pitchFamily="34" charset="0"/>
              </a:rPr>
            </a:br>
            <a:endParaRPr lang="en-US" sz="2200" dirty="0" smtClean="0">
              <a:latin typeface="Frutiger LT Std 45 Light" pitchFamily="34" charset="0"/>
            </a:endParaRPr>
          </a:p>
        </p:txBody>
      </p:sp>
      <p:pic>
        <p:nvPicPr>
          <p:cNvPr id="13315" name="Content Placeholder 3" descr="combatpatrol.jpg"/>
          <p:cNvPicPr>
            <a:picLocks noGrp="1" noChangeAspect="1"/>
          </p:cNvPicPr>
          <p:nvPr>
            <p:ph idx="1"/>
          </p:nvPr>
        </p:nvPicPr>
        <p:blipFill>
          <a:blip r:embed="rId3" cstate="print"/>
          <a:srcRect/>
          <a:stretch>
            <a:fillRect/>
          </a:stretch>
        </p:blipFill>
        <p:spPr>
          <a:xfrm>
            <a:off x="1499600" y="3160165"/>
            <a:ext cx="4992078" cy="3697835"/>
          </a:xfrm>
        </p:spPr>
      </p:pic>
      <p:sp>
        <p:nvSpPr>
          <p:cNvPr id="4" name="Rectangle 3"/>
          <p:cNvSpPr/>
          <p:nvPr/>
        </p:nvSpPr>
        <p:spPr>
          <a:xfrm>
            <a:off x="6569060" y="6040540"/>
            <a:ext cx="2344509" cy="646331"/>
          </a:xfrm>
          <a:prstGeom prst="rect">
            <a:avLst/>
          </a:prstGeom>
        </p:spPr>
        <p:txBody>
          <a:bodyPr wrap="square">
            <a:spAutoFit/>
          </a:bodyPr>
          <a:lstStyle/>
          <a:p>
            <a:pPr algn="ctr"/>
            <a:r>
              <a:rPr lang="en-US" sz="1800" i="1" dirty="0" smtClean="0">
                <a:latin typeface="Frutiger LT Std 45 Light" pitchFamily="34" charset="0"/>
              </a:rPr>
              <a:t>A photo of the Guam Combat Patrol</a:t>
            </a:r>
            <a:endParaRPr lang="en-US" sz="1800" i="1"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randombar(horizontal)">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201510"/>
            <a:ext cx="8229600" cy="729695"/>
          </a:xfrm>
        </p:spPr>
        <p:txBody>
          <a:bodyPr/>
          <a:lstStyle/>
          <a:p>
            <a:r>
              <a:rPr lang="en-US" dirty="0" smtClean="0">
                <a:solidFill>
                  <a:srgbClr val="0000CC"/>
                </a:solidFill>
              </a:rPr>
              <a:t>Analyzing Photographs &amp; Prints</a:t>
            </a:r>
            <a:endParaRPr lang="en-US" dirty="0">
              <a:solidFill>
                <a:srgbClr val="0000CC"/>
              </a:solidFill>
            </a:endParaRPr>
          </a:p>
        </p:txBody>
      </p:sp>
      <p:sp>
        <p:nvSpPr>
          <p:cNvPr id="5" name="Text Placeholder 4"/>
          <p:cNvSpPr>
            <a:spLocks noGrp="1"/>
          </p:cNvSpPr>
          <p:nvPr>
            <p:ph type="body" idx="1"/>
          </p:nvPr>
        </p:nvSpPr>
        <p:spPr>
          <a:xfrm>
            <a:off x="385855" y="1892800"/>
            <a:ext cx="3878905" cy="384050"/>
          </a:xfrm>
        </p:spPr>
        <p:txBody>
          <a:bodyPr/>
          <a:lstStyle/>
          <a:p>
            <a:r>
              <a:rPr lang="en-US" dirty="0" smtClean="0">
                <a:latin typeface="Frutiger LT Std 45 Light" pitchFamily="34" charset="0"/>
              </a:rPr>
              <a:t>1) Observe</a:t>
            </a:r>
            <a:endParaRPr lang="en-US" dirty="0">
              <a:latin typeface="Frutiger LT Std 45 Light" pitchFamily="34" charset="0"/>
            </a:endParaRPr>
          </a:p>
        </p:txBody>
      </p:sp>
      <p:sp>
        <p:nvSpPr>
          <p:cNvPr id="6" name="Content Placeholder 5"/>
          <p:cNvSpPr>
            <a:spLocks noGrp="1"/>
          </p:cNvSpPr>
          <p:nvPr>
            <p:ph sz="half" idx="2"/>
          </p:nvPr>
        </p:nvSpPr>
        <p:spPr>
          <a:xfrm>
            <a:off x="0" y="2392065"/>
            <a:ext cx="4040188" cy="4465935"/>
          </a:xfrm>
        </p:spPr>
        <p:txBody>
          <a:bodyPr/>
          <a:lstStyle/>
          <a:p>
            <a:r>
              <a:rPr lang="en-US" dirty="0" smtClean="0">
                <a:latin typeface="Frutiger LT Std 45 Light" pitchFamily="34" charset="0"/>
              </a:rPr>
              <a:t>Identify and note details.</a:t>
            </a:r>
          </a:p>
          <a:p>
            <a:r>
              <a:rPr lang="en-US" dirty="0" smtClean="0">
                <a:latin typeface="Frutiger LT Std 45 Light" pitchFamily="34" charset="0"/>
              </a:rPr>
              <a:t>Ask yourself the following questions:</a:t>
            </a:r>
          </a:p>
          <a:p>
            <a:pPr lvl="1"/>
            <a:r>
              <a:rPr lang="en-US" dirty="0" smtClean="0">
                <a:latin typeface="Frutiger LT Std 45 Light" pitchFamily="34" charset="0"/>
              </a:rPr>
              <a:t>What did I notice first?</a:t>
            </a:r>
          </a:p>
          <a:p>
            <a:pPr lvl="1"/>
            <a:r>
              <a:rPr lang="en-US" dirty="0" smtClean="0">
                <a:latin typeface="Frutiger LT Std 45 Light" pitchFamily="34" charset="0"/>
              </a:rPr>
              <a:t>What people and objects are shown?</a:t>
            </a:r>
          </a:p>
          <a:p>
            <a:pPr lvl="1"/>
            <a:r>
              <a:rPr lang="en-US" dirty="0" smtClean="0">
                <a:latin typeface="Frutiger LT Std 45 Light" pitchFamily="34" charset="0"/>
              </a:rPr>
              <a:t>How are they arranged?</a:t>
            </a:r>
          </a:p>
          <a:p>
            <a:pPr lvl="1"/>
            <a:r>
              <a:rPr lang="en-US" dirty="0" smtClean="0">
                <a:latin typeface="Frutiger LT Std 45 Light" pitchFamily="34" charset="0"/>
              </a:rPr>
              <a:t>What is the physical setting?</a:t>
            </a:r>
          </a:p>
          <a:p>
            <a:pPr lvl="1"/>
            <a:r>
              <a:rPr lang="en-US" dirty="0" smtClean="0">
                <a:latin typeface="Frutiger LT Std 45 Light" pitchFamily="34" charset="0"/>
              </a:rPr>
              <a:t>What, if any, words do I see?</a:t>
            </a:r>
          </a:p>
          <a:p>
            <a:pPr lvl="1"/>
            <a:r>
              <a:rPr lang="en-US" dirty="0" smtClean="0">
                <a:latin typeface="Frutiger LT Std 45 Light" pitchFamily="34" charset="0"/>
              </a:rPr>
              <a:t>What other details can I see?</a:t>
            </a:r>
            <a:endParaRPr lang="en-US" dirty="0">
              <a:latin typeface="Frutiger LT Std 45 Light" pitchFamily="34" charset="0"/>
            </a:endParaRPr>
          </a:p>
        </p:txBody>
      </p:sp>
      <p:sp>
        <p:nvSpPr>
          <p:cNvPr id="7" name="Text Placeholder 6"/>
          <p:cNvSpPr>
            <a:spLocks noGrp="1"/>
          </p:cNvSpPr>
          <p:nvPr>
            <p:ph type="body" sz="quarter" idx="3"/>
          </p:nvPr>
        </p:nvSpPr>
        <p:spPr>
          <a:xfrm>
            <a:off x="4226355" y="1854395"/>
            <a:ext cx="4041775" cy="460860"/>
          </a:xfrm>
        </p:spPr>
        <p:txBody>
          <a:bodyPr/>
          <a:lstStyle/>
          <a:p>
            <a:r>
              <a:rPr lang="en-US" dirty="0" smtClean="0">
                <a:latin typeface="Frutiger LT Std 45 Light" pitchFamily="34" charset="0"/>
              </a:rPr>
              <a:t>2) Reflect</a:t>
            </a:r>
            <a:endParaRPr lang="en-US" dirty="0">
              <a:latin typeface="Frutiger LT Std 45 Light" pitchFamily="34" charset="0"/>
            </a:endParaRPr>
          </a:p>
        </p:txBody>
      </p:sp>
      <p:sp>
        <p:nvSpPr>
          <p:cNvPr id="8" name="Content Placeholder 7"/>
          <p:cNvSpPr>
            <a:spLocks noGrp="1"/>
          </p:cNvSpPr>
          <p:nvPr>
            <p:ph sz="quarter" idx="4"/>
          </p:nvPr>
        </p:nvSpPr>
        <p:spPr>
          <a:xfrm>
            <a:off x="4111140" y="2430470"/>
            <a:ext cx="5032860" cy="4427530"/>
          </a:xfrm>
        </p:spPr>
        <p:txBody>
          <a:bodyPr/>
          <a:lstStyle/>
          <a:p>
            <a:r>
              <a:rPr lang="en-US" dirty="0" smtClean="0">
                <a:latin typeface="Frutiger LT Std 45 Light" pitchFamily="34" charset="0"/>
              </a:rPr>
              <a:t>Generate and test hypotheses about the image.</a:t>
            </a:r>
          </a:p>
          <a:p>
            <a:pPr lvl="1"/>
            <a:r>
              <a:rPr lang="en-US" sz="1800" dirty="0" smtClean="0">
                <a:latin typeface="Frutiger LT Std 45 Light" pitchFamily="34" charset="0"/>
              </a:rPr>
              <a:t>Why do you think this image was made?</a:t>
            </a:r>
          </a:p>
          <a:p>
            <a:pPr lvl="1"/>
            <a:r>
              <a:rPr lang="en-US" sz="1800" dirty="0" smtClean="0">
                <a:latin typeface="Frutiger LT Std 45 Light" pitchFamily="34" charset="0"/>
              </a:rPr>
              <a:t>What’s happening in the image?</a:t>
            </a:r>
          </a:p>
          <a:p>
            <a:pPr lvl="1"/>
            <a:r>
              <a:rPr lang="en-US" sz="1800" dirty="0" smtClean="0">
                <a:latin typeface="Frutiger LT Std 45 Light" pitchFamily="34" charset="0"/>
              </a:rPr>
              <a:t>When do you think it was made?</a:t>
            </a:r>
          </a:p>
          <a:p>
            <a:pPr lvl="1"/>
            <a:r>
              <a:rPr lang="en-US" sz="1800" dirty="0" smtClean="0">
                <a:latin typeface="Frutiger LT Std 45 Light" pitchFamily="34" charset="0"/>
              </a:rPr>
              <a:t>Who do you think was the audience for this image?</a:t>
            </a:r>
          </a:p>
          <a:p>
            <a:pPr lvl="1"/>
            <a:r>
              <a:rPr lang="en-US" sz="1800" dirty="0" smtClean="0">
                <a:latin typeface="Frutiger LT Std 45 Light" pitchFamily="34" charset="0"/>
              </a:rPr>
              <a:t>What tools were used to create this?</a:t>
            </a:r>
          </a:p>
          <a:p>
            <a:pPr lvl="1"/>
            <a:r>
              <a:rPr lang="en-US" sz="1800" dirty="0" smtClean="0">
                <a:latin typeface="Frutiger LT Std 45 Light" pitchFamily="34" charset="0"/>
              </a:rPr>
              <a:t>What can you learn from examining this image?</a:t>
            </a:r>
          </a:p>
          <a:p>
            <a:pPr lvl="1"/>
            <a:r>
              <a:rPr lang="en-US" sz="1800" dirty="0" smtClean="0">
                <a:latin typeface="Frutiger LT Std 45 Light" pitchFamily="34" charset="0"/>
              </a:rPr>
              <a:t>What’s missing from this image?</a:t>
            </a:r>
          </a:p>
          <a:p>
            <a:pPr lvl="1"/>
            <a:r>
              <a:rPr lang="en-US" sz="1800" dirty="0" smtClean="0">
                <a:latin typeface="Frutiger LT Std 45 Light" pitchFamily="34" charset="0"/>
              </a:rPr>
              <a:t>If someone made this today, what would be different? What would be the same?</a:t>
            </a:r>
            <a:endParaRPr lang="en-US" sz="1800" dirty="0">
              <a:latin typeface="Frutiger LT Std 45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 calcmode="lin" valueType="num">
                                      <p:cBhvr additive="base">
                                        <p:cTn id="2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 calcmode="lin" valueType="num">
                                      <p:cBhvr additive="base">
                                        <p:cTn id="3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anim calcmode="lin" valueType="num">
                                      <p:cBhvr additive="base">
                                        <p:cTn id="3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 calcmode="lin" valueType="num">
                                      <p:cBhvr additive="base">
                                        <p:cTn id="43"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0" end="0"/>
                                            </p:txEl>
                                          </p:spTgt>
                                        </p:tgtEl>
                                        <p:attrNameLst>
                                          <p:attrName>style.visibility</p:attrName>
                                        </p:attrNameLst>
                                      </p:cBhvr>
                                      <p:to>
                                        <p:strVal val="visible"/>
                                      </p:to>
                                    </p:set>
                                    <p:anim calcmode="lin" valueType="num">
                                      <p:cBhvr additive="base">
                                        <p:cTn id="5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0" end="0"/>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8">
                                            <p:txEl>
                                              <p:pRg st="1" end="1"/>
                                            </p:txEl>
                                          </p:spTgt>
                                        </p:tgtEl>
                                        <p:attrNameLst>
                                          <p:attrName>style.visibility</p:attrName>
                                        </p:attrNameLst>
                                      </p:cBhvr>
                                      <p:to>
                                        <p:strVal val="visible"/>
                                      </p:to>
                                    </p:set>
                                    <p:anim calcmode="lin" valueType="num">
                                      <p:cBhvr additive="base">
                                        <p:cTn id="5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8">
                                            <p:txEl>
                                              <p:pRg st="1" end="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
                                            <p:txEl>
                                              <p:pRg st="2" end="2"/>
                                            </p:txEl>
                                          </p:spTgt>
                                        </p:tgtEl>
                                        <p:attrNameLst>
                                          <p:attrName>style.visibility</p:attrName>
                                        </p:attrNameLst>
                                      </p:cBhvr>
                                      <p:to>
                                        <p:strVal val="visible"/>
                                      </p:to>
                                    </p:set>
                                    <p:anim calcmode="lin" valueType="num">
                                      <p:cBhvr additive="base">
                                        <p:cTn id="6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8">
                                            <p:txEl>
                                              <p:pRg st="2" end="2"/>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
                                            <p:txEl>
                                              <p:pRg st="3" end="3"/>
                                            </p:txEl>
                                          </p:spTgt>
                                        </p:tgtEl>
                                        <p:attrNameLst>
                                          <p:attrName>style.visibility</p:attrName>
                                        </p:attrNameLst>
                                      </p:cBhvr>
                                      <p:to>
                                        <p:strVal val="visible"/>
                                      </p:to>
                                    </p:set>
                                    <p:anim calcmode="lin" valueType="num">
                                      <p:cBhvr additive="base">
                                        <p:cTn id="6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3" end="3"/>
                                            </p:tx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8">
                                            <p:txEl>
                                              <p:pRg st="4" end="4"/>
                                            </p:txEl>
                                          </p:spTgt>
                                        </p:tgtEl>
                                        <p:attrNameLst>
                                          <p:attrName>style.visibility</p:attrName>
                                        </p:attrNameLst>
                                      </p:cBhvr>
                                      <p:to>
                                        <p:strVal val="visible"/>
                                      </p:to>
                                    </p:set>
                                    <p:anim calcmode="lin" valueType="num">
                                      <p:cBhvr additive="base">
                                        <p:cTn id="7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8">
                                            <p:txEl>
                                              <p:pRg st="4" end="4"/>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8">
                                            <p:txEl>
                                              <p:pRg st="5" end="5"/>
                                            </p:txEl>
                                          </p:spTgt>
                                        </p:tgtEl>
                                        <p:attrNameLst>
                                          <p:attrName>style.visibility</p:attrName>
                                        </p:attrNameLst>
                                      </p:cBhvr>
                                      <p:to>
                                        <p:strVal val="visible"/>
                                      </p:to>
                                    </p:set>
                                    <p:anim calcmode="lin" valueType="num">
                                      <p:cBhvr additive="base">
                                        <p:cTn id="7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8">
                                            <p:txEl>
                                              <p:pRg st="5" end="5"/>
                                            </p:txEl>
                                          </p:spTgt>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8">
                                            <p:txEl>
                                              <p:pRg st="6" end="6"/>
                                            </p:txEl>
                                          </p:spTgt>
                                        </p:tgtEl>
                                        <p:attrNameLst>
                                          <p:attrName>style.visibility</p:attrName>
                                        </p:attrNameLst>
                                      </p:cBhvr>
                                      <p:to>
                                        <p:strVal val="visible"/>
                                      </p:to>
                                    </p:set>
                                    <p:anim calcmode="lin" valueType="num">
                                      <p:cBhvr additive="base">
                                        <p:cTn id="79"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6" end="6"/>
                                            </p:txEl>
                                          </p:spTgt>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8">
                                            <p:txEl>
                                              <p:pRg st="7" end="7"/>
                                            </p:txEl>
                                          </p:spTgt>
                                        </p:tgtEl>
                                        <p:attrNameLst>
                                          <p:attrName>style.visibility</p:attrName>
                                        </p:attrNameLst>
                                      </p:cBhvr>
                                      <p:to>
                                        <p:strVal val="visible"/>
                                      </p:to>
                                    </p:set>
                                    <p:anim calcmode="lin" valueType="num">
                                      <p:cBhvr additive="base">
                                        <p:cTn id="83"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8">
                                            <p:txEl>
                                              <p:pRg st="7" end="7"/>
                                            </p:tx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
                                            <p:txEl>
                                              <p:pRg st="8" end="8"/>
                                            </p:txEl>
                                          </p:spTgt>
                                        </p:tgtEl>
                                        <p:attrNameLst>
                                          <p:attrName>style.visibility</p:attrName>
                                        </p:attrNameLst>
                                      </p:cBhvr>
                                      <p:to>
                                        <p:strVal val="visible"/>
                                      </p:to>
                                    </p:set>
                                    <p:anim calcmode="lin" valueType="num">
                                      <p:cBhvr additive="base">
                                        <p:cTn id="87"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32235" y="1393535"/>
            <a:ext cx="3238743" cy="1162050"/>
          </a:xfrm>
        </p:spPr>
        <p:txBody>
          <a:bodyPr/>
          <a:lstStyle/>
          <a:p>
            <a:pPr algn="ctr"/>
            <a:r>
              <a:rPr lang="en-US" sz="3000" dirty="0" smtClean="0">
                <a:latin typeface="Frutiger LT Std 95 UltraBlack" pitchFamily="34" charset="0"/>
              </a:rPr>
              <a:t>Now </a:t>
            </a:r>
            <a:r>
              <a:rPr lang="en-US" sz="3000" smtClean="0">
                <a:latin typeface="Frutiger LT Std 95 UltraBlack" pitchFamily="34" charset="0"/>
              </a:rPr>
              <a:t>Let’s Analyze!</a:t>
            </a:r>
            <a:endParaRPr lang="en-US" sz="3000" dirty="0">
              <a:latin typeface="Frutiger LT Std 95 UltraBlack" pitchFamily="34" charset="0"/>
            </a:endParaRPr>
          </a:p>
        </p:txBody>
      </p:sp>
      <p:sp>
        <p:nvSpPr>
          <p:cNvPr id="8" name="Content Placeholder 7"/>
          <p:cNvSpPr>
            <a:spLocks noGrp="1"/>
          </p:cNvSpPr>
          <p:nvPr>
            <p:ph idx="1"/>
          </p:nvPr>
        </p:nvSpPr>
        <p:spPr>
          <a:xfrm>
            <a:off x="3575050" y="1431940"/>
            <a:ext cx="4261375" cy="4694223"/>
          </a:xfrm>
        </p:spPr>
        <p:txBody>
          <a:bodyPr/>
          <a:lstStyle/>
          <a:p>
            <a:r>
              <a:rPr lang="en-US" dirty="0" smtClean="0">
                <a:latin typeface="Frutiger LT Std 45 Light" pitchFamily="34" charset="0"/>
              </a:rPr>
              <a:t>Write a caption for each of the following images that you see.</a:t>
            </a:r>
          </a:p>
          <a:p>
            <a:pPr algn="ctr">
              <a:buNone/>
            </a:pPr>
            <a:r>
              <a:rPr lang="en-US" dirty="0" smtClean="0">
                <a:latin typeface="Frutiger LT Std 95 UltraBlack" pitchFamily="34" charset="0"/>
              </a:rPr>
              <a:t>OR</a:t>
            </a:r>
          </a:p>
          <a:p>
            <a:r>
              <a:rPr lang="en-US" dirty="0" smtClean="0">
                <a:latin typeface="Frutiger LT Std 45 Light" pitchFamily="34" charset="0"/>
              </a:rPr>
              <a:t>Predict what will happen one minute after the scene shown in the following images.</a:t>
            </a:r>
          </a:p>
          <a:p>
            <a:pPr>
              <a:buNone/>
            </a:pPr>
            <a:endParaRPr lang="en-US" dirty="0" smtClean="0">
              <a:latin typeface="Frutiger LT Std 45 Light" pitchFamily="34" charset="0"/>
            </a:endParaRPr>
          </a:p>
        </p:txBody>
      </p:sp>
      <p:sp>
        <p:nvSpPr>
          <p:cNvPr id="9" name="Text Placeholder 8"/>
          <p:cNvSpPr>
            <a:spLocks noGrp="1"/>
          </p:cNvSpPr>
          <p:nvPr>
            <p:ph type="body" sz="half" idx="2"/>
          </p:nvPr>
        </p:nvSpPr>
        <p:spPr>
          <a:xfrm>
            <a:off x="424260" y="2622495"/>
            <a:ext cx="3008313" cy="4691063"/>
          </a:xfrm>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3"/>
          <p:cNvSpPr>
            <a:spLocks noGrp="1"/>
          </p:cNvSpPr>
          <p:nvPr>
            <p:ph type="title"/>
          </p:nvPr>
        </p:nvSpPr>
        <p:spPr bwMode="auto">
          <a:xfrm>
            <a:off x="309563" y="1277938"/>
            <a:ext cx="7450137" cy="720725"/>
          </a:xfrm>
          <a:noFill/>
          <a:ln>
            <a:miter lim="800000"/>
            <a:headEnd/>
            <a:tailEnd/>
          </a:ln>
        </p:spPr>
        <p:txBody>
          <a:bodyPr vert="horz" wrap="square" lIns="91440" tIns="45720" rIns="91440" bIns="45720" numCol="1" anchor="t" anchorCtr="0" compatLnSpc="1">
            <a:prstTxWarp prst="textNoShape">
              <a:avLst/>
            </a:prstTxWarp>
          </a:bodyPr>
          <a:lstStyle/>
          <a:p>
            <a:pPr algn="r"/>
            <a:r>
              <a:rPr lang="en-US" sz="2500" dirty="0" smtClean="0">
                <a:latin typeface="Frutiger LT Std 45 Light" pitchFamily="34" charset="0"/>
              </a:rPr>
              <a:t>Chamorro Combat Patrol. July 1945.</a:t>
            </a:r>
          </a:p>
        </p:txBody>
      </p:sp>
      <p:pic>
        <p:nvPicPr>
          <p:cNvPr id="4099" name="Content Placeholder 3" descr="77_ComPat_aim.jpg"/>
          <p:cNvPicPr>
            <a:picLocks noGrp="1" noChangeAspect="1"/>
          </p:cNvPicPr>
          <p:nvPr>
            <p:ph idx="1"/>
          </p:nvPr>
        </p:nvPicPr>
        <p:blipFill>
          <a:blip r:embed="rId3" cstate="print"/>
          <a:srcRect/>
          <a:stretch>
            <a:fillRect/>
          </a:stretch>
        </p:blipFill>
        <p:spPr>
          <a:xfrm>
            <a:off x="1104900" y="1854200"/>
            <a:ext cx="6672263" cy="50038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randombar(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bwMode="auto">
          <a:xfrm>
            <a:off x="309563" y="1316038"/>
            <a:ext cx="2765425" cy="5541962"/>
          </a:xfrm>
          <a:noFill/>
          <a:ln>
            <a:miter lim="800000"/>
            <a:headEnd/>
            <a:tailEnd/>
          </a:ln>
        </p:spPr>
        <p:txBody>
          <a:bodyPr vert="horz" wrap="square" lIns="91440" tIns="45720" rIns="91440" bIns="45720" numCol="1" anchor="t" anchorCtr="0" compatLnSpc="1">
            <a:prstTxWarp prst="textNoShape">
              <a:avLst/>
            </a:prstTxWarp>
          </a:bodyPr>
          <a:lstStyle/>
          <a:p>
            <a:pPr algn="ctr"/>
            <a:r>
              <a:rPr lang="en-US" sz="2500" dirty="0" smtClean="0">
                <a:latin typeface="Frutiger LT Std 45 Light" pitchFamily="34" charset="0"/>
              </a:rPr>
              <a:t>Chamorro Combat Patrol &amp; U.S. military personnel crouching over two Japanese bodies. August 14, 1945.</a:t>
            </a:r>
          </a:p>
        </p:txBody>
      </p:sp>
      <p:pic>
        <p:nvPicPr>
          <p:cNvPr id="3075" name="Content Placeholder 3" descr="63_Combat_Patrol.jpg"/>
          <p:cNvPicPr>
            <a:picLocks noGrp="1" noChangeAspect="1"/>
          </p:cNvPicPr>
          <p:nvPr>
            <p:ph idx="1"/>
          </p:nvPr>
        </p:nvPicPr>
        <p:blipFill>
          <a:blip r:embed="rId3" cstate="print"/>
          <a:srcRect/>
          <a:stretch>
            <a:fillRect/>
          </a:stretch>
        </p:blipFill>
        <p:spPr>
          <a:xfrm>
            <a:off x="3419475" y="1239838"/>
            <a:ext cx="4348163" cy="5608637"/>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randombar(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Lst>
  </p:timing>
</p:sld>
</file>

<file path=ppt/theme/theme1.xml><?xml version="1.0" encoding="utf-8"?>
<a:theme xmlns:a="http://schemas.openxmlformats.org/drawingml/2006/main" name="Blank Presentatio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lank Presentation">
      <a:majorFont>
        <a:latin typeface="Verdan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ill Sans" pitchFamily="34"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Gill Sans"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5882</TotalTime>
  <Words>1374</Words>
  <Application>Microsoft Office PowerPoint</Application>
  <PresentationFormat>On-screen Show (4:3)</PresentationFormat>
  <Paragraphs>114</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Blank Presentation</vt:lpstr>
      <vt:lpstr>PowerPoint Presentation</vt:lpstr>
      <vt:lpstr>In July 1944, U.S. armed forces stormed ashore to recapture Guam from the Japanese.   </vt:lpstr>
      <vt:lpstr>The only practical way to ferret out Japanese locations was to scour the area on foot and rely on intelligence from local Chamorro scouts.  </vt:lpstr>
      <vt:lpstr>The island was declared secure on August 10, 1944, but thousands of Japanese remained in the jungles at that time. For these men, and the men whose job it was to hunt them down, the war was far from over. </vt:lpstr>
      <vt:lpstr>According to Major O.R. Lodge, USMC, “The native guides who accompanied many of the Marine and Army patrols during the campaign proper and the mop up period performed invaluable service in ferreting out Japanese troops and equipment.”  </vt:lpstr>
      <vt:lpstr>Analyzing Photographs &amp; Prints</vt:lpstr>
      <vt:lpstr>Now Let’s Analyze!</vt:lpstr>
      <vt:lpstr>Chamorro Combat Patrol. July 1945.</vt:lpstr>
      <vt:lpstr>Chamorro Combat Patrol &amp; U.S. military personnel crouching over two Japanese bodies. August 14, 1945.</vt:lpstr>
      <vt:lpstr>Located in the office of the Chief of Police, Corporeal Felix Wusstig is recording another dead Japanese soldier. July 1945.</vt:lpstr>
      <vt:lpstr>A Chamorro farmer explains to the Chamorro Military Patrol that items from his farm are missing from the night before.  He suspects Japanese stragglers have been stealing from him. July 1945.</vt:lpstr>
      <vt:lpstr>Boza Vicente lies in bed wounded from an attack by seven Japanese with grenades on a patrol in the hills of Guam.</vt:lpstr>
      <vt:lpstr>Francisco Cruz comes out cautiously out of a cave after an inspection while a fellow patrol member, Jose Tenorio, protects him from attacks. July 1945.</vt:lpstr>
      <vt:lpstr>Eating at a local ranch for a meal. On the left is a Navy photographer, Arthur Rickerbe. July 1945.</vt:lpstr>
      <vt:lpstr>The loosely formed civilian scouts who were engaged in this hunt were succeeded in November 1944 by the Guam Combat Patrol.  </vt:lpstr>
      <vt:lpstr>3) Further Investigation</vt:lpstr>
      <vt:lpstr>Bibliography</vt:lpstr>
    </vt:vector>
  </TitlesOfParts>
  <Company>National Park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the National Park Service</dc:title>
  <dc:creator>Jennifer Mummart</dc:creator>
  <cp:lastModifiedBy>DABrown</cp:lastModifiedBy>
  <cp:revision>301</cp:revision>
  <cp:lastPrinted>2001-01-10T15:55:37Z</cp:lastPrinted>
  <dcterms:created xsi:type="dcterms:W3CDTF">2000-03-24T20:50:56Z</dcterms:created>
  <dcterms:modified xsi:type="dcterms:W3CDTF">2011-03-12T01:35:03Z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