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38" r:id="rId3"/>
    <p:sldId id="344" r:id="rId4"/>
    <p:sldId id="341" r:id="rId5"/>
    <p:sldId id="342" r:id="rId6"/>
    <p:sldId id="340" r:id="rId7"/>
    <p:sldId id="325" r:id="rId8"/>
    <p:sldId id="345" r:id="rId9"/>
    <p:sldId id="326" r:id="rId1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Gill San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Gill San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Gill San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Gill San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Gill Sans" pitchFamily="34" charset="0"/>
        <a:ea typeface="+mn-ea"/>
        <a:cs typeface="+mn-cs"/>
      </a:defRPr>
    </a:lvl5pPr>
    <a:lvl6pPr marL="2286000" algn="l" defTabSz="914400" rtl="0" eaLnBrk="1" latinLnBrk="0" hangingPunct="1">
      <a:defRPr sz="2400" kern="1200">
        <a:solidFill>
          <a:schemeClr val="tx1"/>
        </a:solidFill>
        <a:latin typeface="Gill Sans" pitchFamily="34" charset="0"/>
        <a:ea typeface="+mn-ea"/>
        <a:cs typeface="+mn-cs"/>
      </a:defRPr>
    </a:lvl6pPr>
    <a:lvl7pPr marL="2743200" algn="l" defTabSz="914400" rtl="0" eaLnBrk="1" latinLnBrk="0" hangingPunct="1">
      <a:defRPr sz="2400" kern="1200">
        <a:solidFill>
          <a:schemeClr val="tx1"/>
        </a:solidFill>
        <a:latin typeface="Gill Sans" pitchFamily="34" charset="0"/>
        <a:ea typeface="+mn-ea"/>
        <a:cs typeface="+mn-cs"/>
      </a:defRPr>
    </a:lvl7pPr>
    <a:lvl8pPr marL="3200400" algn="l" defTabSz="914400" rtl="0" eaLnBrk="1" latinLnBrk="0" hangingPunct="1">
      <a:defRPr sz="2400" kern="1200">
        <a:solidFill>
          <a:schemeClr val="tx1"/>
        </a:solidFill>
        <a:latin typeface="Gill Sans" pitchFamily="34" charset="0"/>
        <a:ea typeface="+mn-ea"/>
        <a:cs typeface="+mn-cs"/>
      </a:defRPr>
    </a:lvl8pPr>
    <a:lvl9pPr marL="3657600" algn="l" defTabSz="914400" rtl="0" eaLnBrk="1" latinLnBrk="0" hangingPunct="1">
      <a:defRPr sz="2400" kern="1200">
        <a:solidFill>
          <a:schemeClr val="tx1"/>
        </a:solidFill>
        <a:latin typeface="Gill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336600"/>
    <a:srgbClr val="006600"/>
    <a:srgbClr val="008000"/>
    <a:srgbClr val="00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89418" autoAdjust="0"/>
  </p:normalViewPr>
  <p:slideViewPr>
    <p:cSldViewPr>
      <p:cViewPr>
        <p:scale>
          <a:sx n="75" d="100"/>
          <a:sy n="75" d="100"/>
        </p:scale>
        <p:origin x="-600" y="-114"/>
      </p:cViewPr>
      <p:guideLst>
        <p:guide orient="horz" pos="999"/>
        <p:guide pos="3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48"/>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1863">
              <a:defRPr sz="1200">
                <a:latin typeface="Times" pitchFamily="18" charset="0"/>
              </a:defRPr>
            </a:lvl1pPr>
          </a:lstStyle>
          <a:p>
            <a:pPr>
              <a:defRPr/>
            </a:pPr>
            <a:r>
              <a:rPr lang="en-US" altLang="en-US"/>
              <a:t>Five-State Govenment Documents Conference</a:t>
            </a:r>
          </a:p>
        </p:txBody>
      </p:sp>
      <p:sp>
        <p:nvSpPr>
          <p:cNvPr id="6861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1863">
              <a:defRPr sz="1200">
                <a:latin typeface="Times" pitchFamily="18" charset="0"/>
              </a:defRPr>
            </a:lvl1pPr>
          </a:lstStyle>
          <a:p>
            <a:pPr>
              <a:defRPr/>
            </a:pPr>
            <a:endParaRPr lang="en-US" altLang="en-US"/>
          </a:p>
        </p:txBody>
      </p:sp>
      <p:sp>
        <p:nvSpPr>
          <p:cNvPr id="6861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1863">
              <a:defRPr sz="1200">
                <a:latin typeface="Times" pitchFamily="18" charset="0"/>
              </a:defRPr>
            </a:lvl1pPr>
          </a:lstStyle>
          <a:p>
            <a:pPr>
              <a:defRPr/>
            </a:pPr>
            <a:r>
              <a:rPr lang="en-US" altLang="en-US"/>
              <a:t>August 2006</a:t>
            </a:r>
          </a:p>
        </p:txBody>
      </p:sp>
      <p:sp>
        <p:nvSpPr>
          <p:cNvPr id="6861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1863">
              <a:defRPr sz="1200">
                <a:latin typeface="Times" pitchFamily="18" charset="0"/>
              </a:defRPr>
            </a:lvl1pPr>
          </a:lstStyle>
          <a:p>
            <a:pPr>
              <a:defRPr/>
            </a:pPr>
            <a:fld id="{23D64CF5-63FF-45A0-88FC-E4FD77406F15}" type="slidenum">
              <a:rPr lang="en-US" altLang="en-US"/>
              <a:pPr>
                <a:defRPr/>
              </a:pPr>
              <a:t>‹#›</a:t>
            </a:fld>
            <a:endParaRPr lang="en-US" altLang="en-US"/>
          </a:p>
        </p:txBody>
      </p:sp>
    </p:spTree>
    <p:extLst>
      <p:ext uri="{BB962C8B-B14F-4D97-AF65-F5344CB8AC3E}">
        <p14:creationId xmlns:p14="http://schemas.microsoft.com/office/powerpoint/2010/main" val="5892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atin typeface="Times" pitchFamily="18" charset="0"/>
              </a:defRPr>
            </a:lvl1pPr>
          </a:lstStyle>
          <a:p>
            <a:pPr>
              <a:defRPr/>
            </a:pPr>
            <a:r>
              <a:rPr lang="en-US" altLang="en-US"/>
              <a:t>Five-State Govenment Documents Conference</a:t>
            </a:r>
          </a:p>
        </p:txBody>
      </p:sp>
      <p:sp>
        <p:nvSpPr>
          <p:cNvPr id="9216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atin typeface="Times" pitchFamily="18" charset="0"/>
              </a:defRPr>
            </a:lvl1pPr>
          </a:lstStyle>
          <a:p>
            <a:pPr>
              <a:defRPr/>
            </a:pPr>
            <a:endParaRPr lang="en-US" altLang="en-US"/>
          </a:p>
        </p:txBody>
      </p:sp>
      <p:sp>
        <p:nvSpPr>
          <p:cNvPr id="6148"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16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atin typeface="Times" pitchFamily="18" charset="0"/>
              </a:defRPr>
            </a:lvl1pPr>
          </a:lstStyle>
          <a:p>
            <a:pPr>
              <a:defRPr/>
            </a:pPr>
            <a:r>
              <a:rPr lang="en-US" altLang="en-US"/>
              <a:t>August 2006</a:t>
            </a:r>
          </a:p>
        </p:txBody>
      </p:sp>
      <p:sp>
        <p:nvSpPr>
          <p:cNvPr id="9216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atin typeface="Times" pitchFamily="18" charset="0"/>
              </a:defRPr>
            </a:lvl1pPr>
          </a:lstStyle>
          <a:p>
            <a:pPr>
              <a:defRPr/>
            </a:pPr>
            <a:fld id="{81AB850C-C355-4B6B-89FD-55328875A200}" type="slidenum">
              <a:rPr lang="en-US" altLang="en-US"/>
              <a:pPr>
                <a:defRPr/>
              </a:pPr>
              <a:t>‹#›</a:t>
            </a:fld>
            <a:endParaRPr lang="en-US" altLang="en-US"/>
          </a:p>
        </p:txBody>
      </p:sp>
    </p:spTree>
    <p:extLst>
      <p:ext uri="{BB962C8B-B14F-4D97-AF65-F5344CB8AC3E}">
        <p14:creationId xmlns:p14="http://schemas.microsoft.com/office/powerpoint/2010/main" val="391735891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7171" name="Rectangle 6"/>
          <p:cNvSpPr>
            <a:spLocks noGrp="1" noChangeArrowheads="1"/>
          </p:cNvSpPr>
          <p:nvPr>
            <p:ph type="ftr" sz="quarter" idx="4"/>
          </p:nvPr>
        </p:nvSpPr>
        <p:spPr>
          <a:noFill/>
        </p:spPr>
        <p:txBody>
          <a:bodyPr/>
          <a:lstStyle/>
          <a:p>
            <a:r>
              <a:rPr lang="en-US" altLang="en-US" smtClean="0"/>
              <a:t>August 2006</a:t>
            </a:r>
          </a:p>
        </p:txBody>
      </p:sp>
      <p:sp>
        <p:nvSpPr>
          <p:cNvPr id="7172" name="Rectangle 7"/>
          <p:cNvSpPr>
            <a:spLocks noGrp="1" noChangeArrowheads="1"/>
          </p:cNvSpPr>
          <p:nvPr>
            <p:ph type="sldNum" sz="quarter" idx="5"/>
          </p:nvPr>
        </p:nvSpPr>
        <p:spPr>
          <a:noFill/>
        </p:spPr>
        <p:txBody>
          <a:bodyPr/>
          <a:lstStyle/>
          <a:p>
            <a:fld id="{E226B7AA-5619-4EB0-958D-C07123300CC6}" type="slidenum">
              <a:rPr lang="en-US" altLang="en-US" smtClean="0"/>
              <a:pPr/>
              <a:t>1</a:t>
            </a:fld>
            <a:endParaRPr lang="en-US" altLang="en-US"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p:spPr>
        <p:txBody>
          <a:bodyPr/>
          <a:lstStyle/>
          <a:p>
            <a:pPr eaLnBrk="1" hangingPunct="1"/>
            <a:r>
              <a:rPr lang="en-US" dirty="0" smtClean="0"/>
              <a:t>Photo Description: The flag of the Rising Sun sways in the wind above the Marine Barracks in </a:t>
            </a:r>
            <a:r>
              <a:rPr lang="en-US" dirty="0" err="1" smtClean="0"/>
              <a:t>Sumay</a:t>
            </a:r>
            <a:r>
              <a:rPr lang="en-US" dirty="0" smtClean="0"/>
              <a:t>. Though reminded every day of the Japanese presence in Guam, </a:t>
            </a:r>
            <a:r>
              <a:rPr lang="en-US" dirty="0" err="1" smtClean="0"/>
              <a:t>Chamorros</a:t>
            </a:r>
            <a:r>
              <a:rPr lang="en-US" dirty="0" smtClean="0"/>
              <a:t> never lost hope that America would return to liberate the island. </a:t>
            </a: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Description: George Tweed - the radioman that was protected by the local Chamorro people from the Japanese throughout the occupation. The other American service members that hid from the Japanese were all found and killed.</a:t>
            </a:r>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81AB850C-C355-4B6B-89FD-55328875A200}" type="slidenum">
              <a:rPr lang="en-US" altLang="en-US" smtClean="0"/>
              <a:pPr>
                <a:defRPr/>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Photo Description: </a:t>
            </a:r>
            <a:r>
              <a:rPr lang="en-US" dirty="0" smtClean="0"/>
              <a:t>During the occupation of Guam by Japan, officials inspect a rice paddy in </a:t>
            </a:r>
            <a:r>
              <a:rPr lang="en-US" dirty="0" err="1" smtClean="0"/>
              <a:t>Inarajan</a:t>
            </a:r>
            <a:r>
              <a:rPr lang="en-US" dirty="0" smtClean="0"/>
              <a:t>. Rice paddies were located in </a:t>
            </a:r>
            <a:r>
              <a:rPr lang="en-US" dirty="0" err="1" smtClean="0"/>
              <a:t>Piti</a:t>
            </a:r>
            <a:r>
              <a:rPr lang="en-US" dirty="0" smtClean="0"/>
              <a:t>, </a:t>
            </a:r>
            <a:r>
              <a:rPr lang="en-US" dirty="0" err="1" smtClean="0"/>
              <a:t>Inarajan</a:t>
            </a:r>
            <a:r>
              <a:rPr lang="en-US" dirty="0" smtClean="0"/>
              <a:t> and </a:t>
            </a:r>
            <a:r>
              <a:rPr lang="en-US" dirty="0" err="1" smtClean="0"/>
              <a:t>Merizo</a:t>
            </a:r>
            <a:r>
              <a:rPr lang="en-US" dirty="0" smtClean="0"/>
              <a:t> as part of the agricultural program established by occupation authorities. </a:t>
            </a:r>
            <a:r>
              <a:rPr lang="en-US" dirty="0" err="1" smtClean="0"/>
              <a:t>Chamorros</a:t>
            </a:r>
            <a:r>
              <a:rPr lang="en-US" dirty="0" smtClean="0"/>
              <a:t> in </a:t>
            </a:r>
            <a:r>
              <a:rPr lang="en-US" dirty="0" err="1" smtClean="0"/>
              <a:t>Asan</a:t>
            </a:r>
            <a:r>
              <a:rPr lang="en-US" dirty="0" smtClean="0"/>
              <a:t> rice paddies with Japanese military personnel monitoring (WAPA -043)</a:t>
            </a:r>
          </a:p>
          <a:p>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81AB850C-C355-4B6B-89FD-55328875A200}" type="slidenum">
              <a:rPr lang="en-US" altLang="en-US" smtClean="0"/>
              <a:pPr>
                <a:defRPr/>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Photo Description: </a:t>
            </a:r>
            <a:r>
              <a:rPr lang="en-US" dirty="0" smtClean="0"/>
              <a:t>The rugged northern coastline area of George Tweed's cave where the local Chamorro families such as the </a:t>
            </a:r>
            <a:r>
              <a:rPr lang="en-US" dirty="0" err="1" smtClean="0"/>
              <a:t>Artero's</a:t>
            </a:r>
            <a:r>
              <a:rPr lang="en-US" dirty="0" smtClean="0"/>
              <a:t> and others protected Tweed; often without regard to their own personal safety.</a:t>
            </a:r>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81AB850C-C355-4B6B-89FD-55328875A200}" type="slidenum">
              <a:rPr lang="en-US" altLang="en-US" smtClean="0"/>
              <a:pPr>
                <a:defRPr/>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9219" name="Rectangle 6"/>
          <p:cNvSpPr>
            <a:spLocks noGrp="1" noChangeArrowheads="1"/>
          </p:cNvSpPr>
          <p:nvPr>
            <p:ph type="ftr" sz="quarter" idx="4"/>
          </p:nvPr>
        </p:nvSpPr>
        <p:spPr>
          <a:noFill/>
        </p:spPr>
        <p:txBody>
          <a:bodyPr/>
          <a:lstStyle/>
          <a:p>
            <a:r>
              <a:rPr lang="en-US" altLang="en-US" smtClean="0"/>
              <a:t>August 2006</a:t>
            </a:r>
          </a:p>
        </p:txBody>
      </p:sp>
      <p:sp>
        <p:nvSpPr>
          <p:cNvPr id="9220" name="Rectangle 7"/>
          <p:cNvSpPr>
            <a:spLocks noGrp="1" noChangeArrowheads="1"/>
          </p:cNvSpPr>
          <p:nvPr>
            <p:ph type="sldNum" sz="quarter" idx="5"/>
          </p:nvPr>
        </p:nvSpPr>
        <p:spPr>
          <a:noFill/>
        </p:spPr>
        <p:txBody>
          <a:bodyPr/>
          <a:lstStyle/>
          <a:p>
            <a:fld id="{D539AD30-A9D0-40A8-9B07-15AA1FD21831}" type="slidenum">
              <a:rPr lang="en-US" altLang="en-US" smtClean="0"/>
              <a:pPr/>
              <a:t>7</a:t>
            </a:fld>
            <a:endParaRPr lang="en-US" altLang="en-US" smtClean="0"/>
          </a:p>
        </p:txBody>
      </p:sp>
      <p:sp>
        <p:nvSpPr>
          <p:cNvPr id="9221" name="Rectangle 2"/>
          <p:cNvSpPr>
            <a:spLocks noGrp="1" noRot="1" noChangeAspect="1" noChangeArrowheads="1" noTextEdit="1"/>
          </p:cNvSpPr>
          <p:nvPr>
            <p:ph type="sldImg"/>
          </p:nvPr>
        </p:nvSpPr>
        <p:spPr>
          <a:ln/>
        </p:spPr>
      </p:sp>
      <p:sp>
        <p:nvSpPr>
          <p:cNvPr id="9222" name="Rectangle 3"/>
          <p:cNvSpPr>
            <a:spLocks noGrp="1" noChangeArrowheads="1"/>
          </p:cNvSpPr>
          <p:nvPr>
            <p:ph type="body" idx="1"/>
          </p:nvPr>
        </p:nvSpPr>
        <p:spPr>
          <a:noFill/>
          <a:ln/>
        </p:spPr>
        <p:txBody>
          <a:bodyPr/>
          <a:lstStyle/>
          <a:p>
            <a:pPr eaLnBrk="1" hangingPunct="1"/>
            <a:r>
              <a:rPr lang="en-US" altLang="en-US" dirty="0" smtClean="0"/>
              <a:t>Photo Description: </a:t>
            </a:r>
            <a:r>
              <a:rPr lang="en-US" dirty="0" smtClean="0"/>
              <a:t>Military personnel examine the ruins of George Tweed's cave (actually an enlarged vertical fracture as shown in this photo)</a:t>
            </a: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Photo Description: A hero in the family. Tony </a:t>
            </a:r>
            <a:r>
              <a:rPr lang="en-US" dirty="0" err="1" smtClean="0"/>
              <a:t>Duenas</a:t>
            </a:r>
            <a:r>
              <a:rPr lang="en-US" dirty="0" smtClean="0"/>
              <a:t>, the only Guam native to win the Silver Star in this war, poses with his wife and their four children after he had been presented with the decoration by Major General Henry L. Larson, USMC, Island Commander of Guam. </a:t>
            </a:r>
            <a:r>
              <a:rPr lang="en-US" dirty="0" err="1" smtClean="0"/>
              <a:t>Duenas</a:t>
            </a:r>
            <a:r>
              <a:rPr lang="en-US" dirty="0" smtClean="0"/>
              <a:t> won the medal for conspicuous gallantry and intrepidity as a deputized guide and scout for the Marines during the operation that climaxed in the reoccupation on Guam by US forces. June 7, 1945. National Archives.</a:t>
            </a:r>
            <a:endParaRPr lang="en-US" altLang="en-US" dirty="0" smtClean="0"/>
          </a:p>
          <a:p>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81AB850C-C355-4B6B-89FD-55328875A200}" type="slidenum">
              <a:rPr lang="en-US" altLang="en-US" smtClean="0"/>
              <a:pPr>
                <a:defRPr/>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0243" name="Rectangle 6"/>
          <p:cNvSpPr>
            <a:spLocks noGrp="1" noChangeArrowheads="1"/>
          </p:cNvSpPr>
          <p:nvPr>
            <p:ph type="ftr" sz="quarter" idx="4"/>
          </p:nvPr>
        </p:nvSpPr>
        <p:spPr>
          <a:noFill/>
        </p:spPr>
        <p:txBody>
          <a:bodyPr/>
          <a:lstStyle/>
          <a:p>
            <a:r>
              <a:rPr lang="en-US" altLang="en-US" smtClean="0"/>
              <a:t>August 2006</a:t>
            </a:r>
          </a:p>
        </p:txBody>
      </p:sp>
      <p:sp>
        <p:nvSpPr>
          <p:cNvPr id="10244" name="Rectangle 7"/>
          <p:cNvSpPr>
            <a:spLocks noGrp="1" noChangeArrowheads="1"/>
          </p:cNvSpPr>
          <p:nvPr>
            <p:ph type="sldNum" sz="quarter" idx="5"/>
          </p:nvPr>
        </p:nvSpPr>
        <p:spPr>
          <a:noFill/>
        </p:spPr>
        <p:txBody>
          <a:bodyPr/>
          <a:lstStyle/>
          <a:p>
            <a:fld id="{FFE23150-5D62-420D-A9C7-49600519D710}" type="slidenum">
              <a:rPr lang="en-US" altLang="en-US" smtClean="0"/>
              <a:pPr/>
              <a:t>9</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p:spPr>
        <p:txBody>
          <a:bodyPr/>
          <a:lstStyle/>
          <a:p>
            <a:pPr eaLnBrk="1" hangingPunct="1"/>
            <a:r>
              <a:rPr lang="en-US" altLang="en-US" smtClean="0"/>
              <a:t>Photo: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CA62E81-AEAA-43CC-B705-F090126C446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6A68DE-0676-48A3-97D5-40415C7FC5F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07695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8C9DC3-940F-439D-870F-ABEA43A41A7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34671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00500" y="2057400"/>
            <a:ext cx="3467100" cy="4419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DA0E66-5BFF-4F79-8263-DCB5D1CC58BD}"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6836090" cy="682140"/>
          </a:xfrm>
          <a:prstGeom prst="rect">
            <a:avLst/>
          </a:prstGeom>
        </p:spPr>
        <p:txBody>
          <a:bodyPr/>
          <a:lstStyle>
            <a:lvl1pPr>
              <a:defRPr b="0">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CC13632-4BE2-4A63-A229-1D17C1B9D81F}"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89A9F6-68C1-4852-893B-13A29FB7517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4EA197-B10F-48F9-959F-040E9443FBB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C1A7300-09B2-43F2-81DE-6554C85A06B5}"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CC7F60F-FAED-4B02-9E2E-DD0EF7F4C8C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8C8DABF-8855-4883-90AE-49BF840009D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4451EB-3E3C-4776-8D8C-8347B797D53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385520-5E6D-42AF-B1A3-544179F3C08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16025"/>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2057400"/>
            <a:ext cx="7086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820E6FC-FAAD-4412-A990-7CB568A90DDD}" type="slidenum">
              <a:rPr lang="en-US" altLang="en-US"/>
              <a:pPr>
                <a:defRPr/>
              </a:pPr>
              <a:t>‹#›</a:t>
            </a:fld>
            <a:endParaRPr lang="en-US" altLang="en-US"/>
          </a:p>
        </p:txBody>
      </p:sp>
      <p:sp>
        <p:nvSpPr>
          <p:cNvPr id="1032" name="Rectangle 8"/>
          <p:cNvSpPr>
            <a:spLocks noChangeArrowheads="1"/>
          </p:cNvSpPr>
          <p:nvPr/>
        </p:nvSpPr>
        <p:spPr bwMode="auto">
          <a:xfrm>
            <a:off x="7772400" y="1219200"/>
            <a:ext cx="1371600" cy="5257800"/>
          </a:xfrm>
          <a:prstGeom prst="rect">
            <a:avLst/>
          </a:prstGeom>
          <a:gradFill rotWithShape="0">
            <a:gsLst>
              <a:gs pos="0">
                <a:srgbClr val="CAD8D2"/>
              </a:gs>
              <a:gs pos="100000">
                <a:srgbClr val="FFFFFF"/>
              </a:gs>
            </a:gsLst>
            <a:lin ang="5400000" scaled="1"/>
          </a:gradFill>
          <a:ln w="9525">
            <a:noFill/>
            <a:miter lim="800000"/>
            <a:headEnd/>
            <a:tailEnd/>
          </a:ln>
          <a:effectLst/>
        </p:spPr>
        <p:txBody>
          <a:bodyPr wrap="none"/>
          <a:lstStyle/>
          <a:p>
            <a:pPr algn="ctr">
              <a:defRPr/>
            </a:pPr>
            <a:endParaRPr lang="en-US" altLang="en-US" sz="1200" b="1">
              <a:latin typeface="Verdana" pitchFamily="34" charset="0"/>
            </a:endParaRPr>
          </a:p>
        </p:txBody>
      </p:sp>
      <p:pic>
        <p:nvPicPr>
          <p:cNvPr id="2" name="Picture 11" descr="nps01"/>
          <p:cNvPicPr>
            <a:picLocks noChangeAspect="1" noChangeArrowheads="1"/>
          </p:cNvPicPr>
          <p:nvPr/>
        </p:nvPicPr>
        <p:blipFill>
          <a:blip r:embed="rId14" cstate="print"/>
          <a:srcRect/>
          <a:stretch>
            <a:fillRect/>
          </a:stretch>
        </p:blipFill>
        <p:spPr bwMode="auto">
          <a:xfrm>
            <a:off x="577850" y="357188"/>
            <a:ext cx="4600575" cy="447675"/>
          </a:xfrm>
          <a:prstGeom prst="rect">
            <a:avLst/>
          </a:prstGeom>
          <a:noFill/>
          <a:ln w="9525">
            <a:noFill/>
            <a:miter lim="800000"/>
            <a:headEnd/>
            <a:tailEnd/>
          </a:ln>
        </p:spPr>
      </p:pic>
      <p:pic>
        <p:nvPicPr>
          <p:cNvPr id="1033" name="Picture 14" descr="nps02a"/>
          <p:cNvPicPr>
            <a:picLocks noChangeAspect="1" noChangeArrowheads="1"/>
          </p:cNvPicPr>
          <p:nvPr/>
        </p:nvPicPr>
        <p:blipFill>
          <a:blip r:embed="rId15" cstate="print"/>
          <a:srcRect/>
          <a:stretch>
            <a:fillRect/>
          </a:stretch>
        </p:blipFill>
        <p:spPr bwMode="auto">
          <a:xfrm>
            <a:off x="7913688" y="1239838"/>
            <a:ext cx="1095375" cy="781050"/>
          </a:xfrm>
          <a:prstGeom prst="rect">
            <a:avLst/>
          </a:prstGeom>
          <a:noFill/>
          <a:ln w="9525">
            <a:noFill/>
            <a:miter lim="800000"/>
            <a:headEnd/>
            <a:tailEnd/>
          </a:ln>
        </p:spPr>
      </p:pic>
      <p:pic>
        <p:nvPicPr>
          <p:cNvPr id="1034" name="Picture 24" descr="23"/>
          <p:cNvPicPr>
            <a:picLocks noChangeAspect="1" noChangeArrowheads="1"/>
          </p:cNvPicPr>
          <p:nvPr/>
        </p:nvPicPr>
        <p:blipFill>
          <a:blip r:embed="rId16" cstate="print"/>
          <a:srcRect/>
          <a:stretch>
            <a:fillRect/>
          </a:stretch>
        </p:blipFill>
        <p:spPr bwMode="auto">
          <a:xfrm>
            <a:off x="7874000" y="123825"/>
            <a:ext cx="1076325" cy="1039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itchFamily="34" charset="0"/>
        </a:defRPr>
      </a:lvl2pPr>
      <a:lvl3pPr algn="l" rtl="0" eaLnBrk="0" fontAlgn="base" hangingPunct="0">
        <a:spcBef>
          <a:spcPct val="0"/>
        </a:spcBef>
        <a:spcAft>
          <a:spcPct val="0"/>
        </a:spcAft>
        <a:defRPr sz="3200" b="1">
          <a:solidFill>
            <a:schemeClr val="tx1"/>
          </a:solidFill>
          <a:latin typeface="Verdana" pitchFamily="34" charset="0"/>
        </a:defRPr>
      </a:lvl3pPr>
      <a:lvl4pPr algn="l" rtl="0" eaLnBrk="0" fontAlgn="base" hangingPunct="0">
        <a:spcBef>
          <a:spcPct val="0"/>
        </a:spcBef>
        <a:spcAft>
          <a:spcPct val="0"/>
        </a:spcAft>
        <a:defRPr sz="3200" b="1">
          <a:solidFill>
            <a:schemeClr val="tx1"/>
          </a:solidFill>
          <a:latin typeface="Verdana" pitchFamily="34" charset="0"/>
        </a:defRPr>
      </a:lvl4pPr>
      <a:lvl5pPr algn="l" rtl="0" eaLnBrk="0" fontAlgn="base" hangingPunct="0">
        <a:spcBef>
          <a:spcPct val="0"/>
        </a:spcBef>
        <a:spcAft>
          <a:spcPct val="0"/>
        </a:spcAft>
        <a:defRPr sz="3200" b="1">
          <a:solidFill>
            <a:schemeClr val="tx1"/>
          </a:solidFill>
          <a:latin typeface="Verdana" pitchFamily="34" charset="0"/>
        </a:defRPr>
      </a:lvl5pPr>
      <a:lvl6pPr marL="457200" algn="l" rtl="0" eaLnBrk="0" fontAlgn="base" hangingPunct="0">
        <a:spcBef>
          <a:spcPct val="0"/>
        </a:spcBef>
        <a:spcAft>
          <a:spcPct val="0"/>
        </a:spcAft>
        <a:defRPr sz="3200" b="1">
          <a:solidFill>
            <a:schemeClr val="tx1"/>
          </a:solidFill>
          <a:latin typeface="Verdana" pitchFamily="34" charset="0"/>
        </a:defRPr>
      </a:lvl6pPr>
      <a:lvl7pPr marL="914400" algn="l" rtl="0" eaLnBrk="0" fontAlgn="base" hangingPunct="0">
        <a:spcBef>
          <a:spcPct val="0"/>
        </a:spcBef>
        <a:spcAft>
          <a:spcPct val="0"/>
        </a:spcAft>
        <a:defRPr sz="3200" b="1">
          <a:solidFill>
            <a:schemeClr val="tx1"/>
          </a:solidFill>
          <a:latin typeface="Verdana" pitchFamily="34" charset="0"/>
        </a:defRPr>
      </a:lvl7pPr>
      <a:lvl8pPr marL="1371600" algn="l" rtl="0" eaLnBrk="0" fontAlgn="base" hangingPunct="0">
        <a:spcBef>
          <a:spcPct val="0"/>
        </a:spcBef>
        <a:spcAft>
          <a:spcPct val="0"/>
        </a:spcAft>
        <a:defRPr sz="3200" b="1">
          <a:solidFill>
            <a:schemeClr val="tx1"/>
          </a:solidFill>
          <a:latin typeface="Verdana" pitchFamily="34" charset="0"/>
        </a:defRPr>
      </a:lvl8pPr>
      <a:lvl9pPr marL="1828800" algn="l"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23863" y="241300"/>
            <a:ext cx="4800600" cy="690563"/>
          </a:xfrm>
          <a:prstGeom prst="rect">
            <a:avLst/>
          </a:prstGeom>
          <a:solidFill>
            <a:schemeClr val="tx1"/>
          </a:solidFill>
          <a:ln w="9525">
            <a:noFill/>
            <a:miter lim="800000"/>
            <a:headEnd/>
            <a:tailEnd/>
          </a:ln>
        </p:spPr>
        <p:txBody>
          <a:bodyPr wrap="none" anchor="ctr"/>
          <a:lstStyle/>
          <a:p>
            <a:endParaRPr lang="en-US"/>
          </a:p>
        </p:txBody>
      </p:sp>
      <p:pic>
        <p:nvPicPr>
          <p:cNvPr id="2051" name="Picture 5" descr="nps03"/>
          <p:cNvPicPr>
            <a:picLocks noChangeAspect="1" noChangeArrowheads="1"/>
          </p:cNvPicPr>
          <p:nvPr/>
        </p:nvPicPr>
        <p:blipFill>
          <a:blip r:embed="rId3" cstate="print"/>
          <a:srcRect/>
          <a:stretch>
            <a:fillRect/>
          </a:stretch>
        </p:blipFill>
        <p:spPr bwMode="auto">
          <a:xfrm>
            <a:off x="577850" y="357188"/>
            <a:ext cx="5715000" cy="447675"/>
          </a:xfrm>
          <a:prstGeom prst="rect">
            <a:avLst/>
          </a:prstGeom>
          <a:noFill/>
          <a:ln w="9525">
            <a:noFill/>
            <a:miter lim="800000"/>
            <a:headEnd/>
            <a:tailEnd/>
          </a:ln>
        </p:spPr>
      </p:pic>
      <p:pic>
        <p:nvPicPr>
          <p:cNvPr id="2052" name="Picture 6" descr="nps04"/>
          <p:cNvPicPr>
            <a:picLocks noChangeAspect="1" noChangeArrowheads="1"/>
          </p:cNvPicPr>
          <p:nvPr/>
        </p:nvPicPr>
        <p:blipFill>
          <a:blip r:embed="rId4" cstate="print"/>
          <a:srcRect/>
          <a:stretch>
            <a:fillRect/>
          </a:stretch>
        </p:blipFill>
        <p:spPr bwMode="auto">
          <a:xfrm>
            <a:off x="7893050" y="1277938"/>
            <a:ext cx="1095375" cy="781050"/>
          </a:xfrm>
          <a:prstGeom prst="rect">
            <a:avLst/>
          </a:prstGeom>
          <a:noFill/>
          <a:ln w="9525">
            <a:noFill/>
            <a:miter lim="800000"/>
            <a:headEnd/>
            <a:tailEnd/>
          </a:ln>
        </p:spPr>
      </p:pic>
      <p:sp>
        <p:nvSpPr>
          <p:cNvPr id="2054" name="Rectangle 7"/>
          <p:cNvSpPr>
            <a:spLocks noGrp="1" noChangeArrowheads="1"/>
          </p:cNvSpPr>
          <p:nvPr/>
        </p:nvSpPr>
        <p:spPr bwMode="auto">
          <a:xfrm>
            <a:off x="0" y="1201738"/>
            <a:ext cx="7835900" cy="2073642"/>
          </a:xfrm>
          <a:prstGeom prst="rect">
            <a:avLst/>
          </a:prstGeom>
          <a:noFill/>
          <a:ln w="9525">
            <a:noFill/>
            <a:miter lim="800000"/>
            <a:headEnd/>
            <a:tailEnd/>
          </a:ln>
        </p:spPr>
        <p:txBody>
          <a:bodyPr/>
          <a:lstStyle/>
          <a:p>
            <a:pPr marL="342900" indent="-342900" algn="ctr">
              <a:spcBef>
                <a:spcPct val="20000"/>
              </a:spcBef>
            </a:pPr>
            <a:r>
              <a:rPr lang="en-US" sz="3000" i="1" dirty="0" smtClean="0">
                <a:solidFill>
                  <a:srgbClr val="002060"/>
                </a:solidFill>
                <a:latin typeface="Frutiger LT Std 95 UltraBlack" pitchFamily="34" charset="0"/>
              </a:rPr>
              <a:t>Chamorro Protectors: How the People of Guam Protected Six Navy Men Fleeing Japanese Invaders </a:t>
            </a:r>
          </a:p>
          <a:p>
            <a:pPr marL="342900" indent="-342900" algn="ctr">
              <a:spcBef>
                <a:spcPct val="20000"/>
              </a:spcBef>
            </a:pPr>
            <a:endParaRPr lang="en-US" sz="3000" b="1" i="1" dirty="0" smtClean="0">
              <a:solidFill>
                <a:srgbClr val="002060"/>
              </a:solidFill>
              <a:latin typeface="Frutiger LT Std 95 UltraBlack" pitchFamily="34" charset="0"/>
            </a:endParaRPr>
          </a:p>
        </p:txBody>
      </p:sp>
      <p:pic>
        <p:nvPicPr>
          <p:cNvPr id="2055" name="Picture 8" descr="C:\Documents and Settings\JZapanta\Desktop\WIP.png"/>
          <p:cNvPicPr>
            <a:picLocks noChangeAspect="1" noChangeArrowheads="1"/>
          </p:cNvPicPr>
          <p:nvPr/>
        </p:nvPicPr>
        <p:blipFill>
          <a:blip r:embed="rId5" cstate="print"/>
          <a:srcRect/>
          <a:stretch>
            <a:fillRect/>
          </a:stretch>
        </p:blipFill>
        <p:spPr bwMode="auto">
          <a:xfrm>
            <a:off x="7106730" y="5579680"/>
            <a:ext cx="1800225" cy="990600"/>
          </a:xfrm>
          <a:prstGeom prst="rect">
            <a:avLst/>
          </a:prstGeom>
          <a:noFill/>
          <a:ln w="9525">
            <a:noFill/>
            <a:miter lim="800000"/>
            <a:headEnd/>
            <a:tailEnd/>
          </a:ln>
        </p:spPr>
      </p:pic>
      <p:pic>
        <p:nvPicPr>
          <p:cNvPr id="17410" name="Picture 2" descr="barracks"/>
          <p:cNvPicPr>
            <a:picLocks noChangeAspect="1" noChangeArrowheads="1"/>
          </p:cNvPicPr>
          <p:nvPr/>
        </p:nvPicPr>
        <p:blipFill>
          <a:blip r:embed="rId6" cstate="print"/>
          <a:srcRect/>
          <a:stretch>
            <a:fillRect/>
          </a:stretch>
        </p:blipFill>
        <p:spPr bwMode="auto">
          <a:xfrm>
            <a:off x="1691625" y="3083355"/>
            <a:ext cx="4631895" cy="36128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998530"/>
          </a:xfrm>
        </p:spPr>
        <p:txBody>
          <a:bodyPr/>
          <a:lstStyle/>
          <a:p>
            <a:pPr algn="r"/>
            <a:r>
              <a:rPr lang="en-US" sz="2300" dirty="0" smtClean="0">
                <a:latin typeface="Frutiger LT Std 45 Light" pitchFamily="34" charset="0"/>
              </a:rPr>
              <a:t>When the Japanese invaded Guam on December 10, 1941 , six American navy men chose to strike out into the jungle instead of surrendering. </a:t>
            </a:r>
            <a:br>
              <a:rPr lang="en-US" sz="2300" dirty="0" smtClean="0">
                <a:latin typeface="Frutiger LT Std 45 Light" pitchFamily="34" charset="0"/>
              </a:rPr>
            </a:br>
            <a:endParaRPr lang="en-US" sz="2300" dirty="0">
              <a:latin typeface="Frutiger LT Std 45 Light" pitchFamily="34" charset="0"/>
            </a:endParaRPr>
          </a:p>
        </p:txBody>
      </p:sp>
      <p:sp>
        <p:nvSpPr>
          <p:cNvPr id="3" name="Content Placeholder 2"/>
          <p:cNvSpPr>
            <a:spLocks noGrp="1"/>
          </p:cNvSpPr>
          <p:nvPr>
            <p:ph idx="1"/>
          </p:nvPr>
        </p:nvSpPr>
        <p:spPr>
          <a:xfrm>
            <a:off x="-1" y="2660899"/>
            <a:ext cx="4379976" cy="4032525"/>
          </a:xfrm>
        </p:spPr>
        <p:txBody>
          <a:bodyPr/>
          <a:lstStyle/>
          <a:p>
            <a:r>
              <a:rPr lang="en-US" sz="2000" dirty="0" smtClean="0">
                <a:latin typeface="Frutiger LT Std 45 Light" pitchFamily="34" charset="0"/>
              </a:rPr>
              <a:t>These men believed they would be rescued by a returning force of American military before February of the new year. </a:t>
            </a:r>
          </a:p>
          <a:p>
            <a:r>
              <a:rPr lang="en-US" sz="2000" dirty="0" smtClean="0">
                <a:latin typeface="Frutiger LT Std 45 Light" pitchFamily="34" charset="0"/>
              </a:rPr>
              <a:t>Unfortunately for them, the United States had other intentions, and those did not include the immediate recapture of Guam. It would be more than 2 ½ years before American forces would return. </a:t>
            </a:r>
          </a:p>
          <a:p>
            <a:r>
              <a:rPr lang="en-US" sz="2000" dirty="0" smtClean="0">
                <a:latin typeface="Frutiger LT Std 45 Light" pitchFamily="34" charset="0"/>
              </a:rPr>
              <a:t>By then, only one of the six would still be alive.</a:t>
            </a:r>
          </a:p>
        </p:txBody>
      </p:sp>
      <p:pic>
        <p:nvPicPr>
          <p:cNvPr id="4" name="Content Placeholder 3" descr="55_Geo_Tweed.jpg"/>
          <p:cNvPicPr>
            <a:picLocks noChangeAspect="1"/>
          </p:cNvPicPr>
          <p:nvPr/>
        </p:nvPicPr>
        <p:blipFill>
          <a:blip r:embed="rId3" cstate="print"/>
          <a:srcRect/>
          <a:stretch>
            <a:fillRect/>
          </a:stretch>
        </p:blipFill>
        <p:spPr bwMode="auto">
          <a:xfrm>
            <a:off x="4379975" y="2814520"/>
            <a:ext cx="4609046" cy="3456450"/>
          </a:xfrm>
          <a:prstGeom prst="rect">
            <a:avLst/>
          </a:prstGeom>
          <a:noFill/>
          <a:ln w="9525">
            <a:noFill/>
            <a:miter lim="800000"/>
            <a:headEnd/>
            <a:tailEnd/>
          </a:ln>
        </p:spPr>
      </p:pic>
      <p:sp>
        <p:nvSpPr>
          <p:cNvPr id="5" name="Rectangle 4"/>
          <p:cNvSpPr/>
          <p:nvPr/>
        </p:nvSpPr>
        <p:spPr>
          <a:xfrm>
            <a:off x="4264760" y="6488668"/>
            <a:ext cx="4879240" cy="369332"/>
          </a:xfrm>
          <a:prstGeom prst="rect">
            <a:avLst/>
          </a:prstGeom>
        </p:spPr>
        <p:txBody>
          <a:bodyPr wrap="square">
            <a:spAutoFit/>
          </a:bodyPr>
          <a:lstStyle/>
          <a:p>
            <a:pPr algn="ctr"/>
            <a:r>
              <a:rPr lang="en-US" sz="1800" i="1" dirty="0" smtClean="0">
                <a:latin typeface="Frutiger LT Std 45 Light" pitchFamily="34" charset="0"/>
              </a:rPr>
              <a:t>George Tweed, US </a:t>
            </a:r>
            <a:r>
              <a:rPr lang="en-US" sz="1800" i="1" dirty="0" err="1" smtClean="0">
                <a:latin typeface="Frutiger LT Std 45 Light" pitchFamily="34" charset="0"/>
              </a:rPr>
              <a:t>Navyman</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sz="2300" dirty="0" smtClean="0">
                <a:latin typeface="Frutiger LT Std 45 Light" pitchFamily="34" charset="0"/>
              </a:rPr>
              <a:t>The fugitive soldiers and the island’s residents, the </a:t>
            </a:r>
            <a:r>
              <a:rPr lang="en-US" sz="2300" dirty="0" err="1" smtClean="0">
                <a:latin typeface="Frutiger LT Std 45 Light" pitchFamily="34" charset="0"/>
              </a:rPr>
              <a:t>Chamorrro</a:t>
            </a:r>
            <a:r>
              <a:rPr lang="en-US" sz="2300" dirty="0" smtClean="0">
                <a:latin typeface="Frutiger LT Std 45 Light" pitchFamily="34" charset="0"/>
              </a:rPr>
              <a:t>, would find themselves facing difficult times.</a:t>
            </a:r>
            <a:br>
              <a:rPr lang="en-US" sz="2300" dirty="0" smtClean="0">
                <a:latin typeface="Frutiger LT Std 45 Light" pitchFamily="34" charset="0"/>
              </a:rPr>
            </a:br>
            <a:endParaRPr lang="en-US" sz="2300" dirty="0"/>
          </a:p>
        </p:txBody>
      </p:sp>
      <p:sp>
        <p:nvSpPr>
          <p:cNvPr id="3" name="Content Placeholder 2"/>
          <p:cNvSpPr>
            <a:spLocks noGrp="1"/>
          </p:cNvSpPr>
          <p:nvPr>
            <p:ph idx="1"/>
          </p:nvPr>
        </p:nvSpPr>
        <p:spPr>
          <a:xfrm>
            <a:off x="0" y="2392065"/>
            <a:ext cx="4879240" cy="4465935"/>
          </a:xfrm>
        </p:spPr>
        <p:txBody>
          <a:bodyPr/>
          <a:lstStyle/>
          <a:p>
            <a:r>
              <a:rPr lang="en-US" sz="1800" dirty="0" smtClean="0">
                <a:latin typeface="Frutiger LT Std 45 Light" pitchFamily="34" charset="0"/>
              </a:rPr>
              <a:t>The soldiers fled for their lives and the island residents shielded, sheltered, harbored, and moved them in a desperate game of cat and mouse played with an increasingly agitated and frequently brutal Japanese occupying force. </a:t>
            </a:r>
          </a:p>
          <a:p>
            <a:r>
              <a:rPr lang="en-US" sz="1800" dirty="0" smtClean="0">
                <a:latin typeface="Frutiger LT Std 45 Light" pitchFamily="34" charset="0"/>
              </a:rPr>
              <a:t>Often these courageous Chamorro protectors were only one step ahead of their pursuers. Often, they were able to pass on their precious cargo but were themselves caught. The price for their espionage was high—beatings with clubs, whippings with hoses, torture with the water treatment, suspension from jail ceilings by thumbs and ankles, and execution. </a:t>
            </a:r>
          </a:p>
          <a:p>
            <a:endParaRPr lang="en-US" sz="1800" dirty="0">
              <a:latin typeface="Frutiger LT Std 45 Light" pitchFamily="34" charset="0"/>
            </a:endParaRPr>
          </a:p>
        </p:txBody>
      </p:sp>
      <p:pic>
        <p:nvPicPr>
          <p:cNvPr id="4" name="Picture 2" descr="rice paddy"/>
          <p:cNvPicPr>
            <a:picLocks noChangeAspect="1" noChangeArrowheads="1"/>
          </p:cNvPicPr>
          <p:nvPr/>
        </p:nvPicPr>
        <p:blipFill>
          <a:blip r:embed="rId3" cstate="print"/>
          <a:srcRect/>
          <a:stretch>
            <a:fillRect/>
          </a:stretch>
        </p:blipFill>
        <p:spPr bwMode="auto">
          <a:xfrm>
            <a:off x="4881825" y="2699305"/>
            <a:ext cx="4262175" cy="2803565"/>
          </a:xfrm>
          <a:prstGeom prst="rect">
            <a:avLst/>
          </a:prstGeom>
          <a:noFill/>
        </p:spPr>
      </p:pic>
      <p:sp>
        <p:nvSpPr>
          <p:cNvPr id="5" name="Rectangle 4"/>
          <p:cNvSpPr/>
          <p:nvPr/>
        </p:nvSpPr>
        <p:spPr>
          <a:xfrm>
            <a:off x="5186480" y="5618085"/>
            <a:ext cx="3727090" cy="923330"/>
          </a:xfrm>
          <a:prstGeom prst="rect">
            <a:avLst/>
          </a:prstGeom>
        </p:spPr>
        <p:txBody>
          <a:bodyPr wrap="square">
            <a:spAutoFit/>
          </a:bodyPr>
          <a:lstStyle/>
          <a:p>
            <a:pPr algn="ctr"/>
            <a:r>
              <a:rPr lang="en-US" sz="1800" i="1" dirty="0" err="1" smtClean="0">
                <a:latin typeface="Frutiger LT Std 45 Light" pitchFamily="34" charset="0"/>
              </a:rPr>
              <a:t>Chamorros</a:t>
            </a:r>
            <a:r>
              <a:rPr lang="en-US" sz="1800" i="1" dirty="0" smtClean="0">
                <a:latin typeface="Frutiger LT Std 45 Light" pitchFamily="34" charset="0"/>
              </a:rPr>
              <a:t> in </a:t>
            </a:r>
            <a:r>
              <a:rPr lang="en-US" sz="1800" i="1" dirty="0" err="1" smtClean="0">
                <a:latin typeface="Frutiger LT Std 45 Light" pitchFamily="34" charset="0"/>
              </a:rPr>
              <a:t>Asan</a:t>
            </a:r>
            <a:r>
              <a:rPr lang="en-US" sz="1800" i="1" dirty="0" smtClean="0">
                <a:latin typeface="Frutiger LT Std 45 Light" pitchFamily="34" charset="0"/>
              </a:rPr>
              <a:t> rice paddies with Japanese military personnel monitoring</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sz="2500" dirty="0" smtClean="0">
                <a:latin typeface="Frutiger LT Std 45 Light" pitchFamily="34" charset="0"/>
              </a:rPr>
              <a:t>Their saga of underground resistance could more aptly be called jungle or </a:t>
            </a:r>
            <a:r>
              <a:rPr lang="en-US" sz="2500" i="1" dirty="0" err="1" smtClean="0">
                <a:latin typeface="Frutiger LT Std 45 Light" pitchFamily="34" charset="0"/>
              </a:rPr>
              <a:t>lanchero</a:t>
            </a:r>
            <a:r>
              <a:rPr lang="en-US" sz="2500" i="1" dirty="0" smtClean="0">
                <a:latin typeface="Frutiger LT Std 45 Light" pitchFamily="34" charset="0"/>
              </a:rPr>
              <a:t> resistance</a:t>
            </a:r>
            <a:r>
              <a:rPr lang="en-US" sz="2500" dirty="0" smtClean="0">
                <a:latin typeface="Frutiger LT Std 45 Light" pitchFamily="34" charset="0"/>
              </a:rPr>
              <a:t> (rancher resistance).</a:t>
            </a:r>
            <a:endParaRPr lang="en-US" sz="2500" dirty="0">
              <a:latin typeface="Frutiger LT Std 45 Light" pitchFamily="34" charset="0"/>
            </a:endParaRPr>
          </a:p>
        </p:txBody>
      </p:sp>
      <p:sp>
        <p:nvSpPr>
          <p:cNvPr id="3" name="Content Placeholder 2"/>
          <p:cNvSpPr>
            <a:spLocks noGrp="1"/>
          </p:cNvSpPr>
          <p:nvPr>
            <p:ph idx="1"/>
          </p:nvPr>
        </p:nvSpPr>
        <p:spPr>
          <a:xfrm>
            <a:off x="-1" y="2584090"/>
            <a:ext cx="4303165" cy="4273909"/>
          </a:xfrm>
        </p:spPr>
        <p:txBody>
          <a:bodyPr/>
          <a:lstStyle/>
          <a:p>
            <a:r>
              <a:rPr lang="en-US" sz="2000" dirty="0" smtClean="0">
                <a:latin typeface="Frutiger LT Std 45 Light" pitchFamily="34" charset="0"/>
              </a:rPr>
              <a:t>This was because many of the primary protectors owned farms called </a:t>
            </a:r>
            <a:r>
              <a:rPr lang="en-US" sz="2000" i="1" dirty="0" err="1" smtClean="0">
                <a:latin typeface="Frutiger LT Std 45 Light" pitchFamily="34" charset="0"/>
              </a:rPr>
              <a:t>lanchos</a:t>
            </a:r>
            <a:r>
              <a:rPr lang="en-US" sz="2000" dirty="0" smtClean="0">
                <a:latin typeface="Frutiger LT Std 45 Light" pitchFamily="34" charset="0"/>
              </a:rPr>
              <a:t> out beyond the main town of </a:t>
            </a:r>
            <a:r>
              <a:rPr lang="en-US" sz="2000" dirty="0" err="1" smtClean="0">
                <a:latin typeface="Frutiger LT Std 45 Light" pitchFamily="34" charset="0"/>
              </a:rPr>
              <a:t>Hagatna</a:t>
            </a:r>
            <a:r>
              <a:rPr lang="en-US" sz="2000" dirty="0" smtClean="0">
                <a:latin typeface="Frutiger LT Std 45 Light" pitchFamily="34" charset="0"/>
              </a:rPr>
              <a:t>, which served as the hiding places for the men. These </a:t>
            </a:r>
            <a:r>
              <a:rPr lang="en-US" sz="2000" i="1" dirty="0" err="1" smtClean="0">
                <a:latin typeface="Frutiger LT Std 45 Light" pitchFamily="34" charset="0"/>
              </a:rPr>
              <a:t>lanchos</a:t>
            </a:r>
            <a:r>
              <a:rPr lang="en-US" sz="2000" dirty="0" smtClean="0">
                <a:latin typeface="Frutiger LT Std 45 Light" pitchFamily="34" charset="0"/>
              </a:rPr>
              <a:t> might be as small as a few acres or as large as thousands of acres. They were scattered across the island from </a:t>
            </a:r>
            <a:r>
              <a:rPr lang="en-US" sz="2000" dirty="0" err="1" smtClean="0">
                <a:latin typeface="Frutiger LT Std 45 Light" pitchFamily="34" charset="0"/>
              </a:rPr>
              <a:t>Yona</a:t>
            </a:r>
            <a:r>
              <a:rPr lang="en-US" sz="2000" dirty="0" smtClean="0">
                <a:latin typeface="Frutiger LT Std 45 Light" pitchFamily="34" charset="0"/>
              </a:rPr>
              <a:t> and </a:t>
            </a:r>
            <a:r>
              <a:rPr lang="en-US" sz="2000" dirty="0" err="1" smtClean="0">
                <a:latin typeface="Frutiger LT Std 45 Light" pitchFamily="34" charset="0"/>
              </a:rPr>
              <a:t>Manengon</a:t>
            </a:r>
            <a:r>
              <a:rPr lang="en-US" sz="2000" dirty="0" smtClean="0">
                <a:latin typeface="Frutiger LT Std 45 Light" pitchFamily="34" charset="0"/>
              </a:rPr>
              <a:t> in southern Guam to </a:t>
            </a:r>
            <a:r>
              <a:rPr lang="en-US" sz="2000" dirty="0" err="1" smtClean="0">
                <a:latin typeface="Frutiger LT Std 45 Light" pitchFamily="34" charset="0"/>
              </a:rPr>
              <a:t>Toguac</a:t>
            </a:r>
            <a:r>
              <a:rPr lang="en-US" sz="2000" dirty="0" smtClean="0">
                <a:latin typeface="Frutiger LT Std 45 Light" pitchFamily="34" charset="0"/>
              </a:rPr>
              <a:t> in the far north. </a:t>
            </a:r>
          </a:p>
        </p:txBody>
      </p:sp>
      <p:pic>
        <p:nvPicPr>
          <p:cNvPr id="4" name="Content Placeholder 3" descr="box0839_Tweed.jpg"/>
          <p:cNvPicPr>
            <a:picLocks noChangeAspect="1"/>
          </p:cNvPicPr>
          <p:nvPr/>
        </p:nvPicPr>
        <p:blipFill>
          <a:blip r:embed="rId3" cstate="print"/>
          <a:srcRect/>
          <a:stretch>
            <a:fillRect/>
          </a:stretch>
        </p:blipFill>
        <p:spPr bwMode="auto">
          <a:xfrm>
            <a:off x="4264760" y="2660900"/>
            <a:ext cx="4879240" cy="3659430"/>
          </a:xfrm>
          <a:prstGeom prst="rect">
            <a:avLst/>
          </a:prstGeom>
          <a:noFill/>
          <a:ln w="9525">
            <a:noFill/>
            <a:miter lim="800000"/>
            <a:headEnd/>
            <a:tailEnd/>
          </a:ln>
        </p:spPr>
      </p:pic>
      <p:sp>
        <p:nvSpPr>
          <p:cNvPr id="5" name="Rectangle 4"/>
          <p:cNvSpPr/>
          <p:nvPr/>
        </p:nvSpPr>
        <p:spPr>
          <a:xfrm>
            <a:off x="4264760" y="6488668"/>
            <a:ext cx="4879240" cy="369332"/>
          </a:xfrm>
          <a:prstGeom prst="rect">
            <a:avLst/>
          </a:prstGeom>
        </p:spPr>
        <p:txBody>
          <a:bodyPr wrap="square">
            <a:spAutoFit/>
          </a:bodyPr>
          <a:lstStyle/>
          <a:p>
            <a:pPr algn="ctr"/>
            <a:r>
              <a:rPr lang="en-US" sz="1800" i="1" dirty="0" smtClean="0">
                <a:latin typeface="Frutiger LT Std 45 Light" pitchFamily="34" charset="0"/>
              </a:rPr>
              <a:t>Coastline of George Tweed’s cave</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latin typeface="Frutiger LT Std 45 Light" pitchFamily="34" charset="0"/>
              </a:rPr>
              <a:t>The names of the protectors encompassed just as broad a scope of family names: </a:t>
            </a:r>
            <a:br>
              <a:rPr lang="en-US" sz="2000" dirty="0" smtClean="0">
                <a:latin typeface="Frutiger LT Std 45 Light" pitchFamily="34" charset="0"/>
              </a:rPr>
            </a:br>
            <a:endParaRPr lang="en-US" sz="2000" dirty="0">
              <a:latin typeface="Frutiger LT Std 45 Light" pitchFamily="34" charset="0"/>
            </a:endParaRPr>
          </a:p>
        </p:txBody>
      </p:sp>
      <p:sp>
        <p:nvSpPr>
          <p:cNvPr id="3" name="Content Placeholder 2"/>
          <p:cNvSpPr>
            <a:spLocks noGrp="1"/>
          </p:cNvSpPr>
          <p:nvPr>
            <p:ph idx="1"/>
          </p:nvPr>
        </p:nvSpPr>
        <p:spPr>
          <a:xfrm>
            <a:off x="385855" y="2008015"/>
            <a:ext cx="7086600" cy="4419600"/>
          </a:xfrm>
        </p:spPr>
        <p:txBody>
          <a:bodyPr/>
          <a:lstStyle/>
          <a:p>
            <a:r>
              <a:rPr lang="en-US" sz="1700" dirty="0" err="1" smtClean="0">
                <a:latin typeface="Frutiger LT Std 45 Light" pitchFamily="34" charset="0"/>
              </a:rPr>
              <a:t>Ogos</a:t>
            </a:r>
            <a:endParaRPr lang="en-US" sz="1700" dirty="0" smtClean="0">
              <a:latin typeface="Frutiger LT Std 45 Light" pitchFamily="34" charset="0"/>
            </a:endParaRPr>
          </a:p>
          <a:p>
            <a:r>
              <a:rPr lang="en-US" sz="1700" dirty="0" smtClean="0">
                <a:latin typeface="Frutiger LT Std 45 Light" pitchFamily="34" charset="0"/>
              </a:rPr>
              <a:t>Cruzes</a:t>
            </a:r>
          </a:p>
          <a:p>
            <a:r>
              <a:rPr lang="en-US" sz="1700" dirty="0" err="1" smtClean="0">
                <a:latin typeface="Frutiger LT Std 45 Light" pitchFamily="34" charset="0"/>
              </a:rPr>
              <a:t>Quituguas</a:t>
            </a:r>
            <a:endParaRPr lang="en-US" sz="1700" dirty="0" smtClean="0">
              <a:latin typeface="Frutiger LT Std 45 Light" pitchFamily="34" charset="0"/>
            </a:endParaRPr>
          </a:p>
          <a:p>
            <a:r>
              <a:rPr lang="en-US" sz="1700" dirty="0" smtClean="0">
                <a:latin typeface="Frutiger LT Std 45 Light" pitchFamily="34" charset="0"/>
              </a:rPr>
              <a:t>Mesas</a:t>
            </a:r>
          </a:p>
          <a:p>
            <a:r>
              <a:rPr lang="en-US" sz="1700" dirty="0" err="1" smtClean="0">
                <a:latin typeface="Frutiger LT Std 45 Light" pitchFamily="34" charset="0"/>
              </a:rPr>
              <a:t>Aguons</a:t>
            </a:r>
            <a:r>
              <a:rPr lang="en-US" sz="1700" dirty="0" smtClean="0">
                <a:latin typeface="Frutiger LT Std 45 Light" pitchFamily="34" charset="0"/>
              </a:rPr>
              <a:t> of the </a:t>
            </a:r>
            <a:r>
              <a:rPr lang="en-US" sz="1700" dirty="0" err="1" smtClean="0">
                <a:latin typeface="Frutiger LT Std 45 Light" pitchFamily="34" charset="0"/>
              </a:rPr>
              <a:t>Yona</a:t>
            </a:r>
            <a:r>
              <a:rPr lang="en-US" sz="1700" dirty="0" smtClean="0">
                <a:latin typeface="Frutiger LT Std 45 Light" pitchFamily="34" charset="0"/>
              </a:rPr>
              <a:t> area</a:t>
            </a:r>
          </a:p>
          <a:p>
            <a:r>
              <a:rPr lang="en-US" sz="1700" dirty="0" err="1" smtClean="0">
                <a:latin typeface="Frutiger LT Std 45 Light" pitchFamily="34" charset="0"/>
              </a:rPr>
              <a:t>Tanakas</a:t>
            </a:r>
            <a:endParaRPr lang="en-US" sz="1700" dirty="0" smtClean="0">
              <a:latin typeface="Frutiger LT Std 45 Light" pitchFamily="34" charset="0"/>
            </a:endParaRPr>
          </a:p>
          <a:p>
            <a:r>
              <a:rPr lang="en-US" sz="1700" dirty="0" err="1" smtClean="0">
                <a:latin typeface="Frutiger LT Std 45 Light" pitchFamily="34" charset="0"/>
              </a:rPr>
              <a:t>Johnstons</a:t>
            </a:r>
            <a:endParaRPr lang="en-US" sz="1700" dirty="0" smtClean="0">
              <a:latin typeface="Frutiger LT Std 45 Light" pitchFamily="34" charset="0"/>
            </a:endParaRPr>
          </a:p>
          <a:p>
            <a:r>
              <a:rPr lang="en-US" sz="1700" dirty="0" err="1" smtClean="0">
                <a:latin typeface="Frutiger LT Std 45 Light" pitchFamily="34" charset="0"/>
              </a:rPr>
              <a:t>Lujans</a:t>
            </a:r>
            <a:endParaRPr lang="en-US" sz="1700" dirty="0" smtClean="0">
              <a:latin typeface="Frutiger LT Std 45 Light" pitchFamily="34" charset="0"/>
            </a:endParaRPr>
          </a:p>
          <a:p>
            <a:r>
              <a:rPr lang="en-US" sz="1700" dirty="0" err="1" smtClean="0">
                <a:latin typeface="Frutiger LT Std 45 Light" pitchFamily="34" charset="0"/>
              </a:rPr>
              <a:t>Calvos</a:t>
            </a:r>
            <a:endParaRPr lang="en-US" sz="1700" dirty="0" smtClean="0">
              <a:latin typeface="Frutiger LT Std 45 Light" pitchFamily="34" charset="0"/>
            </a:endParaRPr>
          </a:p>
          <a:p>
            <a:r>
              <a:rPr lang="en-US" sz="1700" dirty="0" err="1" smtClean="0">
                <a:latin typeface="Frutiger LT Std 45 Light" pitchFamily="34" charset="0"/>
              </a:rPr>
              <a:t>Limtiacos</a:t>
            </a:r>
            <a:endParaRPr lang="en-US" sz="1700" dirty="0" smtClean="0">
              <a:latin typeface="Frutiger LT Std 45 Light" pitchFamily="34" charset="0"/>
            </a:endParaRPr>
          </a:p>
          <a:p>
            <a:r>
              <a:rPr lang="en-US" sz="1700" dirty="0" err="1" smtClean="0">
                <a:latin typeface="Frutiger LT Std 45 Light" pitchFamily="34" charset="0"/>
              </a:rPr>
              <a:t>Balajadias</a:t>
            </a:r>
            <a:r>
              <a:rPr lang="en-US" sz="1700" dirty="0" smtClean="0">
                <a:latin typeface="Frutiger LT Std 45 Light" pitchFamily="34" charset="0"/>
              </a:rPr>
              <a:t> of central Guam</a:t>
            </a:r>
          </a:p>
          <a:p>
            <a:r>
              <a:rPr lang="en-US" sz="1700" dirty="0" err="1" smtClean="0">
                <a:latin typeface="Frutiger LT Std 45 Light" pitchFamily="34" charset="0"/>
              </a:rPr>
              <a:t>Pangelinans</a:t>
            </a:r>
            <a:endParaRPr lang="en-US" sz="1700" dirty="0" smtClean="0">
              <a:latin typeface="Frutiger LT Std 45 Light" pitchFamily="34" charset="0"/>
            </a:endParaRPr>
          </a:p>
          <a:p>
            <a:r>
              <a:rPr lang="en-US" sz="1700" dirty="0" err="1" smtClean="0">
                <a:latin typeface="Frutiger LT Std 45 Light" pitchFamily="34" charset="0"/>
              </a:rPr>
              <a:t>Perezes</a:t>
            </a:r>
            <a:endParaRPr lang="en-US" sz="1700" dirty="0" smtClean="0">
              <a:latin typeface="Frutiger LT Std 45 Light" pitchFamily="34" charset="0"/>
            </a:endParaRPr>
          </a:p>
          <a:p>
            <a:r>
              <a:rPr lang="en-US" sz="1700" dirty="0" err="1" smtClean="0">
                <a:latin typeface="Frutiger LT Std 45 Light" pitchFamily="34" charset="0"/>
              </a:rPr>
              <a:t>Torreses</a:t>
            </a:r>
            <a:endParaRPr lang="en-US" sz="1700" dirty="0" smtClean="0">
              <a:latin typeface="Frutiger LT Std 45 Light" pitchFamily="34" charset="0"/>
            </a:endParaRPr>
          </a:p>
          <a:p>
            <a:r>
              <a:rPr lang="en-US" sz="1700" dirty="0" err="1" smtClean="0">
                <a:latin typeface="Frutiger LT Std 45 Light" pitchFamily="34" charset="0"/>
              </a:rPr>
              <a:t>Arteros</a:t>
            </a:r>
            <a:r>
              <a:rPr lang="en-US" sz="1700" dirty="0" smtClean="0">
                <a:latin typeface="Frutiger LT Std 45 Light" pitchFamily="34" charset="0"/>
              </a:rPr>
              <a:t> of the north </a:t>
            </a:r>
          </a:p>
          <a:p>
            <a:endParaRPr lang="en-US" sz="1700" dirty="0">
              <a:latin typeface="Frutiger LT Std 45 Light" pitchFamily="34" charset="0"/>
            </a:endParaRPr>
          </a:p>
        </p:txBody>
      </p:sp>
      <p:sp>
        <p:nvSpPr>
          <p:cNvPr id="4" name="Rectangle 3"/>
          <p:cNvSpPr/>
          <p:nvPr/>
        </p:nvSpPr>
        <p:spPr>
          <a:xfrm>
            <a:off x="3842305" y="1892800"/>
            <a:ext cx="3494855" cy="4708981"/>
          </a:xfrm>
          <a:prstGeom prst="rect">
            <a:avLst/>
          </a:prstGeom>
        </p:spPr>
        <p:txBody>
          <a:bodyPr wrap="square">
            <a:spAutoFit/>
          </a:bodyPr>
          <a:lstStyle/>
          <a:p>
            <a:r>
              <a:rPr lang="en-US" sz="2000" dirty="0" smtClean="0">
                <a:latin typeface="Frutiger LT Std 45 Light" pitchFamily="34" charset="0"/>
              </a:rPr>
              <a:t>These men and women came from all walks of life. There were prosperous businessmen, educators, priests, farmers, and civic leaders among them. </a:t>
            </a:r>
          </a:p>
          <a:p>
            <a:endParaRPr lang="en-US" sz="2000" dirty="0" smtClean="0">
              <a:latin typeface="Frutiger LT Std 45 Light" pitchFamily="34" charset="0"/>
            </a:endParaRPr>
          </a:p>
          <a:p>
            <a:r>
              <a:rPr lang="en-US" sz="2000" dirty="0" smtClean="0">
                <a:latin typeface="Frutiger LT Std 45 Light" pitchFamily="34" charset="0"/>
              </a:rPr>
              <a:t>When asked, years after the painful events why they did it, their answer, variously stated, was most often, “How could we not? He was a man needing help. He was a symbol of our hope that the United States would return.”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7450570" cy="682140"/>
          </a:xfrm>
        </p:spPr>
        <p:txBody>
          <a:bodyPr/>
          <a:lstStyle/>
          <a:p>
            <a:pPr algn="r"/>
            <a:r>
              <a:rPr lang="en-US" sz="2000" dirty="0" smtClean="0">
                <a:latin typeface="Frutiger LT Std 45 Light" pitchFamily="34" charset="0"/>
              </a:rPr>
              <a:t>Ordinary men and women, otherwise, took extraordinary risks in the name of God, honor, country, and what the Chamorro term </a:t>
            </a:r>
            <a:r>
              <a:rPr lang="en-US" sz="2000" i="1" dirty="0" err="1" smtClean="0">
                <a:latin typeface="Frutiger LT Std 45 Light" pitchFamily="34" charset="0"/>
              </a:rPr>
              <a:t>ina`fa`maolek</a:t>
            </a:r>
            <a:r>
              <a:rPr lang="en-US" sz="2000" dirty="0" smtClean="0">
                <a:latin typeface="Frutiger LT Std 45 Light" pitchFamily="34" charset="0"/>
              </a:rPr>
              <a:t>, which calls on community members to do good to each other as part of a perpetuating cycle of good multiplying on good. </a:t>
            </a:r>
            <a:br>
              <a:rPr lang="en-US" sz="2000" dirty="0" smtClean="0">
                <a:latin typeface="Frutiger LT Std 45 Light" pitchFamily="34" charset="0"/>
              </a:rPr>
            </a:br>
            <a:endParaRPr lang="en-US" sz="2000" dirty="0">
              <a:latin typeface="Frutiger LT Std 45 Light" pitchFamily="34" charset="0"/>
            </a:endParaRPr>
          </a:p>
        </p:txBody>
      </p:sp>
      <p:sp>
        <p:nvSpPr>
          <p:cNvPr id="3" name="Content Placeholder 2"/>
          <p:cNvSpPr>
            <a:spLocks noGrp="1"/>
          </p:cNvSpPr>
          <p:nvPr>
            <p:ph idx="1"/>
          </p:nvPr>
        </p:nvSpPr>
        <p:spPr>
          <a:xfrm>
            <a:off x="1" y="2737710"/>
            <a:ext cx="4994453" cy="4120289"/>
          </a:xfrm>
        </p:spPr>
        <p:txBody>
          <a:bodyPr/>
          <a:lstStyle/>
          <a:p>
            <a:r>
              <a:rPr lang="en-US" sz="2000" dirty="0" smtClean="0">
                <a:latin typeface="Frutiger LT Std 45 Light" pitchFamily="34" charset="0"/>
              </a:rPr>
              <a:t>Their spirit of sacrifice is not exceptional but instead representative of the loyalty to America and resistance to its enemy that made Guam for the Japanese a treacherous place to be. </a:t>
            </a:r>
          </a:p>
          <a:p>
            <a:r>
              <a:rPr lang="en-US" sz="2000" dirty="0" smtClean="0">
                <a:latin typeface="Frutiger LT Std 45 Light" pitchFamily="34" charset="0"/>
              </a:rPr>
              <a:t>The brutal treatment of the Chamorro of Guam, as opposed to the easy familiarity with the Chamorro of Saipan to the north, reflected the enemy’s understanding of the danger inherent in the people of Guam’s strong affiliation with the United States.</a:t>
            </a:r>
          </a:p>
          <a:p>
            <a:endParaRPr lang="en-US" sz="2000" dirty="0">
              <a:latin typeface="Frutiger LT Std 45 Light" pitchFamily="34" charset="0"/>
            </a:endParaRPr>
          </a:p>
        </p:txBody>
      </p:sp>
      <p:pic>
        <p:nvPicPr>
          <p:cNvPr id="4" name="Picture 2" descr="Agueda Johnston"/>
          <p:cNvPicPr>
            <a:picLocks noChangeAspect="1" noChangeArrowheads="1"/>
          </p:cNvPicPr>
          <p:nvPr/>
        </p:nvPicPr>
        <p:blipFill>
          <a:blip r:embed="rId2" cstate="print"/>
          <a:srcRect/>
          <a:stretch>
            <a:fillRect/>
          </a:stretch>
        </p:blipFill>
        <p:spPr bwMode="auto">
          <a:xfrm>
            <a:off x="5032860" y="3390595"/>
            <a:ext cx="1676563" cy="1651415"/>
          </a:xfrm>
          <a:prstGeom prst="rect">
            <a:avLst/>
          </a:prstGeom>
          <a:noFill/>
        </p:spPr>
      </p:pic>
      <p:sp>
        <p:nvSpPr>
          <p:cNvPr id="5" name="TextBox 4"/>
          <p:cNvSpPr txBox="1"/>
          <p:nvPr/>
        </p:nvSpPr>
        <p:spPr>
          <a:xfrm>
            <a:off x="5071265" y="5157225"/>
            <a:ext cx="1651415" cy="646331"/>
          </a:xfrm>
          <a:prstGeom prst="rect">
            <a:avLst/>
          </a:prstGeom>
          <a:noFill/>
        </p:spPr>
        <p:txBody>
          <a:bodyPr wrap="square" rtlCol="0">
            <a:spAutoFit/>
          </a:bodyPr>
          <a:lstStyle/>
          <a:p>
            <a:pPr algn="ctr"/>
            <a:r>
              <a:rPr lang="en-US" sz="1800" i="1" dirty="0" err="1" smtClean="0">
                <a:latin typeface="Frutiger LT Std 45 Light" pitchFamily="34" charset="0"/>
              </a:rPr>
              <a:t>Agueda</a:t>
            </a:r>
            <a:r>
              <a:rPr lang="en-US" sz="1800" i="1" dirty="0" smtClean="0">
                <a:latin typeface="Frutiger LT Std 45 Light" pitchFamily="34" charset="0"/>
              </a:rPr>
              <a:t> I. Johnston</a:t>
            </a:r>
            <a:endParaRPr lang="en-US" sz="1800" i="1" dirty="0">
              <a:latin typeface="Frutiger LT Std 45 Light" pitchFamily="34" charset="0"/>
            </a:endParaRPr>
          </a:p>
        </p:txBody>
      </p:sp>
      <p:pic>
        <p:nvPicPr>
          <p:cNvPr id="3074" name="Picture 2" descr="Father Duenas"/>
          <p:cNvPicPr>
            <a:picLocks noChangeAspect="1" noChangeArrowheads="1"/>
          </p:cNvPicPr>
          <p:nvPr/>
        </p:nvPicPr>
        <p:blipFill>
          <a:blip r:embed="rId3" cstate="print"/>
          <a:srcRect/>
          <a:stretch>
            <a:fillRect/>
          </a:stretch>
        </p:blipFill>
        <p:spPr bwMode="auto">
          <a:xfrm>
            <a:off x="6953110" y="3390595"/>
            <a:ext cx="1766630" cy="2713544"/>
          </a:xfrm>
          <a:prstGeom prst="rect">
            <a:avLst/>
          </a:prstGeom>
          <a:noFill/>
        </p:spPr>
      </p:pic>
      <p:sp>
        <p:nvSpPr>
          <p:cNvPr id="7" name="TextBox 6"/>
          <p:cNvSpPr txBox="1"/>
          <p:nvPr/>
        </p:nvSpPr>
        <p:spPr>
          <a:xfrm>
            <a:off x="6953111" y="6155755"/>
            <a:ext cx="1728224" cy="646331"/>
          </a:xfrm>
          <a:prstGeom prst="rect">
            <a:avLst/>
          </a:prstGeom>
          <a:noFill/>
        </p:spPr>
        <p:txBody>
          <a:bodyPr wrap="square" rtlCol="0">
            <a:spAutoFit/>
          </a:bodyPr>
          <a:lstStyle/>
          <a:p>
            <a:pPr algn="ctr"/>
            <a:r>
              <a:rPr lang="en-US" sz="1800" i="1" dirty="0" smtClean="0">
                <a:latin typeface="Frutiger LT Std 45 Light" pitchFamily="34" charset="0"/>
              </a:rPr>
              <a:t>Jesus </a:t>
            </a:r>
            <a:r>
              <a:rPr lang="en-US" sz="1800" i="1" dirty="0" err="1" smtClean="0">
                <a:latin typeface="Frutiger LT Std 45 Light" pitchFamily="34" charset="0"/>
              </a:rPr>
              <a:t>Baza</a:t>
            </a:r>
            <a:r>
              <a:rPr lang="en-US" sz="1800" i="1" dirty="0" smtClean="0">
                <a:latin typeface="Frutiger LT Std 45 Light" pitchFamily="34" charset="0"/>
              </a:rPr>
              <a:t> </a:t>
            </a:r>
            <a:r>
              <a:rPr lang="en-US" sz="1800" i="1" dirty="0" err="1" smtClean="0">
                <a:latin typeface="Frutiger LT Std 45 Light" pitchFamily="34" charset="0"/>
              </a:rPr>
              <a:t>Duenas</a:t>
            </a:r>
            <a:endParaRPr lang="en-US" sz="18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bwMode="auto">
          <a:xfrm>
            <a:off x="0" y="1239916"/>
            <a:ext cx="3880710" cy="3648474"/>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100" dirty="0" smtClean="0">
                <a:latin typeface="Frutiger LT Std 45 Light" pitchFamily="34" charset="0"/>
              </a:rPr>
              <a:t>After the war, the surviving serviceman of the six, George Tweed, was decorated as a hero, given the Legion of Merit Medal, made guest appearances as a hero on the television favorite, </a:t>
            </a:r>
            <a:r>
              <a:rPr lang="en-US" sz="2100" i="1" dirty="0" smtClean="0">
                <a:latin typeface="Frutiger LT Std 45 Light" pitchFamily="34" charset="0"/>
              </a:rPr>
              <a:t>To Tell the Truth</a:t>
            </a:r>
            <a:r>
              <a:rPr lang="en-US" sz="2100" dirty="0" smtClean="0">
                <a:latin typeface="Frutiger LT Std 45 Light" pitchFamily="34" charset="0"/>
              </a:rPr>
              <a:t>, wrote a book, </a:t>
            </a:r>
            <a:r>
              <a:rPr lang="en-US" sz="2100" i="1" dirty="0" smtClean="0">
                <a:latin typeface="Frutiger LT Std 45 Light" pitchFamily="34" charset="0"/>
              </a:rPr>
              <a:t>Robinson Crusoe USN </a:t>
            </a:r>
            <a:r>
              <a:rPr lang="en-US" sz="2100" dirty="0" smtClean="0">
                <a:latin typeface="Frutiger LT Std 45 Light" pitchFamily="34" charset="0"/>
              </a:rPr>
              <a:t>and had a movie made based on his story. </a:t>
            </a:r>
          </a:p>
        </p:txBody>
      </p:sp>
      <p:pic>
        <p:nvPicPr>
          <p:cNvPr id="4099" name="Content Placeholder 3" descr="box0840_TweedCave.jpg"/>
          <p:cNvPicPr>
            <a:picLocks noGrp="1" noChangeAspect="1"/>
          </p:cNvPicPr>
          <p:nvPr>
            <p:ph idx="1"/>
          </p:nvPr>
        </p:nvPicPr>
        <p:blipFill>
          <a:blip r:embed="rId3" cstate="print"/>
          <a:srcRect/>
          <a:stretch>
            <a:fillRect/>
          </a:stretch>
        </p:blipFill>
        <p:spPr>
          <a:xfrm>
            <a:off x="3880710" y="1239915"/>
            <a:ext cx="4113377" cy="5223080"/>
          </a:xfrm>
        </p:spPr>
      </p:pic>
      <p:sp>
        <p:nvSpPr>
          <p:cNvPr id="4" name="Rectangle 3"/>
          <p:cNvSpPr/>
          <p:nvPr/>
        </p:nvSpPr>
        <p:spPr>
          <a:xfrm>
            <a:off x="4341570" y="6424590"/>
            <a:ext cx="3379640" cy="369332"/>
          </a:xfrm>
          <a:prstGeom prst="rect">
            <a:avLst/>
          </a:prstGeom>
        </p:spPr>
        <p:txBody>
          <a:bodyPr wrap="square">
            <a:spAutoFit/>
          </a:bodyPr>
          <a:lstStyle/>
          <a:p>
            <a:pPr algn="ctr"/>
            <a:r>
              <a:rPr lang="en-US" sz="1800" i="1" dirty="0" smtClean="0">
                <a:latin typeface="Frutiger LT Std 45 Light" pitchFamily="34" charset="0"/>
              </a:rPr>
              <a:t>Ruins of George Tweed’s Cave</a:t>
            </a:r>
            <a:endParaRPr lang="en-US" sz="1800" i="1" dirty="0">
              <a:latin typeface="Frutiger LT Std 45 Light" pitchFamily="34" charset="0"/>
            </a:endParaRPr>
          </a:p>
        </p:txBody>
      </p:sp>
      <p:sp>
        <p:nvSpPr>
          <p:cNvPr id="6" name="Rectangle 5"/>
          <p:cNvSpPr/>
          <p:nvPr/>
        </p:nvSpPr>
        <p:spPr>
          <a:xfrm>
            <a:off x="0" y="4811580"/>
            <a:ext cx="3842305" cy="1708160"/>
          </a:xfrm>
          <a:prstGeom prst="rect">
            <a:avLst/>
          </a:prstGeom>
        </p:spPr>
        <p:txBody>
          <a:bodyPr wrap="square">
            <a:spAutoFit/>
          </a:bodyPr>
          <a:lstStyle/>
          <a:p>
            <a:pPr algn="ctr"/>
            <a:r>
              <a:rPr lang="en-US" sz="2100" dirty="0" smtClean="0">
                <a:latin typeface="Frutiger LT Std 45 Light" pitchFamily="34" charset="0"/>
              </a:rPr>
              <a:t>The last of his protectors, Antonio </a:t>
            </a:r>
            <a:r>
              <a:rPr lang="en-US" sz="2100" dirty="0" err="1" smtClean="0">
                <a:latin typeface="Frutiger LT Std 45 Light" pitchFamily="34" charset="0"/>
              </a:rPr>
              <a:t>Artero</a:t>
            </a:r>
            <a:r>
              <a:rPr lang="en-US" sz="2100" dirty="0" smtClean="0">
                <a:latin typeface="Frutiger LT Std 45 Light" pitchFamily="34" charset="0"/>
              </a:rPr>
              <a:t>, was awarded the Medal of Freedom, now known as the Presidential Medal of Freedom. </a:t>
            </a:r>
            <a:endParaRPr lang="en-US"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1"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278320"/>
            <a:ext cx="7450570" cy="682140"/>
          </a:xfrm>
        </p:spPr>
        <p:txBody>
          <a:bodyPr/>
          <a:lstStyle/>
          <a:p>
            <a:pPr algn="r"/>
            <a:r>
              <a:rPr lang="en-US" sz="2500" dirty="0" smtClean="0">
                <a:latin typeface="Frutiger LT Std 45 Light" pitchFamily="34" charset="0"/>
              </a:rPr>
              <a:t>The remainder of the rescuers, however, disappeared into one word in the accounts of history, “the </a:t>
            </a:r>
            <a:r>
              <a:rPr lang="en-US" sz="2500" dirty="0" err="1" smtClean="0">
                <a:latin typeface="Frutiger LT Std 45 Light" pitchFamily="34" charset="0"/>
              </a:rPr>
              <a:t>Chamorros</a:t>
            </a:r>
            <a:r>
              <a:rPr lang="en-US" sz="2500" dirty="0" smtClean="0">
                <a:latin typeface="Frutiger LT Std 45 Light" pitchFamily="34" charset="0"/>
              </a:rPr>
              <a:t>,” despite Tweed’s specific naming of many of them in his book.</a:t>
            </a:r>
            <a:endParaRPr lang="en-US" sz="2500" dirty="0"/>
          </a:p>
        </p:txBody>
      </p:sp>
      <p:sp>
        <p:nvSpPr>
          <p:cNvPr id="3" name="Content Placeholder 2"/>
          <p:cNvSpPr>
            <a:spLocks noGrp="1"/>
          </p:cNvSpPr>
          <p:nvPr>
            <p:ph idx="1"/>
          </p:nvPr>
        </p:nvSpPr>
        <p:spPr>
          <a:xfrm>
            <a:off x="0" y="2699306"/>
            <a:ext cx="4111140" cy="4158694"/>
          </a:xfrm>
        </p:spPr>
        <p:txBody>
          <a:bodyPr/>
          <a:lstStyle/>
          <a:p>
            <a:r>
              <a:rPr lang="en-US" sz="1900" dirty="0" smtClean="0">
                <a:latin typeface="Frutiger LT Std 45 Light" pitchFamily="34" charset="0"/>
              </a:rPr>
              <a:t>Their loyalty and sacrifice have yet to be honored by the country the Chamorro claimed as their own, to which they were loyal and for which too many of them died. </a:t>
            </a:r>
          </a:p>
          <a:p>
            <a:r>
              <a:rPr lang="en-US" sz="1900" dirty="0" smtClean="0">
                <a:latin typeface="Frutiger LT Std 45 Light" pitchFamily="34" charset="0"/>
              </a:rPr>
              <a:t>Where other islands and peoples who suffered the atrocities of World War II have been compensated, Guam’s people continue to seek acknowledgement for the suffering they endured because they were loyal to America.</a:t>
            </a:r>
            <a:endParaRPr lang="en-US" sz="1900" dirty="0"/>
          </a:p>
        </p:txBody>
      </p:sp>
      <p:sp>
        <p:nvSpPr>
          <p:cNvPr id="6" name="Rectangle 5"/>
          <p:cNvSpPr/>
          <p:nvPr/>
        </p:nvSpPr>
        <p:spPr>
          <a:xfrm>
            <a:off x="4418380" y="6155755"/>
            <a:ext cx="4493385" cy="646331"/>
          </a:xfrm>
          <a:prstGeom prst="rect">
            <a:avLst/>
          </a:prstGeom>
        </p:spPr>
        <p:txBody>
          <a:bodyPr wrap="square">
            <a:spAutoFit/>
          </a:bodyPr>
          <a:lstStyle/>
          <a:p>
            <a:pPr algn="ctr"/>
            <a:r>
              <a:rPr lang="en-US" sz="1800" i="1" dirty="0" smtClean="0">
                <a:latin typeface="Frutiger LT Std 45 Light" pitchFamily="34" charset="0"/>
              </a:rPr>
              <a:t>A Guam merchant stands proudly in front of his store at the end of World War II</a:t>
            </a:r>
            <a:endParaRPr lang="en-US" sz="1800" i="1" dirty="0">
              <a:latin typeface="Frutiger LT Std 45 Light" pitchFamily="34" charset="0"/>
            </a:endParaRPr>
          </a:p>
        </p:txBody>
      </p:sp>
      <p:pic>
        <p:nvPicPr>
          <p:cNvPr id="7" name="Content Placeholder 3" descr="NA_06.jpg"/>
          <p:cNvPicPr>
            <a:picLocks noChangeAspect="1"/>
          </p:cNvPicPr>
          <p:nvPr/>
        </p:nvPicPr>
        <p:blipFill>
          <a:blip r:embed="rId3" cstate="print"/>
          <a:stretch>
            <a:fillRect/>
          </a:stretch>
        </p:blipFill>
        <p:spPr bwMode="auto">
          <a:xfrm>
            <a:off x="4610405" y="3006546"/>
            <a:ext cx="4047131" cy="303534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bwMode="auto">
          <a:xfrm>
            <a:off x="309563" y="1316038"/>
            <a:ext cx="6835775" cy="682625"/>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Frutiger LT Std 95 UltraBlack" pitchFamily="34" charset="0"/>
              </a:rPr>
              <a:t>Bibliography</a:t>
            </a:r>
          </a:p>
        </p:txBody>
      </p:sp>
      <p:sp>
        <p:nvSpPr>
          <p:cNvPr id="5123" name="Content Placeholder 8"/>
          <p:cNvSpPr>
            <a:spLocks noGrp="1"/>
          </p:cNvSpPr>
          <p:nvPr>
            <p:ph idx="1"/>
          </p:nvPr>
        </p:nvSpPr>
        <p:spPr/>
        <p:txBody>
          <a:bodyPr/>
          <a:lstStyle/>
          <a:p>
            <a:pPr>
              <a:buFontTx/>
              <a:buNone/>
            </a:pPr>
            <a:r>
              <a:rPr lang="en-US" dirty="0" smtClean="0">
                <a:latin typeface="Frutiger LT Std 45 Light" pitchFamily="34" charset="0"/>
              </a:rPr>
              <a:t>War in the Pacific National Historical Park.  </a:t>
            </a:r>
            <a:r>
              <a:rPr lang="en-US" i="1" dirty="0" smtClean="0">
                <a:latin typeface="Frutiger LT Std 45 Light" pitchFamily="34" charset="0"/>
              </a:rPr>
              <a:t>George Tweed</a:t>
            </a:r>
            <a:r>
              <a:rPr lang="en-US" dirty="0" smtClean="0">
                <a:latin typeface="Frutiger LT Std 45 Light" pitchFamily="34" charset="0"/>
              </a:rPr>
              <a:t>. </a:t>
            </a:r>
            <a:r>
              <a:rPr lang="en-US" u="sng" dirty="0" smtClean="0">
                <a:latin typeface="Frutiger LT Std 45 Light" pitchFamily="34" charset="0"/>
              </a:rPr>
              <a:t>nps.gov</a:t>
            </a:r>
            <a:r>
              <a:rPr lang="en-US" dirty="0" smtClean="0">
                <a:latin typeface="Frutiger LT Std 45 Light" pitchFamily="34" charset="0"/>
              </a:rPr>
              <a:t>. National Park Service, </a:t>
            </a:r>
            <a:r>
              <a:rPr lang="en-US" dirty="0" err="1" smtClean="0">
                <a:latin typeface="Frutiger LT Std 45 Light" pitchFamily="34" charset="0"/>
              </a:rPr>
              <a:t>n.d</a:t>
            </a:r>
            <a:r>
              <a:rPr lang="en-US" dirty="0" smtClean="0">
                <a:latin typeface="Frutiger LT Std 45 Light" pitchFamily="34" charset="0"/>
              </a:rPr>
              <a:t>. Web. March 2011.  </a:t>
            </a:r>
          </a:p>
          <a:p>
            <a:endParaRPr lang="en-US" dirty="0" smtClean="0">
              <a:latin typeface="Frutiger LT Std 45 Ligh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nk Presentatio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4194</TotalTime>
  <Words>1165</Words>
  <Application>Microsoft Office PowerPoint</Application>
  <PresentationFormat>On-screen Show (4:3)</PresentationFormat>
  <Paragraphs>74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PowerPoint Presentation</vt:lpstr>
      <vt:lpstr>When the Japanese invaded Guam on December 10, 1941 , six American navy men chose to strike out into the jungle instead of surrendering.  </vt:lpstr>
      <vt:lpstr>The fugitive soldiers and the island’s residents, the Chamorrro, would find themselves facing difficult times. </vt:lpstr>
      <vt:lpstr>Their saga of underground resistance could more aptly be called jungle or lanchero resistance (rancher resistance).</vt:lpstr>
      <vt:lpstr>The names of the protectors encompassed just as broad a scope of family names:  </vt:lpstr>
      <vt:lpstr>Ordinary men and women, otherwise, took extraordinary risks in the name of God, honor, country, and what the Chamorro term ina`fa`maolek, which calls on community members to do good to each other as part of a perpetuating cycle of good multiplying on good.  </vt:lpstr>
      <vt:lpstr>After the war, the surviving serviceman of the six, George Tweed, was decorated as a hero, given the Legion of Merit Medal, made guest appearances as a hero on the television favorite, To Tell the Truth, wrote a book, Robinson Crusoe USN and had a movie made based on his story. </vt:lpstr>
      <vt:lpstr>The remainder of the rescuers, however, disappeared into one word in the accounts of history, “the Chamorros,” despite Tweed’s specific naming of many of them in his book.</vt:lpstr>
      <vt:lpstr>Bibliography</vt:lpstr>
    </vt:vector>
  </TitlesOfParts>
  <Company>National Park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National Park Service</dc:title>
  <dc:creator>Jennifer Mummart</dc:creator>
  <cp:lastModifiedBy>DABrown</cp:lastModifiedBy>
  <cp:revision>134</cp:revision>
  <cp:lastPrinted>2001-01-10T15:55:37Z</cp:lastPrinted>
  <dcterms:created xsi:type="dcterms:W3CDTF">2000-03-24T20:50:56Z</dcterms:created>
  <dcterms:modified xsi:type="dcterms:W3CDTF">2011-03-12T00:59:01Z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