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1"/>
  </p:notesMasterIdLst>
  <p:sldIdLst>
    <p:sldId id="256" r:id="rId2"/>
    <p:sldId id="262" r:id="rId3"/>
    <p:sldId id="265" r:id="rId4"/>
    <p:sldId id="257" r:id="rId5"/>
    <p:sldId id="259" r:id="rId6"/>
    <p:sldId id="260" r:id="rId7"/>
    <p:sldId id="258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6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BB1F8-90F0-4E52-A632-1AC4FB65BA7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576D6-6D37-4908-9A63-D2141F1FD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Dress coat is in traveling trunk.</a:t>
            </a:r>
          </a:p>
          <a:p>
            <a:r>
              <a:rPr lang="en-US" dirty="0"/>
              <a:t>Sack coat and Greatcoat would have been worn in the field. Dress coat would have been worn at the fort.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576D6-6D37-4908-9A63-D2141F1FD2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8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27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7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8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2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40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3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2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4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8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8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0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86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tional Park Service Arrowhead">
            <a:extLst>
              <a:ext uri="{FF2B5EF4-FFF2-40B4-BE49-F238E27FC236}">
                <a16:creationId xmlns:a16="http://schemas.microsoft.com/office/drawing/2014/main" id="{E890443B-EAA5-445F-8D01-5FDA05E7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5936" y="4690872"/>
            <a:ext cx="1152136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45D2DDA-2799-4620-91CE-F88F494BD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/>
          <a:lstStyle/>
          <a:p>
            <a:r>
              <a:rPr lang="en-US"/>
              <a:t>Washita Battlefield Traveling trunk Lesson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883ED-4F79-4255-957D-323299C47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sz="6600"/>
              <a:t>The U.S. Cavalry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0475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eatcoat cavalry" descr="A drawing of a cavalry soldier wearing a cavalry hat, greatcoat, light blue trousers, boots, and a cavalry saber.">
            <a:extLst>
              <a:ext uri="{FF2B5EF4-FFF2-40B4-BE49-F238E27FC236}">
                <a16:creationId xmlns:a16="http://schemas.microsoft.com/office/drawing/2014/main" id="{4CA13A05-DDFB-4C4B-9840-412188116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747" y="142605"/>
            <a:ext cx="2918983" cy="6136898"/>
          </a:xfrm>
          <a:prstGeom prst="rect">
            <a:avLst/>
          </a:prstGeom>
        </p:spPr>
      </p:pic>
      <p:pic>
        <p:nvPicPr>
          <p:cNvPr id="4" name="Cavalry soldier" descr="A drawing of a cavalry corporal wearing a cavalry hat, sack coat, light blue trousers, black boots, a cavalry saber and pistol, holding a Spencer carbine rifle with a McClellan saddle at his feet.">
            <a:extLst>
              <a:ext uri="{FF2B5EF4-FFF2-40B4-BE49-F238E27FC236}">
                <a16:creationId xmlns:a16="http://schemas.microsoft.com/office/drawing/2014/main" id="{5CC315F3-E1AB-4C74-ACCB-C46055E9F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88040" y="142605"/>
            <a:ext cx="4799398" cy="6138087"/>
          </a:xfrm>
          <a:prstGeom prst="rect">
            <a:avLst/>
          </a:prstGeom>
        </p:spPr>
      </p:pic>
      <p:cxnSp>
        <p:nvCxnSpPr>
          <p:cNvPr id="16" name="gcoat arrow">
            <a:extLst>
              <a:ext uri="{FF2B5EF4-FFF2-40B4-BE49-F238E27FC236}">
                <a16:creationId xmlns:a16="http://schemas.microsoft.com/office/drawing/2014/main" id="{003899F7-447D-40F0-8A83-30AF9DEE9C90}"/>
              </a:ext>
            </a:extLst>
          </p:cNvPr>
          <p:cNvCxnSpPr>
            <a:cxnSpLocks/>
          </p:cNvCxnSpPr>
          <p:nvPr/>
        </p:nvCxnSpPr>
        <p:spPr>
          <a:xfrm>
            <a:off x="8656201" y="1357132"/>
            <a:ext cx="805498" cy="253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greatcoat">
            <a:extLst>
              <a:ext uri="{FF2B5EF4-FFF2-40B4-BE49-F238E27FC236}">
                <a16:creationId xmlns:a16="http://schemas.microsoft.com/office/drawing/2014/main" id="{3F3BE07B-D5E6-43ED-8210-4BF9D033D17A}"/>
              </a:ext>
            </a:extLst>
          </p:cNvPr>
          <p:cNvSpPr txBox="1"/>
          <p:nvPr/>
        </p:nvSpPr>
        <p:spPr>
          <a:xfrm>
            <a:off x="7780770" y="1011981"/>
            <a:ext cx="959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Cavalry Greatcoat</a:t>
            </a:r>
          </a:p>
        </p:txBody>
      </p:sp>
      <p:cxnSp>
        <p:nvCxnSpPr>
          <p:cNvPr id="14" name="McS arrow">
            <a:extLst>
              <a:ext uri="{FF2B5EF4-FFF2-40B4-BE49-F238E27FC236}">
                <a16:creationId xmlns:a16="http://schemas.microsoft.com/office/drawing/2014/main" id="{247C31BD-4B9F-4F70-A6C7-5BA0936907EF}"/>
              </a:ext>
            </a:extLst>
          </p:cNvPr>
          <p:cNvCxnSpPr>
            <a:cxnSpLocks/>
          </p:cNvCxnSpPr>
          <p:nvPr/>
        </p:nvCxnSpPr>
        <p:spPr>
          <a:xfrm flipH="1">
            <a:off x="7959917" y="3741128"/>
            <a:ext cx="568594" cy="260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Mc saddle">
            <a:extLst>
              <a:ext uri="{FF2B5EF4-FFF2-40B4-BE49-F238E27FC236}">
                <a16:creationId xmlns:a16="http://schemas.microsoft.com/office/drawing/2014/main" id="{6FCA492A-FE33-4018-990A-75E947260B72}"/>
              </a:ext>
            </a:extLst>
          </p:cNvPr>
          <p:cNvSpPr txBox="1"/>
          <p:nvPr/>
        </p:nvSpPr>
        <p:spPr>
          <a:xfrm>
            <a:off x="8321579" y="3411217"/>
            <a:ext cx="10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McClellan saddle</a:t>
            </a:r>
          </a:p>
        </p:txBody>
      </p:sp>
      <p:cxnSp>
        <p:nvCxnSpPr>
          <p:cNvPr id="52" name="CS right arrow">
            <a:extLst>
              <a:ext uri="{FF2B5EF4-FFF2-40B4-BE49-F238E27FC236}">
                <a16:creationId xmlns:a16="http://schemas.microsoft.com/office/drawing/2014/main" id="{31E341CB-D8C3-4B0C-B35E-667A711604BC}"/>
              </a:ext>
            </a:extLst>
          </p:cNvPr>
          <p:cNvCxnSpPr>
            <a:cxnSpLocks/>
          </p:cNvCxnSpPr>
          <p:nvPr/>
        </p:nvCxnSpPr>
        <p:spPr>
          <a:xfrm flipH="1" flipV="1">
            <a:off x="7305575" y="2659310"/>
            <a:ext cx="763397" cy="75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S left arrow">
            <a:extLst>
              <a:ext uri="{FF2B5EF4-FFF2-40B4-BE49-F238E27FC236}">
                <a16:creationId xmlns:a16="http://schemas.microsoft.com/office/drawing/2014/main" id="{A77A47BA-B37F-44BF-A2B8-053184B1D42D}"/>
              </a:ext>
            </a:extLst>
          </p:cNvPr>
          <p:cNvCxnSpPr>
            <a:cxnSpLocks/>
          </p:cNvCxnSpPr>
          <p:nvPr/>
        </p:nvCxnSpPr>
        <p:spPr>
          <a:xfrm>
            <a:off x="8740091" y="2869035"/>
            <a:ext cx="2028156" cy="713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valry saber">
            <a:extLst>
              <a:ext uri="{FF2B5EF4-FFF2-40B4-BE49-F238E27FC236}">
                <a16:creationId xmlns:a16="http://schemas.microsoft.com/office/drawing/2014/main" id="{2DF48FF2-1E63-48A8-9713-114DF06C6400}"/>
              </a:ext>
            </a:extLst>
          </p:cNvPr>
          <p:cNvSpPr txBox="1"/>
          <p:nvPr/>
        </p:nvSpPr>
        <p:spPr>
          <a:xfrm>
            <a:off x="7904358" y="2523801"/>
            <a:ext cx="101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Cavalry saber</a:t>
            </a:r>
          </a:p>
        </p:txBody>
      </p:sp>
      <p:pic>
        <p:nvPicPr>
          <p:cNvPr id="5" name="Indian Scout" descr="Drawing of an Osage Indian scout wearing a black cavalry hat, sack coat, beaded belt and knife, breechcloth, and beaded moccasins holding a Spencer Carbine rifle with a bone and rawhide saddle at his feet.">
            <a:extLst>
              <a:ext uri="{FF2B5EF4-FFF2-40B4-BE49-F238E27FC236}">
                <a16:creationId xmlns:a16="http://schemas.microsoft.com/office/drawing/2014/main" id="{6B116F16-C4D7-4AD7-AF47-23049F0E0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" y="142605"/>
            <a:ext cx="4057620" cy="6136898"/>
          </a:xfrm>
          <a:prstGeom prst="rect">
            <a:avLst/>
          </a:prstGeom>
        </p:spPr>
      </p:pic>
      <p:cxnSp>
        <p:nvCxnSpPr>
          <p:cNvPr id="19" name="SCR arrow right">
            <a:extLst>
              <a:ext uri="{FF2B5EF4-FFF2-40B4-BE49-F238E27FC236}">
                <a16:creationId xmlns:a16="http://schemas.microsoft.com/office/drawing/2014/main" id="{4CEEBB47-C138-4CD8-9BFF-A7AF49F32BEB}"/>
              </a:ext>
            </a:extLst>
          </p:cNvPr>
          <p:cNvCxnSpPr>
            <a:cxnSpLocks/>
          </p:cNvCxnSpPr>
          <p:nvPr/>
        </p:nvCxnSpPr>
        <p:spPr>
          <a:xfrm>
            <a:off x="3891255" y="3852784"/>
            <a:ext cx="1317071" cy="260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CR arrow left">
            <a:extLst>
              <a:ext uri="{FF2B5EF4-FFF2-40B4-BE49-F238E27FC236}">
                <a16:creationId xmlns:a16="http://schemas.microsoft.com/office/drawing/2014/main" id="{83F9E2F0-9513-46E7-95B5-703FF77A3B27}"/>
              </a:ext>
            </a:extLst>
          </p:cNvPr>
          <p:cNvCxnSpPr>
            <a:cxnSpLocks/>
          </p:cNvCxnSpPr>
          <p:nvPr/>
        </p:nvCxnSpPr>
        <p:spPr>
          <a:xfrm flipH="1">
            <a:off x="2184764" y="3851595"/>
            <a:ext cx="817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spencer carbine rifle">
            <a:extLst>
              <a:ext uri="{FF2B5EF4-FFF2-40B4-BE49-F238E27FC236}">
                <a16:creationId xmlns:a16="http://schemas.microsoft.com/office/drawing/2014/main" id="{FB6FED44-EB9B-4BEC-9ECD-04C80FA53BEF}"/>
              </a:ext>
            </a:extLst>
          </p:cNvPr>
          <p:cNvSpPr txBox="1"/>
          <p:nvPr/>
        </p:nvSpPr>
        <p:spPr>
          <a:xfrm>
            <a:off x="2868082" y="3589985"/>
            <a:ext cx="118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Spencer Carbine Rifle</a:t>
            </a:r>
          </a:p>
        </p:txBody>
      </p:sp>
      <p:cxnSp>
        <p:nvCxnSpPr>
          <p:cNvPr id="12" name="SC arrow right">
            <a:extLst>
              <a:ext uri="{FF2B5EF4-FFF2-40B4-BE49-F238E27FC236}">
                <a16:creationId xmlns:a16="http://schemas.microsoft.com/office/drawing/2014/main" id="{71DEA150-95D5-40C0-A53E-D381F1267C60}"/>
              </a:ext>
            </a:extLst>
          </p:cNvPr>
          <p:cNvCxnSpPr>
            <a:cxnSpLocks/>
          </p:cNvCxnSpPr>
          <p:nvPr/>
        </p:nvCxnSpPr>
        <p:spPr>
          <a:xfrm>
            <a:off x="3983143" y="1737360"/>
            <a:ext cx="1383241" cy="143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C arrow left">
            <a:extLst>
              <a:ext uri="{FF2B5EF4-FFF2-40B4-BE49-F238E27FC236}">
                <a16:creationId xmlns:a16="http://schemas.microsoft.com/office/drawing/2014/main" id="{1D368C3D-CFBA-4EDF-B12D-4E1A6213E06F}"/>
              </a:ext>
            </a:extLst>
          </p:cNvPr>
          <p:cNvCxnSpPr>
            <a:cxnSpLocks/>
          </p:cNvCxnSpPr>
          <p:nvPr/>
        </p:nvCxnSpPr>
        <p:spPr>
          <a:xfrm flipH="1">
            <a:off x="2263790" y="1737360"/>
            <a:ext cx="8389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sack coat">
            <a:extLst>
              <a:ext uri="{FF2B5EF4-FFF2-40B4-BE49-F238E27FC236}">
                <a16:creationId xmlns:a16="http://schemas.microsoft.com/office/drawing/2014/main" id="{798E05E1-A434-4AC5-9589-EAA763D93B2E}"/>
              </a:ext>
            </a:extLst>
          </p:cNvPr>
          <p:cNvSpPr txBox="1"/>
          <p:nvPr/>
        </p:nvSpPr>
        <p:spPr>
          <a:xfrm>
            <a:off x="3102690" y="1538040"/>
            <a:ext cx="880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Sack Coat</a:t>
            </a:r>
          </a:p>
        </p:txBody>
      </p:sp>
      <p:cxnSp>
        <p:nvCxnSpPr>
          <p:cNvPr id="15" name="IS arrow">
            <a:extLst>
              <a:ext uri="{FF2B5EF4-FFF2-40B4-BE49-F238E27FC236}">
                <a16:creationId xmlns:a16="http://schemas.microsoft.com/office/drawing/2014/main" id="{501AEDD6-6463-4228-9043-BDB3A05541E1}"/>
              </a:ext>
            </a:extLst>
          </p:cNvPr>
          <p:cNvCxnSpPr>
            <a:cxnSpLocks/>
          </p:cNvCxnSpPr>
          <p:nvPr/>
        </p:nvCxnSpPr>
        <p:spPr>
          <a:xfrm flipV="1">
            <a:off x="1529143" y="5672356"/>
            <a:ext cx="758454" cy="107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indian saddle">
            <a:extLst>
              <a:ext uri="{FF2B5EF4-FFF2-40B4-BE49-F238E27FC236}">
                <a16:creationId xmlns:a16="http://schemas.microsoft.com/office/drawing/2014/main" id="{0B56CC98-4F9E-46A1-8393-8033C5FD434C}"/>
              </a:ext>
            </a:extLst>
          </p:cNvPr>
          <p:cNvSpPr txBox="1"/>
          <p:nvPr/>
        </p:nvSpPr>
        <p:spPr>
          <a:xfrm>
            <a:off x="734266" y="5634802"/>
            <a:ext cx="1384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Bone &amp; </a:t>
            </a:r>
          </a:p>
          <a:p>
            <a:r>
              <a:rPr lang="en-US" sz="1400" dirty="0"/>
              <a:t>Rawhide saddle</a:t>
            </a:r>
          </a:p>
        </p:txBody>
      </p:sp>
      <p:cxnSp>
        <p:nvCxnSpPr>
          <p:cNvPr id="48" name="BKS arrow">
            <a:extLst>
              <a:ext uri="{FF2B5EF4-FFF2-40B4-BE49-F238E27FC236}">
                <a16:creationId xmlns:a16="http://schemas.microsoft.com/office/drawing/2014/main" id="{0C14143A-3B19-4525-9E32-E0A7BFF77674}"/>
              </a:ext>
            </a:extLst>
          </p:cNvPr>
          <p:cNvCxnSpPr>
            <a:cxnSpLocks/>
          </p:cNvCxnSpPr>
          <p:nvPr/>
        </p:nvCxnSpPr>
        <p:spPr>
          <a:xfrm flipV="1">
            <a:off x="639508" y="2983273"/>
            <a:ext cx="397812" cy="221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Beaded knife sheath">
            <a:extLst>
              <a:ext uri="{FF2B5EF4-FFF2-40B4-BE49-F238E27FC236}">
                <a16:creationId xmlns:a16="http://schemas.microsoft.com/office/drawing/2014/main" id="{D3A7BA2F-9131-4402-A97C-F8B65DF66B00}"/>
              </a:ext>
            </a:extLst>
          </p:cNvPr>
          <p:cNvSpPr txBox="1"/>
          <p:nvPr/>
        </p:nvSpPr>
        <p:spPr>
          <a:xfrm>
            <a:off x="328334" y="3158022"/>
            <a:ext cx="1030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Beaded knife sheath</a:t>
            </a:r>
          </a:p>
        </p:txBody>
      </p:sp>
    </p:spTree>
    <p:extLst>
      <p:ext uri="{BB962C8B-B14F-4D97-AF65-F5344CB8AC3E}">
        <p14:creationId xmlns:p14="http://schemas.microsoft.com/office/powerpoint/2010/main" val="130678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6" grpId="0"/>
      <p:bldP spid="55" grpId="0"/>
      <p:bldP spid="32" grpId="0"/>
      <p:bldP spid="27" grpId="0"/>
      <p:bldP spid="3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A08CC5-E7B8-4E25-98E9-69D3820E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1701"/>
            <a:ext cx="12689633" cy="8642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031A8B-DB23-45BC-87FA-3E17FFE7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39974"/>
            <a:ext cx="6609806" cy="1450757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Cavalry Officers</a:t>
            </a:r>
          </a:p>
        </p:txBody>
      </p:sp>
    </p:spTree>
    <p:extLst>
      <p:ext uri="{BB962C8B-B14F-4D97-AF65-F5344CB8AC3E}">
        <p14:creationId xmlns:p14="http://schemas.microsoft.com/office/powerpoint/2010/main" val="101212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historic photograph of a group of 7th Cavalry Osage scouts before the Battle of the Washita">
            <a:extLst>
              <a:ext uri="{FF2B5EF4-FFF2-40B4-BE49-F238E27FC236}">
                <a16:creationId xmlns:a16="http://schemas.microsoft.com/office/drawing/2014/main" id="{AA05FF78-D239-4D37-9D2A-56A99F49764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05" y="-2005013"/>
            <a:ext cx="10587038" cy="833437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ED2DD46-D502-4AA9-8257-0A0334DA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58" y="-37324"/>
            <a:ext cx="6199258" cy="1000241"/>
          </a:xfrm>
        </p:spPr>
        <p:txBody>
          <a:bodyPr/>
          <a:lstStyle/>
          <a:p>
            <a:r>
              <a:rPr lang="en-US" dirty="0"/>
              <a:t>Osage Indian Scouts</a:t>
            </a:r>
          </a:p>
        </p:txBody>
      </p:sp>
    </p:spTree>
    <p:extLst>
      <p:ext uri="{BB962C8B-B14F-4D97-AF65-F5344CB8AC3E}">
        <p14:creationId xmlns:p14="http://schemas.microsoft.com/office/powerpoint/2010/main" val="61827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9319F4-1E42-463E-B1AD-5EBC3269F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0920" y="5814965"/>
            <a:ext cx="3341710" cy="44506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Fort Hays, Kansas</a:t>
            </a:r>
          </a:p>
        </p:txBody>
      </p:sp>
      <p:pic>
        <p:nvPicPr>
          <p:cNvPr id="7" name="Picture 6" descr="A historical photograph f George Custer and his wife Libbie eating at a table in the HQ tent at Fort Hays, KS, 1869">
            <a:extLst>
              <a:ext uri="{FF2B5EF4-FFF2-40B4-BE49-F238E27FC236}">
                <a16:creationId xmlns:a16="http://schemas.microsoft.com/office/drawing/2014/main" id="{BF2BB4C3-167F-428A-A9BE-A9F578F15A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458" y="712271"/>
            <a:ext cx="5853944" cy="466914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F8741B2-F7D6-4C44-8E5C-DF91A657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70" y="5665669"/>
            <a:ext cx="4583262" cy="594360"/>
          </a:xfrm>
        </p:spPr>
        <p:txBody>
          <a:bodyPr/>
          <a:lstStyle/>
          <a:p>
            <a:r>
              <a:rPr lang="en-US" sz="2800" dirty="0"/>
              <a:t>Camp Supply, Indian Territory</a:t>
            </a:r>
          </a:p>
        </p:txBody>
      </p:sp>
      <p:pic>
        <p:nvPicPr>
          <p:cNvPr id="9" name="Picture 8" descr="A historical engraving of Camp Supply, Indian Territory, 1868. ">
            <a:extLst>
              <a:ext uri="{FF2B5EF4-FFF2-40B4-BE49-F238E27FC236}">
                <a16:creationId xmlns:a16="http://schemas.microsoft.com/office/drawing/2014/main" id="{22B10EA7-AE5B-47AE-B198-91F0C1CCAA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091" y="712717"/>
            <a:ext cx="6668193" cy="46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9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dier and his family posing in front of their two tents at Fort Hays, KS 1868">
            <a:extLst>
              <a:ext uri="{FF2B5EF4-FFF2-40B4-BE49-F238E27FC236}">
                <a16:creationId xmlns:a16="http://schemas.microsoft.com/office/drawing/2014/main" id="{7AE5C167-5CE3-454B-9BBC-35C7A3BB9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35" y="-1307268"/>
            <a:ext cx="9853744" cy="6398897"/>
          </a:xfrm>
          <a:prstGeom prst="rect">
            <a:avLst/>
          </a:prstGeom>
        </p:spPr>
      </p:pic>
      <p:pic>
        <p:nvPicPr>
          <p:cNvPr id="5" name="Content Placeholder 4" descr="A historical photograph of 7th Cavalry troops on the parade ground at Fort Hays, KS">
            <a:extLst>
              <a:ext uri="{FF2B5EF4-FFF2-40B4-BE49-F238E27FC236}">
                <a16:creationId xmlns:a16="http://schemas.microsoft.com/office/drawing/2014/main" id="{E0B0F1CA-6DD6-4C3A-A18A-66C94C95329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3" y="3562350"/>
            <a:ext cx="12174537" cy="34448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96E9B1-E0B6-4092-901A-0DA4BB71B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891" y="3500573"/>
            <a:ext cx="3704905" cy="896112"/>
          </a:xfrm>
        </p:spPr>
        <p:txBody>
          <a:bodyPr>
            <a:noAutofit/>
          </a:bodyPr>
          <a:lstStyle/>
          <a:p>
            <a:r>
              <a:rPr lang="en-US" sz="4000" dirty="0"/>
              <a:t>Fort Hays, Kansas</a:t>
            </a:r>
          </a:p>
        </p:txBody>
      </p:sp>
    </p:spTree>
    <p:extLst>
      <p:ext uri="{BB962C8B-B14F-4D97-AF65-F5344CB8AC3E}">
        <p14:creationId xmlns:p14="http://schemas.microsoft.com/office/powerpoint/2010/main" val="41188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>
            <a:extLst>
              <a:ext uri="{FF2B5EF4-FFF2-40B4-BE49-F238E27FC236}">
                <a16:creationId xmlns:a16="http://schemas.microsoft.com/office/drawing/2014/main" id="{7F8719B8-439A-491B-A775-2A2CE9FC2130}"/>
              </a:ext>
            </a:extLst>
          </p:cNvPr>
          <p:cNvSpPr txBox="1">
            <a:spLocks/>
          </p:cNvSpPr>
          <p:nvPr/>
        </p:nvSpPr>
        <p:spPr>
          <a:xfrm>
            <a:off x="8682361" y="1752294"/>
            <a:ext cx="3651682" cy="99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Stockade</a:t>
            </a:r>
          </a:p>
          <a:p>
            <a:endParaRPr lang="en-US" sz="2800" dirty="0"/>
          </a:p>
          <a:p>
            <a:r>
              <a:rPr lang="en-US" sz="2800" dirty="0"/>
              <a:t>Fort Hays, Kansas</a:t>
            </a:r>
          </a:p>
        </p:txBody>
      </p:sp>
      <p:pic>
        <p:nvPicPr>
          <p:cNvPr id="9" name="Picture 8" descr="A historic photograph of the stockade with horses and wagons in front of it at Fort Hays, KS, 1969">
            <a:extLst>
              <a:ext uri="{FF2B5EF4-FFF2-40B4-BE49-F238E27FC236}">
                <a16:creationId xmlns:a16="http://schemas.microsoft.com/office/drawing/2014/main" id="{527909F6-7EB1-4AAB-B5C4-3ABCD3819B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979" y="2750994"/>
            <a:ext cx="7691021" cy="410700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CBC4742-AAAC-4C51-813A-8D80E4469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006" y="4446082"/>
            <a:ext cx="3571632" cy="951542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Officers’ Quarters &amp; Parade Grounds</a:t>
            </a:r>
            <a:br>
              <a:rPr lang="en-US" sz="2000" dirty="0"/>
            </a:br>
            <a:br>
              <a:rPr lang="en-US" sz="2800" dirty="0"/>
            </a:br>
            <a:r>
              <a:rPr lang="en-US" sz="2900" dirty="0"/>
              <a:t>Fort Reno, Oklahoma</a:t>
            </a:r>
          </a:p>
        </p:txBody>
      </p:sp>
      <p:pic>
        <p:nvPicPr>
          <p:cNvPr id="17" name="Content Placeholder 16" descr="A historic photograph of Fort Reno's officers' quarters and parade ground in 1890">
            <a:extLst>
              <a:ext uri="{FF2B5EF4-FFF2-40B4-BE49-F238E27FC236}">
                <a16:creationId xmlns:a16="http://schemas.microsoft.com/office/drawing/2014/main" id="{0028B689-04DA-4F2A-8EE7-52EAEA5BA66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822"/>
            <a:ext cx="6207125" cy="4465638"/>
          </a:xfrm>
        </p:spPr>
      </p:pic>
    </p:spTree>
    <p:extLst>
      <p:ext uri="{BB962C8B-B14F-4D97-AF65-F5344CB8AC3E}">
        <p14:creationId xmlns:p14="http://schemas.microsoft.com/office/powerpoint/2010/main" val="336098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background rectangle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Q pic" descr="A sketch of what an enlisted quarters might look like in a western fort">
            <a:extLst>
              <a:ext uri="{FF2B5EF4-FFF2-40B4-BE49-F238E27FC236}">
                <a16:creationId xmlns:a16="http://schemas.microsoft.com/office/drawing/2014/main" id="{937A4618-E1BF-41EF-A224-945C1B203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1" r="1" b="7424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  <p:pic>
        <p:nvPicPr>
          <p:cNvPr id="3" name="MH pic" descr="A sketch of what a mess hall might look like in a western fort">
            <a:extLst>
              <a:ext uri="{FF2B5EF4-FFF2-40B4-BE49-F238E27FC236}">
                <a16:creationId xmlns:a16="http://schemas.microsoft.com/office/drawing/2014/main" id="{F993012E-9C72-493E-BD33-255A307711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05" r="1" b="24686"/>
          <a:stretch/>
        </p:blipFill>
        <p:spPr>
          <a:xfrm>
            <a:off x="4182011" y="3854338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2" name="OQ pic" descr="A sketch of what an officer's quarters might look like in a western fort">
            <a:extLst>
              <a:ext uri="{FF2B5EF4-FFF2-40B4-BE49-F238E27FC236}">
                <a16:creationId xmlns:a16="http://schemas.microsoft.com/office/drawing/2014/main" id="{1B75244F-EF74-4646-8D57-68ABC1411C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5" r="-3" b="1122"/>
          <a:stretch/>
        </p:blipFill>
        <p:spPr>
          <a:xfrm>
            <a:off x="5622233" y="9"/>
            <a:ext cx="7003198" cy="3998171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6" name="white square">
            <a:extLst>
              <a:ext uri="{FF2B5EF4-FFF2-40B4-BE49-F238E27FC236}">
                <a16:creationId xmlns:a16="http://schemas.microsoft.com/office/drawing/2014/main" id="{F20E9C35-D338-4AC5-81D1-4E9D4AE73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6747" y="3262637"/>
            <a:ext cx="1051421" cy="653876"/>
          </a:xfrm>
          <a:prstGeom prst="rect">
            <a:avLst/>
          </a:prstGeom>
        </p:spPr>
      </p:pic>
      <p:pic>
        <p:nvPicPr>
          <p:cNvPr id="4" name="HD pic" descr="A sketch of what a hospital &amp; dispensary might look like in a western fort">
            <a:extLst>
              <a:ext uri="{FF2B5EF4-FFF2-40B4-BE49-F238E27FC236}">
                <a16:creationId xmlns:a16="http://schemas.microsoft.com/office/drawing/2014/main" id="{389D206F-52BB-4A49-9F92-3BDDDD9A5E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717" r="6" b="29288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sp>
        <p:nvSpPr>
          <p:cNvPr id="11" name="EQ">
            <a:extLst>
              <a:ext uri="{FF2B5EF4-FFF2-40B4-BE49-F238E27FC236}">
                <a16:creationId xmlns:a16="http://schemas.microsoft.com/office/drawing/2014/main" id="{3981A5B8-7F33-452D-B051-A96AE434F52D}"/>
              </a:ext>
            </a:extLst>
          </p:cNvPr>
          <p:cNvSpPr txBox="1"/>
          <p:nvPr/>
        </p:nvSpPr>
        <p:spPr>
          <a:xfrm>
            <a:off x="2907792" y="6362045"/>
            <a:ext cx="181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Enlisted Quarters</a:t>
            </a:r>
          </a:p>
        </p:txBody>
      </p:sp>
      <p:sp>
        <p:nvSpPr>
          <p:cNvPr id="8" name="MH">
            <a:extLst>
              <a:ext uri="{FF2B5EF4-FFF2-40B4-BE49-F238E27FC236}">
                <a16:creationId xmlns:a16="http://schemas.microsoft.com/office/drawing/2014/main" id="{04F65B5A-9146-4254-B8DA-E1F3B969A330}"/>
              </a:ext>
            </a:extLst>
          </p:cNvPr>
          <p:cNvSpPr txBox="1"/>
          <p:nvPr/>
        </p:nvSpPr>
        <p:spPr>
          <a:xfrm>
            <a:off x="9004239" y="3887894"/>
            <a:ext cx="229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Mess Hall</a:t>
            </a:r>
          </a:p>
        </p:txBody>
      </p:sp>
      <p:sp>
        <p:nvSpPr>
          <p:cNvPr id="7" name="OQ">
            <a:extLst>
              <a:ext uri="{FF2B5EF4-FFF2-40B4-BE49-F238E27FC236}">
                <a16:creationId xmlns:a16="http://schemas.microsoft.com/office/drawing/2014/main" id="{90BCE618-18F5-4E44-86CE-BC2C8090FA57}"/>
              </a:ext>
            </a:extLst>
          </p:cNvPr>
          <p:cNvSpPr txBox="1"/>
          <p:nvPr/>
        </p:nvSpPr>
        <p:spPr>
          <a:xfrm>
            <a:off x="6508891" y="251908"/>
            <a:ext cx="206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Officers’ Quarters</a:t>
            </a:r>
          </a:p>
        </p:txBody>
      </p:sp>
      <p:sp>
        <p:nvSpPr>
          <p:cNvPr id="9" name="HD">
            <a:extLst>
              <a:ext uri="{FF2B5EF4-FFF2-40B4-BE49-F238E27FC236}">
                <a16:creationId xmlns:a16="http://schemas.microsoft.com/office/drawing/2014/main" id="{CEE7C85F-0E42-4B4B-BFF6-127FCF4722AA}"/>
              </a:ext>
            </a:extLst>
          </p:cNvPr>
          <p:cNvSpPr txBox="1"/>
          <p:nvPr/>
        </p:nvSpPr>
        <p:spPr>
          <a:xfrm>
            <a:off x="3221708" y="2466153"/>
            <a:ext cx="228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Hospital &amp; Dispensary</a:t>
            </a:r>
          </a:p>
        </p:txBody>
      </p:sp>
    </p:spTree>
    <p:extLst>
      <p:ext uri="{BB962C8B-B14F-4D97-AF65-F5344CB8AC3E}">
        <p14:creationId xmlns:p14="http://schemas.microsoft.com/office/powerpoint/2010/main" val="383216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DBAD856-2DAA-425A-B5CE-BFF8FC141116}"/>
              </a:ext>
            </a:extLst>
          </p:cNvPr>
          <p:cNvSpPr txBox="1"/>
          <p:nvPr/>
        </p:nvSpPr>
        <p:spPr>
          <a:xfrm>
            <a:off x="9128291" y="4544642"/>
            <a:ext cx="1775263" cy="64633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Key:</a:t>
            </a:r>
          </a:p>
          <a:p>
            <a:r>
              <a:rPr lang="en-US" dirty="0"/>
              <a:t>1 inch = 100 feet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AD82AF-63A3-435D-A656-12F86ADDEE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How far did the Commanding Officer have to walk to get to:</a:t>
            </a:r>
          </a:p>
          <a:p>
            <a:r>
              <a:rPr lang="en-US" dirty="0"/>
              <a:t>A. The Stables?</a:t>
            </a:r>
          </a:p>
          <a:p>
            <a:r>
              <a:rPr lang="en-US" dirty="0"/>
              <a:t>B. The hospital?</a:t>
            </a:r>
          </a:p>
          <a:p>
            <a:r>
              <a:rPr lang="en-US" dirty="0"/>
              <a:t>C. The flagpole?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49BB9D-74CF-41AB-A082-87AABFE98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How far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2E72E-9491-4D09-909E-63BFA4D489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A. Hospital- color it blue</a:t>
            </a:r>
          </a:p>
          <a:p>
            <a:r>
              <a:rPr lang="en-US" dirty="0"/>
              <a:t>B. Commanding Officer’s Quarters- color it yellow</a:t>
            </a:r>
          </a:p>
          <a:p>
            <a:r>
              <a:rPr lang="en-US" dirty="0"/>
              <a:t>C. Cavalry Stables- color it green</a:t>
            </a:r>
          </a:p>
          <a:p>
            <a:r>
              <a:rPr lang="en-US" dirty="0"/>
              <a:t>D. “Soapsuds Row” – color them orange</a:t>
            </a:r>
          </a:p>
          <a:p>
            <a:r>
              <a:rPr lang="en-US" dirty="0"/>
              <a:t>E. Company Barracks- color them red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C1C5F-A7E1-4EB2-928C-C917C76DE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find?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793A0-A89E-4BCD-8C5F-1831965C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Fort Hayes</a:t>
            </a:r>
          </a:p>
        </p:txBody>
      </p:sp>
    </p:spTree>
    <p:extLst>
      <p:ext uri="{BB962C8B-B14F-4D97-AF65-F5344CB8AC3E}">
        <p14:creationId xmlns:p14="http://schemas.microsoft.com/office/powerpoint/2010/main" val="30616353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10820</TotalTime>
  <Words>190</Words>
  <Application>Microsoft Office PowerPoint</Application>
  <PresentationFormat>Widescreen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The U.S. Cavalry</vt:lpstr>
      <vt:lpstr>PowerPoint Presentation</vt:lpstr>
      <vt:lpstr>7th Cavalry Officers</vt:lpstr>
      <vt:lpstr>Osage Indian Scouts</vt:lpstr>
      <vt:lpstr>Camp Supply, Indian Territory</vt:lpstr>
      <vt:lpstr>Fort Hays, Kansas</vt:lpstr>
      <vt:lpstr>Officers’ Quarters &amp; Parade Grounds  Fort Reno, Oklahoma</vt:lpstr>
      <vt:lpstr>PowerPoint Presentation</vt:lpstr>
      <vt:lpstr>Mapping Fort Hayes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Bison</dc:title>
  <dc:creator>Roesch, Katherine M</dc:creator>
  <cp:lastModifiedBy>Roesch, Katherine M</cp:lastModifiedBy>
  <cp:revision>22</cp:revision>
  <dcterms:created xsi:type="dcterms:W3CDTF">2020-08-27T19:46:48Z</dcterms:created>
  <dcterms:modified xsi:type="dcterms:W3CDTF">2020-11-23T21:54:54Z</dcterms:modified>
</cp:coreProperties>
</file>