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90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7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8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2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0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2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8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D08DBF-7B4B-43EB-985F-A0409D7C2FD2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55EB57-F819-4694-AFFC-C2EEDED558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6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ational Park Service Arrowhead">
            <a:extLst>
              <a:ext uri="{FF2B5EF4-FFF2-40B4-BE49-F238E27FC236}">
                <a16:creationId xmlns:a16="http://schemas.microsoft.com/office/drawing/2014/main" id="{D8903EDB-AFE8-404D-8FD2-89F1ABB3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5936" y="4690872"/>
            <a:ext cx="1152136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45D2DDA-2799-4620-91CE-F88F494BD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Washita Battlefield Traveling trunk Lesson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883ED-4F79-4255-957D-323299C472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Lesson #1</a:t>
            </a:r>
          </a:p>
        </p:txBody>
      </p:sp>
    </p:spTree>
    <p:extLst>
      <p:ext uri="{BB962C8B-B14F-4D97-AF65-F5344CB8AC3E}">
        <p14:creationId xmlns:p14="http://schemas.microsoft.com/office/powerpoint/2010/main" val="50475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amily of Kiowa" descr="A historical photograph of Hunting Horse a Kiowa man standing with his 8 daughters in a village">
            <a:extLst>
              <a:ext uri="{FF2B5EF4-FFF2-40B4-BE49-F238E27FC236}">
                <a16:creationId xmlns:a16="http://schemas.microsoft.com/office/drawing/2014/main" id="{9EF7A412-5F9E-4EC9-B9FB-706BAD638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732" y="3239703"/>
            <a:ext cx="5181243" cy="3688249"/>
          </a:xfrm>
          <a:prstGeom prst="rect">
            <a:avLst/>
          </a:prstGeom>
        </p:spPr>
      </p:pic>
      <p:pic>
        <p:nvPicPr>
          <p:cNvPr id="15" name="Cheyenne men" descr="A historic photograph of group of Cheyenne men riding a horses in a field&#10;&#10;">
            <a:extLst>
              <a:ext uri="{FF2B5EF4-FFF2-40B4-BE49-F238E27FC236}">
                <a16:creationId xmlns:a16="http://schemas.microsoft.com/office/drawing/2014/main" id="{EC03DEC2-7D99-4A9F-8080-E9E5820F11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6203" y="3071445"/>
            <a:ext cx="5566564" cy="4182348"/>
          </a:xfrm>
          <a:prstGeom prst="rect">
            <a:avLst/>
          </a:prstGeom>
        </p:spPr>
      </p:pic>
      <p:pic>
        <p:nvPicPr>
          <p:cNvPr id="17" name="Arapaho woman" descr="A historic photograph of Freckled Face an Arapahoe woman in a traditional elk tooth dress">
            <a:extLst>
              <a:ext uri="{FF2B5EF4-FFF2-40B4-BE49-F238E27FC236}">
                <a16:creationId xmlns:a16="http://schemas.microsoft.com/office/drawing/2014/main" id="{52B10354-E237-4D80-A27F-C444F619A0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755" y="3639804"/>
            <a:ext cx="2583689" cy="3198694"/>
          </a:xfrm>
          <a:prstGeom prst="rect">
            <a:avLst/>
          </a:prstGeom>
        </p:spPr>
      </p:pic>
      <p:pic>
        <p:nvPicPr>
          <p:cNvPr id="5" name="Cheyenne women" descr="A historical photograph of two Cheyenne women sitting in front of a tipi pounding dried cherries">
            <a:extLst>
              <a:ext uri="{FF2B5EF4-FFF2-40B4-BE49-F238E27FC236}">
                <a16:creationId xmlns:a16="http://schemas.microsoft.com/office/drawing/2014/main" id="{F13FCD1C-FD6D-4950-8328-0BB2D9CA2A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68" y="98265"/>
            <a:ext cx="4417161" cy="3148322"/>
          </a:xfrm>
          <a:prstGeom prst="rect">
            <a:avLst/>
          </a:prstGeom>
        </p:spPr>
      </p:pic>
      <p:pic>
        <p:nvPicPr>
          <p:cNvPr id="23" name="Osage warrior" descr="A historic photograph of an Osage warrior in traditional clothing holding a bow and arrow.">
            <a:extLst>
              <a:ext uri="{FF2B5EF4-FFF2-40B4-BE49-F238E27FC236}">
                <a16:creationId xmlns:a16="http://schemas.microsoft.com/office/drawing/2014/main" id="{C1B71B2B-7FF8-46FC-9012-092CA6224D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620" y="5876"/>
            <a:ext cx="2708156" cy="3458164"/>
          </a:xfrm>
          <a:prstGeom prst="rect">
            <a:avLst/>
          </a:prstGeom>
        </p:spPr>
      </p:pic>
      <p:pic>
        <p:nvPicPr>
          <p:cNvPr id="25" name="Wichita warrior" descr="A historic profile photograph of a Wichita warrior in a headdress">
            <a:extLst>
              <a:ext uri="{FF2B5EF4-FFF2-40B4-BE49-F238E27FC236}">
                <a16:creationId xmlns:a16="http://schemas.microsoft.com/office/drawing/2014/main" id="{287C7458-8E00-4D94-9451-B886A24E66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639" y="253815"/>
            <a:ext cx="4339683" cy="3429000"/>
          </a:xfrm>
          <a:prstGeom prst="rect">
            <a:avLst/>
          </a:prstGeom>
        </p:spPr>
      </p:pic>
      <p:pic>
        <p:nvPicPr>
          <p:cNvPr id="21" name="Quanah Parker-comanche" descr="A historical photograph of Quanah Parker, a Comanche chief dressed in traditional regalia holding an eagle feather fan">
            <a:extLst>
              <a:ext uri="{FF2B5EF4-FFF2-40B4-BE49-F238E27FC236}">
                <a16:creationId xmlns:a16="http://schemas.microsoft.com/office/drawing/2014/main" id="{0876452F-2D7E-42AA-8A32-992FC736E3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811" y="-351627"/>
            <a:ext cx="2613359" cy="47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anned hide item list">
            <a:extLst>
              <a:ext uri="{FF2B5EF4-FFF2-40B4-BE49-F238E27FC236}">
                <a16:creationId xmlns:a16="http://schemas.microsoft.com/office/drawing/2014/main" id="{37B815F8-3F68-45AD-9D49-4ABFEDADBA3A}"/>
              </a:ext>
            </a:extLst>
          </p:cNvPr>
          <p:cNvSpPr/>
          <p:nvPr/>
        </p:nvSpPr>
        <p:spPr>
          <a:xfrm>
            <a:off x="439343" y="5290221"/>
            <a:ext cx="3444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Made into bags, belts, blankets, clothing, tipi cover, pouches, moccasins, &amp; machinery belts</a:t>
            </a: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Major trade item</a:t>
            </a:r>
          </a:p>
        </p:txBody>
      </p:sp>
      <p:sp>
        <p:nvSpPr>
          <p:cNvPr id="29" name="Tanned hide">
            <a:extLst>
              <a:ext uri="{FF2B5EF4-FFF2-40B4-BE49-F238E27FC236}">
                <a16:creationId xmlns:a16="http://schemas.microsoft.com/office/drawing/2014/main" id="{E51BAF3F-9753-4E67-8B21-87217485078E}"/>
              </a:ext>
            </a:extLst>
          </p:cNvPr>
          <p:cNvSpPr txBox="1">
            <a:spLocks/>
          </p:cNvSpPr>
          <p:nvPr/>
        </p:nvSpPr>
        <p:spPr>
          <a:xfrm>
            <a:off x="439344" y="4334554"/>
            <a:ext cx="3200400" cy="794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Tanned hide</a:t>
            </a:r>
          </a:p>
        </p:txBody>
      </p:sp>
      <p:sp>
        <p:nvSpPr>
          <p:cNvPr id="28" name="Horns item list">
            <a:extLst>
              <a:ext uri="{FF2B5EF4-FFF2-40B4-BE49-F238E27FC236}">
                <a16:creationId xmlns:a16="http://schemas.microsoft.com/office/drawing/2014/main" id="{86978811-C7CC-4DD2-93E9-E5D49327B938}"/>
              </a:ext>
            </a:extLst>
          </p:cNvPr>
          <p:cNvSpPr/>
          <p:nvPr/>
        </p:nvSpPr>
        <p:spPr>
          <a:xfrm>
            <a:off x="457200" y="3451217"/>
            <a:ext cx="30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Made into cups, utensils, powder horns, fire carriers</a:t>
            </a:r>
          </a:p>
        </p:txBody>
      </p:sp>
      <p:sp>
        <p:nvSpPr>
          <p:cNvPr id="27" name="Horns">
            <a:extLst>
              <a:ext uri="{FF2B5EF4-FFF2-40B4-BE49-F238E27FC236}">
                <a16:creationId xmlns:a16="http://schemas.microsoft.com/office/drawing/2014/main" id="{6DBCC3C2-4BE3-4446-BEF7-03699A649B08}"/>
              </a:ext>
            </a:extLst>
          </p:cNvPr>
          <p:cNvSpPr txBox="1">
            <a:spLocks/>
          </p:cNvSpPr>
          <p:nvPr/>
        </p:nvSpPr>
        <p:spPr>
          <a:xfrm>
            <a:off x="457200" y="2559737"/>
            <a:ext cx="3200400" cy="794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Horns</a:t>
            </a:r>
          </a:p>
        </p:txBody>
      </p:sp>
      <p:sp>
        <p:nvSpPr>
          <p:cNvPr id="11" name="Organ item List">
            <a:extLst>
              <a:ext uri="{FF2B5EF4-FFF2-40B4-BE49-F238E27FC236}">
                <a16:creationId xmlns:a16="http://schemas.microsoft.com/office/drawing/2014/main" id="{32D90BC0-F3F2-46C5-84B5-318DBB7C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07533"/>
            <a:ext cx="3200400" cy="1574800"/>
          </a:xfr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Made into cooking bags, water containers, &amp;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because they were waterproof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rgans">
            <a:extLst>
              <a:ext uri="{FF2B5EF4-FFF2-40B4-BE49-F238E27FC236}">
                <a16:creationId xmlns:a16="http://schemas.microsoft.com/office/drawing/2014/main" id="{D1C9464E-51CD-492F-AB3B-B2CAE0A3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2" y="213359"/>
            <a:ext cx="3200400" cy="7941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Organs</a:t>
            </a:r>
          </a:p>
        </p:txBody>
      </p:sp>
      <p:pic>
        <p:nvPicPr>
          <p:cNvPr id="9" name="Bison stomach cooking bag" descr="A picture containing a bison stomach bag.">
            <a:extLst>
              <a:ext uri="{FF2B5EF4-FFF2-40B4-BE49-F238E27FC236}">
                <a16:creationId xmlns:a16="http://schemas.microsoft.com/office/drawing/2014/main" id="{95F39BCA-E40E-4143-A242-2F01A57F0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00600" y="925910"/>
            <a:ext cx="6492875" cy="4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7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 hidden="1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ey rectangle">
            <a:extLst>
              <a:ext uri="{FF2B5EF4-FFF2-40B4-BE49-F238E27FC236}">
                <a16:creationId xmlns:a16="http://schemas.microsoft.com/office/drawing/2014/main" id="{641B99F2-7904-4E8D-871E-2889D858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grey bar">
            <a:extLst>
              <a:ext uri="{FF2B5EF4-FFF2-40B4-BE49-F238E27FC236}">
                <a16:creationId xmlns:a16="http://schemas.microsoft.com/office/drawing/2014/main" id="{65B8B851-9639-4B29-9E80-42FDE755E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Hooves item list">
            <a:extLst>
              <a:ext uri="{FF2B5EF4-FFF2-40B4-BE49-F238E27FC236}">
                <a16:creationId xmlns:a16="http://schemas.microsoft.com/office/drawing/2014/main" id="{009F67F2-6EA4-425B-80D3-5D683F295D8A}"/>
              </a:ext>
            </a:extLst>
          </p:cNvPr>
          <p:cNvSpPr/>
          <p:nvPr/>
        </p:nvSpPr>
        <p:spPr>
          <a:xfrm>
            <a:off x="9155747" y="5468035"/>
            <a:ext cx="257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Used for rattles, glue, containers &amp; spoons</a:t>
            </a:r>
          </a:p>
        </p:txBody>
      </p:sp>
      <p:sp>
        <p:nvSpPr>
          <p:cNvPr id="17" name="Hooves">
            <a:extLst>
              <a:ext uri="{FF2B5EF4-FFF2-40B4-BE49-F238E27FC236}">
                <a16:creationId xmlns:a16="http://schemas.microsoft.com/office/drawing/2014/main" id="{A343A904-6834-4BED-AAB8-F0A98684C534}"/>
              </a:ext>
            </a:extLst>
          </p:cNvPr>
          <p:cNvSpPr txBox="1">
            <a:spLocks/>
          </p:cNvSpPr>
          <p:nvPr/>
        </p:nvSpPr>
        <p:spPr>
          <a:xfrm>
            <a:off x="7684456" y="5192001"/>
            <a:ext cx="1471291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Hooves</a:t>
            </a:r>
          </a:p>
        </p:txBody>
      </p:sp>
      <p:sp>
        <p:nvSpPr>
          <p:cNvPr id="8" name="Teeth item list">
            <a:extLst>
              <a:ext uri="{FF2B5EF4-FFF2-40B4-BE49-F238E27FC236}">
                <a16:creationId xmlns:a16="http://schemas.microsoft.com/office/drawing/2014/main" id="{B7823EDE-7464-4158-A322-65E4817095DB}"/>
              </a:ext>
            </a:extLst>
          </p:cNvPr>
          <p:cNvSpPr/>
          <p:nvPr/>
        </p:nvSpPr>
        <p:spPr>
          <a:xfrm>
            <a:off x="5074950" y="5468035"/>
            <a:ext cx="254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Used for decorations on clothing &amp; items</a:t>
            </a:r>
          </a:p>
        </p:txBody>
      </p:sp>
      <p:sp>
        <p:nvSpPr>
          <p:cNvPr id="15" name="Teeth">
            <a:extLst>
              <a:ext uri="{FF2B5EF4-FFF2-40B4-BE49-F238E27FC236}">
                <a16:creationId xmlns:a16="http://schemas.microsoft.com/office/drawing/2014/main" id="{7418E945-BAE8-4F95-BFB4-A0CC1BEF90BF}"/>
              </a:ext>
            </a:extLst>
          </p:cNvPr>
          <p:cNvSpPr txBox="1">
            <a:spLocks/>
          </p:cNvSpPr>
          <p:nvPr/>
        </p:nvSpPr>
        <p:spPr>
          <a:xfrm>
            <a:off x="3904947" y="5212764"/>
            <a:ext cx="1170003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Teeth</a:t>
            </a:r>
          </a:p>
        </p:txBody>
      </p:sp>
      <p:sp>
        <p:nvSpPr>
          <p:cNvPr id="7" name="Tail item list">
            <a:extLst>
              <a:ext uri="{FF2B5EF4-FFF2-40B4-BE49-F238E27FC236}">
                <a16:creationId xmlns:a16="http://schemas.microsoft.com/office/drawing/2014/main" id="{EDE7DA19-52A1-414D-ABBA-A593AFF88262}"/>
              </a:ext>
            </a:extLst>
          </p:cNvPr>
          <p:cNvSpPr txBox="1"/>
          <p:nvPr/>
        </p:nvSpPr>
        <p:spPr>
          <a:xfrm>
            <a:off x="1266411" y="5397319"/>
            <a:ext cx="2543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Used as flyswatters, whips, &amp; ceremonial rattles</a:t>
            </a:r>
          </a:p>
        </p:txBody>
      </p:sp>
      <p:sp>
        <p:nvSpPr>
          <p:cNvPr id="2" name="Tail">
            <a:extLst>
              <a:ext uri="{FF2B5EF4-FFF2-40B4-BE49-F238E27FC236}">
                <a16:creationId xmlns:a16="http://schemas.microsoft.com/office/drawing/2014/main" id="{E1303E1D-BA14-446D-A650-9A215CE8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8" y="5289685"/>
            <a:ext cx="1170003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Tail</a:t>
            </a:r>
          </a:p>
        </p:txBody>
      </p:sp>
      <p:pic>
        <p:nvPicPr>
          <p:cNvPr id="5" name="Tail rattle" descr="A picture containing a rattle made from bison hooves and the tail">
            <a:extLst>
              <a:ext uri="{FF2B5EF4-FFF2-40B4-BE49-F238E27FC236}">
                <a16:creationId xmlns:a16="http://schemas.microsoft.com/office/drawing/2014/main" id="{74AA9245-ED0F-4348-8424-74F87009C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37" b="23812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 hidden="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l bar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Brains item list">
            <a:extLst>
              <a:ext uri="{FF2B5EF4-FFF2-40B4-BE49-F238E27FC236}">
                <a16:creationId xmlns:a16="http://schemas.microsoft.com/office/drawing/2014/main" id="{660F3990-7712-4685-82DA-4E9415C9226E}"/>
              </a:ext>
            </a:extLst>
          </p:cNvPr>
          <p:cNvSpPr/>
          <p:nvPr/>
        </p:nvSpPr>
        <p:spPr>
          <a:xfrm>
            <a:off x="607901" y="5383436"/>
            <a:ext cx="2883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Used as food &amp; for hide preparation</a:t>
            </a:r>
          </a:p>
        </p:txBody>
      </p:sp>
      <p:sp>
        <p:nvSpPr>
          <p:cNvPr id="17" name="Brains">
            <a:extLst>
              <a:ext uri="{FF2B5EF4-FFF2-40B4-BE49-F238E27FC236}">
                <a16:creationId xmlns:a16="http://schemas.microsoft.com/office/drawing/2014/main" id="{65B7A454-2741-4BD4-8130-CDAC3FBBA07A}"/>
              </a:ext>
            </a:extLst>
          </p:cNvPr>
          <p:cNvSpPr txBox="1">
            <a:spLocks/>
          </p:cNvSpPr>
          <p:nvPr/>
        </p:nvSpPr>
        <p:spPr>
          <a:xfrm>
            <a:off x="477622" y="4298814"/>
            <a:ext cx="3084844" cy="867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Brains</a:t>
            </a:r>
          </a:p>
        </p:txBody>
      </p:sp>
      <p:sp>
        <p:nvSpPr>
          <p:cNvPr id="15" name="Meat item list">
            <a:extLst>
              <a:ext uri="{FF2B5EF4-FFF2-40B4-BE49-F238E27FC236}">
                <a16:creationId xmlns:a16="http://schemas.microsoft.com/office/drawing/2014/main" id="{75834782-16B3-497B-97F3-EA8B5E68D6A9}"/>
              </a:ext>
            </a:extLst>
          </p:cNvPr>
          <p:cNvSpPr txBox="1">
            <a:spLocks/>
          </p:cNvSpPr>
          <p:nvPr/>
        </p:nvSpPr>
        <p:spPr>
          <a:xfrm>
            <a:off x="607900" y="3279398"/>
            <a:ext cx="3084844" cy="1105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  Used for immediate use, jerky,  &amp; pemmican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Meat">
            <a:extLst>
              <a:ext uri="{FF2B5EF4-FFF2-40B4-BE49-F238E27FC236}">
                <a16:creationId xmlns:a16="http://schemas.microsoft.com/office/drawing/2014/main" id="{EFED3EC2-3478-4B5E-8F91-F6A6571FFEC3}"/>
              </a:ext>
            </a:extLst>
          </p:cNvPr>
          <p:cNvSpPr txBox="1">
            <a:spLocks/>
          </p:cNvSpPr>
          <p:nvPr/>
        </p:nvSpPr>
        <p:spPr>
          <a:xfrm>
            <a:off x="477622" y="2411933"/>
            <a:ext cx="3084844" cy="8674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Meat</a:t>
            </a:r>
          </a:p>
        </p:txBody>
      </p:sp>
      <p:sp>
        <p:nvSpPr>
          <p:cNvPr id="9" name="Bones item list">
            <a:extLst>
              <a:ext uri="{FF2B5EF4-FFF2-40B4-BE49-F238E27FC236}">
                <a16:creationId xmlns:a16="http://schemas.microsoft.com/office/drawing/2014/main" id="{49B9F7AD-C154-41AD-989D-98D788877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48" y="1105765"/>
            <a:ext cx="3222496" cy="1105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  Used to make arrowheads, awls, game dice, toys, shovels, scrapers, &amp; pipes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Bones">
            <a:extLst>
              <a:ext uri="{FF2B5EF4-FFF2-40B4-BE49-F238E27FC236}">
                <a16:creationId xmlns:a16="http://schemas.microsoft.com/office/drawing/2014/main" id="{F50233C7-9FCE-4E1A-A8D6-8E775CDB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48" y="238300"/>
            <a:ext cx="3084844" cy="8674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Bones</a:t>
            </a:r>
          </a:p>
        </p:txBody>
      </p:sp>
      <p:pic>
        <p:nvPicPr>
          <p:cNvPr id="5" name="Rib toy sled" descr="A picture of a sled toy made from bison ribs and hide strips&#10;&#10;">
            <a:extLst>
              <a:ext uri="{FF2B5EF4-FFF2-40B4-BE49-F238E27FC236}">
                <a16:creationId xmlns:a16="http://schemas.microsoft.com/office/drawing/2014/main" id="{0B425A91-A09B-4434-B6A2-C6825920A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r="1118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9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C26F-CD27-4D56-A140-D8BE15D898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9198" y="218521"/>
            <a:ext cx="5091112" cy="842962"/>
          </a:xfrm>
        </p:spPr>
        <p:txBody>
          <a:bodyPr>
            <a:normAutofit/>
          </a:bodyPr>
          <a:lstStyle/>
          <a:p>
            <a:r>
              <a:rPr lang="en-US" dirty="0"/>
              <a:t>Hair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223989-AF40-4D6B-9FAF-07DC76DC1B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29669" y="1208093"/>
            <a:ext cx="6170612" cy="13382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  Used to make rope, stuffing for pillows &amp; other household goods, &amp; lining for winter shoes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  Braiding rope was a wintertime activity for women</a:t>
            </a:r>
          </a:p>
        </p:txBody>
      </p:sp>
      <p:pic>
        <p:nvPicPr>
          <p:cNvPr id="5" name="Content Placeholder 4" descr="A picture containing a coil of rope made from bison hair">
            <a:extLst>
              <a:ext uri="{FF2B5EF4-FFF2-40B4-BE49-F238E27FC236}">
                <a16:creationId xmlns:a16="http://schemas.microsoft.com/office/drawing/2014/main" id="{1F04FF74-C204-4802-941E-685F5D704F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86" r="18904" b="-2"/>
          <a:stretch/>
        </p:blipFill>
        <p:spPr>
          <a:xfrm>
            <a:off x="19" y="-12128"/>
            <a:ext cx="5090141" cy="6870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06E16-013B-4403-8F21-83C39060FDB4}"/>
              </a:ext>
            </a:extLst>
          </p:cNvPr>
          <p:cNvSpPr txBox="1"/>
          <p:nvPr/>
        </p:nvSpPr>
        <p:spPr>
          <a:xfrm>
            <a:off x="5459124" y="3421649"/>
            <a:ext cx="636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Used to make </a:t>
            </a:r>
            <a:r>
              <a:rPr lang="en-US" dirty="0" err="1"/>
              <a:t>parfletches</a:t>
            </a:r>
            <a:r>
              <a:rPr lang="en-US" dirty="0"/>
              <a:t>, moccasin soles, shields, ropes, rattles, drums, &amp; saddles</a:t>
            </a:r>
          </a:p>
          <a:p>
            <a:r>
              <a:rPr lang="en-US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08D4B9-92D8-4D87-867B-C20968BFAF28}"/>
              </a:ext>
            </a:extLst>
          </p:cNvPr>
          <p:cNvSpPr txBox="1">
            <a:spLocks/>
          </p:cNvSpPr>
          <p:nvPr/>
        </p:nvSpPr>
        <p:spPr>
          <a:xfrm>
            <a:off x="5378983" y="2546355"/>
            <a:ext cx="3917417" cy="781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Rawhide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56A38-6D8D-49AB-8567-F9D2B2120808}"/>
              </a:ext>
            </a:extLst>
          </p:cNvPr>
          <p:cNvSpPr/>
          <p:nvPr/>
        </p:nvSpPr>
        <p:spPr>
          <a:xfrm>
            <a:off x="5510510" y="5357356"/>
            <a:ext cx="418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Made into bowstrings, cinches, &amp; sinew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CF4041-2C78-46A3-B4CD-1E5322C4C5C6}"/>
              </a:ext>
            </a:extLst>
          </p:cNvPr>
          <p:cNvSpPr txBox="1">
            <a:spLocks/>
          </p:cNvSpPr>
          <p:nvPr/>
        </p:nvSpPr>
        <p:spPr>
          <a:xfrm>
            <a:off x="5459124" y="4405345"/>
            <a:ext cx="4870209" cy="781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Tendons &amp; Muscles</a:t>
            </a:r>
          </a:p>
        </p:txBody>
      </p:sp>
    </p:spTree>
    <p:extLst>
      <p:ext uri="{BB962C8B-B14F-4D97-AF65-F5344CB8AC3E}">
        <p14:creationId xmlns:p14="http://schemas.microsoft.com/office/powerpoint/2010/main" val="41188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heyenne hide shirt" descr="A photograph of a decorated fringed Cheyenne hide shirt.">
            <a:extLst>
              <a:ext uri="{FF2B5EF4-FFF2-40B4-BE49-F238E27FC236}">
                <a16:creationId xmlns:a16="http://schemas.microsoft.com/office/drawing/2014/main" id="{43AD0972-B101-4D5C-A4EE-A5A0A660A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442" y="2211916"/>
            <a:ext cx="5485608" cy="3657071"/>
          </a:xfrm>
        </p:spPr>
      </p:pic>
      <p:pic>
        <p:nvPicPr>
          <p:cNvPr id="8" name="Cheyenne woman with hide" descr="A historic photograph of Cheyenne woman tanning a bison hide on a wooden frame.">
            <a:extLst>
              <a:ext uri="{FF2B5EF4-FFF2-40B4-BE49-F238E27FC236}">
                <a16:creationId xmlns:a16="http://schemas.microsoft.com/office/drawing/2014/main" id="{AF602606-7D49-4F09-A76F-A4CEECC4B8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38" y="1846263"/>
            <a:ext cx="4261439" cy="4393929"/>
          </a:xfrm>
        </p:spPr>
      </p:pic>
      <p:sp>
        <p:nvSpPr>
          <p:cNvPr id="2" name="Were bison only used by Plains Tribes?">
            <a:extLst>
              <a:ext uri="{FF2B5EF4-FFF2-40B4-BE49-F238E27FC236}">
                <a16:creationId xmlns:a16="http://schemas.microsoft.com/office/drawing/2014/main" id="{0EC46D80-3B87-43EE-B95B-38C1ED50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Were bison only used by Plains Tribes?</a:t>
            </a:r>
          </a:p>
        </p:txBody>
      </p:sp>
    </p:spTree>
    <p:extLst>
      <p:ext uri="{BB962C8B-B14F-4D97-AF65-F5344CB8AC3E}">
        <p14:creationId xmlns:p14="http://schemas.microsoft.com/office/powerpoint/2010/main" val="126389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background rectangle">
            <a:extLst>
              <a:ext uri="{FF2B5EF4-FFF2-40B4-BE49-F238E27FC236}">
                <a16:creationId xmlns:a16="http://schemas.microsoft.com/office/drawing/2014/main" id="{879774D8-8540-48E4-923D-4F2A21A07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rey rectangle">
            <a:extLst>
              <a:ext uri="{FF2B5EF4-FFF2-40B4-BE49-F238E27FC236}">
                <a16:creationId xmlns:a16="http://schemas.microsoft.com/office/drawing/2014/main" id="{248258C6-81CC-4C42-B916-9D2550D61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grey bar">
            <a:extLst>
              <a:ext uri="{FF2B5EF4-FFF2-40B4-BE49-F238E27FC236}">
                <a16:creationId xmlns:a16="http://schemas.microsoft.com/office/drawing/2014/main" id="{29C049BC-66AD-454E-982D-C9EBB75C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568E67DF-B8FC-4079-84A6-0A3BA25B8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son bone mountain" descr="A historical photo of a man standing in front of a mountain of bison skulls with another man standing on top">
            <a:extLst>
              <a:ext uri="{FF2B5EF4-FFF2-40B4-BE49-F238E27FC236}">
                <a16:creationId xmlns:a16="http://schemas.microsoft.com/office/drawing/2014/main" id="{5D7C0983-C672-4313-BD22-D08B9FF95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2" r="14935" b="2"/>
          <a:stretch/>
        </p:blipFill>
        <p:spPr>
          <a:xfrm>
            <a:off x="7960320" y="3230476"/>
            <a:ext cx="3902191" cy="3627524"/>
          </a:xfrm>
          <a:prstGeom prst="rect">
            <a:avLst/>
          </a:prstGeom>
        </p:spPr>
      </p:pic>
      <p:pic>
        <p:nvPicPr>
          <p:cNvPr id="1026" name="Bison coat" descr="Photograph of a full length buffalo robe coat">
            <a:extLst>
              <a:ext uri="{FF2B5EF4-FFF2-40B4-BE49-F238E27FC236}">
                <a16:creationId xmlns:a16="http://schemas.microsoft.com/office/drawing/2014/main" id="{6D582606-DAE9-4066-AB4D-A7542F1C7F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736" y="3255876"/>
            <a:ext cx="2541008" cy="39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son hide piles" descr="A historic photograph of a buffalo hide yard in Dodge City, Kansas, showing 40,000 buffalo hides">
            <a:extLst>
              <a:ext uri="{FF2B5EF4-FFF2-40B4-BE49-F238E27FC236}">
                <a16:creationId xmlns:a16="http://schemas.microsoft.com/office/drawing/2014/main" id="{ADE69FB4-1A33-4FBB-AF8D-E16AAA16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55" r="2" b="14779"/>
          <a:stretch/>
        </p:blipFill>
        <p:spPr>
          <a:xfrm>
            <a:off x="4899824" y="-7546"/>
            <a:ext cx="7039070" cy="3198264"/>
          </a:xfrm>
          <a:prstGeom prst="rect">
            <a:avLst/>
          </a:prstGeom>
        </p:spPr>
      </p:pic>
      <p:pic>
        <p:nvPicPr>
          <p:cNvPr id="9" name="Lowell weaving room" descr="A photo of a room full weaving machines at Lowell National Historical Park">
            <a:extLst>
              <a:ext uri="{FF2B5EF4-FFF2-40B4-BE49-F238E27FC236}">
                <a16:creationId xmlns:a16="http://schemas.microsoft.com/office/drawing/2014/main" id="{63290748-E754-43BD-B81F-8A9BFC3AAE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05" y="351692"/>
            <a:ext cx="4601993" cy="61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8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196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Lesson #1</vt:lpstr>
      <vt:lpstr>PowerPoint Presentation</vt:lpstr>
      <vt:lpstr>Organs</vt:lpstr>
      <vt:lpstr>Tail</vt:lpstr>
      <vt:lpstr>Bones</vt:lpstr>
      <vt:lpstr>Hair</vt:lpstr>
      <vt:lpstr>Were bison only used by Plains Tribes?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Bison</dc:title>
  <dc:creator>Roesch, Katherine M</dc:creator>
  <cp:lastModifiedBy>Roesch, Katherine M</cp:lastModifiedBy>
  <cp:revision>15</cp:revision>
  <dcterms:created xsi:type="dcterms:W3CDTF">2020-08-28T15:44:55Z</dcterms:created>
  <dcterms:modified xsi:type="dcterms:W3CDTF">2020-11-23T19:02:55Z</dcterms:modified>
</cp:coreProperties>
</file>