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0" r:id="rId3"/>
    <p:sldId id="262" r:id="rId4"/>
    <p:sldId id="261" r:id="rId5"/>
    <p:sldId id="263" r:id="rId6"/>
    <p:sldId id="257" r:id="rId7"/>
    <p:sldId id="258" r:id="rId8"/>
    <p:sldId id="259" r:id="rId9"/>
    <p:sldId id="264" r:id="rId10"/>
    <p:sldId id="266" r:id="rId11"/>
    <p:sldId id="267" r:id="rId12"/>
    <p:sldId id="269"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82796" autoAdjust="0"/>
  </p:normalViewPr>
  <p:slideViewPr>
    <p:cSldViewPr>
      <p:cViewPr>
        <p:scale>
          <a:sx n="66" d="100"/>
          <a:sy n="66" d="100"/>
        </p:scale>
        <p:origin x="-1716"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987937-15DC-46FB-BDE8-5B10B36B9B27}" type="datetimeFigureOut">
              <a:rPr lang="en-US" smtClean="0"/>
              <a:pPr/>
              <a:t>9/11/2013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5A98FD-177F-40F1-B601-E52E4518CFBB}" type="slidenum">
              <a:rPr lang="en-US" smtClean="0"/>
              <a:pPr/>
              <a:t>‹#›</a:t>
            </a:fld>
            <a:endParaRPr lang="en-US"/>
          </a:p>
        </p:txBody>
      </p:sp>
    </p:spTree>
    <p:extLst>
      <p:ext uri="{BB962C8B-B14F-4D97-AF65-F5344CB8AC3E}">
        <p14:creationId xmlns:p14="http://schemas.microsoft.com/office/powerpoint/2010/main" val="229991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clui.org/section/gila-and-salt-river-meridian"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clui.org/section/gila-and-salt-river-meridian"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quoted text from a primary source document credited to Carmen Mendez. He is referencing here an area of land with a larger parcel of his own property. His property lies along the Santa Cruz River, in The United States less than 25 miles from our international border with Mexico. In formal language, with this text, Carmen Mendez on June 30, 1908 returned the land described here without compensation back to The United States government. Believe or not land management professionals, as well as your average North American landowners, located and laid claim to land property using this language. In fact this system can found in use still today. It is also leading us to the fourth type of map we will have identified over recent class periods, Quadrangle Maps.</a:t>
            </a:r>
            <a:endParaRPr lang="en-US" dirty="0"/>
          </a:p>
        </p:txBody>
      </p:sp>
      <p:sp>
        <p:nvSpPr>
          <p:cNvPr id="4" name="Slide Number Placeholder 3"/>
          <p:cNvSpPr>
            <a:spLocks noGrp="1"/>
          </p:cNvSpPr>
          <p:nvPr>
            <p:ph type="sldNum" sz="quarter" idx="10"/>
          </p:nvPr>
        </p:nvSpPr>
        <p:spPr/>
        <p:txBody>
          <a:bodyPr/>
          <a:lstStyle/>
          <a:p>
            <a:fld id="{195A98FD-177F-40F1-B601-E52E4518CFBB}" type="slidenum">
              <a:rPr lang="en-US" smtClean="0"/>
              <a:pPr/>
              <a:t>1</a:t>
            </a:fld>
            <a:endParaRPr lang="en-US"/>
          </a:p>
        </p:txBody>
      </p:sp>
    </p:spTree>
    <p:extLst>
      <p:ext uri="{BB962C8B-B14F-4D97-AF65-F5344CB8AC3E}">
        <p14:creationId xmlns:p14="http://schemas.microsoft.com/office/powerpoint/2010/main" val="2383951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smtClean="0"/>
              <a:t>After </a:t>
            </a:r>
            <a:r>
              <a:rPr lang="en-US" b="1" dirty="0" smtClean="0"/>
              <a:t>reading Step</a:t>
            </a:r>
            <a:r>
              <a:rPr lang="en-US" b="1" baseline="0" dirty="0" smtClean="0"/>
              <a:t> 8 apply a series of three clicks on this slide. </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sz="1200" b="1" baseline="0" dirty="0" smtClean="0">
              <a:latin typeface="Maiandra GD" pitchFamily="34" charset="0"/>
            </a:endParaRPr>
          </a:p>
          <a:p>
            <a:endParaRPr lang="en-US" sz="1200" baseline="0" dirty="0" smtClean="0">
              <a:latin typeface="Maiandra GD" pitchFamily="34" charset="0"/>
            </a:endParaRPr>
          </a:p>
          <a:p>
            <a:endParaRPr lang="en-US" dirty="0"/>
          </a:p>
        </p:txBody>
      </p:sp>
      <p:sp>
        <p:nvSpPr>
          <p:cNvPr id="4" name="Slide Number Placeholder 3"/>
          <p:cNvSpPr>
            <a:spLocks noGrp="1"/>
          </p:cNvSpPr>
          <p:nvPr>
            <p:ph type="sldNum" sz="quarter" idx="10"/>
          </p:nvPr>
        </p:nvSpPr>
        <p:spPr/>
        <p:txBody>
          <a:bodyPr/>
          <a:lstStyle/>
          <a:p>
            <a:fld id="{195A98FD-177F-40F1-B601-E52E4518CFBB}"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Before Step</a:t>
            </a:r>
            <a:r>
              <a:rPr lang="en-US" b="1" baseline="0" dirty="0" smtClean="0"/>
              <a:t> 10 read aloud the following: </a:t>
            </a:r>
            <a:r>
              <a:rPr lang="en-US" dirty="0" smtClean="0"/>
              <a:t>We have to work backwards again in terms of how we would read the Mendez </a:t>
            </a:r>
            <a:r>
              <a:rPr lang="en-US" i="1" dirty="0" smtClean="0"/>
              <a:t>directions</a:t>
            </a:r>
            <a:r>
              <a:rPr lang="en-US" dirty="0" smtClean="0"/>
              <a:t>. Furthermore most of the steps are identical to the first set in this procedure. </a:t>
            </a:r>
          </a:p>
          <a:p>
            <a:endParaRPr lang="en-US" b="1" dirty="0" smtClean="0"/>
          </a:p>
          <a:p>
            <a:r>
              <a:rPr lang="en-US" b="1" dirty="0" smtClean="0"/>
              <a:t>After reading Step</a:t>
            </a:r>
            <a:r>
              <a:rPr lang="en-US" b="1" baseline="0" dirty="0" smtClean="0"/>
              <a:t> 10 click this slide once.</a:t>
            </a:r>
          </a:p>
          <a:p>
            <a:endParaRPr lang="en-US" b="1" baseline="0" dirty="0" smtClean="0"/>
          </a:p>
          <a:p>
            <a:r>
              <a:rPr lang="en-US" b="1" baseline="0" dirty="0" smtClean="0"/>
              <a:t>After reading Step 11 click this slide again. </a:t>
            </a:r>
          </a:p>
          <a:p>
            <a:endParaRPr lang="en-US" b="1" baseline="0" dirty="0" smtClean="0"/>
          </a:p>
          <a:p>
            <a:r>
              <a:rPr lang="en-US" b="1" baseline="0" dirty="0" smtClean="0"/>
              <a:t>After reading Step 12 click this slide again.</a:t>
            </a:r>
          </a:p>
          <a:p>
            <a:endParaRPr lang="en-U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After reading Step 13 click this slide again.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After reading Step 14 click this slide again.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p>
          <a:p>
            <a:endParaRPr lang="en-US" b="1" baseline="0" dirty="0" smtClean="0"/>
          </a:p>
          <a:p>
            <a:endParaRPr lang="en-US" b="1" baseline="0" dirty="0" smtClean="0"/>
          </a:p>
          <a:p>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sz="1200" b="1" baseline="0" dirty="0" smtClean="0">
              <a:latin typeface="Maiandra GD" pitchFamily="34" charset="0"/>
            </a:endParaRPr>
          </a:p>
          <a:p>
            <a:endParaRPr lang="en-US" sz="1200" baseline="0" dirty="0" smtClean="0">
              <a:latin typeface="Maiandra GD" pitchFamily="34" charset="0"/>
            </a:endParaRPr>
          </a:p>
          <a:p>
            <a:endParaRPr lang="en-US" dirty="0"/>
          </a:p>
        </p:txBody>
      </p:sp>
      <p:sp>
        <p:nvSpPr>
          <p:cNvPr id="4" name="Slide Number Placeholder 3"/>
          <p:cNvSpPr>
            <a:spLocks noGrp="1"/>
          </p:cNvSpPr>
          <p:nvPr>
            <p:ph type="sldNum" sz="quarter" idx="10"/>
          </p:nvPr>
        </p:nvSpPr>
        <p:spPr/>
        <p:txBody>
          <a:bodyPr/>
          <a:lstStyle/>
          <a:p>
            <a:fld id="{195A98FD-177F-40F1-B601-E52E4518CFBB}"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I want us</a:t>
            </a:r>
            <a:r>
              <a:rPr lang="en-US" baseline="0" dirty="0" smtClean="0"/>
              <a:t> to identify the basis for Quadrangle Mapping. </a:t>
            </a:r>
            <a:r>
              <a:rPr lang="en-US" dirty="0" smtClean="0"/>
              <a:t>This is the Gila and</a:t>
            </a:r>
            <a:r>
              <a:rPr lang="en-US" baseline="0" dirty="0" smtClean="0"/>
              <a:t> Salt Meridian. Two Perpendicular Lines that serve as the foundation of Quadrangle Land Location in Arizona. Notice how it is not a particularly centered crosshair. Each states has its own, or multiple meridians, most are not centered geographically. </a:t>
            </a:r>
            <a:endParaRPr lang="en-US" dirty="0"/>
          </a:p>
        </p:txBody>
      </p:sp>
      <p:sp>
        <p:nvSpPr>
          <p:cNvPr id="4" name="Slide Number Placeholder 3"/>
          <p:cNvSpPr>
            <a:spLocks noGrp="1"/>
          </p:cNvSpPr>
          <p:nvPr>
            <p:ph type="sldNum" sz="quarter" idx="10"/>
          </p:nvPr>
        </p:nvSpPr>
        <p:spPr/>
        <p:txBody>
          <a:bodyPr/>
          <a:lstStyle/>
          <a:p>
            <a:fld id="{195A98FD-177F-40F1-B601-E52E4518CFB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Initial Point for the survey of Arizona lies atop a 150-foot tall hill west of Phoenix called Monument Hill. This site was selected as it has a good view and is visible from around the area, and because it lies next to a major regional geographic feature, the confluence of the Gila River and the larger Salt River.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Source: </a:t>
            </a:r>
            <a:r>
              <a:rPr lang="en-US" sz="1200" dirty="0" smtClean="0">
                <a:hlinkClick r:id="rId3"/>
              </a:rPr>
              <a:t>http://www.clui.org/section/gila-and-salt-river-meridian</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195A98FD-177F-40F1-B601-E52E4518CFB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site was originally surveyed and marked with an eight-foot tall rock monument in 1851, as part of the U.S./Mexico boundary survey. So when the field work for the territorial survey was started in 1865,  this made a solid, already-established point to base it from.</a:t>
            </a:r>
          </a:p>
          <a:p>
            <a:endParaRPr lang="en-US" sz="1200" b="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Source: </a:t>
            </a:r>
            <a:r>
              <a:rPr lang="en-US" sz="1200" dirty="0" smtClean="0">
                <a:hlinkClick r:id="rId3"/>
              </a:rPr>
              <a:t>http://www.clui.org/section/gila-and-salt-river-meridian</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195A98FD-177F-40F1-B601-E52E4518CFB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Gila and Salt River Meridian</a:t>
            </a:r>
            <a:r>
              <a:rPr lang="en-US" baseline="0" dirty="0" smtClean="0"/>
              <a:t> divides Arizona into Quadrants or four parts albeit unequal quantifiably. Within Meridian quadrants land is further divided by Section, Township and Range. This example is an adequate representation of these smaller divisions. However, as seen in this slide, the words Section, Township and Range are always listed textually in this order, but the procedure to locate </a:t>
            </a:r>
            <a:r>
              <a:rPr lang="en-US" baseline="0" smtClean="0"/>
              <a:t>a parcel </a:t>
            </a:r>
            <a:r>
              <a:rPr lang="en-US" baseline="0" dirty="0" smtClean="0"/>
              <a:t>should follow their listing “backwards.”</a:t>
            </a:r>
            <a:endParaRPr lang="en-US" dirty="0"/>
          </a:p>
        </p:txBody>
      </p:sp>
      <p:sp>
        <p:nvSpPr>
          <p:cNvPr id="4" name="Slide Number Placeholder 3"/>
          <p:cNvSpPr>
            <a:spLocks noGrp="1"/>
          </p:cNvSpPr>
          <p:nvPr>
            <p:ph type="sldNum" sz="quarter" idx="10"/>
          </p:nvPr>
        </p:nvSpPr>
        <p:spPr/>
        <p:txBody>
          <a:bodyPr/>
          <a:lstStyle/>
          <a:p>
            <a:fld id="{195A98FD-177F-40F1-B601-E52E4518CFBB}" type="slidenum">
              <a:rPr lang="en-US" smtClean="0"/>
              <a:pPr/>
              <a:t>5</a:t>
            </a:fld>
            <a:endParaRPr lang="en-US"/>
          </a:p>
        </p:txBody>
      </p:sp>
    </p:spTree>
    <p:extLst>
      <p:ext uri="{BB962C8B-B14F-4D97-AF65-F5344CB8AC3E}">
        <p14:creationId xmlns:p14="http://schemas.microsoft.com/office/powerpoint/2010/main" val="2686746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image is generalized,</a:t>
            </a:r>
            <a:r>
              <a:rPr lang="en-US" baseline="0" dirty="0" smtClean="0"/>
              <a:t> but after following the previous instructions your map on graph paper should look something like this. </a:t>
            </a:r>
          </a:p>
          <a:p>
            <a:endParaRPr lang="en-US" b="1" i="1" baseline="0" dirty="0" smtClean="0">
              <a:effectLst>
                <a:outerShdw blurRad="38100" dist="38100" dir="2700000" algn="tl">
                  <a:srgbClr val="000000">
                    <a:alpha val="43137"/>
                  </a:srgbClr>
                </a:outerShdw>
              </a:effectLst>
            </a:endParaRPr>
          </a:p>
          <a:p>
            <a:r>
              <a:rPr lang="en-US" b="1" i="1" baseline="0" dirty="0" smtClean="0">
                <a:effectLst>
                  <a:outerShdw blurRad="38100" dist="38100" dir="2700000" algn="tl">
                    <a:srgbClr val="000000">
                      <a:alpha val="43137"/>
                    </a:srgbClr>
                  </a:outerShdw>
                </a:effectLst>
              </a:rPr>
              <a:t>Click on slide again (#9) .</a:t>
            </a:r>
          </a:p>
          <a:p>
            <a:endParaRPr lang="en-US" b="1" i="1" baseline="0" dirty="0" smtClean="0">
              <a:effectLst>
                <a:outerShdw blurRad="38100" dist="38100" dir="2700000" algn="tl">
                  <a:srgbClr val="000000">
                    <a:alpha val="43137"/>
                  </a:srgbClr>
                </a:outerShdw>
              </a:effectLst>
            </a:endParaRPr>
          </a:p>
          <a:p>
            <a:r>
              <a:rPr lang="en-US" baseline="0" dirty="0" smtClean="0"/>
              <a:t>Section 30 falls here as Mendes lists in his Quit Claim Deed. Section 31 is also highlighted here to reflect the full contents of the Mendez original  homestead which lies in parts of both Section 30 and 31.</a:t>
            </a:r>
            <a:endParaRPr lang="en-US" dirty="0"/>
          </a:p>
        </p:txBody>
      </p:sp>
      <p:sp>
        <p:nvSpPr>
          <p:cNvPr id="4" name="Slide Number Placeholder 3"/>
          <p:cNvSpPr>
            <a:spLocks noGrp="1"/>
          </p:cNvSpPr>
          <p:nvPr>
            <p:ph type="sldNum" sz="quarter" idx="10"/>
          </p:nvPr>
        </p:nvSpPr>
        <p:spPr/>
        <p:txBody>
          <a:bodyPr/>
          <a:lstStyle/>
          <a:p>
            <a:fld id="{195A98FD-177F-40F1-B601-E52E4518CFBB}"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With this slide I am going provide an abridged representation</a:t>
            </a:r>
            <a:r>
              <a:rPr lang="en-US" baseline="0" dirty="0" smtClean="0"/>
              <a:t> of the Mendez homestead’s history.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i="1" baseline="0" dirty="0" smtClean="0">
              <a:effectLst>
                <a:outerShdw blurRad="38100" dist="38100" dir="2700000" algn="tl">
                  <a:srgbClr val="000000">
                    <a:alpha val="43137"/>
                  </a:srgbClr>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i="1" baseline="0" dirty="0" smtClean="0">
                <a:effectLst>
                  <a:outerShdw blurRad="38100" dist="38100" dir="2700000" algn="tl">
                    <a:srgbClr val="000000">
                      <a:alpha val="43137"/>
                    </a:srgbClr>
                  </a:outerShdw>
                </a:effectLst>
              </a:rPr>
              <a:t>Click on slide again (#10)</a:t>
            </a:r>
          </a:p>
          <a:p>
            <a:endParaRPr lang="en-US" baseline="0" dirty="0" smtClean="0"/>
          </a:p>
          <a:p>
            <a:r>
              <a:rPr lang="en-US" baseline="0" dirty="0" smtClean="0"/>
              <a:t>Originally the homestead contained about 1/8 of section 30 and 31.</a:t>
            </a:r>
            <a:endParaRPr lang="en-US" dirty="0"/>
          </a:p>
        </p:txBody>
      </p:sp>
      <p:sp>
        <p:nvSpPr>
          <p:cNvPr id="4" name="Slide Number Placeholder 3"/>
          <p:cNvSpPr>
            <a:spLocks noGrp="1"/>
          </p:cNvSpPr>
          <p:nvPr>
            <p:ph type="sldNum" sz="quarter" idx="10"/>
          </p:nvPr>
        </p:nvSpPr>
        <p:spPr/>
        <p:txBody>
          <a:bodyPr/>
          <a:lstStyle/>
          <a:p>
            <a:fld id="{195A98FD-177F-40F1-B601-E52E4518CFBB}"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Maiandra GD" pitchFamily="34" charset="0"/>
              </a:rPr>
              <a:t>In</a:t>
            </a:r>
            <a:r>
              <a:rPr lang="en-US" sz="1200" baseline="0" dirty="0" smtClean="0">
                <a:latin typeface="Maiandra GD" pitchFamily="34" charset="0"/>
              </a:rPr>
              <a:t> his Quit Claim Deed, Carmen Mendez states, “</a:t>
            </a:r>
            <a:r>
              <a:rPr lang="en-US" sz="1200" dirty="0" smtClean="0">
                <a:latin typeface="Maiandra GD" pitchFamily="34" charset="0"/>
              </a:rPr>
              <a:t>I  hereby relinquish to the United States The E ½ of the NW ¼ of the SW ¼ of the SE ¼ and the W ½ of the NE ¼ of the SW ¼ of the SE ¼ of Section 30 , in the Township 21 South, Range 13 East, Gila and Salt River Meridian, Arizona containing 10 acres, the same being embraced within my homestead entry No. 3035.” We can take this statement and turn it into</a:t>
            </a:r>
            <a:r>
              <a:rPr lang="en-US" sz="1200" baseline="0" dirty="0" smtClean="0">
                <a:latin typeface="Maiandra GD" pitchFamily="34" charset="0"/>
              </a:rPr>
              <a:t> a “turn by turn” procedure by working with the text in reverse. </a:t>
            </a:r>
          </a:p>
          <a:p>
            <a:endParaRPr lang="en-US" sz="1200" baseline="0" dirty="0" smtClean="0">
              <a:latin typeface="Maiandra GD" pitchFamily="34" charset="0"/>
            </a:endParaRPr>
          </a:p>
          <a:p>
            <a:r>
              <a:rPr lang="en-US" sz="1200" b="1" baseline="0" dirty="0" smtClean="0">
                <a:latin typeface="Maiandra GD" pitchFamily="34" charset="0"/>
              </a:rPr>
              <a:t>Click slide after bulleted point 3. </a:t>
            </a:r>
          </a:p>
          <a:p>
            <a:endParaRPr lang="en-US" sz="1200" b="1" baseline="0" dirty="0" smtClean="0">
              <a:latin typeface="Maiandra GD"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latin typeface="+mn-lt"/>
                <a:ea typeface="+mn-ea"/>
                <a:cs typeface="+mn-cs"/>
              </a:rPr>
              <a:t>Click slide after bulleted point 4. </a:t>
            </a:r>
            <a:endParaRPr lang="en-US" dirty="0" smtClean="0"/>
          </a:p>
          <a:p>
            <a:endParaRPr lang="en-US" sz="1200" b="1" baseline="0" dirty="0" smtClean="0">
              <a:latin typeface="Maiandra GD" pitchFamily="34" charset="0"/>
            </a:endParaRPr>
          </a:p>
          <a:p>
            <a:endParaRPr lang="en-US" sz="1200" baseline="0" dirty="0" smtClean="0">
              <a:latin typeface="Maiandra GD" pitchFamily="34" charset="0"/>
            </a:endParaRPr>
          </a:p>
          <a:p>
            <a:endParaRPr lang="en-US" dirty="0"/>
          </a:p>
        </p:txBody>
      </p:sp>
      <p:sp>
        <p:nvSpPr>
          <p:cNvPr id="4" name="Slide Number Placeholder 3"/>
          <p:cNvSpPr>
            <a:spLocks noGrp="1"/>
          </p:cNvSpPr>
          <p:nvPr>
            <p:ph type="sldNum" sz="quarter" idx="10"/>
          </p:nvPr>
        </p:nvSpPr>
        <p:spPr/>
        <p:txBody>
          <a:bodyPr/>
          <a:lstStyle/>
          <a:p>
            <a:fld id="{195A98FD-177F-40F1-B601-E52E4518CFBB}"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After reading Step</a:t>
            </a:r>
            <a:r>
              <a:rPr lang="en-US" b="1" baseline="0" dirty="0" smtClean="0"/>
              <a:t> 8 apply a series of three clicks on this slide. </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sz="1200" b="1" baseline="0" dirty="0" smtClean="0">
              <a:latin typeface="Maiandra GD" pitchFamily="34" charset="0"/>
            </a:endParaRPr>
          </a:p>
          <a:p>
            <a:endParaRPr lang="en-US" sz="1200" baseline="0" dirty="0" smtClean="0">
              <a:latin typeface="Maiandra GD" pitchFamily="34" charset="0"/>
            </a:endParaRPr>
          </a:p>
          <a:p>
            <a:endParaRPr lang="en-US" dirty="0"/>
          </a:p>
        </p:txBody>
      </p:sp>
      <p:sp>
        <p:nvSpPr>
          <p:cNvPr id="4" name="Slide Number Placeholder 3"/>
          <p:cNvSpPr>
            <a:spLocks noGrp="1"/>
          </p:cNvSpPr>
          <p:nvPr>
            <p:ph type="sldNum" sz="quarter" idx="10"/>
          </p:nvPr>
        </p:nvSpPr>
        <p:spPr/>
        <p:txBody>
          <a:bodyPr/>
          <a:lstStyle/>
          <a:p>
            <a:fld id="{195A98FD-177F-40F1-B601-E52E4518CFBB}"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D434F8-AC67-475F-894C-99E26D5141C8}" type="datetimeFigureOut">
              <a:rPr lang="en-US" smtClean="0"/>
              <a:pPr/>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FD90C-D349-456D-9684-0FF3D83710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D434F8-AC67-475F-894C-99E26D5141C8}" type="datetimeFigureOut">
              <a:rPr lang="en-US" smtClean="0"/>
              <a:pPr/>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FD90C-D349-456D-9684-0FF3D83710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D434F8-AC67-475F-894C-99E26D5141C8}" type="datetimeFigureOut">
              <a:rPr lang="en-US" smtClean="0"/>
              <a:pPr/>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FD90C-D349-456D-9684-0FF3D83710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D434F8-AC67-475F-894C-99E26D5141C8}" type="datetimeFigureOut">
              <a:rPr lang="en-US" smtClean="0"/>
              <a:pPr/>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FD90C-D349-456D-9684-0FF3D83710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D434F8-AC67-475F-894C-99E26D5141C8}" type="datetimeFigureOut">
              <a:rPr lang="en-US" smtClean="0"/>
              <a:pPr/>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FD90C-D349-456D-9684-0FF3D83710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D434F8-AC67-475F-894C-99E26D5141C8}" type="datetimeFigureOut">
              <a:rPr lang="en-US" smtClean="0"/>
              <a:pPr/>
              <a:t>9/11/2013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FD90C-D349-456D-9684-0FF3D83710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D434F8-AC67-475F-894C-99E26D5141C8}" type="datetimeFigureOut">
              <a:rPr lang="en-US" smtClean="0"/>
              <a:pPr/>
              <a:t>9/11/2013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CFD90C-D349-456D-9684-0FF3D83710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D434F8-AC67-475F-894C-99E26D5141C8}" type="datetimeFigureOut">
              <a:rPr lang="en-US" smtClean="0"/>
              <a:pPr/>
              <a:t>9/11/2013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CFD90C-D349-456D-9684-0FF3D83710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D434F8-AC67-475F-894C-99E26D5141C8}" type="datetimeFigureOut">
              <a:rPr lang="en-US" smtClean="0"/>
              <a:pPr/>
              <a:t>9/11/2013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CFD90C-D349-456D-9684-0FF3D83710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D434F8-AC67-475F-894C-99E26D5141C8}" type="datetimeFigureOut">
              <a:rPr lang="en-US" smtClean="0"/>
              <a:pPr/>
              <a:t>9/11/2013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FD90C-D349-456D-9684-0FF3D83710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D434F8-AC67-475F-894C-99E26D5141C8}" type="datetimeFigureOut">
              <a:rPr lang="en-US" smtClean="0"/>
              <a:pPr/>
              <a:t>9/11/2013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FD90C-D349-456D-9684-0FF3D83710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D434F8-AC67-475F-894C-99E26D5141C8}" type="datetimeFigureOut">
              <a:rPr lang="en-US" smtClean="0"/>
              <a:pPr/>
              <a:t>9/11/2013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CFD90C-D349-456D-9684-0FF3D83710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clui.org/section/gila-and-salt-river-meridian"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clui.org/section/gila-and-salt-river-meridia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clui.org/section/gila-and-salt-river-meridia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1"/>
            <a:ext cx="8458200" cy="6165790"/>
          </a:xfrm>
          <a:prstGeom prst="rect">
            <a:avLst/>
          </a:prstGeom>
          <a:blipFill>
            <a:blip r:embed="rId3" cstate="print"/>
            <a:tile tx="0" ty="0" sx="100000" sy="100000" flip="none" algn="tl"/>
          </a:blipFill>
          <a:ln w="44450" cap="rnd">
            <a:solidFill>
              <a:schemeClr val="accent6">
                <a:lumMod val="50000"/>
              </a:schemeClr>
            </a:solidFill>
            <a:miter lim="800000"/>
          </a:ln>
          <a:effectLst>
            <a:innerShdw blurRad="1270000" dist="2540000" dir="21540000">
              <a:schemeClr val="accent6">
                <a:lumMod val="50000"/>
                <a:alpha val="48000"/>
              </a:schemeClr>
            </a:innerShdw>
          </a:effectLst>
        </p:spPr>
        <p:txBody>
          <a:bodyPr wrap="square" rtlCol="0">
            <a:spAutoFit/>
          </a:bodyPr>
          <a:lstStyle/>
          <a:p>
            <a:pPr>
              <a:lnSpc>
                <a:spcPct val="150000"/>
              </a:lnSpc>
            </a:pPr>
            <a:endParaRPr lang="en-US" sz="1600" dirty="0" smtClean="0">
              <a:latin typeface="Maiandra GD" pitchFamily="34" charset="0"/>
            </a:endParaRPr>
          </a:p>
          <a:p>
            <a:pPr>
              <a:lnSpc>
                <a:spcPct val="150000"/>
              </a:lnSpc>
            </a:pPr>
            <a:endParaRPr lang="en-US" sz="1600" dirty="0" smtClean="0">
              <a:latin typeface="Maiandra GD" pitchFamily="34" charset="0"/>
            </a:endParaRPr>
          </a:p>
          <a:p>
            <a:pPr>
              <a:lnSpc>
                <a:spcPct val="150000"/>
              </a:lnSpc>
            </a:pPr>
            <a:endParaRPr lang="en-US" sz="1600" dirty="0">
              <a:latin typeface="Maiandra GD" pitchFamily="34" charset="0"/>
            </a:endParaRPr>
          </a:p>
          <a:p>
            <a:pPr>
              <a:lnSpc>
                <a:spcPct val="150000"/>
              </a:lnSpc>
            </a:pPr>
            <a:endParaRPr lang="en-US" sz="1400" dirty="0" smtClean="0">
              <a:latin typeface="Maiandra GD" pitchFamily="34" charset="0"/>
            </a:endParaRPr>
          </a:p>
          <a:p>
            <a:pPr>
              <a:lnSpc>
                <a:spcPct val="150000"/>
              </a:lnSpc>
            </a:pPr>
            <a:r>
              <a:rPr lang="en-US" sz="1400" dirty="0" smtClean="0">
                <a:latin typeface="Maiandra GD" pitchFamily="34" charset="0"/>
              </a:rPr>
              <a:t>Calabasas, Arizona </a:t>
            </a:r>
          </a:p>
          <a:p>
            <a:pPr>
              <a:lnSpc>
                <a:spcPct val="150000"/>
              </a:lnSpc>
            </a:pPr>
            <a:endParaRPr lang="en-US" sz="1400" dirty="0" smtClean="0">
              <a:latin typeface="Maiandra GD" pitchFamily="34" charset="0"/>
            </a:endParaRPr>
          </a:p>
          <a:p>
            <a:pPr>
              <a:lnSpc>
                <a:spcPct val="150000"/>
              </a:lnSpc>
            </a:pPr>
            <a:r>
              <a:rPr lang="en-US" sz="1400" dirty="0" smtClean="0">
                <a:latin typeface="Maiandra GD" pitchFamily="34" charset="0"/>
              </a:rPr>
              <a:t>June 30, 1908</a:t>
            </a:r>
            <a:endParaRPr lang="en-US" sz="1400" dirty="0">
              <a:latin typeface="Maiandra GD" pitchFamily="34" charset="0"/>
            </a:endParaRPr>
          </a:p>
          <a:p>
            <a:pPr>
              <a:lnSpc>
                <a:spcPct val="150000"/>
              </a:lnSpc>
            </a:pPr>
            <a:r>
              <a:rPr lang="en-US" sz="1400" dirty="0" smtClean="0">
                <a:latin typeface="Maiandra GD" pitchFamily="34" charset="0"/>
              </a:rPr>
              <a:t>Subject to the acceptance thereof by the Secretary of the Interior, under the terms of the provisions of the Act of Congress, approved June 8, 1906 (34 Stat., 235), entitled </a:t>
            </a:r>
            <a:r>
              <a:rPr lang="en-US" sz="1400" i="1" dirty="0" smtClean="0">
                <a:latin typeface="Maiandra GD" pitchFamily="34" charset="0"/>
              </a:rPr>
              <a:t>An Act for the Protection of American Antiquities, </a:t>
            </a:r>
            <a:r>
              <a:rPr lang="en-US" sz="1400" dirty="0" smtClean="0">
                <a:latin typeface="Maiandra GD" pitchFamily="34" charset="0"/>
              </a:rPr>
              <a:t>and for the purposes specified in said act, I  hereby relinquish to the United States The E ½ of the NW ¼ of the SW ¼ of the SE ¼ and the W ½ of the NE ¼ of the SW ¼ of the SE ¼ of Section 30 , in the Township 21 South, Range 13 East, Gila and Salt River Meridian, Arizona containing 10 acres, the same being embraced within my homestead entry No. 3035. </a:t>
            </a:r>
          </a:p>
          <a:p>
            <a:endParaRPr lang="en-US" sz="1600" dirty="0"/>
          </a:p>
          <a:p>
            <a:pPr algn="r"/>
            <a:r>
              <a:rPr lang="en-US" sz="1600" dirty="0" smtClean="0">
                <a:latin typeface="Matura MT Script Capitals" pitchFamily="66" charset="0"/>
              </a:rPr>
              <a:t>Carmen Mendez</a:t>
            </a:r>
            <a:r>
              <a:rPr lang="en-US" sz="1600" baseline="30000" dirty="0" smtClean="0">
                <a:latin typeface="Calibri" pitchFamily="34" charset="0"/>
              </a:rPr>
              <a:t>1</a:t>
            </a:r>
          </a:p>
          <a:p>
            <a:pPr algn="r"/>
            <a:endParaRPr lang="en-US" sz="1600" baseline="30000" dirty="0">
              <a:latin typeface="+mj-lt"/>
            </a:endParaRPr>
          </a:p>
          <a:p>
            <a:r>
              <a:rPr lang="en-US" sz="1400" dirty="0" smtClean="0">
                <a:latin typeface="Maiandra GD" pitchFamily="34" charset="0"/>
              </a:rPr>
              <a:t>Witnesses:</a:t>
            </a:r>
          </a:p>
          <a:p>
            <a:r>
              <a:rPr lang="en-US" sz="1400" dirty="0" smtClean="0">
                <a:latin typeface="Maiandra GD" pitchFamily="34" charset="0"/>
              </a:rPr>
              <a:t>C.H. Williams</a:t>
            </a:r>
          </a:p>
          <a:p>
            <a:r>
              <a:rPr lang="en-US" sz="1400" dirty="0" smtClean="0">
                <a:latin typeface="Maiandra GD" pitchFamily="34" charset="0"/>
              </a:rPr>
              <a:t>Frank J. Duffy</a:t>
            </a:r>
            <a:endParaRPr lang="en-US" sz="1400" dirty="0">
              <a:latin typeface="Maiandra GD" pitchFamily="34" charset="0"/>
            </a:endParaRPr>
          </a:p>
          <a:p>
            <a:endParaRPr lang="en-US" sz="1600" dirty="0" smtClean="0">
              <a:latin typeface="Calibri" pitchFamily="34" charset="0"/>
            </a:endParaRPr>
          </a:p>
          <a:p>
            <a:pPr algn="r"/>
            <a:r>
              <a:rPr lang="en-US" baseline="54000" dirty="0" smtClean="0">
                <a:latin typeface="Calibri" pitchFamily="34" charset="0"/>
              </a:rPr>
              <a:t>1. His X mark used in place of signature.</a:t>
            </a:r>
            <a:endParaRPr lang="en-US" baseline="54000" dirty="0">
              <a:latin typeface="Calibri" pitchFamily="34" charset="0"/>
            </a:endParaRPr>
          </a:p>
        </p:txBody>
      </p:sp>
      <p:sp>
        <p:nvSpPr>
          <p:cNvPr id="5" name="Rectangle 4"/>
          <p:cNvSpPr/>
          <p:nvPr/>
        </p:nvSpPr>
        <p:spPr>
          <a:xfrm>
            <a:off x="1815747" y="533400"/>
            <a:ext cx="5283819"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aiandra GD" pitchFamily="34" charset="0"/>
              </a:rPr>
              <a:t>Quit Claim Deed</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aiandra GD"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Table 23"/>
          <p:cNvGraphicFramePr>
            <a:graphicFrameLocks noGrp="1"/>
          </p:cNvGraphicFramePr>
          <p:nvPr/>
        </p:nvGraphicFramePr>
        <p:xfrm>
          <a:off x="2971800" y="533400"/>
          <a:ext cx="3429000" cy="5943600"/>
        </p:xfrm>
        <a:graphic>
          <a:graphicData uri="http://schemas.openxmlformats.org/drawingml/2006/table">
            <a:tbl>
              <a:tblPr/>
              <a:tblGrid>
                <a:gridCol w="409575"/>
                <a:gridCol w="409575"/>
                <a:gridCol w="409575"/>
                <a:gridCol w="447675"/>
                <a:gridCol w="457200"/>
                <a:gridCol w="457200"/>
                <a:gridCol w="457200"/>
                <a:gridCol w="381000"/>
              </a:tblGrid>
              <a:tr h="371475">
                <a:tc>
                  <a:txBody>
                    <a:bodyPr/>
                    <a:lstStyle/>
                    <a:p>
                      <a:pPr algn="l" fontAlgn="b"/>
                      <a:endParaRPr lang="en-US" sz="400" b="0" i="0" u="none" strike="noStrike" dirty="0">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dirty="0">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7" name="Rectangle 26"/>
          <p:cNvSpPr/>
          <p:nvPr/>
        </p:nvSpPr>
        <p:spPr>
          <a:xfrm rot="16200000">
            <a:off x="-1560522" y="3008322"/>
            <a:ext cx="6177974"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Sections 30 and 31</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cxnSp>
        <p:nvCxnSpPr>
          <p:cNvPr id="29" name="Straight Connector 28"/>
          <p:cNvCxnSpPr/>
          <p:nvPr/>
        </p:nvCxnSpPr>
        <p:spPr>
          <a:xfrm>
            <a:off x="2971800" y="533400"/>
            <a:ext cx="0" cy="29718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971800" y="3429000"/>
            <a:ext cx="0" cy="30480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2971800" y="5334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6400800" y="533400"/>
            <a:ext cx="0" cy="29718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2971800" y="35052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400800" y="3429000"/>
            <a:ext cx="0" cy="30480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2971800" y="64770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6019800" y="1143000"/>
            <a:ext cx="761999" cy="1754326"/>
          </a:xfrm>
          <a:prstGeom prst="rect">
            <a:avLst/>
          </a:prstGeom>
          <a:noFill/>
        </p:spPr>
        <p:txBody>
          <a:bodyPr wrap="square" lIns="91440" tIns="45720" rIns="91440" bIns="45720">
            <a:spAutoFit/>
          </a:bodyPr>
          <a:lstStyle/>
          <a:p>
            <a:pPr algn="ctr"/>
            <a:r>
              <a:rPr lang="en-US" sz="5400"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30</a:t>
            </a:r>
            <a:endParaRPr lang="en-US" sz="5400"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37" name="Rectangle 36"/>
          <p:cNvSpPr/>
          <p:nvPr/>
        </p:nvSpPr>
        <p:spPr>
          <a:xfrm>
            <a:off x="6019800" y="4191000"/>
            <a:ext cx="761999" cy="1754326"/>
          </a:xfrm>
          <a:prstGeom prst="rect">
            <a:avLst/>
          </a:prstGeom>
          <a:noFill/>
        </p:spPr>
        <p:txBody>
          <a:bodyPr wrap="square" lIns="91440" tIns="45720" rIns="91440" bIns="45720">
            <a:spAutoFit/>
          </a:bodyPr>
          <a:lstStyle/>
          <a:p>
            <a:pPr algn="ctr"/>
            <a:r>
              <a:rPr lang="en-US" sz="5400"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31</a:t>
            </a:r>
            <a:endParaRPr lang="en-US" sz="5400"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52" name="Rectangle 51"/>
          <p:cNvSpPr/>
          <p:nvPr/>
        </p:nvSpPr>
        <p:spPr>
          <a:xfrm>
            <a:off x="4648200" y="2743200"/>
            <a:ext cx="1752600" cy="1524000"/>
          </a:xfrm>
          <a:prstGeom prst="rect">
            <a:avLst/>
          </a:prstGeom>
          <a:solidFill>
            <a:schemeClr val="accent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additive="base">
                                        <p:cTn id="7" dur="500" fill="hold"/>
                                        <p:tgtEl>
                                          <p:spTgt spid="52"/>
                                        </p:tgtEl>
                                        <p:attrNameLst>
                                          <p:attrName>ppt_x</p:attrName>
                                        </p:attrNameLst>
                                      </p:cBhvr>
                                      <p:tavLst>
                                        <p:tav tm="0">
                                          <p:val>
                                            <p:strVal val="#ppt_x"/>
                                          </p:val>
                                        </p:tav>
                                        <p:tav tm="100000">
                                          <p:val>
                                            <p:strVal val="#ppt_x"/>
                                          </p:val>
                                        </p:tav>
                                      </p:tavLst>
                                    </p:anim>
                                    <p:anim calcmode="lin" valueType="num">
                                      <p:cBhvr additive="base">
                                        <p:cTn id="8"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Table 23"/>
          <p:cNvGraphicFramePr>
            <a:graphicFrameLocks noGrp="1"/>
          </p:cNvGraphicFramePr>
          <p:nvPr/>
        </p:nvGraphicFramePr>
        <p:xfrm>
          <a:off x="5257800" y="533400"/>
          <a:ext cx="3429000" cy="5943600"/>
        </p:xfrm>
        <a:graphic>
          <a:graphicData uri="http://schemas.openxmlformats.org/drawingml/2006/table">
            <a:tbl>
              <a:tblPr/>
              <a:tblGrid>
                <a:gridCol w="409575"/>
                <a:gridCol w="409575"/>
                <a:gridCol w="409575"/>
                <a:gridCol w="409575"/>
                <a:gridCol w="409575"/>
                <a:gridCol w="466725"/>
                <a:gridCol w="457200"/>
                <a:gridCol w="457200"/>
              </a:tblGrid>
              <a:tr h="371475">
                <a:tc>
                  <a:txBody>
                    <a:bodyPr/>
                    <a:lstStyle/>
                    <a:p>
                      <a:pPr algn="l" fontAlgn="b"/>
                      <a:endParaRPr lang="en-US" sz="400" b="0" i="0" u="none" strike="noStrike" dirty="0">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dirty="0">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9" name="Straight Connector 28"/>
          <p:cNvCxnSpPr/>
          <p:nvPr/>
        </p:nvCxnSpPr>
        <p:spPr>
          <a:xfrm>
            <a:off x="5257800" y="533400"/>
            <a:ext cx="0" cy="29718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257800" y="3429000"/>
            <a:ext cx="0" cy="30480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5257800" y="5334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686800" y="533400"/>
            <a:ext cx="0" cy="29718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5257800" y="35052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8686800" y="3429000"/>
            <a:ext cx="0" cy="30480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5257800" y="64770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8382001" y="1143000"/>
            <a:ext cx="761999" cy="1754326"/>
          </a:xfrm>
          <a:prstGeom prst="rect">
            <a:avLst/>
          </a:prstGeom>
          <a:noFill/>
        </p:spPr>
        <p:txBody>
          <a:bodyPr wrap="square" lIns="91440" tIns="45720" rIns="91440" bIns="45720">
            <a:spAutoFit/>
          </a:bodyPr>
          <a:lstStyle/>
          <a:p>
            <a:pPr algn="ctr"/>
            <a:r>
              <a:rPr lang="en-US" sz="5400"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30</a:t>
            </a:r>
            <a:endParaRPr lang="en-US" sz="5400"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37" name="Rectangle 36"/>
          <p:cNvSpPr/>
          <p:nvPr/>
        </p:nvSpPr>
        <p:spPr>
          <a:xfrm>
            <a:off x="8382001" y="4114800"/>
            <a:ext cx="761999" cy="1754326"/>
          </a:xfrm>
          <a:prstGeom prst="rect">
            <a:avLst/>
          </a:prstGeom>
          <a:noFill/>
        </p:spPr>
        <p:txBody>
          <a:bodyPr wrap="square" lIns="91440" tIns="45720" rIns="91440" bIns="45720">
            <a:spAutoFit/>
          </a:bodyPr>
          <a:lstStyle/>
          <a:p>
            <a:pPr algn="ctr"/>
            <a:r>
              <a:rPr lang="en-US" sz="5400"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31</a:t>
            </a:r>
            <a:endParaRPr lang="en-US" sz="5400"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13" name="Title 1"/>
          <p:cNvSpPr>
            <a:spLocks noGrp="1"/>
          </p:cNvSpPr>
          <p:nvPr>
            <p:ph type="title"/>
          </p:nvPr>
        </p:nvSpPr>
        <p:spPr>
          <a:xfrm>
            <a:off x="457200" y="274638"/>
            <a:ext cx="4343400" cy="715962"/>
          </a:xfrm>
        </p:spPr>
        <p:txBody>
          <a:bodyPr>
            <a:normAutofit/>
          </a:bodyPr>
          <a:lstStyle/>
          <a:p>
            <a:r>
              <a:rPr lang="en-US" sz="3200" dirty="0" smtClean="0"/>
              <a:t>Location Procedure</a:t>
            </a:r>
            <a:endParaRPr lang="en-US" sz="3200" dirty="0"/>
          </a:p>
        </p:txBody>
      </p:sp>
      <p:sp>
        <p:nvSpPr>
          <p:cNvPr id="14" name="TextBox 13"/>
          <p:cNvSpPr txBox="1"/>
          <p:nvPr/>
        </p:nvSpPr>
        <p:spPr>
          <a:xfrm>
            <a:off x="381000" y="990600"/>
            <a:ext cx="4495800" cy="6463308"/>
          </a:xfrm>
          <a:prstGeom prst="rect">
            <a:avLst/>
          </a:prstGeom>
          <a:noFill/>
        </p:spPr>
        <p:txBody>
          <a:bodyPr wrap="square" rtlCol="0">
            <a:spAutoFit/>
          </a:bodyPr>
          <a:lstStyle/>
          <a:p>
            <a:pPr marL="342900" indent="-342900">
              <a:buFont typeface="+mj-lt"/>
              <a:buAutoNum type="arabicPeriod"/>
            </a:pPr>
            <a:r>
              <a:rPr lang="en-US" dirty="0" smtClean="0"/>
              <a:t>Begin with a second piece of graph paper.</a:t>
            </a:r>
          </a:p>
          <a:p>
            <a:pPr marL="342900" indent="-342900">
              <a:buFont typeface="+mj-lt"/>
              <a:buAutoNum type="arabicPeriod"/>
            </a:pPr>
            <a:r>
              <a:rPr lang="en-US" dirty="0" smtClean="0"/>
              <a:t>Create two adjacent 8x8 regions, representing Sections 30 and 31 as Mendez describes in Township 21 South, Range 13 East . </a:t>
            </a:r>
          </a:p>
          <a:p>
            <a:pPr marL="342900" indent="-342900">
              <a:buFont typeface="+mj-lt"/>
              <a:buAutoNum type="arabicPeriod"/>
            </a:pPr>
            <a:r>
              <a:rPr lang="en-US" dirty="0" smtClean="0"/>
              <a:t>Divide Section 30 into four equal parts, drawing a light border around the SE quadrant.</a:t>
            </a:r>
          </a:p>
          <a:p>
            <a:pPr marL="342900" indent="-342900">
              <a:buFont typeface="+mj-lt"/>
              <a:buAutoNum type="arabicPeriod"/>
            </a:pPr>
            <a:r>
              <a:rPr lang="en-US" dirty="0" smtClean="0"/>
              <a:t>Then divide that region in four equal parts again, drawing a light border around the SW quadrant.</a:t>
            </a:r>
          </a:p>
          <a:p>
            <a:pPr marL="342900" indent="-342900">
              <a:buFont typeface="+mj-lt"/>
              <a:buAutoNum type="arabicPeriod"/>
            </a:pPr>
            <a:r>
              <a:rPr lang="en-US" dirty="0" smtClean="0"/>
              <a:t>Then divide that region in four equal parts again, drawing a light border around the NE quadrant.</a:t>
            </a:r>
          </a:p>
          <a:p>
            <a:pPr marL="342900" indent="-342900">
              <a:buFont typeface="+mj-lt"/>
              <a:buAutoNum type="arabicPeriod"/>
            </a:pPr>
            <a:r>
              <a:rPr lang="en-US" dirty="0" smtClean="0"/>
              <a:t>Then divide that region in two equal parts, drawing a light border around the Western half. </a:t>
            </a:r>
          </a:p>
          <a:p>
            <a:pPr marL="342900" indent="-342900">
              <a:buFont typeface="+mj-lt"/>
              <a:buAutoNum type="arabicPeriod"/>
            </a:pPr>
            <a:r>
              <a:rPr lang="en-US" dirty="0" smtClean="0"/>
              <a:t>Fill in that Western portion.</a:t>
            </a:r>
          </a:p>
          <a:p>
            <a:pPr marL="342900" indent="-342900">
              <a:buFont typeface="+mj-lt"/>
              <a:buAutoNum type="arabicPeriod"/>
            </a:pPr>
            <a:endParaRPr lang="en-US" dirty="0" smtClean="0"/>
          </a:p>
          <a:p>
            <a:pPr marL="342900" indent="-342900"/>
            <a:endParaRPr lang="en-US" dirty="0" smtClean="0"/>
          </a:p>
          <a:p>
            <a:pPr marL="342900" indent="-342900">
              <a:buFont typeface="+mj-lt"/>
              <a:buAutoNum type="arabicPeriod"/>
            </a:pPr>
            <a:endParaRPr lang="en-US" dirty="0" smtClean="0"/>
          </a:p>
          <a:p>
            <a:pPr marL="342900" indent="-342900">
              <a:buFont typeface="+mj-lt"/>
              <a:buAutoNum type="arabicPeriod"/>
            </a:pPr>
            <a:endParaRPr lang="en-US" dirty="0" smtClean="0"/>
          </a:p>
          <a:p>
            <a:pPr marL="342900" indent="-342900">
              <a:buFont typeface="+mj-lt"/>
              <a:buAutoNum type="arabicPeriod"/>
            </a:pPr>
            <a:endParaRPr lang="en-US" dirty="0"/>
          </a:p>
        </p:txBody>
      </p:sp>
      <p:sp>
        <p:nvSpPr>
          <p:cNvPr id="15" name="Rectangle 14"/>
          <p:cNvSpPr/>
          <p:nvPr/>
        </p:nvSpPr>
        <p:spPr>
          <a:xfrm>
            <a:off x="6934200" y="2057400"/>
            <a:ext cx="1752600" cy="1447800"/>
          </a:xfrm>
          <a:prstGeom prst="rect">
            <a:avLst/>
          </a:prstGeom>
          <a:solidFill>
            <a:schemeClr val="accent1">
              <a:alpha val="0"/>
            </a:schemeClr>
          </a:solid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934200" y="2743200"/>
            <a:ext cx="838200" cy="762000"/>
          </a:xfrm>
          <a:prstGeom prst="rect">
            <a:avLst/>
          </a:prstGeom>
          <a:solidFill>
            <a:schemeClr val="accent1">
              <a:alpha val="9000"/>
            </a:schemeClr>
          </a:solid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7315200" y="2743200"/>
            <a:ext cx="457200" cy="381000"/>
          </a:xfrm>
          <a:prstGeom prst="rect">
            <a:avLst/>
          </a:prstGeom>
          <a:solidFill>
            <a:schemeClr val="accent1">
              <a:alpha val="16000"/>
            </a:schemeClr>
          </a:solid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315200" y="2743200"/>
            <a:ext cx="228600" cy="381000"/>
          </a:xfrm>
          <a:prstGeom prst="rect">
            <a:avLst/>
          </a:prstGeom>
          <a:solidFill>
            <a:schemeClr val="accent1">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362200" y="4876800"/>
            <a:ext cx="1752600" cy="1524000"/>
          </a:xfrm>
          <a:prstGeom prst="rect">
            <a:avLst/>
          </a:prstGeom>
          <a:solidFill>
            <a:schemeClr val="accent1">
              <a:alpha val="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981200" y="3733800"/>
            <a:ext cx="838200" cy="762000"/>
          </a:xfrm>
          <a:prstGeom prst="rect">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600200" y="2057400"/>
            <a:ext cx="381000" cy="381000"/>
          </a:xfrm>
          <a:prstGeom prst="rect">
            <a:avLst/>
          </a:prstGeom>
          <a:solidFill>
            <a:schemeClr val="accent1">
              <a:alpha val="1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762000" y="3048000"/>
            <a:ext cx="228600" cy="381000"/>
          </a:xfrm>
          <a:prstGeom prst="rect">
            <a:avLst/>
          </a:prstGeom>
          <a:solidFill>
            <a:schemeClr val="accent1">
              <a:alpha val="3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2000" fill="hold"/>
                                        <p:tgtEl>
                                          <p:spTgt spid="16"/>
                                        </p:tgtEl>
                                        <p:attrNameLst>
                                          <p:attrName>ppt_x</p:attrName>
                                        </p:attrNameLst>
                                      </p:cBhvr>
                                      <p:tavLst>
                                        <p:tav tm="0">
                                          <p:val>
                                            <p:strVal val="#ppt_x"/>
                                          </p:val>
                                        </p:tav>
                                        <p:tav tm="100000">
                                          <p:val>
                                            <p:strVal val="#ppt_x"/>
                                          </p:val>
                                        </p:tav>
                                      </p:tavLst>
                                    </p:anim>
                                    <p:anim calcmode="lin" valueType="num">
                                      <p:cBhvr additive="base">
                                        <p:cTn id="14" dur="20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2000" fill="hold"/>
                                        <p:tgtEl>
                                          <p:spTgt spid="17"/>
                                        </p:tgtEl>
                                        <p:attrNameLst>
                                          <p:attrName>ppt_x</p:attrName>
                                        </p:attrNameLst>
                                      </p:cBhvr>
                                      <p:tavLst>
                                        <p:tav tm="0">
                                          <p:val>
                                            <p:strVal val="#ppt_x"/>
                                          </p:val>
                                        </p:tav>
                                        <p:tav tm="100000">
                                          <p:val>
                                            <p:strVal val="#ppt_x"/>
                                          </p:val>
                                        </p:tav>
                                      </p:tavLst>
                                    </p:anim>
                                    <p:anim calcmode="lin" valueType="num">
                                      <p:cBhvr additive="base">
                                        <p:cTn id="20" dur="20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2000" fill="hold"/>
                                        <p:tgtEl>
                                          <p:spTgt spid="18"/>
                                        </p:tgtEl>
                                        <p:attrNameLst>
                                          <p:attrName>ppt_x</p:attrName>
                                        </p:attrNameLst>
                                      </p:cBhvr>
                                      <p:tavLst>
                                        <p:tav tm="0">
                                          <p:val>
                                            <p:strVal val="#ppt_x"/>
                                          </p:val>
                                        </p:tav>
                                        <p:tav tm="100000">
                                          <p:val>
                                            <p:strVal val="#ppt_x"/>
                                          </p:val>
                                        </p:tav>
                                      </p:tavLst>
                                    </p:anim>
                                    <p:anim calcmode="lin" valueType="num">
                                      <p:cBhvr additive="base">
                                        <p:cTn id="26" dur="20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Table 23"/>
          <p:cNvGraphicFramePr>
            <a:graphicFrameLocks noGrp="1"/>
          </p:cNvGraphicFramePr>
          <p:nvPr/>
        </p:nvGraphicFramePr>
        <p:xfrm>
          <a:off x="5257800" y="533400"/>
          <a:ext cx="3429000" cy="5943600"/>
        </p:xfrm>
        <a:graphic>
          <a:graphicData uri="http://schemas.openxmlformats.org/drawingml/2006/table">
            <a:tbl>
              <a:tblPr/>
              <a:tblGrid>
                <a:gridCol w="409575"/>
                <a:gridCol w="409575"/>
                <a:gridCol w="409575"/>
                <a:gridCol w="409575"/>
                <a:gridCol w="409575"/>
                <a:gridCol w="466725"/>
                <a:gridCol w="457200"/>
                <a:gridCol w="457200"/>
              </a:tblGrid>
              <a:tr h="371475">
                <a:tc>
                  <a:txBody>
                    <a:bodyPr/>
                    <a:lstStyle/>
                    <a:p>
                      <a:pPr algn="l" fontAlgn="b"/>
                      <a:endParaRPr lang="en-US" sz="400" b="0" i="0" u="none" strike="noStrike" dirty="0">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dirty="0">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9" name="Straight Connector 28"/>
          <p:cNvCxnSpPr/>
          <p:nvPr/>
        </p:nvCxnSpPr>
        <p:spPr>
          <a:xfrm>
            <a:off x="5257800" y="533400"/>
            <a:ext cx="0" cy="29718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257800" y="3429000"/>
            <a:ext cx="0" cy="30480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5257800" y="5334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686800" y="533400"/>
            <a:ext cx="0" cy="29718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5257800" y="35052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8686800" y="3429000"/>
            <a:ext cx="0" cy="30480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5257800" y="64770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8382001" y="1143000"/>
            <a:ext cx="761999" cy="1754326"/>
          </a:xfrm>
          <a:prstGeom prst="rect">
            <a:avLst/>
          </a:prstGeom>
          <a:noFill/>
        </p:spPr>
        <p:txBody>
          <a:bodyPr wrap="square" lIns="91440" tIns="45720" rIns="91440" bIns="45720">
            <a:spAutoFit/>
          </a:bodyPr>
          <a:lstStyle/>
          <a:p>
            <a:pPr algn="ctr"/>
            <a:r>
              <a:rPr lang="en-US" sz="5400"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30</a:t>
            </a:r>
            <a:endParaRPr lang="en-US" sz="5400"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37" name="Rectangle 36"/>
          <p:cNvSpPr/>
          <p:nvPr/>
        </p:nvSpPr>
        <p:spPr>
          <a:xfrm>
            <a:off x="8382001" y="4114800"/>
            <a:ext cx="761999" cy="1754326"/>
          </a:xfrm>
          <a:prstGeom prst="rect">
            <a:avLst/>
          </a:prstGeom>
          <a:noFill/>
        </p:spPr>
        <p:txBody>
          <a:bodyPr wrap="square" lIns="91440" tIns="45720" rIns="91440" bIns="45720">
            <a:spAutoFit/>
          </a:bodyPr>
          <a:lstStyle/>
          <a:p>
            <a:pPr algn="ctr"/>
            <a:r>
              <a:rPr lang="en-US" sz="5400"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31</a:t>
            </a:r>
            <a:endParaRPr lang="en-US" sz="5400"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13" name="Title 1"/>
          <p:cNvSpPr>
            <a:spLocks noGrp="1"/>
          </p:cNvSpPr>
          <p:nvPr>
            <p:ph type="title"/>
          </p:nvPr>
        </p:nvSpPr>
        <p:spPr>
          <a:xfrm>
            <a:off x="457200" y="274638"/>
            <a:ext cx="4343400" cy="715962"/>
          </a:xfrm>
        </p:spPr>
        <p:txBody>
          <a:bodyPr>
            <a:normAutofit/>
          </a:bodyPr>
          <a:lstStyle/>
          <a:p>
            <a:r>
              <a:rPr lang="en-US" sz="3200" dirty="0" smtClean="0"/>
              <a:t>Location Procedure</a:t>
            </a:r>
            <a:endParaRPr lang="en-US" sz="3200" dirty="0"/>
          </a:p>
        </p:txBody>
      </p:sp>
      <p:sp>
        <p:nvSpPr>
          <p:cNvPr id="14" name="TextBox 13"/>
          <p:cNvSpPr txBox="1"/>
          <p:nvPr/>
        </p:nvSpPr>
        <p:spPr>
          <a:xfrm>
            <a:off x="381000" y="990600"/>
            <a:ext cx="4495800" cy="6463308"/>
          </a:xfrm>
          <a:prstGeom prst="rect">
            <a:avLst/>
          </a:prstGeom>
          <a:noFill/>
        </p:spPr>
        <p:txBody>
          <a:bodyPr wrap="square" rtlCol="0">
            <a:spAutoFit/>
          </a:bodyPr>
          <a:lstStyle/>
          <a:p>
            <a:pPr marL="342900" indent="-342900"/>
            <a:r>
              <a:rPr lang="en-US" dirty="0" smtClean="0"/>
              <a:t>8.	Keep reference lines for borders of Section 30 and 31, but Erase all lines made except the borders of the western portion you just you just filled. Do not erase that filled portion. </a:t>
            </a:r>
          </a:p>
          <a:p>
            <a:pPr marL="342900" indent="-342900">
              <a:buFont typeface="+mj-lt"/>
              <a:buAutoNum type="arabicPeriod"/>
            </a:pPr>
            <a:r>
              <a:rPr lang="en-US" smtClean="0"/>
              <a:t>Divide Section 30 into four equal parts, drawing a light border around the SE quadrant.</a:t>
            </a:r>
          </a:p>
          <a:p>
            <a:pPr marL="342900" indent="-342900">
              <a:buFont typeface="+mj-lt"/>
              <a:buAutoNum type="arabicPeriod"/>
            </a:pPr>
            <a:r>
              <a:rPr lang="en-US" smtClean="0"/>
              <a:t>Then divide that region in four equal parts again, drawing a light border around the SW quadrant.</a:t>
            </a:r>
          </a:p>
          <a:p>
            <a:pPr marL="342900" indent="-342900">
              <a:buFont typeface="+mj-lt"/>
              <a:buAutoNum type="arabicPeriod"/>
            </a:pPr>
            <a:r>
              <a:rPr lang="en-US" smtClean="0"/>
              <a:t>Then divide that region in four equal parts again, drawing a light border around the NE quadrant.</a:t>
            </a:r>
          </a:p>
          <a:p>
            <a:pPr marL="342900" indent="-342900">
              <a:buFont typeface="+mj-lt"/>
              <a:buAutoNum type="arabicPeriod"/>
            </a:pPr>
            <a:r>
              <a:rPr lang="en-US" smtClean="0"/>
              <a:t>Then divide that region in two equal parts, drawing a light border around the Western half. </a:t>
            </a:r>
          </a:p>
          <a:p>
            <a:pPr marL="342900" indent="-342900">
              <a:buFont typeface="+mj-lt"/>
              <a:buAutoNum type="arabicPeriod"/>
            </a:pPr>
            <a:r>
              <a:rPr lang="en-US" smtClean="0"/>
              <a:t>Fill in that western portion.</a:t>
            </a:r>
          </a:p>
          <a:p>
            <a:pPr marL="342900" indent="-342900">
              <a:buFont typeface="+mj-lt"/>
              <a:buAutoNum type="arabicPeriod"/>
            </a:pPr>
            <a:endParaRPr lang="en-US" dirty="0" smtClean="0"/>
          </a:p>
          <a:p>
            <a:pPr marL="342900" indent="-342900"/>
            <a:endParaRPr lang="en-US" dirty="0" smtClean="0"/>
          </a:p>
          <a:p>
            <a:pPr marL="342900" indent="-342900">
              <a:buFont typeface="+mj-lt"/>
              <a:buAutoNum type="arabicPeriod"/>
            </a:pPr>
            <a:endParaRPr lang="en-US" dirty="0" smtClean="0"/>
          </a:p>
          <a:p>
            <a:pPr marL="342900" indent="-342900">
              <a:buFont typeface="+mj-lt"/>
              <a:buAutoNum type="arabicPeriod"/>
            </a:pPr>
            <a:endParaRPr lang="en-US" dirty="0" smtClean="0"/>
          </a:p>
          <a:p>
            <a:pPr marL="342900" indent="-342900">
              <a:buFont typeface="+mj-lt"/>
              <a:buAutoNum type="arabicPeriod"/>
            </a:pPr>
            <a:endParaRPr lang="en-US" dirty="0"/>
          </a:p>
        </p:txBody>
      </p:sp>
      <p:sp>
        <p:nvSpPr>
          <p:cNvPr id="15" name="Rectangle 14"/>
          <p:cNvSpPr/>
          <p:nvPr/>
        </p:nvSpPr>
        <p:spPr>
          <a:xfrm>
            <a:off x="6934200" y="2057400"/>
            <a:ext cx="1752600" cy="1447800"/>
          </a:xfrm>
          <a:prstGeom prst="rect">
            <a:avLst/>
          </a:prstGeom>
          <a:solidFill>
            <a:schemeClr val="accent1">
              <a:alpha val="0"/>
            </a:schemeClr>
          </a:solid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934200" y="2743200"/>
            <a:ext cx="838200" cy="762000"/>
          </a:xfrm>
          <a:prstGeom prst="rect">
            <a:avLst/>
          </a:prstGeom>
          <a:solidFill>
            <a:schemeClr val="accent1">
              <a:alpha val="9000"/>
            </a:schemeClr>
          </a:solid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7315200" y="2743200"/>
            <a:ext cx="457200" cy="381000"/>
          </a:xfrm>
          <a:prstGeom prst="rect">
            <a:avLst/>
          </a:prstGeom>
          <a:solidFill>
            <a:schemeClr val="accent1">
              <a:alpha val="16000"/>
            </a:schemeClr>
          </a:solidFill>
          <a:ln w="412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315200" y="2743200"/>
            <a:ext cx="228600" cy="381000"/>
          </a:xfrm>
          <a:prstGeom prst="rect">
            <a:avLst/>
          </a:prstGeom>
          <a:solidFill>
            <a:schemeClr val="accent1">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362200" y="4876800"/>
            <a:ext cx="1752600" cy="1524000"/>
          </a:xfrm>
          <a:prstGeom prst="rect">
            <a:avLst/>
          </a:prstGeom>
          <a:solidFill>
            <a:schemeClr val="accent1">
              <a:alpha val="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981200" y="3733800"/>
            <a:ext cx="838200" cy="762000"/>
          </a:xfrm>
          <a:prstGeom prst="rect">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600200" y="2057400"/>
            <a:ext cx="381000" cy="381000"/>
          </a:xfrm>
          <a:prstGeom prst="rect">
            <a:avLst/>
          </a:prstGeom>
          <a:solidFill>
            <a:schemeClr val="accent1">
              <a:alpha val="1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762000" y="3048000"/>
            <a:ext cx="228600" cy="381000"/>
          </a:xfrm>
          <a:prstGeom prst="rect">
            <a:avLst/>
          </a:prstGeom>
          <a:solidFill>
            <a:schemeClr val="accent1">
              <a:alpha val="3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1" nodeType="clickEffect">
                                  <p:stCondLst>
                                    <p:cond delay="0"/>
                                  </p:stCondLst>
                                  <p:childTnLst>
                                    <p:animEffect transition="out" filter="blinds(horizontal)">
                                      <p:cBhvr>
                                        <p:cTn id="6" dur="500"/>
                                        <p:tgtEl>
                                          <p:spTgt spid="15"/>
                                        </p:tgtEl>
                                      </p:cBhvr>
                                    </p:animEffect>
                                    <p:set>
                                      <p:cBhvr>
                                        <p:cTn id="7" dur="1" fill="hold">
                                          <p:stCondLst>
                                            <p:cond delay="499"/>
                                          </p:stCondLst>
                                        </p:cTn>
                                        <p:tgtEl>
                                          <p:spTgt spid="1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1" nodeType="clickEffect">
                                  <p:stCondLst>
                                    <p:cond delay="0"/>
                                  </p:stCondLst>
                                  <p:childTnLst>
                                    <p:animEffect transition="out" filter="blinds(horizontal)">
                                      <p:cBhvr>
                                        <p:cTn id="11" dur="500"/>
                                        <p:tgtEl>
                                          <p:spTgt spid="16"/>
                                        </p:tgtEl>
                                      </p:cBhvr>
                                    </p:animEffect>
                                    <p:set>
                                      <p:cBhvr>
                                        <p:cTn id="12" dur="1" fill="hold">
                                          <p:stCondLst>
                                            <p:cond delay="499"/>
                                          </p:stCondLst>
                                        </p:cTn>
                                        <p:tgtEl>
                                          <p:spTgt spid="1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1" nodeType="clickEffect">
                                  <p:stCondLst>
                                    <p:cond delay="0"/>
                                  </p:stCondLst>
                                  <p:childTnLst>
                                    <p:animEffect transition="out" filter="blinds(horizontal)">
                                      <p:cBhvr>
                                        <p:cTn id="16" dur="500"/>
                                        <p:tgtEl>
                                          <p:spTgt spid="17"/>
                                        </p:tgtEl>
                                      </p:cBhvr>
                                    </p:animEffect>
                                    <p:set>
                                      <p:cBhvr>
                                        <p:cTn id="17"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animBg="1"/>
      <p:bldP spid="16" grpId="1" animBg="1"/>
      <p:bldP spid="17"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Table 23"/>
          <p:cNvGraphicFramePr>
            <a:graphicFrameLocks noGrp="1"/>
          </p:cNvGraphicFramePr>
          <p:nvPr/>
        </p:nvGraphicFramePr>
        <p:xfrm>
          <a:off x="5257800" y="533400"/>
          <a:ext cx="3429000" cy="5943600"/>
        </p:xfrm>
        <a:graphic>
          <a:graphicData uri="http://schemas.openxmlformats.org/drawingml/2006/table">
            <a:tbl>
              <a:tblPr/>
              <a:tblGrid>
                <a:gridCol w="409575"/>
                <a:gridCol w="409575"/>
                <a:gridCol w="409575"/>
                <a:gridCol w="409575"/>
                <a:gridCol w="409575"/>
                <a:gridCol w="466725"/>
                <a:gridCol w="457200"/>
                <a:gridCol w="457200"/>
              </a:tblGrid>
              <a:tr h="371475">
                <a:tc>
                  <a:txBody>
                    <a:bodyPr/>
                    <a:lstStyle/>
                    <a:p>
                      <a:pPr algn="l" fontAlgn="b"/>
                      <a:endParaRPr lang="en-US" sz="400" b="0" i="0" u="none" strike="noStrike" dirty="0">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dirty="0">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9" name="Straight Connector 28"/>
          <p:cNvCxnSpPr/>
          <p:nvPr/>
        </p:nvCxnSpPr>
        <p:spPr>
          <a:xfrm>
            <a:off x="5257800" y="533400"/>
            <a:ext cx="0" cy="29718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257800" y="3429000"/>
            <a:ext cx="0" cy="30480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5257800" y="5334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686800" y="533400"/>
            <a:ext cx="0" cy="29718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5257800" y="35052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8686800" y="3429000"/>
            <a:ext cx="0" cy="30480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5257800" y="64770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8382001" y="1143000"/>
            <a:ext cx="761999" cy="1754326"/>
          </a:xfrm>
          <a:prstGeom prst="rect">
            <a:avLst/>
          </a:prstGeom>
          <a:noFill/>
        </p:spPr>
        <p:txBody>
          <a:bodyPr wrap="square" lIns="91440" tIns="45720" rIns="91440" bIns="45720">
            <a:spAutoFit/>
          </a:bodyPr>
          <a:lstStyle/>
          <a:p>
            <a:pPr algn="ctr"/>
            <a:r>
              <a:rPr lang="en-US" sz="5400"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30</a:t>
            </a:r>
            <a:endParaRPr lang="en-US" sz="5400"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37" name="Rectangle 36"/>
          <p:cNvSpPr/>
          <p:nvPr/>
        </p:nvSpPr>
        <p:spPr>
          <a:xfrm>
            <a:off x="8382001" y="4114800"/>
            <a:ext cx="761999" cy="1754326"/>
          </a:xfrm>
          <a:prstGeom prst="rect">
            <a:avLst/>
          </a:prstGeom>
          <a:noFill/>
        </p:spPr>
        <p:txBody>
          <a:bodyPr wrap="square" lIns="91440" tIns="45720" rIns="91440" bIns="45720">
            <a:spAutoFit/>
          </a:bodyPr>
          <a:lstStyle/>
          <a:p>
            <a:pPr algn="ctr"/>
            <a:r>
              <a:rPr lang="en-US" sz="5400"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31</a:t>
            </a:r>
            <a:endParaRPr lang="en-US" sz="5400"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13" name="Title 1"/>
          <p:cNvSpPr>
            <a:spLocks noGrp="1"/>
          </p:cNvSpPr>
          <p:nvPr>
            <p:ph type="title"/>
          </p:nvPr>
        </p:nvSpPr>
        <p:spPr>
          <a:xfrm>
            <a:off x="457200" y="274638"/>
            <a:ext cx="4343400" cy="715962"/>
          </a:xfrm>
        </p:spPr>
        <p:txBody>
          <a:bodyPr>
            <a:normAutofit/>
          </a:bodyPr>
          <a:lstStyle/>
          <a:p>
            <a:r>
              <a:rPr lang="en-US" sz="3200" dirty="0" smtClean="0"/>
              <a:t>Location Procedure</a:t>
            </a:r>
            <a:endParaRPr lang="en-US" sz="3200" dirty="0"/>
          </a:p>
        </p:txBody>
      </p:sp>
      <p:sp>
        <p:nvSpPr>
          <p:cNvPr id="14" name="TextBox 13"/>
          <p:cNvSpPr txBox="1"/>
          <p:nvPr/>
        </p:nvSpPr>
        <p:spPr>
          <a:xfrm>
            <a:off x="381000" y="990600"/>
            <a:ext cx="4495800" cy="2308324"/>
          </a:xfrm>
          <a:prstGeom prst="rect">
            <a:avLst/>
          </a:prstGeom>
          <a:noFill/>
        </p:spPr>
        <p:txBody>
          <a:bodyPr wrap="square" rtlCol="0">
            <a:spAutoFit/>
          </a:bodyPr>
          <a:lstStyle/>
          <a:p>
            <a:pPr marL="342900" indent="-342900"/>
            <a:r>
              <a:rPr lang="en-US" dirty="0" smtClean="0"/>
              <a:t>9. 	With this step we have to </a:t>
            </a:r>
            <a:r>
              <a:rPr lang="en-US" i="1" dirty="0" smtClean="0"/>
              <a:t>reset </a:t>
            </a:r>
            <a:r>
              <a:rPr lang="en-US" dirty="0" smtClean="0"/>
              <a:t>our map partially to account for the “and” in the Mendez text.</a:t>
            </a:r>
          </a:p>
          <a:p>
            <a:pPr marL="342900" indent="-342900">
              <a:buFont typeface="+mj-lt"/>
              <a:buAutoNum type="arabicPeriod"/>
            </a:pPr>
            <a:endParaRPr lang="en-US" dirty="0" smtClean="0"/>
          </a:p>
          <a:p>
            <a:pPr marL="342900" indent="-342900"/>
            <a:endParaRPr lang="en-US" dirty="0" smtClean="0"/>
          </a:p>
          <a:p>
            <a:pPr marL="342900" indent="-342900">
              <a:buFont typeface="+mj-lt"/>
              <a:buAutoNum type="arabicPeriod"/>
            </a:pPr>
            <a:endParaRPr lang="en-US" dirty="0" smtClean="0"/>
          </a:p>
          <a:p>
            <a:pPr marL="342900" indent="-342900">
              <a:buFont typeface="+mj-lt"/>
              <a:buAutoNum type="arabicPeriod"/>
            </a:pPr>
            <a:endParaRPr lang="en-US" dirty="0" smtClean="0"/>
          </a:p>
          <a:p>
            <a:pPr marL="342900" indent="-342900">
              <a:buFont typeface="+mj-lt"/>
              <a:buAutoNum type="arabicPeriod"/>
            </a:pPr>
            <a:endParaRPr lang="en-US" dirty="0"/>
          </a:p>
        </p:txBody>
      </p:sp>
      <p:sp>
        <p:nvSpPr>
          <p:cNvPr id="18" name="Rectangle 17"/>
          <p:cNvSpPr/>
          <p:nvPr/>
        </p:nvSpPr>
        <p:spPr>
          <a:xfrm>
            <a:off x="7315200" y="2743200"/>
            <a:ext cx="228600" cy="381000"/>
          </a:xfrm>
          <a:prstGeom prst="rect">
            <a:avLst/>
          </a:prstGeom>
          <a:solidFill>
            <a:schemeClr val="accent1">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362200" y="4876800"/>
            <a:ext cx="1752600" cy="1524000"/>
          </a:xfrm>
          <a:prstGeom prst="rect">
            <a:avLst/>
          </a:prstGeom>
          <a:solidFill>
            <a:schemeClr val="accent1">
              <a:alpha val="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981200" y="3733800"/>
            <a:ext cx="838200" cy="762000"/>
          </a:xfrm>
          <a:prstGeom prst="rect">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600200" y="2057400"/>
            <a:ext cx="381000" cy="381000"/>
          </a:xfrm>
          <a:prstGeom prst="rect">
            <a:avLst/>
          </a:prstGeom>
          <a:solidFill>
            <a:schemeClr val="accent1">
              <a:alpha val="1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762000" y="3048000"/>
            <a:ext cx="228600" cy="381000"/>
          </a:xfrm>
          <a:prstGeom prst="rect">
            <a:avLst/>
          </a:prstGeom>
          <a:solidFill>
            <a:schemeClr val="accent1">
              <a:alpha val="3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rot="20289026">
            <a:off x="42334" y="2630969"/>
            <a:ext cx="8534400" cy="800219"/>
          </a:xfrm>
          <a:prstGeom prst="rect">
            <a:avLst/>
          </a:prstGeom>
          <a:blipFill>
            <a:blip r:embed="rId3" cstate="print"/>
            <a:tile tx="0" ty="0" sx="100000" sy="100000" flip="none" algn="tl"/>
          </a:blipFill>
          <a:ln w="15875">
            <a:solidFill>
              <a:schemeClr val="tx1"/>
            </a:solidFill>
          </a:ln>
        </p:spPr>
        <p:txBody>
          <a:bodyPr wrap="square">
            <a:spAutoFit/>
          </a:bodyPr>
          <a:lstStyle/>
          <a:p>
            <a:r>
              <a:rPr lang="en-US" dirty="0" smtClean="0">
                <a:latin typeface="Maiandra GD" pitchFamily="34" charset="0"/>
              </a:rPr>
              <a:t>States The E ½ of the NW ¼ of the SW ¼ of the SE ¼ </a:t>
            </a:r>
            <a:r>
              <a:rPr lang="en-US" sz="2800" dirty="0" smtClean="0">
                <a:latin typeface="Maiandra GD" pitchFamily="34" charset="0"/>
              </a:rPr>
              <a:t>and </a:t>
            </a:r>
            <a:r>
              <a:rPr lang="en-US" dirty="0" smtClean="0">
                <a:latin typeface="Maiandra GD" pitchFamily="34" charset="0"/>
              </a:rPr>
              <a:t>the W ½ of the NE ¼ of the SW ¼ of the SE ¼ of Section 30 </a:t>
            </a:r>
            <a:endParaRPr lang="en-US" dirty="0"/>
          </a:p>
        </p:txBody>
      </p:sp>
      <p:sp>
        <p:nvSpPr>
          <p:cNvPr id="26" name="Oval 25"/>
          <p:cNvSpPr/>
          <p:nvPr/>
        </p:nvSpPr>
        <p:spPr>
          <a:xfrm rot="20270291">
            <a:off x="5330597" y="2099622"/>
            <a:ext cx="750112" cy="608971"/>
          </a:xfrm>
          <a:prstGeom prst="ellipse">
            <a:avLst/>
          </a:prstGeom>
          <a:solidFill>
            <a:srgbClr val="FFFF00">
              <a:alpha val="2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Table 23"/>
          <p:cNvGraphicFramePr>
            <a:graphicFrameLocks noGrp="1"/>
          </p:cNvGraphicFramePr>
          <p:nvPr/>
        </p:nvGraphicFramePr>
        <p:xfrm>
          <a:off x="5257800" y="533400"/>
          <a:ext cx="3429000" cy="5943600"/>
        </p:xfrm>
        <a:graphic>
          <a:graphicData uri="http://schemas.openxmlformats.org/drawingml/2006/table">
            <a:tbl>
              <a:tblPr/>
              <a:tblGrid>
                <a:gridCol w="409575"/>
                <a:gridCol w="409575"/>
                <a:gridCol w="409575"/>
                <a:gridCol w="409575"/>
                <a:gridCol w="409575"/>
                <a:gridCol w="466725"/>
                <a:gridCol w="457200"/>
                <a:gridCol w="457200"/>
              </a:tblGrid>
              <a:tr h="371475">
                <a:tc>
                  <a:txBody>
                    <a:bodyPr/>
                    <a:lstStyle/>
                    <a:p>
                      <a:pPr algn="l" fontAlgn="b"/>
                      <a:endParaRPr lang="en-US" sz="400" b="0" i="0" u="none" strike="noStrike" dirty="0">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dirty="0">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endParaRPr lang="en-US" sz="400" b="0" i="0" u="none" strike="noStrike">
                        <a:solidFill>
                          <a:srgbClr val="000000"/>
                        </a:solidFill>
                        <a:latin typeface="Calibri"/>
                      </a:endParaRP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475">
                <a:tc>
                  <a:txBody>
                    <a:bodyPr/>
                    <a:lstStyle/>
                    <a:p>
                      <a:pPr algn="l" fontAlgn="b"/>
                      <a:r>
                        <a:rPr lang="en-US" sz="400" b="0" i="0" u="none" strike="noStrike" dirty="0">
                          <a:solidFill>
                            <a:srgbClr val="000000"/>
                          </a:solidFill>
                          <a:latin typeface="Calibri"/>
                        </a:rPr>
                        <a:t> </a:t>
                      </a:r>
                    </a:p>
                  </a:txBody>
                  <a:tcPr marL="3848" marR="3848" marT="384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400" b="0" i="0" u="none" strike="noStrike" dirty="0">
                        <a:solidFill>
                          <a:srgbClr val="000000"/>
                        </a:solidFill>
                        <a:latin typeface="Calibri"/>
                      </a:endParaRP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400" b="0" i="0" u="none" strike="noStrike" dirty="0">
                          <a:solidFill>
                            <a:srgbClr val="000000"/>
                          </a:solidFill>
                          <a:latin typeface="Calibri"/>
                        </a:rPr>
                        <a:t> </a:t>
                      </a:r>
                    </a:p>
                  </a:txBody>
                  <a:tcPr marL="3848" marR="3848" marT="384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9" name="Straight Connector 28"/>
          <p:cNvCxnSpPr/>
          <p:nvPr/>
        </p:nvCxnSpPr>
        <p:spPr>
          <a:xfrm>
            <a:off x="5257800" y="533400"/>
            <a:ext cx="0" cy="29718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257800" y="3429000"/>
            <a:ext cx="0" cy="30480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5257800" y="5334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686800" y="533400"/>
            <a:ext cx="0" cy="29718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5257800" y="35052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8686800" y="3429000"/>
            <a:ext cx="0" cy="30480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5257800" y="6477000"/>
            <a:ext cx="3429000" cy="0"/>
          </a:xfrm>
          <a:prstGeom prst="line">
            <a:avLst/>
          </a:prstGeom>
          <a:ln w="41275"/>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8382001" y="1143000"/>
            <a:ext cx="761999" cy="1754326"/>
          </a:xfrm>
          <a:prstGeom prst="rect">
            <a:avLst/>
          </a:prstGeom>
          <a:noFill/>
        </p:spPr>
        <p:txBody>
          <a:bodyPr wrap="square" lIns="91440" tIns="45720" rIns="91440" bIns="45720">
            <a:spAutoFit/>
          </a:bodyPr>
          <a:lstStyle/>
          <a:p>
            <a:pPr algn="ctr"/>
            <a:r>
              <a:rPr lang="en-US" sz="5400"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30</a:t>
            </a:r>
            <a:endParaRPr lang="en-US" sz="5400"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37" name="Rectangle 36"/>
          <p:cNvSpPr/>
          <p:nvPr/>
        </p:nvSpPr>
        <p:spPr>
          <a:xfrm>
            <a:off x="8382001" y="4114800"/>
            <a:ext cx="761999" cy="1754326"/>
          </a:xfrm>
          <a:prstGeom prst="rect">
            <a:avLst/>
          </a:prstGeom>
          <a:noFill/>
        </p:spPr>
        <p:txBody>
          <a:bodyPr wrap="square" lIns="91440" tIns="45720" rIns="91440" bIns="45720">
            <a:spAutoFit/>
          </a:bodyPr>
          <a:lstStyle/>
          <a:p>
            <a:pPr algn="ctr"/>
            <a:r>
              <a:rPr lang="en-US" sz="5400"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31</a:t>
            </a:r>
            <a:endParaRPr lang="en-US" sz="5400"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13" name="Title 1"/>
          <p:cNvSpPr>
            <a:spLocks noGrp="1"/>
          </p:cNvSpPr>
          <p:nvPr>
            <p:ph type="title"/>
          </p:nvPr>
        </p:nvSpPr>
        <p:spPr>
          <a:xfrm>
            <a:off x="457200" y="274638"/>
            <a:ext cx="4343400" cy="715962"/>
          </a:xfrm>
        </p:spPr>
        <p:txBody>
          <a:bodyPr>
            <a:normAutofit/>
          </a:bodyPr>
          <a:lstStyle/>
          <a:p>
            <a:r>
              <a:rPr lang="en-US" sz="3200" dirty="0" smtClean="0"/>
              <a:t>Location Procedure</a:t>
            </a:r>
            <a:endParaRPr lang="en-US" sz="3200" dirty="0"/>
          </a:p>
        </p:txBody>
      </p:sp>
      <p:sp>
        <p:nvSpPr>
          <p:cNvPr id="14" name="TextBox 13"/>
          <p:cNvSpPr txBox="1"/>
          <p:nvPr/>
        </p:nvSpPr>
        <p:spPr>
          <a:xfrm>
            <a:off x="381000" y="990600"/>
            <a:ext cx="4495800" cy="5078313"/>
          </a:xfrm>
          <a:prstGeom prst="rect">
            <a:avLst/>
          </a:prstGeom>
          <a:noFill/>
        </p:spPr>
        <p:txBody>
          <a:bodyPr wrap="square" rtlCol="0">
            <a:spAutoFit/>
          </a:bodyPr>
          <a:lstStyle/>
          <a:p>
            <a:pPr marL="342900" indent="-342900">
              <a:buAutoNum type="arabicPeriod" startAt="10"/>
            </a:pPr>
            <a:r>
              <a:rPr lang="en-US" dirty="0" smtClean="0"/>
              <a:t>Divide Section 30 into four equal parts, drawing a light border around the SE quadrant.</a:t>
            </a:r>
          </a:p>
          <a:p>
            <a:pPr marL="342900" indent="-342900">
              <a:buFontTx/>
              <a:buAutoNum type="arabicPeriod" startAt="10"/>
            </a:pPr>
            <a:r>
              <a:rPr lang="en-US" dirty="0" smtClean="0"/>
              <a:t>Then divide that region in four equal parts again, drawing a light border around the SW quadrant.</a:t>
            </a:r>
          </a:p>
          <a:p>
            <a:pPr marL="342900" indent="-342900">
              <a:buAutoNum type="arabicPeriod" startAt="12"/>
            </a:pPr>
            <a:r>
              <a:rPr lang="en-US" dirty="0" smtClean="0"/>
              <a:t>Then divide that region in four equal parts again, drawing a light border around the NW quadrant. </a:t>
            </a:r>
          </a:p>
          <a:p>
            <a:pPr marL="342900" indent="-342900"/>
            <a:r>
              <a:rPr lang="en-US" dirty="0" smtClean="0"/>
              <a:t>13.	Then divide that region in two equal parts, drawing a light border around the Eastern half. </a:t>
            </a:r>
          </a:p>
          <a:p>
            <a:pPr marL="342900" indent="-342900"/>
            <a:r>
              <a:rPr lang="en-US" dirty="0" smtClean="0"/>
              <a:t>14.	Fill in that Eastern portion.  </a:t>
            </a:r>
          </a:p>
          <a:p>
            <a:pPr marL="342900" indent="-342900"/>
            <a:endParaRPr lang="en-US" dirty="0" smtClean="0"/>
          </a:p>
          <a:p>
            <a:pPr marL="342900" indent="-342900"/>
            <a:endParaRPr lang="en-US" dirty="0" smtClean="0"/>
          </a:p>
          <a:p>
            <a:pPr marL="342900" indent="-342900">
              <a:buFont typeface="+mj-lt"/>
              <a:buAutoNum type="arabicPeriod"/>
            </a:pPr>
            <a:endParaRPr lang="en-US" dirty="0" smtClean="0"/>
          </a:p>
          <a:p>
            <a:pPr marL="342900" indent="-342900">
              <a:buFont typeface="+mj-lt"/>
              <a:buAutoNum type="arabicPeriod"/>
            </a:pPr>
            <a:endParaRPr lang="en-US" dirty="0" smtClean="0"/>
          </a:p>
          <a:p>
            <a:pPr marL="342900" indent="-342900">
              <a:buFont typeface="+mj-lt"/>
              <a:buAutoNum type="arabicPeriod"/>
            </a:pPr>
            <a:endParaRPr lang="en-US" dirty="0"/>
          </a:p>
        </p:txBody>
      </p:sp>
      <p:sp>
        <p:nvSpPr>
          <p:cNvPr id="18" name="Rectangle 17"/>
          <p:cNvSpPr/>
          <p:nvPr/>
        </p:nvSpPr>
        <p:spPr>
          <a:xfrm>
            <a:off x="7315200" y="2743200"/>
            <a:ext cx="228600" cy="381000"/>
          </a:xfrm>
          <a:prstGeom prst="rect">
            <a:avLst/>
          </a:prstGeom>
          <a:solidFill>
            <a:schemeClr val="accent1">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6934200" y="1981200"/>
            <a:ext cx="1752600" cy="1524000"/>
          </a:xfrm>
          <a:prstGeom prst="rect">
            <a:avLst/>
          </a:prstGeom>
          <a:solidFill>
            <a:schemeClr val="accent1">
              <a:alpha val="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934200" y="2743200"/>
            <a:ext cx="838200" cy="762000"/>
          </a:xfrm>
          <a:prstGeom prst="rect">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6934200" y="2743200"/>
            <a:ext cx="381000" cy="381000"/>
          </a:xfrm>
          <a:prstGeom prst="rect">
            <a:avLst/>
          </a:prstGeom>
          <a:solidFill>
            <a:schemeClr val="accent1">
              <a:alpha val="1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7086600" y="2743200"/>
            <a:ext cx="228600" cy="381000"/>
          </a:xfrm>
          <a:prstGeom prst="rect">
            <a:avLst/>
          </a:prstGeom>
          <a:solidFill>
            <a:schemeClr val="accent1">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ppt_x"/>
                                          </p:val>
                                        </p:tav>
                                        <p:tav tm="100000">
                                          <p:val>
                                            <p:strVal val="#ppt_x"/>
                                          </p:val>
                                        </p:tav>
                                      </p:tavLst>
                                    </p:anim>
                                    <p:anim calcmode="lin" valueType="num">
                                      <p:cBhvr additive="base">
                                        <p:cTn id="2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dirty="0" smtClean="0"/>
              <a:t>Salt and Gila River Meridian</a:t>
            </a:r>
            <a:endParaRPr lang="en-US" dirty="0"/>
          </a:p>
        </p:txBody>
      </p:sp>
      <p:pic>
        <p:nvPicPr>
          <p:cNvPr id="4" name="Picture 3" descr="Gila and Salt River Meridian Illustration.jpg"/>
          <p:cNvPicPr>
            <a:picLocks noChangeAspect="1"/>
          </p:cNvPicPr>
          <p:nvPr/>
        </p:nvPicPr>
        <p:blipFill>
          <a:blip r:embed="rId3" cstate="print"/>
          <a:stretch>
            <a:fillRect/>
          </a:stretch>
        </p:blipFill>
        <p:spPr>
          <a:xfrm>
            <a:off x="1219200" y="1066800"/>
            <a:ext cx="6629400" cy="4800600"/>
          </a:xfrm>
          <a:prstGeom prst="rect">
            <a:avLst/>
          </a:prstGeom>
        </p:spPr>
      </p:pic>
      <p:sp>
        <p:nvSpPr>
          <p:cNvPr id="5" name="TextBox 4"/>
          <p:cNvSpPr txBox="1"/>
          <p:nvPr/>
        </p:nvSpPr>
        <p:spPr>
          <a:xfrm>
            <a:off x="4038600" y="6019800"/>
            <a:ext cx="3886200" cy="261610"/>
          </a:xfrm>
          <a:prstGeom prst="rect">
            <a:avLst/>
          </a:prstGeom>
          <a:noFill/>
        </p:spPr>
        <p:txBody>
          <a:bodyPr wrap="square" rtlCol="0">
            <a:spAutoFit/>
          </a:bodyPr>
          <a:lstStyle/>
          <a:p>
            <a:r>
              <a:rPr lang="en-US" sz="1100" dirty="0" smtClean="0"/>
              <a:t>Source: </a:t>
            </a:r>
            <a:r>
              <a:rPr lang="en-US" sz="1100" dirty="0" smtClean="0">
                <a:hlinkClick r:id="rId4"/>
              </a:rPr>
              <a:t>http://www.clui.org/section/gila-and-salt-river-meridian</a:t>
            </a:r>
            <a:endParaRPr lang="en-US" sz="11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r>
              <a:rPr lang="en-US" dirty="0" smtClean="0"/>
              <a:t>Salt and Gila River Meridian</a:t>
            </a:r>
            <a:endParaRPr lang="en-US" dirty="0"/>
          </a:p>
        </p:txBody>
      </p:sp>
      <p:pic>
        <p:nvPicPr>
          <p:cNvPr id="4" name="Picture 3" descr="Gila and Salt River Meridian Illustration.jpg"/>
          <p:cNvPicPr>
            <a:picLocks noChangeAspect="1"/>
          </p:cNvPicPr>
          <p:nvPr/>
        </p:nvPicPr>
        <p:blipFill>
          <a:blip r:embed="rId3" cstate="print"/>
          <a:stretch>
            <a:fillRect/>
          </a:stretch>
        </p:blipFill>
        <p:spPr>
          <a:xfrm>
            <a:off x="2286000" y="1371600"/>
            <a:ext cx="6248400" cy="4953000"/>
          </a:xfrm>
          <a:prstGeom prst="rect">
            <a:avLst/>
          </a:prstGeom>
        </p:spPr>
      </p:pic>
      <p:sp>
        <p:nvSpPr>
          <p:cNvPr id="5" name="TextBox 4"/>
          <p:cNvSpPr txBox="1"/>
          <p:nvPr/>
        </p:nvSpPr>
        <p:spPr>
          <a:xfrm>
            <a:off x="228600" y="1371600"/>
            <a:ext cx="1905000" cy="3785652"/>
          </a:xfrm>
          <a:prstGeom prst="rect">
            <a:avLst/>
          </a:prstGeom>
          <a:noFill/>
        </p:spPr>
        <p:txBody>
          <a:bodyPr wrap="square" rtlCol="0">
            <a:spAutoFit/>
          </a:bodyPr>
          <a:lstStyle/>
          <a:p>
            <a:r>
              <a:rPr lang="en-US" sz="2400" dirty="0" smtClean="0"/>
              <a:t>Looking north over the confluence of the Gila and Salt Rivers, the meridian extends to the horizon as 115th Avenue.</a:t>
            </a:r>
            <a:endParaRPr lang="en-US" sz="2400" dirty="0"/>
          </a:p>
        </p:txBody>
      </p:sp>
      <p:sp>
        <p:nvSpPr>
          <p:cNvPr id="7" name="TextBox 6"/>
          <p:cNvSpPr txBox="1"/>
          <p:nvPr/>
        </p:nvSpPr>
        <p:spPr>
          <a:xfrm>
            <a:off x="4648200" y="6400800"/>
            <a:ext cx="3886200" cy="261610"/>
          </a:xfrm>
          <a:prstGeom prst="rect">
            <a:avLst/>
          </a:prstGeom>
          <a:noFill/>
        </p:spPr>
        <p:txBody>
          <a:bodyPr wrap="square" rtlCol="0">
            <a:spAutoFit/>
          </a:bodyPr>
          <a:lstStyle/>
          <a:p>
            <a:r>
              <a:rPr lang="en-US" sz="1100" dirty="0" smtClean="0"/>
              <a:t>Source: </a:t>
            </a:r>
            <a:r>
              <a:rPr lang="en-US" sz="1100" dirty="0" smtClean="0">
                <a:hlinkClick r:id="rId4"/>
              </a:rPr>
              <a:t>http://www.clui.org/section/gila-and-salt-river-meridian</a:t>
            </a:r>
            <a:endParaRPr lang="en-US" sz="11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r>
              <a:rPr lang="en-US" dirty="0" smtClean="0"/>
              <a:t>Salt and Gila River Meridian</a:t>
            </a:r>
            <a:endParaRPr lang="en-US" dirty="0"/>
          </a:p>
        </p:txBody>
      </p:sp>
      <p:pic>
        <p:nvPicPr>
          <p:cNvPr id="4" name="Picture 3" descr="Gila and Salt River Meridian Illustration.jpg"/>
          <p:cNvPicPr>
            <a:picLocks noChangeAspect="1"/>
          </p:cNvPicPr>
          <p:nvPr/>
        </p:nvPicPr>
        <p:blipFill>
          <a:blip r:embed="rId3" cstate="print"/>
          <a:stretch>
            <a:fillRect/>
          </a:stretch>
        </p:blipFill>
        <p:spPr>
          <a:xfrm>
            <a:off x="2362200" y="1143001"/>
            <a:ext cx="6172200" cy="4681156"/>
          </a:xfrm>
          <a:prstGeom prst="rect">
            <a:avLst/>
          </a:prstGeom>
        </p:spPr>
      </p:pic>
      <p:sp>
        <p:nvSpPr>
          <p:cNvPr id="5" name="TextBox 4"/>
          <p:cNvSpPr txBox="1"/>
          <p:nvPr/>
        </p:nvSpPr>
        <p:spPr>
          <a:xfrm>
            <a:off x="304800" y="914401"/>
            <a:ext cx="1905000" cy="5262979"/>
          </a:xfrm>
          <a:prstGeom prst="rect">
            <a:avLst/>
          </a:prstGeom>
          <a:noFill/>
        </p:spPr>
        <p:txBody>
          <a:bodyPr wrap="square" rtlCol="0">
            <a:spAutoFit/>
          </a:bodyPr>
          <a:lstStyle/>
          <a:p>
            <a:r>
              <a:rPr lang="en-US" sz="2400" dirty="0" smtClean="0"/>
              <a:t>Looking east into the Gila River Indian Reservation, the baseline is visible on the ground as it becomes Baseline Road. Downtown Phoenix is in the distance on the left.</a:t>
            </a:r>
            <a:endParaRPr lang="en-US" sz="2400" dirty="0"/>
          </a:p>
        </p:txBody>
      </p:sp>
      <p:sp>
        <p:nvSpPr>
          <p:cNvPr id="7" name="TextBox 6"/>
          <p:cNvSpPr txBox="1"/>
          <p:nvPr/>
        </p:nvSpPr>
        <p:spPr>
          <a:xfrm>
            <a:off x="4648200" y="6019800"/>
            <a:ext cx="3886200" cy="261610"/>
          </a:xfrm>
          <a:prstGeom prst="rect">
            <a:avLst/>
          </a:prstGeom>
          <a:noFill/>
        </p:spPr>
        <p:txBody>
          <a:bodyPr wrap="square" rtlCol="0">
            <a:spAutoFit/>
          </a:bodyPr>
          <a:lstStyle/>
          <a:p>
            <a:r>
              <a:rPr lang="en-US" sz="1100" dirty="0" smtClean="0"/>
              <a:t>Source: </a:t>
            </a:r>
            <a:r>
              <a:rPr lang="en-US" sz="1100" dirty="0" smtClean="0">
                <a:hlinkClick r:id="rId4"/>
              </a:rPr>
              <a:t>http://www.clui.org/section/gila-and-salt-river-meridian</a:t>
            </a:r>
            <a:endParaRPr lang="en-US" sz="1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normAutofit fontScale="90000"/>
          </a:bodyPr>
          <a:lstStyle/>
          <a:p>
            <a:r>
              <a:rPr lang="en-US" sz="2800" b="1" dirty="0" smtClean="0"/>
              <a:t>Understanding the Section, Township, Range in Quadrangle Location</a:t>
            </a:r>
            <a:endParaRPr lang="en-US" sz="2800" b="1" dirty="0"/>
          </a:p>
        </p:txBody>
      </p:sp>
      <p:sp>
        <p:nvSpPr>
          <p:cNvPr id="3" name="Content Placeholder 2"/>
          <p:cNvSpPr>
            <a:spLocks noGrp="1"/>
          </p:cNvSpPr>
          <p:nvPr>
            <p:ph idx="1"/>
          </p:nvPr>
        </p:nvSpPr>
        <p:spPr>
          <a:xfrm>
            <a:off x="228600" y="990601"/>
            <a:ext cx="8686800" cy="838199"/>
          </a:xfrm>
        </p:spPr>
        <p:txBody>
          <a:bodyPr>
            <a:normAutofit/>
          </a:bodyPr>
          <a:lstStyle/>
          <a:p>
            <a:pPr marL="514350" indent="-514350">
              <a:buFont typeface="Wingdings" pitchFamily="2" charset="2"/>
              <a:buChar char="ü"/>
            </a:pPr>
            <a:r>
              <a:rPr lang="en-US" sz="2400" dirty="0" smtClean="0"/>
              <a:t>A township and range combination is a grid box with 36 total sections arranged six  by six. </a:t>
            </a:r>
          </a:p>
          <a:p>
            <a:pPr marL="514350" indent="-514350">
              <a:buNone/>
            </a:pP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228600" y="1981200"/>
            <a:ext cx="6657975" cy="4495800"/>
          </a:xfrm>
          <a:prstGeom prst="rect">
            <a:avLst/>
          </a:prstGeom>
          <a:noFill/>
          <a:ln w="9525">
            <a:noFill/>
            <a:miter lim="800000"/>
            <a:headEnd/>
            <a:tailEnd/>
          </a:ln>
        </p:spPr>
      </p:pic>
      <p:sp>
        <p:nvSpPr>
          <p:cNvPr id="8" name="TextBox 7"/>
          <p:cNvSpPr txBox="1"/>
          <p:nvPr/>
        </p:nvSpPr>
        <p:spPr>
          <a:xfrm>
            <a:off x="7239000" y="2286000"/>
            <a:ext cx="1524000" cy="3231654"/>
          </a:xfrm>
          <a:prstGeom prst="rect">
            <a:avLst/>
          </a:prstGeom>
          <a:noFill/>
        </p:spPr>
        <p:txBody>
          <a:bodyPr wrap="square" rtlCol="0">
            <a:spAutoFit/>
          </a:bodyPr>
          <a:lstStyle/>
          <a:p>
            <a:r>
              <a:rPr lang="en-US" sz="2400" dirty="0" smtClean="0"/>
              <a:t>Example: The Section, Township and Range here is 15-28-18.</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Quadrangle Location Procedure </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a:t>Label the four Cardinal Directions at the appropriate extremes of your graph paper.</a:t>
            </a:r>
          </a:p>
          <a:p>
            <a:pPr marL="514350" indent="-514350">
              <a:buFont typeface="+mj-lt"/>
              <a:buAutoNum type="arabicPeriod"/>
            </a:pPr>
            <a:r>
              <a:rPr lang="en-US" dirty="0" smtClean="0"/>
              <a:t>Divide your graph </a:t>
            </a:r>
            <a:r>
              <a:rPr lang="en-US" dirty="0"/>
              <a:t>paper </a:t>
            </a:r>
            <a:r>
              <a:rPr lang="en-US" dirty="0" smtClean="0"/>
              <a:t>horizontally, in thirds with lightly drawn lines.</a:t>
            </a:r>
          </a:p>
          <a:p>
            <a:pPr marL="514350" indent="-514350">
              <a:buFont typeface="+mj-lt"/>
              <a:buAutoNum type="arabicPeriod"/>
            </a:pPr>
            <a:r>
              <a:rPr lang="en-US" dirty="0" smtClean="0"/>
              <a:t>Make a dark line by drawing over the baseline at the northernmost horizontal third of your graph paper.</a:t>
            </a:r>
          </a:p>
          <a:p>
            <a:pPr marL="514350" indent="-514350">
              <a:buFont typeface="+mj-lt"/>
              <a:buAutoNum type="arabicPeriod"/>
            </a:pPr>
            <a:r>
              <a:rPr lang="en-US" dirty="0" smtClean="0"/>
              <a:t>Label this horizontal line 20S on its north side.</a:t>
            </a:r>
          </a:p>
          <a:p>
            <a:pPr marL="514350" indent="-514350">
              <a:buNone/>
            </a:pPr>
            <a:endParaRPr lang="en-US" dirty="0" smtClean="0"/>
          </a:p>
          <a:p>
            <a:pPr marL="0" indent="0">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Quadrangle Location Procedure </a:t>
            </a:r>
            <a:endParaRPr lang="en-US" dirty="0"/>
          </a:p>
        </p:txBody>
      </p:sp>
      <p:sp>
        <p:nvSpPr>
          <p:cNvPr id="3" name="Content Placeholder 2"/>
          <p:cNvSpPr>
            <a:spLocks noGrp="1"/>
          </p:cNvSpPr>
          <p:nvPr>
            <p:ph idx="1"/>
          </p:nvPr>
        </p:nvSpPr>
        <p:spPr/>
        <p:txBody>
          <a:bodyPr>
            <a:normAutofit/>
          </a:bodyPr>
          <a:lstStyle/>
          <a:p>
            <a:pPr marL="514350" indent="-514350">
              <a:buNone/>
            </a:pPr>
            <a:r>
              <a:rPr lang="en-US" dirty="0" smtClean="0"/>
              <a:t>5.	</a:t>
            </a:r>
            <a:r>
              <a:rPr lang="en-US" dirty="0"/>
              <a:t>Divide your graph paper again, this time vertically into </a:t>
            </a:r>
            <a:r>
              <a:rPr lang="en-US" dirty="0" smtClean="0"/>
              <a:t>quarters, </a:t>
            </a:r>
            <a:r>
              <a:rPr lang="en-US" dirty="0"/>
              <a:t>with </a:t>
            </a:r>
            <a:r>
              <a:rPr lang="en-US" dirty="0" smtClean="0"/>
              <a:t>lightly </a:t>
            </a:r>
            <a:r>
              <a:rPr lang="en-US" dirty="0"/>
              <a:t>drawn lines. </a:t>
            </a:r>
          </a:p>
          <a:p>
            <a:pPr marL="514350" indent="-514350">
              <a:buAutoNum type="arabicPeriod" startAt="6"/>
            </a:pPr>
            <a:r>
              <a:rPr lang="en-US" dirty="0" smtClean="0"/>
              <a:t>Make a dark line by drawing over the edge-line along at the westernmost vertical quarter of the of your graph paper.</a:t>
            </a:r>
            <a:endParaRPr lang="en-US" dirty="0"/>
          </a:p>
          <a:p>
            <a:pPr marL="514350" indent="-514350">
              <a:buAutoNum type="arabicPeriod" startAt="6"/>
            </a:pPr>
            <a:r>
              <a:rPr lang="en-US" dirty="0" smtClean="0"/>
              <a:t>Label </a:t>
            </a:r>
            <a:r>
              <a:rPr lang="en-US" dirty="0"/>
              <a:t>this vertical line 13E </a:t>
            </a:r>
            <a:r>
              <a:rPr lang="en-US" dirty="0" smtClean="0"/>
              <a:t>on its eastside. </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Quadrangle Location Procedure </a:t>
            </a:r>
            <a:endParaRPr lang="en-US" dirty="0"/>
          </a:p>
        </p:txBody>
      </p:sp>
      <p:sp>
        <p:nvSpPr>
          <p:cNvPr id="3" name="Content Placeholder 2"/>
          <p:cNvSpPr>
            <a:spLocks noGrp="1"/>
          </p:cNvSpPr>
          <p:nvPr>
            <p:ph idx="1"/>
          </p:nvPr>
        </p:nvSpPr>
        <p:spPr>
          <a:xfrm>
            <a:off x="457200" y="2438400"/>
            <a:ext cx="8229600" cy="1905000"/>
          </a:xfrm>
        </p:spPr>
        <p:txBody>
          <a:bodyPr>
            <a:normAutofit/>
          </a:bodyPr>
          <a:lstStyle/>
          <a:p>
            <a:pPr marL="514350" indent="-514350" algn="ctr">
              <a:buFont typeface="Wingdings" pitchFamily="2" charset="2"/>
              <a:buChar char="ü"/>
            </a:pPr>
            <a:r>
              <a:rPr lang="en-US" dirty="0" smtClean="0"/>
              <a:t>	Note that points immediately south of 20 S. lie in Township 21 and those immediately east of 12 E. lie in Range 13.</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38199" y="761994"/>
          <a:ext cx="7467608" cy="5562612"/>
        </p:xfrm>
        <a:graphic>
          <a:graphicData uri="http://schemas.openxmlformats.org/drawingml/2006/table">
            <a:tbl>
              <a:tblPr/>
              <a:tblGrid>
                <a:gridCol w="393032"/>
                <a:gridCol w="393032"/>
                <a:gridCol w="393032"/>
                <a:gridCol w="393032"/>
                <a:gridCol w="393032"/>
                <a:gridCol w="393032"/>
                <a:gridCol w="393032"/>
                <a:gridCol w="393032"/>
                <a:gridCol w="393032"/>
                <a:gridCol w="393032"/>
                <a:gridCol w="393032"/>
                <a:gridCol w="393032"/>
                <a:gridCol w="393032"/>
                <a:gridCol w="393032"/>
                <a:gridCol w="393032"/>
                <a:gridCol w="393032"/>
                <a:gridCol w="393032"/>
                <a:gridCol w="393032"/>
                <a:gridCol w="393032"/>
              </a:tblGrid>
              <a:tr h="309034">
                <a:tc>
                  <a:txBody>
                    <a:bodyPr/>
                    <a:lstStyle/>
                    <a:p>
                      <a:pPr algn="l" fontAlgn="b"/>
                      <a:r>
                        <a:rPr lang="en-US" sz="800" b="0" i="1" u="none" strike="noStrike" dirty="0">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19050" cap="flat" cmpd="sng" algn="ctr">
                      <a:solidFill>
                        <a:srgbClr val="5A5A5A"/>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6350" cap="flat" cmpd="sng" algn="ctr">
                      <a:solidFill>
                        <a:srgbClr val="948B54"/>
                      </a:solidFill>
                      <a:prstDash val="solid"/>
                      <a:round/>
                      <a:headEnd type="none" w="med" len="med"/>
                      <a:tailEnd type="none" w="med" len="med"/>
                    </a:lnB>
                  </a:tcPr>
                </a:tc>
              </a:tr>
              <a:tr h="309034">
                <a:tc>
                  <a:txBody>
                    <a:bodyPr/>
                    <a:lstStyle/>
                    <a:p>
                      <a:pPr algn="l" fontAlgn="b"/>
                      <a:r>
                        <a:rPr lang="en-US" sz="800" b="0" i="1" u="none" strike="noStrike">
                          <a:solidFill>
                            <a:srgbClr val="000000"/>
                          </a:solidFill>
                          <a:latin typeface="Calibri"/>
                        </a:rPr>
                        <a:t> </a:t>
                      </a:r>
                    </a:p>
                  </a:txBody>
                  <a:tcPr marL="7283" marR="7283" marT="7283" marB="0" anchor="b">
                    <a:lnL w="19050" cap="flat" cmpd="sng" algn="ctr">
                      <a:solidFill>
                        <a:srgbClr val="5A5A5A"/>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1D1B11"/>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1" i="1" u="none" strike="noStrike">
                          <a:solidFill>
                            <a:srgbClr val="000000"/>
                          </a:solidFill>
                          <a:latin typeface="Calibri"/>
                        </a:rPr>
                        <a:t> </a:t>
                      </a:r>
                    </a:p>
                  </a:txBody>
                  <a:tcPr marL="7283" marR="7283" marT="7283" marB="0" anchor="b">
                    <a:lnL w="19050" cap="flat" cmpd="sng" algn="ctr">
                      <a:solidFill>
                        <a:srgbClr val="1D1B11"/>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6350" cap="flat" cmpd="sng" algn="ctr">
                      <a:solidFill>
                        <a:srgbClr val="948B54"/>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c>
                  <a:txBody>
                    <a:bodyPr/>
                    <a:lstStyle/>
                    <a:p>
                      <a:pPr algn="l" fontAlgn="b"/>
                      <a:r>
                        <a:rPr lang="en-US" sz="800" b="0" i="1" u="none" strike="noStrike" dirty="0">
                          <a:solidFill>
                            <a:srgbClr val="000000"/>
                          </a:solidFill>
                          <a:latin typeface="Calibri"/>
                        </a:rPr>
                        <a:t> </a:t>
                      </a:r>
                    </a:p>
                  </a:txBody>
                  <a:tcPr marL="7283" marR="7283" marT="7283" marB="0" anchor="b">
                    <a:lnL w="6350" cap="flat" cmpd="sng" algn="ctr">
                      <a:solidFill>
                        <a:srgbClr val="948B54"/>
                      </a:solidFill>
                      <a:prstDash val="solid"/>
                      <a:round/>
                      <a:headEnd type="none" w="med" len="med"/>
                      <a:tailEnd type="none" w="med" len="med"/>
                    </a:lnL>
                    <a:lnR w="19050" cap="flat" cmpd="sng" algn="ctr">
                      <a:solidFill>
                        <a:srgbClr val="5A5A5A"/>
                      </a:solidFill>
                      <a:prstDash val="solid"/>
                      <a:round/>
                      <a:headEnd type="none" w="med" len="med"/>
                      <a:tailEnd type="none" w="med" len="med"/>
                    </a:lnR>
                    <a:lnT w="6350" cap="flat" cmpd="sng" algn="ctr">
                      <a:solidFill>
                        <a:srgbClr val="948B54"/>
                      </a:solidFill>
                      <a:prstDash val="solid"/>
                      <a:round/>
                      <a:headEnd type="none" w="med" len="med"/>
                      <a:tailEnd type="none" w="med" len="med"/>
                    </a:lnT>
                    <a:lnB w="19050" cap="flat" cmpd="sng" algn="ctr">
                      <a:solidFill>
                        <a:srgbClr val="5A5A5A"/>
                      </a:solidFill>
                      <a:prstDash val="solid"/>
                      <a:round/>
                      <a:headEnd type="none" w="med" len="med"/>
                      <a:tailEnd type="none" w="med" len="med"/>
                    </a:lnB>
                  </a:tcPr>
                </a:tc>
              </a:tr>
            </a:tbl>
          </a:graphicData>
        </a:graphic>
      </p:graphicFrame>
      <p:sp>
        <p:nvSpPr>
          <p:cNvPr id="5" name="Rectangle 4"/>
          <p:cNvSpPr/>
          <p:nvPr/>
        </p:nvSpPr>
        <p:spPr>
          <a:xfrm>
            <a:off x="533400" y="1828800"/>
            <a:ext cx="1319593" cy="923330"/>
          </a:xfrm>
          <a:prstGeom prst="rect">
            <a:avLst/>
          </a:prstGeom>
          <a:noFill/>
        </p:spPr>
        <p:txBody>
          <a:bodyPr wrap="none" lIns="91440" tIns="45720" rIns="91440" bIns="45720">
            <a:spAutoFit/>
          </a:bodyPr>
          <a:lstStyle/>
          <a:p>
            <a:pPr algn="ctr"/>
            <a:r>
              <a:rPr lang="en-U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20 s</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Rectangle 5"/>
          <p:cNvSpPr/>
          <p:nvPr/>
        </p:nvSpPr>
        <p:spPr>
          <a:xfrm rot="16200000">
            <a:off x="2051801" y="691399"/>
            <a:ext cx="1391728" cy="923330"/>
          </a:xfrm>
          <a:prstGeom prst="rect">
            <a:avLst/>
          </a:prstGeom>
          <a:noFill/>
        </p:spPr>
        <p:txBody>
          <a:bodyPr wrap="none" lIns="91440" tIns="45720" rIns="91440" bIns="45720">
            <a:spAutoFit/>
          </a:bodyPr>
          <a:lstStyle/>
          <a:p>
            <a:pPr algn="ctr"/>
            <a:r>
              <a:rPr lang="en-U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12 e</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7" name="Rectangle 6"/>
          <p:cNvSpPr/>
          <p:nvPr/>
        </p:nvSpPr>
        <p:spPr>
          <a:xfrm>
            <a:off x="4114800" y="381000"/>
            <a:ext cx="647934"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8" name="Rectangle 7"/>
          <p:cNvSpPr/>
          <p:nvPr/>
        </p:nvSpPr>
        <p:spPr>
          <a:xfrm>
            <a:off x="4332121" y="5562600"/>
            <a:ext cx="51809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9" name="Rectangle 8"/>
          <p:cNvSpPr/>
          <p:nvPr/>
        </p:nvSpPr>
        <p:spPr>
          <a:xfrm>
            <a:off x="8001000" y="2743200"/>
            <a:ext cx="529312"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609600" y="2743200"/>
            <a:ext cx="819456"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7" name="Group 16"/>
          <p:cNvGrpSpPr/>
          <p:nvPr/>
        </p:nvGrpSpPr>
        <p:grpSpPr>
          <a:xfrm>
            <a:off x="3200400" y="5105400"/>
            <a:ext cx="762000" cy="1516798"/>
            <a:chOff x="3200400" y="5105400"/>
            <a:chExt cx="762000" cy="1516798"/>
          </a:xfrm>
        </p:grpSpPr>
        <p:cxnSp>
          <p:nvCxnSpPr>
            <p:cNvPr id="13" name="Straight Connector 12"/>
            <p:cNvCxnSpPr/>
            <p:nvPr/>
          </p:nvCxnSpPr>
          <p:spPr>
            <a:xfrm>
              <a:off x="3200400" y="5105400"/>
              <a:ext cx="7620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962400" y="5105400"/>
              <a:ext cx="0" cy="12192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3200400" y="5105400"/>
              <a:ext cx="0" cy="12192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200400" y="6324600"/>
              <a:ext cx="7620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200400" y="5715000"/>
              <a:ext cx="762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3276601" y="5181600"/>
              <a:ext cx="609600" cy="461665"/>
            </a:xfrm>
            <a:prstGeom prst="rect">
              <a:avLst/>
            </a:prstGeom>
            <a:noFill/>
          </p:spPr>
          <p:txBody>
            <a:bodyPr wrap="square" lIns="91440" tIns="45720" rIns="91440" bIns="45720">
              <a:spAutoFit/>
            </a:bodyPr>
            <a:lstStyle/>
            <a:p>
              <a:pPr algn="ctr"/>
              <a:r>
                <a:rPr lang="en-US" sz="2400"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30</a:t>
              </a:r>
              <a:endParaRPr lang="en-US" sz="2400"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46" name="Rectangle 45"/>
            <p:cNvSpPr/>
            <p:nvPr/>
          </p:nvSpPr>
          <p:spPr>
            <a:xfrm>
              <a:off x="3276601" y="5791201"/>
              <a:ext cx="609600" cy="830997"/>
            </a:xfrm>
            <a:prstGeom prst="rect">
              <a:avLst/>
            </a:prstGeom>
            <a:noFill/>
          </p:spPr>
          <p:txBody>
            <a:bodyPr wrap="square" lIns="91440" tIns="45720" rIns="91440" bIns="45720">
              <a:spAutoFit/>
            </a:bodyPr>
            <a:lstStyle/>
            <a:p>
              <a:pPr algn="ctr"/>
              <a:r>
                <a:rPr lang="en-US" sz="2400"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31</a:t>
              </a:r>
            </a:p>
            <a:p>
              <a:pPr algn="ctr"/>
              <a:endParaRPr lang="en-US" sz="2400"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835</TotalTime>
  <Words>1337</Words>
  <Application>Microsoft Office PowerPoint</Application>
  <PresentationFormat>On-screen Show (4:3)</PresentationFormat>
  <Paragraphs>854</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Salt and Gila River Meridian</vt:lpstr>
      <vt:lpstr>Salt and Gila River Meridian</vt:lpstr>
      <vt:lpstr>Salt and Gila River Meridian</vt:lpstr>
      <vt:lpstr>Understanding the Section, Township, Range in Quadrangle Location</vt:lpstr>
      <vt:lpstr>Quadrangle Location Procedure </vt:lpstr>
      <vt:lpstr>Quadrangle Location Procedure </vt:lpstr>
      <vt:lpstr>Quadrangle Location Procedure </vt:lpstr>
      <vt:lpstr>PowerPoint Presentation</vt:lpstr>
      <vt:lpstr>PowerPoint Presentation</vt:lpstr>
      <vt:lpstr>Location Procedure</vt:lpstr>
      <vt:lpstr>Location Procedure</vt:lpstr>
      <vt:lpstr>Location Procedure</vt:lpstr>
      <vt:lpstr>Location Procedure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acordenner</dc:creator>
  <cp:lastModifiedBy>Badertscher, Anita M.</cp:lastModifiedBy>
  <cp:revision>73</cp:revision>
  <dcterms:created xsi:type="dcterms:W3CDTF">2013-08-20T04:02:48Z</dcterms:created>
  <dcterms:modified xsi:type="dcterms:W3CDTF">2013-09-11T15:18:27Z</dcterms:modified>
</cp:coreProperties>
</file>