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7" r:id="rId5"/>
    <p:sldId id="263" r:id="rId6"/>
    <p:sldId id="262" r:id="rId7"/>
    <p:sldId id="261" r:id="rId8"/>
    <p:sldId id="264" r:id="rId9"/>
    <p:sldId id="291" r:id="rId10"/>
    <p:sldId id="293" r:id="rId11"/>
    <p:sldId id="292" r:id="rId12"/>
    <p:sldId id="290" r:id="rId13"/>
    <p:sldId id="265" r:id="rId14"/>
    <p:sldId id="296" r:id="rId15"/>
    <p:sldId id="294" r:id="rId16"/>
    <p:sldId id="297" r:id="rId17"/>
    <p:sldId id="298" r:id="rId18"/>
    <p:sldId id="29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031" autoAdjust="0"/>
  </p:normalViewPr>
  <p:slideViewPr>
    <p:cSldViewPr snapToGrid="0">
      <p:cViewPr varScale="1">
        <p:scale>
          <a:sx n="71" d="100"/>
          <a:sy n="71" d="100"/>
        </p:scale>
        <p:origin x="2112" y="240"/>
      </p:cViewPr>
      <p:guideLst/>
    </p:cSldViewPr>
  </p:slideViewPr>
  <p:outlineViewPr>
    <p:cViewPr>
      <p:scale>
        <a:sx n="33" d="100"/>
        <a:sy n="33" d="100"/>
      </p:scale>
      <p:origin x="0" y="0"/>
    </p:cViewPr>
    <p:sldLst>
      <p:sld r:id="rId1" collapse="1"/>
    </p:sldLst>
  </p:outlin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mler, Amber" userId="92b1dd1c-7263-437e-afea-0cd365840e78" providerId="ADAL" clId="{C8EC3722-B4C6-4D5E-A153-DF99C645DC14}"/>
    <pc:docChg chg="custSel modSld">
      <pc:chgData name="Dumler, Amber" userId="92b1dd1c-7263-437e-afea-0cd365840e78" providerId="ADAL" clId="{C8EC3722-B4C6-4D5E-A153-DF99C645DC14}" dt="2021-11-16T20:35:26.189" v="40" actId="20577"/>
      <pc:docMkLst>
        <pc:docMk/>
      </pc:docMkLst>
      <pc:sldChg chg="modSp mod">
        <pc:chgData name="Dumler, Amber" userId="92b1dd1c-7263-437e-afea-0cd365840e78" providerId="ADAL" clId="{C8EC3722-B4C6-4D5E-A153-DF99C645DC14}" dt="2021-11-16T20:33:07.623" v="34" actId="313"/>
        <pc:sldMkLst>
          <pc:docMk/>
          <pc:sldMk cId="472500072" sldId="257"/>
        </pc:sldMkLst>
        <pc:spChg chg="mod">
          <ac:chgData name="Dumler, Amber" userId="92b1dd1c-7263-437e-afea-0cd365840e78" providerId="ADAL" clId="{C8EC3722-B4C6-4D5E-A153-DF99C645DC14}" dt="2021-11-16T20:33:07.623" v="34" actId="313"/>
          <ac:spMkLst>
            <pc:docMk/>
            <pc:sldMk cId="472500072" sldId="257"/>
            <ac:spMk id="11" creationId="{5FA38261-8BE3-45FF-A33F-0CE58A31456F}"/>
          </ac:spMkLst>
        </pc:spChg>
      </pc:sldChg>
      <pc:sldChg chg="modSp mod">
        <pc:chgData name="Dumler, Amber" userId="92b1dd1c-7263-437e-afea-0cd365840e78" providerId="ADAL" clId="{C8EC3722-B4C6-4D5E-A153-DF99C645DC14}" dt="2021-11-16T20:35:26.189" v="40" actId="20577"/>
        <pc:sldMkLst>
          <pc:docMk/>
          <pc:sldMk cId="3536275553" sldId="265"/>
        </pc:sldMkLst>
        <pc:spChg chg="mod">
          <ac:chgData name="Dumler, Amber" userId="92b1dd1c-7263-437e-afea-0cd365840e78" providerId="ADAL" clId="{C8EC3722-B4C6-4D5E-A153-DF99C645DC14}" dt="2021-11-16T20:35:26.189" v="40" actId="20577"/>
          <ac:spMkLst>
            <pc:docMk/>
            <pc:sldMk cId="3536275553" sldId="265"/>
            <ac:spMk id="5" creationId="{550864F2-72C1-4095-BBB7-46498998EF12}"/>
          </ac:spMkLst>
        </pc:spChg>
      </pc:sldChg>
    </pc:docChg>
  </pc:docChgLst>
  <pc:docChgLst>
    <pc:chgData name="Shore, Dara R" userId="S::dshore@nps.gov::b4094469-337d-44d4-b1ff-fdf82ac65b28" providerId="AD" clId="Web-{DD6E7BBE-9449-4D81-B991-E7A895B653AE}"/>
    <pc:docChg chg="modSld">
      <pc:chgData name="Shore, Dara R" userId="S::dshore@nps.gov::b4094469-337d-44d4-b1ff-fdf82ac65b28" providerId="AD" clId="Web-{DD6E7BBE-9449-4D81-B991-E7A895B653AE}" dt="2021-09-29T18:29:53.357" v="0" actId="20577"/>
      <pc:docMkLst>
        <pc:docMk/>
      </pc:docMkLst>
      <pc:sldChg chg="modSp">
        <pc:chgData name="Shore, Dara R" userId="S::dshore@nps.gov::b4094469-337d-44d4-b1ff-fdf82ac65b28" providerId="AD" clId="Web-{DD6E7BBE-9449-4D81-B991-E7A895B653AE}" dt="2021-09-29T18:29:53.357" v="0" actId="20577"/>
        <pc:sldMkLst>
          <pc:docMk/>
          <pc:sldMk cId="3536275553" sldId="265"/>
        </pc:sldMkLst>
        <pc:spChg chg="mod">
          <ac:chgData name="Shore, Dara R" userId="S::dshore@nps.gov::b4094469-337d-44d4-b1ff-fdf82ac65b28" providerId="AD" clId="Web-{DD6E7BBE-9449-4D81-B991-E7A895B653AE}" dt="2021-09-29T18:29:53.357" v="0" actId="20577"/>
          <ac:spMkLst>
            <pc:docMk/>
            <pc:sldMk cId="3536275553" sldId="265"/>
            <ac:spMk id="5" creationId="{550864F2-72C1-4095-BBB7-46498998EF12}"/>
          </ac:spMkLst>
        </pc:spChg>
      </pc:sldChg>
    </pc:docChg>
  </pc:docChgLst>
  <pc:docChgLst>
    <pc:chgData name="Shore, Dara R" userId="S::dshore@nps.gov::b4094469-337d-44d4-b1ff-fdf82ac65b28" providerId="AD" clId="Web-{5FCBE8E8-2F83-4F82-91CC-B92F5E8F9DEE}"/>
    <pc:docChg chg="modSld">
      <pc:chgData name="Shore, Dara R" userId="S::dshore@nps.gov::b4094469-337d-44d4-b1ff-fdf82ac65b28" providerId="AD" clId="Web-{5FCBE8E8-2F83-4F82-91CC-B92F5E8F9DEE}" dt="2021-09-20T18:44:12.043" v="75" actId="14100"/>
      <pc:docMkLst>
        <pc:docMk/>
      </pc:docMkLst>
      <pc:sldChg chg="modSp modNotes">
        <pc:chgData name="Shore, Dara R" userId="S::dshore@nps.gov::b4094469-337d-44d4-b1ff-fdf82ac65b28" providerId="AD" clId="Web-{5FCBE8E8-2F83-4F82-91CC-B92F5E8F9DEE}" dt="2021-09-20T18:44:12.043" v="75" actId="14100"/>
        <pc:sldMkLst>
          <pc:docMk/>
          <pc:sldMk cId="472500072" sldId="257"/>
        </pc:sldMkLst>
        <pc:spChg chg="mod">
          <ac:chgData name="Shore, Dara R" userId="S::dshore@nps.gov::b4094469-337d-44d4-b1ff-fdf82ac65b28" providerId="AD" clId="Web-{5FCBE8E8-2F83-4F82-91CC-B92F5E8F9DEE}" dt="2021-09-20T18:44:12.043" v="75" actId="14100"/>
          <ac:spMkLst>
            <pc:docMk/>
            <pc:sldMk cId="472500072" sldId="257"/>
            <ac:spMk id="11" creationId="{5FA38261-8BE3-45FF-A33F-0CE58A31456F}"/>
          </ac:spMkLst>
        </pc:spChg>
      </pc:sldChg>
    </pc:docChg>
  </pc:docChgLst>
  <pc:docChgLst>
    <pc:chgData name="Shore, Dara R" userId="S::dshore@nps.gov::b4094469-337d-44d4-b1ff-fdf82ac65b28" providerId="AD" clId="Web-{84699B5D-7CEE-4D6F-8B80-A97C735AC64C}"/>
    <pc:docChg chg="modSld">
      <pc:chgData name="Shore, Dara R" userId="S::dshore@nps.gov::b4094469-337d-44d4-b1ff-fdf82ac65b28" providerId="AD" clId="Web-{84699B5D-7CEE-4D6F-8B80-A97C735AC64C}" dt="2021-09-29T20:53:39.994" v="0" actId="20577"/>
      <pc:docMkLst>
        <pc:docMk/>
      </pc:docMkLst>
      <pc:sldChg chg="modSp">
        <pc:chgData name="Shore, Dara R" userId="S::dshore@nps.gov::b4094469-337d-44d4-b1ff-fdf82ac65b28" providerId="AD" clId="Web-{84699B5D-7CEE-4D6F-8B80-A97C735AC64C}" dt="2021-09-29T20:53:39.994" v="0" actId="20577"/>
        <pc:sldMkLst>
          <pc:docMk/>
          <pc:sldMk cId="3536275553" sldId="265"/>
        </pc:sldMkLst>
        <pc:spChg chg="mod">
          <ac:chgData name="Shore, Dara R" userId="S::dshore@nps.gov::b4094469-337d-44d4-b1ff-fdf82ac65b28" providerId="AD" clId="Web-{84699B5D-7CEE-4D6F-8B80-A97C735AC64C}" dt="2021-09-29T20:53:39.994" v="0" actId="20577"/>
          <ac:spMkLst>
            <pc:docMk/>
            <pc:sldMk cId="3536275553" sldId="265"/>
            <ac:spMk id="5" creationId="{550864F2-72C1-4095-BBB7-46498998EF12}"/>
          </ac:spMkLst>
        </pc:spChg>
      </pc:sldChg>
    </pc:docChg>
  </pc:docChgLst>
  <pc:docChgLst>
    <pc:chgData name="Shore, Dara R" userId="S::dshore@nps.gov::b4094469-337d-44d4-b1ff-fdf82ac65b28" providerId="AD" clId="Web-{9C38516B-49EE-4E50-8A42-BFD60DAD2282}"/>
    <pc:docChg chg="modSld">
      <pc:chgData name="Shore, Dara R" userId="S::dshore@nps.gov::b4094469-337d-44d4-b1ff-fdf82ac65b28" providerId="AD" clId="Web-{9C38516B-49EE-4E50-8A42-BFD60DAD2282}" dt="2021-09-23T17:53:04.862" v="11"/>
      <pc:docMkLst>
        <pc:docMk/>
      </pc:docMkLst>
      <pc:sldChg chg="modNotes">
        <pc:chgData name="Shore, Dara R" userId="S::dshore@nps.gov::b4094469-337d-44d4-b1ff-fdf82ac65b28" providerId="AD" clId="Web-{9C38516B-49EE-4E50-8A42-BFD60DAD2282}" dt="2021-09-23T17:53:04.862" v="11"/>
        <pc:sldMkLst>
          <pc:docMk/>
          <pc:sldMk cId="1394138282" sldId="263"/>
        </pc:sldMkLst>
      </pc:sldChg>
    </pc:docChg>
  </pc:docChgLst>
  <pc:docChgLst>
    <pc:chgData name="Shore, Dara R" userId="S::dshore@nps.gov::b4094469-337d-44d4-b1ff-fdf82ac65b28" providerId="AD" clId="Web-{78EEAD8F-0796-4755-BB70-C6C6856CB0C4}"/>
    <pc:docChg chg="modSld">
      <pc:chgData name="Shore, Dara R" userId="S::dshore@nps.gov::b4094469-337d-44d4-b1ff-fdf82ac65b28" providerId="AD" clId="Web-{78EEAD8F-0796-4755-BB70-C6C6856CB0C4}" dt="2021-09-27T15:50:41.224" v="3" actId="20577"/>
      <pc:docMkLst>
        <pc:docMk/>
      </pc:docMkLst>
      <pc:sldChg chg="modSp">
        <pc:chgData name="Shore, Dara R" userId="S::dshore@nps.gov::b4094469-337d-44d4-b1ff-fdf82ac65b28" providerId="AD" clId="Web-{78EEAD8F-0796-4755-BB70-C6C6856CB0C4}" dt="2021-09-27T15:50:41.224" v="3" actId="20577"/>
        <pc:sldMkLst>
          <pc:docMk/>
          <pc:sldMk cId="472500072" sldId="257"/>
        </pc:sldMkLst>
        <pc:spChg chg="mod">
          <ac:chgData name="Shore, Dara R" userId="S::dshore@nps.gov::b4094469-337d-44d4-b1ff-fdf82ac65b28" providerId="AD" clId="Web-{78EEAD8F-0796-4755-BB70-C6C6856CB0C4}" dt="2021-09-27T15:50:41.224" v="3" actId="20577"/>
          <ac:spMkLst>
            <pc:docMk/>
            <pc:sldMk cId="472500072" sldId="257"/>
            <ac:spMk id="11" creationId="{5FA38261-8BE3-45FF-A33F-0CE58A31456F}"/>
          </ac:spMkLst>
        </pc:spChg>
      </pc:sldChg>
    </pc:docChg>
  </pc:docChgLst>
  <pc:docChgLst>
    <pc:chgData name="Shore, Dara R" userId="S::dshore@nps.gov::b4094469-337d-44d4-b1ff-fdf82ac65b28" providerId="AD" clId="Web-{C2CDD0BA-2ABA-44AF-891F-41AA6719E6CD}"/>
    <pc:docChg chg="modSld">
      <pc:chgData name="Shore, Dara R" userId="S::dshore@nps.gov::b4094469-337d-44d4-b1ff-fdf82ac65b28" providerId="AD" clId="Web-{C2CDD0BA-2ABA-44AF-891F-41AA6719E6CD}" dt="2021-09-20T19:30:13.460" v="192"/>
      <pc:docMkLst>
        <pc:docMk/>
      </pc:docMkLst>
      <pc:sldChg chg="modNotes">
        <pc:chgData name="Shore, Dara R" userId="S::dshore@nps.gov::b4094469-337d-44d4-b1ff-fdf82ac65b28" providerId="AD" clId="Web-{C2CDD0BA-2ABA-44AF-891F-41AA6719E6CD}" dt="2021-09-20T19:30:13.460" v="192"/>
        <pc:sldMkLst>
          <pc:docMk/>
          <pc:sldMk cId="1394138282"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0865D-065F-4168-AFF3-C7DAE63F7163}" type="datetimeFigureOut">
              <a:rPr lang="en-US" smtClean="0"/>
              <a:t>11/16/2021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AD3F2-0107-4FFF-B10A-6DF85F6D68B2}" type="slidenum">
              <a:rPr lang="en-US" smtClean="0"/>
              <a:t>‹#›</a:t>
            </a:fld>
            <a:endParaRPr lang="en-US"/>
          </a:p>
        </p:txBody>
      </p:sp>
    </p:spTree>
    <p:extLst>
      <p:ext uri="{BB962C8B-B14F-4D97-AF65-F5344CB8AC3E}">
        <p14:creationId xmlns:p14="http://schemas.microsoft.com/office/powerpoint/2010/main" val="2686289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33B2NbjMq0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Ak8YmIAYlVI"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PxhSA-4bcr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During Lesson 2 you will learn about and practice the skills of observation in field study, study </a:t>
            </a:r>
            <a:r>
              <a:rPr lang="en-US" dirty="0"/>
              <a:t>a field observation document from the park museum collection</a:t>
            </a:r>
            <a:r>
              <a:rPr lang="en-US" baseline="0" dirty="0"/>
              <a:t>, and prepare a formal account of observations made of a bird in its natural environment. </a:t>
            </a:r>
            <a:r>
              <a:rPr lang="en-US" dirty="0"/>
              <a:t>You will</a:t>
            </a:r>
            <a:r>
              <a:rPr lang="en-US" baseline="0" dirty="0"/>
              <a:t> use these skills to carry out your own field study of birds in an outdoor space near your home.</a:t>
            </a:r>
            <a:r>
              <a:rPr lang="en-US" dirty="0"/>
              <a:t> </a:t>
            </a:r>
            <a:endParaRPr lang="en-US" baseline="0" dirty="0"/>
          </a:p>
        </p:txBody>
      </p:sp>
      <p:sp>
        <p:nvSpPr>
          <p:cNvPr id="4" name="Slide Number Placeholder 3"/>
          <p:cNvSpPr>
            <a:spLocks noGrp="1"/>
          </p:cNvSpPr>
          <p:nvPr>
            <p:ph type="sldNum" sz="quarter" idx="10"/>
          </p:nvPr>
        </p:nvSpPr>
        <p:spPr/>
        <p:txBody>
          <a:bodyPr/>
          <a:lstStyle/>
          <a:p>
            <a:fld id="{AFA7A8D6-7056-40C2-8CF1-D3E21CD18E68}" type="slidenum">
              <a:rPr lang="en-US" smtClean="0"/>
              <a:t>1</a:t>
            </a:fld>
            <a:endParaRPr lang="en-US"/>
          </a:p>
        </p:txBody>
      </p:sp>
    </p:spTree>
    <p:extLst>
      <p:ext uri="{BB962C8B-B14F-4D97-AF65-F5344CB8AC3E}">
        <p14:creationId xmlns:p14="http://schemas.microsoft.com/office/powerpoint/2010/main" val="3351154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(5-8 minutes) Students may read this observation account silently to themselves or read aloud as a class. Then proceed with a class discussion in  general fashion as you wish or use this guide:</a:t>
            </a:r>
          </a:p>
          <a:p>
            <a:r>
              <a:rPr lang="en-US" b="0" dirty="0"/>
              <a:t>**This is a historical observation document that is kept in Zion National Park’s museum </a:t>
            </a:r>
            <a:r>
              <a:rPr lang="en-US" b="1" dirty="0"/>
              <a:t>archives. </a:t>
            </a:r>
            <a:r>
              <a:rPr lang="en-US" b="0" dirty="0"/>
              <a:t>Natural history museums keep items like this because they contain important information.  </a:t>
            </a:r>
          </a:p>
          <a:p>
            <a:r>
              <a:rPr lang="en-US" b="0" dirty="0"/>
              <a:t>Can you read the original document on the right?</a:t>
            </a:r>
            <a:endParaRPr lang="en-US" b="1" dirty="0"/>
          </a:p>
          <a:p>
            <a:r>
              <a:rPr lang="en-US" b="0" dirty="0"/>
              <a:t>Do you think this was written by a scientist, ranger, or a hobby birder? Why do you think that? </a:t>
            </a:r>
          </a:p>
          <a:p>
            <a:r>
              <a:rPr lang="en-US" b="0" dirty="0"/>
              <a:t>What do you think the author’s purpose was for writing this account?</a:t>
            </a:r>
          </a:p>
          <a:p>
            <a:r>
              <a:rPr lang="en-US" b="0" dirty="0"/>
              <a:t>What behaviors did the observers document? </a:t>
            </a:r>
          </a:p>
          <a:p>
            <a:r>
              <a:rPr lang="en-US" b="0" dirty="0"/>
              <a:t>What physical traits did they document? </a:t>
            </a:r>
          </a:p>
          <a:p>
            <a:r>
              <a:rPr lang="en-US" b="0" dirty="0"/>
              <a:t>Why do you think archiving past field studies and observations is important?</a:t>
            </a:r>
          </a:p>
          <a:p>
            <a:r>
              <a:rPr lang="en-US" b="0" dirty="0"/>
              <a:t>How might rangers and scientists use this information today? </a:t>
            </a:r>
          </a:p>
        </p:txBody>
      </p:sp>
      <p:sp>
        <p:nvSpPr>
          <p:cNvPr id="4" name="Slide Number Placeholder 3"/>
          <p:cNvSpPr>
            <a:spLocks noGrp="1"/>
          </p:cNvSpPr>
          <p:nvPr>
            <p:ph type="sldNum" sz="quarter" idx="10"/>
          </p:nvPr>
        </p:nvSpPr>
        <p:spPr/>
        <p:txBody>
          <a:bodyPr/>
          <a:lstStyle/>
          <a:p>
            <a:fld id="{E21AD3F2-0107-4FFF-B10A-6DF85F6D68B2}" type="slidenum">
              <a:rPr lang="en-US" smtClean="0"/>
              <a:t>10</a:t>
            </a:fld>
            <a:endParaRPr lang="en-US"/>
          </a:p>
        </p:txBody>
      </p:sp>
    </p:spTree>
    <p:extLst>
      <p:ext uri="{BB962C8B-B14F-4D97-AF65-F5344CB8AC3E}">
        <p14:creationId xmlns:p14="http://schemas.microsoft.com/office/powerpoint/2010/main" val="3403716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(15-20 minutes including video observation and writing) After reading and learning from the historical observation account of the Spotted Sandpiper, it’s time to practice sharing data and observations in a formal, descriptive writing style in a fictional but realistic scenario. The field observation form you see here is used in national parks like Zion. Park rangers, scientists, and visitors use this form to report official observations and encounters they have with animals, plants, fossils, or other natural objects. </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Scenario: You are visiting Zion National Park and see this bird. After watching the bird they ask a ranger what they think it was and he responds it sounds like a Northern Flicker. The ranger asks you to please document your observations by completing the form. He will share it with the park biologist as she is currently studying why the Northern Flicker population is going down in the park. Watch this 1 minute video as if it is happening to you now as a visitor to Zion National Park. Reflect upon the historical account just read on the previous slide. Things to consider including are:  the weather and general conditions; location (Zion, in a forest area for example); date and time of day; and detailed description of both the physical appearance and behaviors of the Flicker. Remember that this is an official field observation document that will be used by scientists and remain in park records forever. </a:t>
            </a:r>
          </a:p>
          <a:p>
            <a:endParaRPr lang="en-US" i="1" baseline="0" dirty="0"/>
          </a:p>
          <a:p>
            <a:r>
              <a:rPr lang="en-US" i="1" baseline="0" dirty="0"/>
              <a:t>Teacher may print a copy for each student or have students create their own template on paper. The observation form is found in the Teacher Guide. The video is on the next slide and may be played several times.</a:t>
            </a:r>
            <a:endParaRPr lang="en-US" i="0" baseline="0" dirty="0"/>
          </a:p>
        </p:txBody>
      </p:sp>
      <p:sp>
        <p:nvSpPr>
          <p:cNvPr id="4" name="Slide Number Placeholder 3"/>
          <p:cNvSpPr>
            <a:spLocks noGrp="1"/>
          </p:cNvSpPr>
          <p:nvPr>
            <p:ph type="sldNum" sz="quarter" idx="10"/>
          </p:nvPr>
        </p:nvSpPr>
        <p:spPr/>
        <p:txBody>
          <a:bodyPr/>
          <a:lstStyle/>
          <a:p>
            <a:fld id="{E21AD3F2-0107-4FFF-B10A-6DF85F6D68B2}" type="slidenum">
              <a:rPr lang="en-US" smtClean="0"/>
              <a:t>11</a:t>
            </a:fld>
            <a:endParaRPr lang="en-US"/>
          </a:p>
        </p:txBody>
      </p:sp>
    </p:spTree>
    <p:extLst>
      <p:ext uri="{BB962C8B-B14F-4D97-AF65-F5344CB8AC3E}">
        <p14:creationId xmlns:p14="http://schemas.microsoft.com/office/powerpoint/2010/main" val="4257482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hlinkClick r:id="rId3"/>
              </a:rPr>
              <a:t>https://youtu.be/33B2NbjMq0s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Video by Georgi Abbott</a:t>
            </a:r>
          </a:p>
          <a:p>
            <a:r>
              <a:rPr lang="en-US" sz="1200" kern="1200" dirty="0">
                <a:solidFill>
                  <a:schemeClr val="tx1"/>
                </a:solidFill>
                <a:effectLst/>
                <a:latin typeface="+mn-lt"/>
                <a:ea typeface="+mn-ea"/>
                <a:cs typeface="+mn-cs"/>
              </a:rPr>
              <a:t>No closed captioning. No speaking parts in</a:t>
            </a:r>
            <a:r>
              <a:rPr lang="en-US" sz="1200" kern="1200" baseline="0" dirty="0">
                <a:solidFill>
                  <a:schemeClr val="tx1"/>
                </a:solidFill>
                <a:effectLst/>
                <a:latin typeface="+mn-lt"/>
                <a:ea typeface="+mn-ea"/>
                <a:cs typeface="+mn-cs"/>
              </a:rPr>
              <a:t> the video.</a:t>
            </a:r>
            <a:endParaRPr lang="en-US" dirty="0"/>
          </a:p>
        </p:txBody>
      </p:sp>
      <p:sp>
        <p:nvSpPr>
          <p:cNvPr id="4" name="Slide Number Placeholder 3"/>
          <p:cNvSpPr>
            <a:spLocks noGrp="1"/>
          </p:cNvSpPr>
          <p:nvPr>
            <p:ph type="sldNum" sz="quarter" idx="5"/>
          </p:nvPr>
        </p:nvSpPr>
        <p:spPr/>
        <p:txBody>
          <a:bodyPr/>
          <a:lstStyle/>
          <a:p>
            <a:fld id="{E21AD3F2-0107-4FFF-B10A-6DF85F6D68B2}" type="slidenum">
              <a:rPr lang="en-US" smtClean="0"/>
              <a:t>12</a:t>
            </a:fld>
            <a:endParaRPr lang="en-US"/>
          </a:p>
        </p:txBody>
      </p:sp>
    </p:spTree>
    <p:extLst>
      <p:ext uri="{BB962C8B-B14F-4D97-AF65-F5344CB8AC3E}">
        <p14:creationId xmlns:p14="http://schemas.microsoft.com/office/powerpoint/2010/main" val="1240525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As a part of this unit you will all practice doing a field study by observing birds living in your neighborhood. For the next week spend at least 15 minutes in an outdoor space making observations of birds you see. Use this field observation form we used today to record your observations. This is a fun activity to do with an adult or sibling. Identifying the bird isn’t necessary, but you may if you can. Bring your sheet back to class each day as we will take time to share with the class. You will also use these notes as a part of your final project. (You may wish to make multiple copies for students, double-sided. At the beginning of each lesson there will be time to share a few student observations) Look and listen while doing this activity. Add as much detail as you can. *Encourage students to use bird feeders to draw birds to their outdoor spaces.</a:t>
            </a:r>
          </a:p>
          <a:p>
            <a:endParaRPr lang="en-US" i="1" baseline="0" dirty="0"/>
          </a:p>
          <a:p>
            <a:r>
              <a:rPr lang="en-US" i="1" baseline="0" dirty="0"/>
              <a:t>This is the end of the lesson unless you will be doing the Lesson 2 Extension Activity that follows on the next slides.</a:t>
            </a:r>
          </a:p>
        </p:txBody>
      </p:sp>
      <p:sp>
        <p:nvSpPr>
          <p:cNvPr id="4" name="Slide Number Placeholder 3"/>
          <p:cNvSpPr>
            <a:spLocks noGrp="1"/>
          </p:cNvSpPr>
          <p:nvPr>
            <p:ph type="sldNum" sz="quarter" idx="10"/>
          </p:nvPr>
        </p:nvSpPr>
        <p:spPr/>
        <p:txBody>
          <a:bodyPr/>
          <a:lstStyle/>
          <a:p>
            <a:fld id="{E21AD3F2-0107-4FFF-B10A-6DF85F6D68B2}" type="slidenum">
              <a:rPr lang="en-US" smtClean="0"/>
              <a:t>13</a:t>
            </a:fld>
            <a:endParaRPr lang="en-US"/>
          </a:p>
        </p:txBody>
      </p:sp>
    </p:spTree>
    <p:extLst>
      <p:ext uri="{BB962C8B-B14F-4D97-AF65-F5344CB8AC3E}">
        <p14:creationId xmlns:p14="http://schemas.microsoft.com/office/powerpoint/2010/main" val="1086214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(15+ minutes) Extension Activity- Watch the video about a day in the life of a field researcher in Kenya. </a:t>
            </a:r>
            <a:r>
              <a:rPr lang="en-US" b="1" i="1" baseline="0" dirty="0"/>
              <a:t>Closed captions available in video settings. Permission to share granted via Cornell educational use policy.</a:t>
            </a:r>
          </a:p>
          <a:p>
            <a:endParaRPr lang="en-US" b="1" i="1" baseline="0" dirty="0"/>
          </a:p>
          <a:p>
            <a:r>
              <a:rPr lang="en-US" b="1" i="1" baseline="0" dirty="0"/>
              <a:t>Video link  https://www.youtube.com/watch?v=Xa6Tipb7sYo</a:t>
            </a:r>
          </a:p>
          <a:p>
            <a:endParaRPr lang="en-US" i="1" baseline="0" dirty="0"/>
          </a:p>
          <a:p>
            <a:r>
              <a:rPr lang="en-US" i="1" baseline="0" dirty="0"/>
              <a:t>Assignment:  A billionaire donor has granted you money, equipment, and staff for a one month field study of any animal you are interested in. Choose your species to study and then create a research plan and budget to give the donor. You must convince her that you have a strong plan and that your research will be useful. A blank research proposal template form is provided on the next slide.</a:t>
            </a:r>
          </a:p>
        </p:txBody>
      </p:sp>
      <p:sp>
        <p:nvSpPr>
          <p:cNvPr id="4" name="Slide Number Placeholder 3"/>
          <p:cNvSpPr>
            <a:spLocks noGrp="1"/>
          </p:cNvSpPr>
          <p:nvPr>
            <p:ph type="sldNum" sz="quarter" idx="10"/>
          </p:nvPr>
        </p:nvSpPr>
        <p:spPr/>
        <p:txBody>
          <a:bodyPr/>
          <a:lstStyle/>
          <a:p>
            <a:fld id="{E21AD3F2-0107-4FFF-B10A-6DF85F6D68B2}" type="slidenum">
              <a:rPr lang="en-US" smtClean="0"/>
              <a:t>14</a:t>
            </a:fld>
            <a:endParaRPr lang="en-US"/>
          </a:p>
        </p:txBody>
      </p:sp>
    </p:spTree>
    <p:extLst>
      <p:ext uri="{BB962C8B-B14F-4D97-AF65-F5344CB8AC3E}">
        <p14:creationId xmlns:p14="http://schemas.microsoft.com/office/powerpoint/2010/main" val="1390594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You may use this form for student research proposals or use your own guidelines.</a:t>
            </a:r>
          </a:p>
        </p:txBody>
      </p:sp>
      <p:sp>
        <p:nvSpPr>
          <p:cNvPr id="4" name="Slide Number Placeholder 3"/>
          <p:cNvSpPr>
            <a:spLocks noGrp="1"/>
          </p:cNvSpPr>
          <p:nvPr>
            <p:ph type="sldNum" sz="quarter" idx="10"/>
          </p:nvPr>
        </p:nvSpPr>
        <p:spPr/>
        <p:txBody>
          <a:bodyPr/>
          <a:lstStyle/>
          <a:p>
            <a:fld id="{E21AD3F2-0107-4FFF-B10A-6DF85F6D68B2}" type="slidenum">
              <a:rPr lang="en-US" smtClean="0"/>
              <a:t>15</a:t>
            </a:fld>
            <a:endParaRPr lang="en-US"/>
          </a:p>
        </p:txBody>
      </p:sp>
    </p:spTree>
    <p:extLst>
      <p:ext uri="{BB962C8B-B14F-4D97-AF65-F5344CB8AC3E}">
        <p14:creationId xmlns:p14="http://schemas.microsoft.com/office/powerpoint/2010/main" val="3592209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(3 minutes) Zion National Park is a vast, beautiful landscape featuring dramatic sandstone cliffs and canyons. The park was founded in 1909 as a national monument. Since then millions of people have visited to experience this high desert ecosystem and witness the </a:t>
            </a:r>
            <a:r>
              <a:rPr lang="en-US" b="1" baseline="0" dirty="0"/>
              <a:t>biodiversity</a:t>
            </a:r>
            <a:r>
              <a:rPr lang="en-US" baseline="0" dirty="0"/>
              <a:t> of the area’s plants and animals. Take note of the four distinctive landscapes shown here that provides habitat for the plants and animals living here.</a:t>
            </a:r>
            <a:r>
              <a:rPr lang="en-US" dirty="0"/>
              <a:t>  </a:t>
            </a:r>
            <a:r>
              <a:rPr lang="en-US" dirty="0">
                <a:highlight>
                  <a:srgbClr val="FFFF00"/>
                </a:highlight>
              </a:rPr>
              <a:t>These include High Plateau Forest, Riparian and Water Areas, Pinyon-Juniper Forest, and Desert Grassland.  (See ZION virtual exhibit Habitat Feature for descriptions of each)</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are over 400 national park sites in America- </a:t>
            </a:r>
            <a:r>
              <a:rPr lang="en-US" sz="1200" b="0" i="0" kern="1200" dirty="0">
                <a:solidFill>
                  <a:schemeClr val="tx1"/>
                </a:solidFill>
                <a:effectLst/>
                <a:latin typeface="+mn-lt"/>
                <a:ea typeface="+mn-ea"/>
                <a:cs typeface="+mn-cs"/>
              </a:rPr>
              <a:t>National Parks, like Zion, are living laboratories where scientists ask questions. They observe and experiment to learn from interactions of plants and animals in their natural environment…during this unit you will discover how observations of living now while studying collected specimens and data of the past gives us a more full understanding of our future. Natural history museums and collections like that of Zion National Park play a key role in this endeavor of monitoring and projecting changes faced.</a:t>
            </a:r>
            <a:endParaRPr lang="en-US" b="0" dirty="0"/>
          </a:p>
        </p:txBody>
      </p:sp>
      <p:sp>
        <p:nvSpPr>
          <p:cNvPr id="4" name="Slide Number Placeholder 3"/>
          <p:cNvSpPr>
            <a:spLocks noGrp="1"/>
          </p:cNvSpPr>
          <p:nvPr>
            <p:ph type="sldNum" sz="quarter" idx="10"/>
          </p:nvPr>
        </p:nvSpPr>
        <p:spPr/>
        <p:txBody>
          <a:bodyPr/>
          <a:lstStyle/>
          <a:p>
            <a:fld id="{AFA7A8D6-7056-40C2-8CF1-D3E21CD18E68}" type="slidenum">
              <a:rPr lang="en-US" smtClean="0"/>
              <a:t>2</a:t>
            </a:fld>
            <a:endParaRPr lang="en-US"/>
          </a:p>
        </p:txBody>
      </p:sp>
    </p:spTree>
    <p:extLst>
      <p:ext uri="{BB962C8B-B14F-4D97-AF65-F5344CB8AC3E}">
        <p14:creationId xmlns:p14="http://schemas.microsoft.com/office/powerpoint/2010/main" val="315536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(2 minutes) This unit will focus on learning about nature in both Zion and your neighborhood by taking closer looks at birds. Birds are super interesting and are a great way to explore how organisms use physical features and behaviors to survive in their neighborhood. How do we know what we know about birds past and present? A major contributor to our knowledge is through </a:t>
            </a:r>
            <a:r>
              <a:rPr lang="en-US" b="1" baseline="0" dirty="0"/>
              <a:t>field study and observations</a:t>
            </a:r>
            <a:r>
              <a:rPr lang="en-US" b="0" baseline="0" dirty="0"/>
              <a:t> made by scientists and naturalists past and present. You can be a bird observer and contribute to bird knowledge as well…Plus, being a birder is a great way to enjoy nature. Birding is a hobby millions of people young and old do just for fun. You and your classmates are going to observe and record your observations for class soon. </a:t>
            </a:r>
          </a:p>
          <a:p>
            <a:endParaRPr lang="en-US" b="0" baseline="0" dirty="0"/>
          </a:p>
          <a:p>
            <a:r>
              <a:rPr lang="en-US" b="0" baseline="0" dirty="0"/>
              <a:t>The following video showcases how citizen birdwatchers and scientists conducting field studies can and do join forces to understand bird behavior past and present. </a:t>
            </a:r>
          </a:p>
        </p:txBody>
      </p:sp>
      <p:sp>
        <p:nvSpPr>
          <p:cNvPr id="4" name="Slide Number Placeholder 3"/>
          <p:cNvSpPr>
            <a:spLocks noGrp="1"/>
          </p:cNvSpPr>
          <p:nvPr>
            <p:ph type="sldNum" sz="quarter" idx="10"/>
          </p:nvPr>
        </p:nvSpPr>
        <p:spPr/>
        <p:txBody>
          <a:bodyPr/>
          <a:lstStyle/>
          <a:p>
            <a:fld id="{AFA7A8D6-7056-40C2-8CF1-D3E21CD18E68}" type="slidenum">
              <a:rPr lang="en-US" smtClean="0"/>
              <a:t>3</a:t>
            </a:fld>
            <a:endParaRPr lang="en-US"/>
          </a:p>
        </p:txBody>
      </p:sp>
    </p:spTree>
    <p:extLst>
      <p:ext uri="{BB962C8B-B14F-4D97-AF65-F5344CB8AC3E}">
        <p14:creationId xmlns:p14="http://schemas.microsoft.com/office/powerpoint/2010/main" val="284098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(5:33 minutes) </a:t>
            </a:r>
            <a:r>
              <a:rPr lang="en-US" b="1" baseline="0" dirty="0"/>
              <a:t>Watch video to 5 minutes 33 seconds</a:t>
            </a:r>
            <a:r>
              <a:rPr lang="en-US" b="0" baseline="0" dirty="0"/>
              <a:t>. </a:t>
            </a:r>
            <a:r>
              <a:rPr lang="en-US" b="1" baseline="0" dirty="0"/>
              <a:t>Closed captioning available in settings. </a:t>
            </a:r>
            <a:r>
              <a:rPr lang="en-US" b="0" baseline="0" dirty="0"/>
              <a:t>Video highlights the basics of backyard birding, what to look for, and how to identify birds. </a:t>
            </a:r>
          </a:p>
          <a:p>
            <a:endParaRPr lang="en-US" b="0" baseline="0" dirty="0"/>
          </a:p>
          <a:p>
            <a:r>
              <a:rPr lang="en-US" b="0" baseline="0" dirty="0"/>
              <a:t>Link if embedded video is not working:   https://www.youtube.com/watch?v=NpdwyFBJakg</a:t>
            </a:r>
          </a:p>
          <a:p>
            <a:endParaRPr lang="en-US" b="0" baseline="0" dirty="0"/>
          </a:p>
          <a:p>
            <a:r>
              <a:rPr lang="en-US" b="0" baseline="0" dirty="0"/>
              <a:t>Important Note:  Let students know that binoculars are not needed to bird watch. If they have access to them, use them. If not, they can still make observations.</a:t>
            </a:r>
          </a:p>
        </p:txBody>
      </p:sp>
      <p:sp>
        <p:nvSpPr>
          <p:cNvPr id="4" name="Slide Number Placeholder 3"/>
          <p:cNvSpPr>
            <a:spLocks noGrp="1"/>
          </p:cNvSpPr>
          <p:nvPr>
            <p:ph type="sldNum" sz="quarter" idx="10"/>
          </p:nvPr>
        </p:nvSpPr>
        <p:spPr/>
        <p:txBody>
          <a:bodyPr/>
          <a:lstStyle/>
          <a:p>
            <a:fld id="{AFA7A8D6-7056-40C2-8CF1-D3E21CD18E68}" type="slidenum">
              <a:rPr lang="en-US" smtClean="0"/>
              <a:t>4</a:t>
            </a:fld>
            <a:endParaRPr lang="en-US"/>
          </a:p>
        </p:txBody>
      </p:sp>
    </p:spTree>
    <p:extLst>
      <p:ext uri="{BB962C8B-B14F-4D97-AF65-F5344CB8AC3E}">
        <p14:creationId xmlns:p14="http://schemas.microsoft.com/office/powerpoint/2010/main" val="1780012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minutes) Now it is time for us to do a practice </a:t>
            </a:r>
            <a:r>
              <a:rPr lang="en-US" b="1" baseline="0" dirty="0"/>
              <a:t>field study </a:t>
            </a:r>
            <a:r>
              <a:rPr lang="en-US" baseline="0" dirty="0"/>
              <a:t>using video of birds interacting with their habitat. </a:t>
            </a:r>
          </a:p>
          <a:p>
            <a:r>
              <a:rPr lang="en-US" baseline="0" dirty="0"/>
              <a:t>This observation sheet will help guide you in recording important information about each bird’s appearance and behavior. Rather than counting birds like the previous video, you will be recording the behavior and physical traits of birds.</a:t>
            </a:r>
          </a:p>
          <a:p>
            <a:r>
              <a:rPr lang="en-US" baseline="0" dirty="0"/>
              <a:t>At this point in becoming a birder it is not important to identify exactly what bird we see, but to learn what to look for and how to record your field </a:t>
            </a:r>
            <a:r>
              <a:rPr lang="en-US" b="0" baseline="0" dirty="0"/>
              <a:t>data. We will learn about using an online bird identification tool tomorrow.</a:t>
            </a:r>
          </a:p>
          <a:p>
            <a:r>
              <a:rPr lang="en-US" b="0" i="1" baseline="0" dirty="0"/>
              <a:t>Each</a:t>
            </a:r>
            <a:r>
              <a:rPr lang="en-US" i="1" baseline="0" dirty="0"/>
              <a:t> student should have a copy of worksheet and prepare to participate in field study exercise. </a:t>
            </a:r>
          </a:p>
          <a:p>
            <a:r>
              <a:rPr lang="en-US" i="1" baseline="0" dirty="0"/>
              <a:t>Briefly go through the observation sheet and prepare students for recording data. A detailed sketch of the bird is not needed- the basic silhouette or outline is most helpful to birders. Learning to notice things is most important at first. After the first day encourage students to notice more details and begin to use an app or field guide to narrow down or identify species.</a:t>
            </a:r>
          </a:p>
          <a:p>
            <a:endParaRPr lang="en-US" i="1" baseline="0" dirty="0"/>
          </a:p>
          <a:p>
            <a:r>
              <a:rPr lang="en-US" i="1" baseline="0" dirty="0"/>
              <a:t>If you are short on time, feel free to eliminate one of the next three video observations. Observing all three will give students a better sense of the diversity of species however. All 3 of these birds live in and around Zion National Park.</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*Inform students they will use this same form for making bird observations for the next week (or however long the teacher decides) at home in an outdoor space. Details will be given at end of lesson today.</a:t>
            </a:r>
          </a:p>
          <a:p>
            <a:endParaRPr lang="en-US" i="1" baseline="0" dirty="0"/>
          </a:p>
        </p:txBody>
      </p:sp>
      <p:sp>
        <p:nvSpPr>
          <p:cNvPr id="4" name="Slide Number Placeholder 3"/>
          <p:cNvSpPr>
            <a:spLocks noGrp="1"/>
          </p:cNvSpPr>
          <p:nvPr>
            <p:ph type="sldNum" sz="quarter" idx="10"/>
          </p:nvPr>
        </p:nvSpPr>
        <p:spPr/>
        <p:txBody>
          <a:bodyPr/>
          <a:lstStyle/>
          <a:p>
            <a:fld id="{E21AD3F2-0107-4FFF-B10A-6DF85F6D68B2}" type="slidenum">
              <a:rPr lang="en-US" smtClean="0"/>
              <a:t>5</a:t>
            </a:fld>
            <a:endParaRPr lang="en-US"/>
          </a:p>
        </p:txBody>
      </p:sp>
    </p:spTree>
    <p:extLst>
      <p:ext uri="{BB962C8B-B14F-4D97-AF65-F5344CB8AC3E}">
        <p14:creationId xmlns:p14="http://schemas.microsoft.com/office/powerpoint/2010/main" val="304705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a:t>
            </a:r>
          </a:p>
          <a:p>
            <a:r>
              <a:rPr lang="en-US" dirty="0"/>
              <a:t>Embedded video from YouTube</a:t>
            </a:r>
          </a:p>
          <a:p>
            <a:r>
              <a:rPr lang="en-US" dirty="0"/>
              <a:t>Video link https://youtu.be/NuL885n0z8Y</a:t>
            </a:r>
          </a:p>
          <a:p>
            <a:r>
              <a:rPr lang="en-US" dirty="0"/>
              <a:t>Closed captioning not provided.</a:t>
            </a:r>
            <a:r>
              <a:rPr lang="en-US" baseline="0" dirty="0"/>
              <a:t> No speaking parts in the video.</a:t>
            </a:r>
          </a:p>
          <a:p>
            <a:r>
              <a:rPr lang="en-US" baseline="0" dirty="0"/>
              <a:t>Permission to embed and use received from videographer Clive Bramham.</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21AD3F2-0107-4FFF-B10A-6DF85F6D68B2}" type="slidenum">
              <a:rPr lang="en-US" smtClean="0"/>
              <a:t>6</a:t>
            </a:fld>
            <a:endParaRPr lang="en-US"/>
          </a:p>
        </p:txBody>
      </p:sp>
    </p:spTree>
    <p:extLst>
      <p:ext uri="{BB962C8B-B14F-4D97-AF65-F5344CB8AC3E}">
        <p14:creationId xmlns:p14="http://schemas.microsoft.com/office/powerpoint/2010/main" val="2272781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a:t>
            </a:r>
          </a:p>
          <a:p>
            <a:r>
              <a:rPr lang="en-US" dirty="0"/>
              <a:t>Embedded video Cornell Lab of Ornithology via YouTube</a:t>
            </a:r>
          </a:p>
          <a:p>
            <a:r>
              <a:rPr lang="en-US" dirty="0"/>
              <a:t>Video link </a:t>
            </a:r>
            <a:r>
              <a:rPr lang="en-US" sz="1200" kern="1200" dirty="0">
                <a:solidFill>
                  <a:schemeClr val="tx1"/>
                </a:solidFill>
                <a:effectLst/>
                <a:latin typeface="+mn-lt"/>
                <a:ea typeface="+mn-ea"/>
                <a:cs typeface="+mn-cs"/>
                <a:hlinkClick r:id="rId3"/>
              </a:rPr>
              <a:t>https://youtu.be/Ak8YmIAYlVI</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closed</a:t>
            </a:r>
            <a:r>
              <a:rPr lang="en-US" sz="1200" kern="1200" baseline="0" dirty="0">
                <a:solidFill>
                  <a:schemeClr val="tx1"/>
                </a:solidFill>
                <a:effectLst/>
                <a:latin typeface="+mn-lt"/>
                <a:ea typeface="+mn-ea"/>
                <a:cs typeface="+mn-cs"/>
              </a:rPr>
              <a:t> captioning. No speaking parts in the video.</a:t>
            </a:r>
          </a:p>
          <a:p>
            <a:r>
              <a:rPr lang="en-US" sz="1200" kern="1200" baseline="0" dirty="0">
                <a:solidFill>
                  <a:schemeClr val="tx1"/>
                </a:solidFill>
                <a:effectLst/>
                <a:latin typeface="+mn-lt"/>
                <a:ea typeface="+mn-ea"/>
                <a:cs typeface="+mn-cs"/>
              </a:rPr>
              <a:t>Permission to share granted via educational policy</a:t>
            </a:r>
            <a:endParaRPr lang="en-US" dirty="0"/>
          </a:p>
        </p:txBody>
      </p:sp>
      <p:sp>
        <p:nvSpPr>
          <p:cNvPr id="4" name="Slide Number Placeholder 3"/>
          <p:cNvSpPr>
            <a:spLocks noGrp="1"/>
          </p:cNvSpPr>
          <p:nvPr>
            <p:ph type="sldNum" sz="quarter" idx="10"/>
          </p:nvPr>
        </p:nvSpPr>
        <p:spPr/>
        <p:txBody>
          <a:bodyPr/>
          <a:lstStyle/>
          <a:p>
            <a:fld id="{E21AD3F2-0107-4FFF-B10A-6DF85F6D68B2}" type="slidenum">
              <a:rPr lang="en-US" smtClean="0"/>
              <a:t>7</a:t>
            </a:fld>
            <a:endParaRPr lang="en-US"/>
          </a:p>
        </p:txBody>
      </p:sp>
    </p:spTree>
    <p:extLst>
      <p:ext uri="{BB962C8B-B14F-4D97-AF65-F5344CB8AC3E}">
        <p14:creationId xmlns:p14="http://schemas.microsoft.com/office/powerpoint/2010/main" val="1750734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a:t>
            </a:r>
          </a:p>
          <a:p>
            <a:r>
              <a:rPr lang="en-US" dirty="0"/>
              <a:t>Cornell Lab or Ornithology video via YouTube</a:t>
            </a:r>
          </a:p>
          <a:p>
            <a:r>
              <a:rPr lang="en-US" dirty="0"/>
              <a:t>Video link </a:t>
            </a:r>
            <a:r>
              <a:rPr lang="en-US" sz="1200" kern="1200" dirty="0">
                <a:solidFill>
                  <a:schemeClr val="tx1"/>
                </a:solidFill>
                <a:effectLst/>
                <a:latin typeface="+mn-lt"/>
                <a:ea typeface="+mn-ea"/>
                <a:cs typeface="+mn-cs"/>
                <a:hlinkClick r:id="rId3"/>
              </a:rPr>
              <a:t>https://youtu.be/PxhSA-4bcr0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closed captioning. No speaking parts in the video.</a:t>
            </a:r>
          </a:p>
          <a:p>
            <a:r>
              <a:rPr lang="en-US" sz="1200" kern="1200" dirty="0">
                <a:solidFill>
                  <a:schemeClr val="tx1"/>
                </a:solidFill>
                <a:effectLst/>
                <a:latin typeface="+mn-lt"/>
                <a:ea typeface="+mn-ea"/>
                <a:cs typeface="+mn-cs"/>
              </a:rPr>
              <a:t>Permission to share by Cornell educational share policy</a:t>
            </a:r>
            <a:endParaRPr lang="en-US" dirty="0"/>
          </a:p>
        </p:txBody>
      </p:sp>
      <p:sp>
        <p:nvSpPr>
          <p:cNvPr id="4" name="Slide Number Placeholder 3"/>
          <p:cNvSpPr>
            <a:spLocks noGrp="1"/>
          </p:cNvSpPr>
          <p:nvPr>
            <p:ph type="sldNum" sz="quarter" idx="10"/>
          </p:nvPr>
        </p:nvSpPr>
        <p:spPr/>
        <p:txBody>
          <a:bodyPr/>
          <a:lstStyle/>
          <a:p>
            <a:fld id="{E21AD3F2-0107-4FFF-B10A-6DF85F6D68B2}" type="slidenum">
              <a:rPr lang="en-US" smtClean="0"/>
              <a:t>8</a:t>
            </a:fld>
            <a:endParaRPr lang="en-US"/>
          </a:p>
        </p:txBody>
      </p:sp>
    </p:spTree>
    <p:extLst>
      <p:ext uri="{BB962C8B-B14F-4D97-AF65-F5344CB8AC3E}">
        <p14:creationId xmlns:p14="http://schemas.microsoft.com/office/powerpoint/2010/main" val="287283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Photographer Sally King, National Park Service</a:t>
            </a:r>
          </a:p>
          <a:p>
            <a:r>
              <a:rPr lang="en-US" dirty="0"/>
              <a:t>(3-4 minutes) Small group or class discussion</a:t>
            </a:r>
          </a:p>
        </p:txBody>
      </p:sp>
      <p:sp>
        <p:nvSpPr>
          <p:cNvPr id="4" name="Slide Number Placeholder 3"/>
          <p:cNvSpPr>
            <a:spLocks noGrp="1"/>
          </p:cNvSpPr>
          <p:nvPr>
            <p:ph type="sldNum" sz="quarter" idx="10"/>
          </p:nvPr>
        </p:nvSpPr>
        <p:spPr/>
        <p:txBody>
          <a:bodyPr/>
          <a:lstStyle/>
          <a:p>
            <a:fld id="{E21AD3F2-0107-4FFF-B10A-6DF85F6D68B2}" type="slidenum">
              <a:rPr lang="en-US" smtClean="0"/>
              <a:t>9</a:t>
            </a:fld>
            <a:endParaRPr lang="en-US"/>
          </a:p>
        </p:txBody>
      </p:sp>
    </p:spTree>
    <p:extLst>
      <p:ext uri="{BB962C8B-B14F-4D97-AF65-F5344CB8AC3E}">
        <p14:creationId xmlns:p14="http://schemas.microsoft.com/office/powerpoint/2010/main" val="42326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26438E-AAB7-4F89-AEC3-C143DEEFC0D5}"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65BD7-DE36-488A-8B61-D91387196974}" type="slidenum">
              <a:rPr lang="en-US" smtClean="0"/>
              <a:t>‹#›</a:t>
            </a:fld>
            <a:endParaRPr lang="en-US"/>
          </a:p>
        </p:txBody>
      </p:sp>
    </p:spTree>
    <p:extLst>
      <p:ext uri="{BB962C8B-B14F-4D97-AF65-F5344CB8AC3E}">
        <p14:creationId xmlns:p14="http://schemas.microsoft.com/office/powerpoint/2010/main" val="2652374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438E-AAB7-4F89-AEC3-C143DEEFC0D5}"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65BD7-DE36-488A-8B61-D91387196974}" type="slidenum">
              <a:rPr lang="en-US" smtClean="0"/>
              <a:t>‹#›</a:t>
            </a:fld>
            <a:endParaRPr lang="en-US"/>
          </a:p>
        </p:txBody>
      </p:sp>
    </p:spTree>
    <p:extLst>
      <p:ext uri="{BB962C8B-B14F-4D97-AF65-F5344CB8AC3E}">
        <p14:creationId xmlns:p14="http://schemas.microsoft.com/office/powerpoint/2010/main" val="379290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438E-AAB7-4F89-AEC3-C143DEEFC0D5}"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65BD7-DE36-488A-8B61-D91387196974}" type="slidenum">
              <a:rPr lang="en-US" smtClean="0"/>
              <a:t>‹#›</a:t>
            </a:fld>
            <a:endParaRPr lang="en-US"/>
          </a:p>
        </p:txBody>
      </p:sp>
    </p:spTree>
    <p:extLst>
      <p:ext uri="{BB962C8B-B14F-4D97-AF65-F5344CB8AC3E}">
        <p14:creationId xmlns:p14="http://schemas.microsoft.com/office/powerpoint/2010/main" val="119324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438E-AAB7-4F89-AEC3-C143DEEFC0D5}"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65BD7-DE36-488A-8B61-D91387196974}" type="slidenum">
              <a:rPr lang="en-US" smtClean="0"/>
              <a:t>‹#›</a:t>
            </a:fld>
            <a:endParaRPr lang="en-US"/>
          </a:p>
        </p:txBody>
      </p:sp>
    </p:spTree>
    <p:extLst>
      <p:ext uri="{BB962C8B-B14F-4D97-AF65-F5344CB8AC3E}">
        <p14:creationId xmlns:p14="http://schemas.microsoft.com/office/powerpoint/2010/main" val="374331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6438E-AAB7-4F89-AEC3-C143DEEFC0D5}"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65BD7-DE36-488A-8B61-D91387196974}" type="slidenum">
              <a:rPr lang="en-US" smtClean="0"/>
              <a:t>‹#›</a:t>
            </a:fld>
            <a:endParaRPr lang="en-US"/>
          </a:p>
        </p:txBody>
      </p:sp>
    </p:spTree>
    <p:extLst>
      <p:ext uri="{BB962C8B-B14F-4D97-AF65-F5344CB8AC3E}">
        <p14:creationId xmlns:p14="http://schemas.microsoft.com/office/powerpoint/2010/main" val="2477662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26438E-AAB7-4F89-AEC3-C143DEEFC0D5}"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65BD7-DE36-488A-8B61-D91387196974}" type="slidenum">
              <a:rPr lang="en-US" smtClean="0"/>
              <a:t>‹#›</a:t>
            </a:fld>
            <a:endParaRPr lang="en-US"/>
          </a:p>
        </p:txBody>
      </p:sp>
    </p:spTree>
    <p:extLst>
      <p:ext uri="{BB962C8B-B14F-4D97-AF65-F5344CB8AC3E}">
        <p14:creationId xmlns:p14="http://schemas.microsoft.com/office/powerpoint/2010/main" val="2318617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26438E-AAB7-4F89-AEC3-C143DEEFC0D5}"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D65BD7-DE36-488A-8B61-D91387196974}" type="slidenum">
              <a:rPr lang="en-US" smtClean="0"/>
              <a:t>‹#›</a:t>
            </a:fld>
            <a:endParaRPr lang="en-US"/>
          </a:p>
        </p:txBody>
      </p:sp>
    </p:spTree>
    <p:extLst>
      <p:ext uri="{BB962C8B-B14F-4D97-AF65-F5344CB8AC3E}">
        <p14:creationId xmlns:p14="http://schemas.microsoft.com/office/powerpoint/2010/main" val="172529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26438E-AAB7-4F89-AEC3-C143DEEFC0D5}"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D65BD7-DE36-488A-8B61-D91387196974}" type="slidenum">
              <a:rPr lang="en-US" smtClean="0"/>
              <a:t>‹#›</a:t>
            </a:fld>
            <a:endParaRPr lang="en-US"/>
          </a:p>
        </p:txBody>
      </p:sp>
    </p:spTree>
    <p:extLst>
      <p:ext uri="{BB962C8B-B14F-4D97-AF65-F5344CB8AC3E}">
        <p14:creationId xmlns:p14="http://schemas.microsoft.com/office/powerpoint/2010/main" val="1545341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6438E-AAB7-4F89-AEC3-C143DEEFC0D5}"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D65BD7-DE36-488A-8B61-D91387196974}" type="slidenum">
              <a:rPr lang="en-US" smtClean="0"/>
              <a:t>‹#›</a:t>
            </a:fld>
            <a:endParaRPr lang="en-US"/>
          </a:p>
        </p:txBody>
      </p:sp>
    </p:spTree>
    <p:extLst>
      <p:ext uri="{BB962C8B-B14F-4D97-AF65-F5344CB8AC3E}">
        <p14:creationId xmlns:p14="http://schemas.microsoft.com/office/powerpoint/2010/main" val="317036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26438E-AAB7-4F89-AEC3-C143DEEFC0D5}"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65BD7-DE36-488A-8B61-D91387196974}" type="slidenum">
              <a:rPr lang="en-US" smtClean="0"/>
              <a:t>‹#›</a:t>
            </a:fld>
            <a:endParaRPr lang="en-US"/>
          </a:p>
        </p:txBody>
      </p:sp>
    </p:spTree>
    <p:extLst>
      <p:ext uri="{BB962C8B-B14F-4D97-AF65-F5344CB8AC3E}">
        <p14:creationId xmlns:p14="http://schemas.microsoft.com/office/powerpoint/2010/main" val="2139135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26438E-AAB7-4F89-AEC3-C143DEEFC0D5}"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65BD7-DE36-488A-8B61-D91387196974}" type="slidenum">
              <a:rPr lang="en-US" smtClean="0"/>
              <a:t>‹#›</a:t>
            </a:fld>
            <a:endParaRPr lang="en-US"/>
          </a:p>
        </p:txBody>
      </p:sp>
    </p:spTree>
    <p:extLst>
      <p:ext uri="{BB962C8B-B14F-4D97-AF65-F5344CB8AC3E}">
        <p14:creationId xmlns:p14="http://schemas.microsoft.com/office/powerpoint/2010/main" val="2827726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6438E-AAB7-4F89-AEC3-C143DEEFC0D5}" type="datetimeFigureOut">
              <a:rPr lang="en-US" smtClean="0"/>
              <a:t>11/16/2021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65BD7-DE36-488A-8B61-D91387196974}" type="slidenum">
              <a:rPr lang="en-US" smtClean="0"/>
              <a:t>‹#›</a:t>
            </a:fld>
            <a:endParaRPr lang="en-US"/>
          </a:p>
        </p:txBody>
      </p:sp>
    </p:spTree>
    <p:extLst>
      <p:ext uri="{BB962C8B-B14F-4D97-AF65-F5344CB8AC3E}">
        <p14:creationId xmlns:p14="http://schemas.microsoft.com/office/powerpoint/2010/main" val="34615594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33B2NbjMq0s?feature=oembed" TargetMode="Externa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Xa6Tipb7sYo?feature=oembed" TargetMode="Externa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NpdwyFBJakg?feature=oembed"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NuL885n0z8Y?start=12&amp;feature=oembed"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Ak8YmIAYlVI?feature=oembed"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PxhSA-4bcr0?feature=oembed"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n old pair of binoculars from Zion's museum collections.&#10;&#10;">
            <a:extLst>
              <a:ext uri="{FF2B5EF4-FFF2-40B4-BE49-F238E27FC236}">
                <a16:creationId xmlns:a16="http://schemas.microsoft.com/office/drawing/2014/main" id="{5D9C5B84-247A-43B0-8C7E-12FF7706EE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94" t="12911" r="22523" b="40740"/>
          <a:stretch/>
        </p:blipFill>
        <p:spPr>
          <a:xfrm>
            <a:off x="2539999" y="273755"/>
            <a:ext cx="3889829" cy="3178630"/>
          </a:xfrm>
          <a:prstGeom prst="rect">
            <a:avLst/>
          </a:prstGeom>
        </p:spPr>
      </p:pic>
      <p:pic>
        <p:nvPicPr>
          <p:cNvPr id="6" name="Picture 5" descr="A page from an old bird field study featuring sketch of a Cooper's Hawk head and handwritten notes.&#10;">
            <a:extLst>
              <a:ext uri="{FF2B5EF4-FFF2-40B4-BE49-F238E27FC236}">
                <a16:creationId xmlns:a16="http://schemas.microsoft.com/office/drawing/2014/main" id="{9F1FB1E7-EAE5-4A73-A4D6-FBFC9D2F75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070" b="4974"/>
          <a:stretch/>
        </p:blipFill>
        <p:spPr>
          <a:xfrm rot="20630001">
            <a:off x="626804" y="1302421"/>
            <a:ext cx="2852882" cy="3582491"/>
          </a:xfrm>
          <a:prstGeom prst="rect">
            <a:avLst/>
          </a:prstGeom>
        </p:spPr>
      </p:pic>
      <p:pic>
        <p:nvPicPr>
          <p:cNvPr id="10" name="Picture 9" descr="Bird sitting on a thin, leafless tree in Zion Canyon">
            <a:extLst>
              <a:ext uri="{FF2B5EF4-FFF2-40B4-BE49-F238E27FC236}">
                <a16:creationId xmlns:a16="http://schemas.microsoft.com/office/drawing/2014/main" id="{BB5BE28D-656D-4E47-B7F1-3DD57A487C1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320" t="24012" r="15415"/>
          <a:stretch/>
        </p:blipFill>
        <p:spPr>
          <a:xfrm rot="388780">
            <a:off x="4269142" y="3822615"/>
            <a:ext cx="3016483" cy="2495496"/>
          </a:xfrm>
          <a:prstGeom prst="rect">
            <a:avLst/>
          </a:prstGeom>
        </p:spPr>
      </p:pic>
      <p:sp>
        <p:nvSpPr>
          <p:cNvPr id="11" name="TextBox 10" descr="Lesson 2: Field Studies, Observations, and Archives">
            <a:extLst>
              <a:ext uri="{FF2B5EF4-FFF2-40B4-BE49-F238E27FC236}">
                <a16:creationId xmlns:a16="http://schemas.microsoft.com/office/drawing/2014/main" id="{5FA38261-8BE3-45FF-A33F-0CE58A31456F}"/>
              </a:ext>
            </a:extLst>
          </p:cNvPr>
          <p:cNvSpPr txBox="1"/>
          <p:nvPr/>
        </p:nvSpPr>
        <p:spPr>
          <a:xfrm>
            <a:off x="7407836" y="360841"/>
            <a:ext cx="4568157" cy="2062103"/>
          </a:xfrm>
          <a:prstGeom prst="rect">
            <a:avLst/>
          </a:prstGeom>
          <a:noFill/>
        </p:spPr>
        <p:txBody>
          <a:bodyPr wrap="square" lIns="91440" tIns="45720" rIns="91440" bIns="45720" rtlCol="0" anchor="t">
            <a:spAutoFit/>
          </a:bodyPr>
          <a:lstStyle/>
          <a:p>
            <a:r>
              <a:rPr lang="en-US" sz="3200" dirty="0"/>
              <a:t>Lesson 2:  Research Methods using Field Study and Museum and Archival Collections Lesson Guide</a:t>
            </a:r>
          </a:p>
        </p:txBody>
      </p:sp>
      <p:sp>
        <p:nvSpPr>
          <p:cNvPr id="9" name="TextBox 8">
            <a:extLst>
              <a:ext uri="{FF2B5EF4-FFF2-40B4-BE49-F238E27FC236}">
                <a16:creationId xmlns:a16="http://schemas.microsoft.com/office/drawing/2014/main" id="{5106D842-BA40-4F68-8E40-5766416A8E66}"/>
              </a:ext>
              <a:ext uri="{C183D7F6-B498-43B3-948B-1728B52AA6E4}">
                <adec:decorative xmlns:adec="http://schemas.microsoft.com/office/drawing/2017/decorative" val="1"/>
              </a:ext>
            </a:extLst>
          </p:cNvPr>
          <p:cNvSpPr txBox="1"/>
          <p:nvPr/>
        </p:nvSpPr>
        <p:spPr>
          <a:xfrm rot="488558">
            <a:off x="6135281" y="6217945"/>
            <a:ext cx="1713102" cy="246221"/>
          </a:xfrm>
          <a:prstGeom prst="rect">
            <a:avLst/>
          </a:prstGeom>
          <a:noFill/>
        </p:spPr>
        <p:txBody>
          <a:bodyPr wrap="square" rtlCol="0">
            <a:spAutoFit/>
          </a:bodyPr>
          <a:lstStyle/>
          <a:p>
            <a:r>
              <a:rPr lang="en-US" sz="1000" dirty="0"/>
              <a:t>NPS Photo</a:t>
            </a:r>
          </a:p>
        </p:txBody>
      </p:sp>
      <p:sp>
        <p:nvSpPr>
          <p:cNvPr id="3" name="Title 2">
            <a:extLst>
              <a:ext uri="{FF2B5EF4-FFF2-40B4-BE49-F238E27FC236}">
                <a16:creationId xmlns:a16="http://schemas.microsoft.com/office/drawing/2014/main" id="{9B3BC196-4016-4CE1-B1BD-BF2FD77F612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Lesson 2 Introductory Slide</a:t>
            </a:r>
          </a:p>
        </p:txBody>
      </p:sp>
      <p:sp>
        <p:nvSpPr>
          <p:cNvPr id="12" name="TextBox 11">
            <a:extLst>
              <a:ext uri="{FF2B5EF4-FFF2-40B4-BE49-F238E27FC236}">
                <a16:creationId xmlns:a16="http://schemas.microsoft.com/office/drawing/2014/main" id="{EACB38BF-52C8-44BF-A1AC-3A18667137B0}"/>
              </a:ext>
              <a:ext uri="{C183D7F6-B498-43B3-948B-1728B52AA6E4}">
                <adec:decorative xmlns:adec="http://schemas.microsoft.com/office/drawing/2017/decorative" val="1"/>
              </a:ext>
            </a:extLst>
          </p:cNvPr>
          <p:cNvSpPr txBox="1"/>
          <p:nvPr/>
        </p:nvSpPr>
        <p:spPr>
          <a:xfrm>
            <a:off x="5694896" y="3227731"/>
            <a:ext cx="1713102" cy="246221"/>
          </a:xfrm>
          <a:prstGeom prst="rect">
            <a:avLst/>
          </a:prstGeom>
          <a:noFill/>
        </p:spPr>
        <p:txBody>
          <a:bodyPr wrap="square" rtlCol="0">
            <a:spAutoFit/>
          </a:bodyPr>
          <a:lstStyle/>
          <a:p>
            <a:r>
              <a:rPr lang="en-US" sz="1000" dirty="0"/>
              <a:t>NPS Photo</a:t>
            </a:r>
          </a:p>
        </p:txBody>
      </p:sp>
      <p:sp>
        <p:nvSpPr>
          <p:cNvPr id="13" name="TextBox 12">
            <a:extLst>
              <a:ext uri="{FF2B5EF4-FFF2-40B4-BE49-F238E27FC236}">
                <a16:creationId xmlns:a16="http://schemas.microsoft.com/office/drawing/2014/main" id="{F29762C2-17A2-4CC3-B849-8A64554417D5}"/>
              </a:ext>
              <a:ext uri="{C183D7F6-B498-43B3-948B-1728B52AA6E4}">
                <adec:decorative xmlns:adec="http://schemas.microsoft.com/office/drawing/2017/decorative" val="1"/>
              </a:ext>
            </a:extLst>
          </p:cNvPr>
          <p:cNvSpPr txBox="1"/>
          <p:nvPr/>
        </p:nvSpPr>
        <p:spPr>
          <a:xfrm rot="20605522">
            <a:off x="3181616" y="4118967"/>
            <a:ext cx="1713102" cy="246221"/>
          </a:xfrm>
          <a:prstGeom prst="rect">
            <a:avLst/>
          </a:prstGeom>
          <a:noFill/>
        </p:spPr>
        <p:txBody>
          <a:bodyPr wrap="square" rtlCol="0">
            <a:spAutoFit/>
          </a:bodyPr>
          <a:lstStyle/>
          <a:p>
            <a:r>
              <a:rPr lang="en-US" sz="1000" dirty="0"/>
              <a:t>NPS Photo</a:t>
            </a:r>
          </a:p>
        </p:txBody>
      </p:sp>
    </p:spTree>
    <p:extLst>
      <p:ext uri="{BB962C8B-B14F-4D97-AF65-F5344CB8AC3E}">
        <p14:creationId xmlns:p14="http://schemas.microsoft.com/office/powerpoint/2010/main" val="472500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298A-92D1-4260-9ABF-98569297F40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Archived Historical Document</a:t>
            </a:r>
          </a:p>
        </p:txBody>
      </p:sp>
      <p:pic>
        <p:nvPicPr>
          <p:cNvPr id="3" name="Picture 2" descr="A handwritten account of two birders encountering a Spotted Sandpiper near Zion National Park. Text is in cursive on white background.">
            <a:extLst>
              <a:ext uri="{FF2B5EF4-FFF2-40B4-BE49-F238E27FC236}">
                <a16:creationId xmlns:a16="http://schemas.microsoft.com/office/drawing/2014/main" id="{A05A8176-A963-4F70-96CC-29EB36935F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357" b="3915"/>
          <a:stretch/>
        </p:blipFill>
        <p:spPr>
          <a:xfrm>
            <a:off x="7873331" y="624622"/>
            <a:ext cx="4007437" cy="5265057"/>
          </a:xfrm>
          <a:prstGeom prst="rect">
            <a:avLst/>
          </a:prstGeom>
        </p:spPr>
      </p:pic>
      <p:sp>
        <p:nvSpPr>
          <p:cNvPr id="5" name="TextBox 4" descr="Text reproduction of Spotted Sandpiper observation made by two birders near Zion National Park.">
            <a:extLst>
              <a:ext uri="{FF2B5EF4-FFF2-40B4-BE49-F238E27FC236}">
                <a16:creationId xmlns:a16="http://schemas.microsoft.com/office/drawing/2014/main" id="{550864F2-72C1-4095-BBB7-46498998EF12}"/>
              </a:ext>
            </a:extLst>
          </p:cNvPr>
          <p:cNvSpPr txBox="1"/>
          <p:nvPr/>
        </p:nvSpPr>
        <p:spPr>
          <a:xfrm>
            <a:off x="159657" y="134257"/>
            <a:ext cx="7416799" cy="6247864"/>
          </a:xfrm>
          <a:prstGeom prst="rect">
            <a:avLst/>
          </a:prstGeom>
          <a:noFill/>
        </p:spPr>
        <p:txBody>
          <a:bodyPr wrap="square" lIns="91440" tIns="45720" rIns="91440" bIns="45720" rtlCol="0" anchor="t">
            <a:spAutoFit/>
          </a:bodyPr>
          <a:lstStyle/>
          <a:p>
            <a:r>
              <a:rPr lang="en-US" sz="1600" b="1" u="sng" dirty="0"/>
              <a:t>Observation of the Spotted Sandpiper</a:t>
            </a:r>
          </a:p>
          <a:p>
            <a:endParaRPr lang="en-US" sz="1600" b="1" dirty="0"/>
          </a:p>
          <a:p>
            <a:r>
              <a:rPr lang="en-US" sz="1600" dirty="0"/>
              <a:t>Observers:  Merrill Webb &amp; David Ng</a:t>
            </a:r>
            <a:endParaRPr lang="en-US" sz="1600" dirty="0">
              <a:cs typeface="Calibri"/>
            </a:endParaRPr>
          </a:p>
          <a:p>
            <a:r>
              <a:rPr lang="en-US" sz="1600" dirty="0"/>
              <a:t>Location &amp; Habitat:  South of Rockville, Utah on a mud bar along the Virgin River</a:t>
            </a:r>
          </a:p>
          <a:p>
            <a:r>
              <a:rPr lang="en-US" sz="1600" dirty="0"/>
              <a:t>Date:  December 28, 1978</a:t>
            </a:r>
          </a:p>
          <a:p>
            <a:r>
              <a:rPr lang="en-US" sz="1600" dirty="0"/>
              <a:t>Time:  11:30 A.M.</a:t>
            </a:r>
          </a:p>
          <a:p>
            <a:r>
              <a:rPr lang="en-US" sz="1600" dirty="0"/>
              <a:t>Light &amp; Weather: slightly overcast to sunny and not too cold- temperature about 45 degrees</a:t>
            </a:r>
          </a:p>
          <a:p>
            <a:r>
              <a:rPr lang="en-US" sz="1600" dirty="0"/>
              <a:t>Distance: We were within 25-35 yards. I was using 8X40 binoculars and David was using 10x50 binoculars.</a:t>
            </a:r>
          </a:p>
          <a:p>
            <a:endParaRPr lang="en-US" sz="1600" dirty="0"/>
          </a:p>
          <a:p>
            <a:r>
              <a:rPr lang="en-US" sz="1600" dirty="0"/>
              <a:t>Description: </a:t>
            </a:r>
          </a:p>
          <a:p>
            <a:r>
              <a:rPr lang="en-US" sz="1600" dirty="0"/>
              <a:t>A small shorebird, larger than the “peeps” but smaller and more slender than a </a:t>
            </a:r>
            <a:r>
              <a:rPr lang="en-US" sz="1600" dirty="0" err="1"/>
              <a:t>dowatcher</a:t>
            </a:r>
            <a:r>
              <a:rPr lang="en-US" sz="1600" dirty="0"/>
              <a:t>. It had a pure white breast with brownish-gray “sideburns” extending down between the shoulders and neck from the brownish-gray back. I really wasn’t sure what it was until it started moving its tail-end by bobbing up and down. Add that behavior with the clear breast and the white line over the eye &amp; bright colored legs it had to be a spotted sandpiper in winter plumage. We got quite close to it before it flew with the characteristic shallow, rapid wing beats to the other side of the river. It didn’t call so I can’t give a sound description.</a:t>
            </a:r>
          </a:p>
          <a:p>
            <a:endParaRPr lang="en-US" sz="1600" dirty="0"/>
          </a:p>
          <a:p>
            <a:r>
              <a:rPr lang="en-US" sz="1600" dirty="0"/>
              <a:t>Its behavior of bobbing its tail up and down as it walked along &amp; the universal description given alone, I feel identifies it as a spotted sandpiper. We observed it for about a five minute period.</a:t>
            </a:r>
          </a:p>
          <a:p>
            <a:r>
              <a:rPr lang="en-US" sz="1600" dirty="0"/>
              <a:t>                                                        Merrill Webb</a:t>
            </a:r>
          </a:p>
        </p:txBody>
      </p:sp>
    </p:spTree>
    <p:extLst>
      <p:ext uri="{BB962C8B-B14F-4D97-AF65-F5344CB8AC3E}">
        <p14:creationId xmlns:p14="http://schemas.microsoft.com/office/powerpoint/2010/main" val="3536275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AC2625-DA01-45B2-950B-11B22E69BC4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NPS Official Field Observation Form</a:t>
            </a:r>
          </a:p>
        </p:txBody>
      </p:sp>
      <p:sp>
        <p:nvSpPr>
          <p:cNvPr id="2" name="TextBox 1">
            <a:extLst>
              <a:ext uri="{FF2B5EF4-FFF2-40B4-BE49-F238E27FC236}">
                <a16:creationId xmlns:a16="http://schemas.microsoft.com/office/drawing/2014/main" id="{899DB746-A2D1-4981-8EC6-0FF26582F0DC}"/>
              </a:ext>
            </a:extLst>
          </p:cNvPr>
          <p:cNvSpPr txBox="1"/>
          <p:nvPr/>
        </p:nvSpPr>
        <p:spPr>
          <a:xfrm>
            <a:off x="146776" y="974558"/>
            <a:ext cx="1696452" cy="1477328"/>
          </a:xfrm>
          <a:prstGeom prst="rect">
            <a:avLst/>
          </a:prstGeom>
          <a:noFill/>
        </p:spPr>
        <p:txBody>
          <a:bodyPr wrap="square" rtlCol="0">
            <a:spAutoFit/>
          </a:bodyPr>
          <a:lstStyle/>
          <a:p>
            <a:r>
              <a:rPr lang="en-US" dirty="0"/>
              <a:t>Official National Park Service Natural History Field Observation</a:t>
            </a:r>
          </a:p>
        </p:txBody>
      </p:sp>
      <p:pic>
        <p:nvPicPr>
          <p:cNvPr id="5" name="Picture 4" descr="A small white form used by the National Park Service for recording data observed of animals, plants, geology, cultural history, etc.">
            <a:extLst>
              <a:ext uri="{FF2B5EF4-FFF2-40B4-BE49-F238E27FC236}">
                <a16:creationId xmlns:a16="http://schemas.microsoft.com/office/drawing/2014/main" id="{401A6D0D-366A-46AE-909C-E34FBE338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228" y="0"/>
            <a:ext cx="8505543" cy="6858000"/>
          </a:xfrm>
          <a:prstGeom prst="rect">
            <a:avLst/>
          </a:prstGeom>
        </p:spPr>
      </p:pic>
    </p:spTree>
    <p:extLst>
      <p:ext uri="{BB962C8B-B14F-4D97-AF65-F5344CB8AC3E}">
        <p14:creationId xmlns:p14="http://schemas.microsoft.com/office/powerpoint/2010/main" val="186618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43A308-9B7E-4D2F-982D-EEAEFF52CD2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Northern Flicker Field Video</a:t>
            </a:r>
          </a:p>
        </p:txBody>
      </p:sp>
      <p:sp>
        <p:nvSpPr>
          <p:cNvPr id="3" name="Rectangle 2">
            <a:extLst>
              <a:ext uri="{FF2B5EF4-FFF2-40B4-BE49-F238E27FC236}">
                <a16:creationId xmlns:a16="http://schemas.microsoft.com/office/drawing/2014/main" id="{590F090D-5D30-42F5-9517-D79F9C1175EE}"/>
              </a:ext>
            </a:extLst>
          </p:cNvPr>
          <p:cNvSpPr/>
          <p:nvPr/>
        </p:nvSpPr>
        <p:spPr>
          <a:xfrm>
            <a:off x="116904" y="45180"/>
            <a:ext cx="1914307" cy="261610"/>
          </a:xfrm>
          <a:prstGeom prst="rect">
            <a:avLst/>
          </a:prstGeom>
        </p:spPr>
        <p:txBody>
          <a:bodyPr wrap="square">
            <a:spAutoFit/>
          </a:bodyPr>
          <a:lstStyle/>
          <a:p>
            <a:r>
              <a:rPr lang="en-US" sz="1100" b="1" dirty="0">
                <a:solidFill>
                  <a:prstClr val="white"/>
                </a:solidFill>
                <a:latin typeface="Calibri Light" panose="020F0302020204030204"/>
                <a:ea typeface="+mj-ea"/>
                <a:cs typeface="+mj-cs"/>
              </a:rPr>
              <a:t>Field Study 4:  Northern Flicker</a:t>
            </a:r>
            <a:endParaRPr lang="en-US" dirty="0"/>
          </a:p>
        </p:txBody>
      </p:sp>
      <p:pic>
        <p:nvPicPr>
          <p:cNvPr id="2" name="Online Media 1" descr="Northern Flicker eating ants at the base of an aspen tree in a grassy field.">
            <a:hlinkClick r:id="" action="ppaction://media"/>
            <a:extLst>
              <a:ext uri="{FF2B5EF4-FFF2-40B4-BE49-F238E27FC236}">
                <a16:creationId xmlns:a16="http://schemas.microsoft.com/office/drawing/2014/main" id="{59C5B7E4-53FE-499F-8FC7-4007786B0594}"/>
              </a:ext>
            </a:extLst>
          </p:cNvPr>
          <p:cNvPicPr>
            <a:picLocks noRot="1" noChangeAspect="1"/>
          </p:cNvPicPr>
          <p:nvPr>
            <a:videoFile r:link="rId1"/>
          </p:nvPr>
        </p:nvPicPr>
        <p:blipFill>
          <a:blip r:embed="rId4"/>
          <a:stretch>
            <a:fillRect/>
          </a:stretch>
        </p:blipFill>
        <p:spPr>
          <a:xfrm>
            <a:off x="0" y="85103"/>
            <a:ext cx="12182655" cy="6852743"/>
          </a:xfrm>
          <a:prstGeom prst="rect">
            <a:avLst/>
          </a:prstGeom>
        </p:spPr>
      </p:pic>
      <p:sp>
        <p:nvSpPr>
          <p:cNvPr id="6" name="TextBox 5">
            <a:extLst>
              <a:ext uri="{FF2B5EF4-FFF2-40B4-BE49-F238E27FC236}">
                <a16:creationId xmlns:a16="http://schemas.microsoft.com/office/drawing/2014/main" id="{9E1B1F13-BC3E-47E4-A42C-D36561F0A634}"/>
              </a:ext>
            </a:extLst>
          </p:cNvPr>
          <p:cNvSpPr txBox="1"/>
          <p:nvPr/>
        </p:nvSpPr>
        <p:spPr>
          <a:xfrm>
            <a:off x="10085696" y="5991367"/>
            <a:ext cx="1965277" cy="646331"/>
          </a:xfrm>
          <a:prstGeom prst="rect">
            <a:avLst/>
          </a:prstGeom>
          <a:noFill/>
        </p:spPr>
        <p:txBody>
          <a:bodyPr wrap="square" rtlCol="0">
            <a:spAutoFit/>
          </a:bodyPr>
          <a:lstStyle/>
          <a:p>
            <a:r>
              <a:rPr lang="en-US" dirty="0"/>
              <a:t>Video by Georgi Abbott</a:t>
            </a:r>
          </a:p>
        </p:txBody>
      </p:sp>
    </p:spTree>
    <p:extLst>
      <p:ext uri="{BB962C8B-B14F-4D97-AF65-F5344CB8AC3E}">
        <p14:creationId xmlns:p14="http://schemas.microsoft.com/office/powerpoint/2010/main" val="117894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8F4941-4532-4B6E-96E8-2DC46591313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Home Field Study Assignment</a:t>
            </a:r>
          </a:p>
        </p:txBody>
      </p:sp>
      <p:sp>
        <p:nvSpPr>
          <p:cNvPr id="2" name="TextBox 1">
            <a:extLst>
              <a:ext uri="{FF2B5EF4-FFF2-40B4-BE49-F238E27FC236}">
                <a16:creationId xmlns:a16="http://schemas.microsoft.com/office/drawing/2014/main" id="{899DB746-A2D1-4981-8EC6-0FF26582F0DC}"/>
              </a:ext>
            </a:extLst>
          </p:cNvPr>
          <p:cNvSpPr txBox="1"/>
          <p:nvPr/>
        </p:nvSpPr>
        <p:spPr>
          <a:xfrm>
            <a:off x="324853" y="974558"/>
            <a:ext cx="1696452" cy="923330"/>
          </a:xfrm>
          <a:prstGeom prst="rect">
            <a:avLst/>
          </a:prstGeom>
          <a:noFill/>
        </p:spPr>
        <p:txBody>
          <a:bodyPr wrap="square" rtlCol="0">
            <a:spAutoFit/>
          </a:bodyPr>
          <a:lstStyle/>
          <a:p>
            <a:r>
              <a:rPr lang="en-US" dirty="0"/>
              <a:t>At Home Birding Observations</a:t>
            </a:r>
          </a:p>
        </p:txBody>
      </p:sp>
      <p:graphicFrame>
        <p:nvGraphicFramePr>
          <p:cNvPr id="3" name="Object 2" descr="A student worksheet for taking down observations of birds.">
            <a:extLst>
              <a:ext uri="{FF2B5EF4-FFF2-40B4-BE49-F238E27FC236}">
                <a16:creationId xmlns:a16="http://schemas.microsoft.com/office/drawing/2014/main" id="{BF0C033C-7ADA-40AE-B31C-50C12612877D}"/>
              </a:ext>
            </a:extLst>
          </p:cNvPr>
          <p:cNvGraphicFramePr>
            <a:graphicFrameLocks noChangeAspect="1"/>
          </p:cNvGraphicFramePr>
          <p:nvPr/>
        </p:nvGraphicFramePr>
        <p:xfrm>
          <a:off x="3661152" y="278946"/>
          <a:ext cx="4869696" cy="6300107"/>
        </p:xfrm>
        <a:graphic>
          <a:graphicData uri="http://schemas.openxmlformats.org/presentationml/2006/ole">
            <mc:AlternateContent xmlns:mc="http://schemas.openxmlformats.org/markup-compatibility/2006">
              <mc:Choice xmlns:v="urn:schemas-microsoft-com:vml" Requires="v">
                <p:oleObj name="Acrobat Document" r:id="rId3" imgW="4663440" imgH="6034757" progId="AcroExch.Document.DC">
                  <p:embed/>
                </p:oleObj>
              </mc:Choice>
              <mc:Fallback>
                <p:oleObj name="Acrobat Document" r:id="rId3" imgW="4663440" imgH="6034757" progId="AcroExch.Document.DC">
                  <p:embed/>
                  <p:pic>
                    <p:nvPicPr>
                      <p:cNvPr id="3" name="Object 2" descr="A student worksheet for taking down observations of birds.">
                        <a:extLst>
                          <a:ext uri="{FF2B5EF4-FFF2-40B4-BE49-F238E27FC236}">
                            <a16:creationId xmlns:a16="http://schemas.microsoft.com/office/drawing/2014/main" id="{BF0C033C-7ADA-40AE-B31C-50C12612877D}"/>
                          </a:ext>
                        </a:extLst>
                      </p:cNvPr>
                      <p:cNvPicPr/>
                      <p:nvPr/>
                    </p:nvPicPr>
                    <p:blipFill>
                      <a:blip r:embed="rId4"/>
                      <a:stretch>
                        <a:fillRect/>
                      </a:stretch>
                    </p:blipFill>
                    <p:spPr>
                      <a:xfrm>
                        <a:off x="3661152" y="278946"/>
                        <a:ext cx="4869696" cy="6300107"/>
                      </a:xfrm>
                      <a:prstGeom prst="rect">
                        <a:avLst/>
                      </a:prstGeom>
                    </p:spPr>
                  </p:pic>
                </p:oleObj>
              </mc:Fallback>
            </mc:AlternateContent>
          </a:graphicData>
        </a:graphic>
      </p:graphicFrame>
    </p:spTree>
    <p:extLst>
      <p:ext uri="{BB962C8B-B14F-4D97-AF65-F5344CB8AC3E}">
        <p14:creationId xmlns:p14="http://schemas.microsoft.com/office/powerpoint/2010/main" val="3051728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A Day in the Life of a Field Researcher">
            <a:hlinkClick r:id="" action="ppaction://media"/>
            <a:extLst>
              <a:ext uri="{FF2B5EF4-FFF2-40B4-BE49-F238E27FC236}">
                <a16:creationId xmlns:a16="http://schemas.microsoft.com/office/drawing/2014/main" id="{EB45F7D4-98C9-4FDB-B750-A51A74119026}"/>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
        <p:nvSpPr>
          <p:cNvPr id="2" name="Title 1">
            <a:extLst>
              <a:ext uri="{FF2B5EF4-FFF2-40B4-BE49-F238E27FC236}">
                <a16:creationId xmlns:a16="http://schemas.microsoft.com/office/drawing/2014/main" id="{DC8B577E-FF8A-4342-B6C8-9A5BA457F7C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Extension Activity Video: Day in the Life of a Field Researcher</a:t>
            </a:r>
          </a:p>
        </p:txBody>
      </p:sp>
    </p:spTree>
    <p:extLst>
      <p:ext uri="{BB962C8B-B14F-4D97-AF65-F5344CB8AC3E}">
        <p14:creationId xmlns:p14="http://schemas.microsoft.com/office/powerpoint/2010/main" val="124882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33024C-4C07-40F0-B92D-9C27FC3CC4A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Research Proposal Form</a:t>
            </a:r>
          </a:p>
        </p:txBody>
      </p:sp>
      <p:sp>
        <p:nvSpPr>
          <p:cNvPr id="2" name="TextBox 1">
            <a:extLst>
              <a:ext uri="{FF2B5EF4-FFF2-40B4-BE49-F238E27FC236}">
                <a16:creationId xmlns:a16="http://schemas.microsoft.com/office/drawing/2014/main" id="{899DB746-A2D1-4981-8EC6-0FF26582F0DC}"/>
              </a:ext>
            </a:extLst>
          </p:cNvPr>
          <p:cNvSpPr txBox="1"/>
          <p:nvPr/>
        </p:nvSpPr>
        <p:spPr>
          <a:xfrm>
            <a:off x="324853" y="974558"/>
            <a:ext cx="1696452" cy="646331"/>
          </a:xfrm>
          <a:prstGeom prst="rect">
            <a:avLst/>
          </a:prstGeom>
          <a:noFill/>
        </p:spPr>
        <p:txBody>
          <a:bodyPr wrap="square" rtlCol="0">
            <a:spAutoFit/>
          </a:bodyPr>
          <a:lstStyle/>
          <a:p>
            <a:r>
              <a:rPr lang="en-US" dirty="0"/>
              <a:t>Research Proposal</a:t>
            </a:r>
          </a:p>
        </p:txBody>
      </p:sp>
      <p:graphicFrame>
        <p:nvGraphicFramePr>
          <p:cNvPr id="6" name="Object 5" descr="A research proposal form for a fictional scenario used in the class activity.">
            <a:extLst>
              <a:ext uri="{FF2B5EF4-FFF2-40B4-BE49-F238E27FC236}">
                <a16:creationId xmlns:a16="http://schemas.microsoft.com/office/drawing/2014/main" id="{06A53C80-B772-4C14-A56F-7D427B87B193}"/>
              </a:ext>
            </a:extLst>
          </p:cNvPr>
          <p:cNvGraphicFramePr>
            <a:graphicFrameLocks noChangeAspect="1"/>
          </p:cNvGraphicFramePr>
          <p:nvPr>
            <p:extLst>
              <p:ext uri="{D42A27DB-BD31-4B8C-83A1-F6EECF244321}">
                <p14:modId xmlns:p14="http://schemas.microsoft.com/office/powerpoint/2010/main" val="471521523"/>
              </p:ext>
            </p:extLst>
          </p:nvPr>
        </p:nvGraphicFramePr>
        <p:xfrm>
          <a:off x="2917371" y="0"/>
          <a:ext cx="5327995" cy="6893025"/>
        </p:xfrm>
        <a:graphic>
          <a:graphicData uri="http://schemas.openxmlformats.org/presentationml/2006/ole">
            <mc:AlternateContent xmlns:mc="http://schemas.openxmlformats.org/markup-compatibility/2006">
              <mc:Choice xmlns:v="urn:schemas-microsoft-com:vml" Requires="v">
                <p:oleObj name="Acrobat Document" r:id="rId3" imgW="4663440" imgH="6034757" progId="AcroExch.Document.DC">
                  <p:embed/>
                </p:oleObj>
              </mc:Choice>
              <mc:Fallback>
                <p:oleObj name="Acrobat Document" r:id="rId3" imgW="4663440" imgH="6034757" progId="AcroExch.Document.DC">
                  <p:embed/>
                  <p:pic>
                    <p:nvPicPr>
                      <p:cNvPr id="6" name="Object 5" descr="A research proposal form for a fictional scenario used in the class activity.">
                        <a:extLst>
                          <a:ext uri="{FF2B5EF4-FFF2-40B4-BE49-F238E27FC236}">
                            <a16:creationId xmlns:a16="http://schemas.microsoft.com/office/drawing/2014/main" id="{06A53C80-B772-4C14-A56F-7D427B87B193}"/>
                          </a:ext>
                        </a:extLst>
                      </p:cNvPr>
                      <p:cNvPicPr/>
                      <p:nvPr/>
                    </p:nvPicPr>
                    <p:blipFill>
                      <a:blip r:embed="rId4"/>
                      <a:stretch>
                        <a:fillRect/>
                      </a:stretch>
                    </p:blipFill>
                    <p:spPr>
                      <a:xfrm>
                        <a:off x="2917371" y="0"/>
                        <a:ext cx="5327995" cy="6893025"/>
                      </a:xfrm>
                      <a:prstGeom prst="rect">
                        <a:avLst/>
                      </a:prstGeom>
                    </p:spPr>
                  </p:pic>
                </p:oleObj>
              </mc:Fallback>
            </mc:AlternateContent>
          </a:graphicData>
        </a:graphic>
      </p:graphicFrame>
    </p:spTree>
    <p:extLst>
      <p:ext uri="{BB962C8B-B14F-4D97-AF65-F5344CB8AC3E}">
        <p14:creationId xmlns:p14="http://schemas.microsoft.com/office/powerpoint/2010/main" val="293777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152DAB03-CB9C-4509-85B0-BF48735818DD}"/>
              </a:ext>
            </a:extLst>
          </p:cNvPr>
          <p:cNvSpPr txBox="1">
            <a:spLocks/>
          </p:cNvSpPr>
          <p:nvPr/>
        </p:nvSpPr>
        <p:spPr>
          <a:xfrm>
            <a:off x="634246" y="11503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Ecosystems of Zion National Park</a:t>
            </a:r>
          </a:p>
        </p:txBody>
      </p:sp>
      <p:sp>
        <p:nvSpPr>
          <p:cNvPr id="2" name="Title 1">
            <a:extLst>
              <a:ext uri="{FF2B5EF4-FFF2-40B4-BE49-F238E27FC236}">
                <a16:creationId xmlns:a16="http://schemas.microsoft.com/office/drawing/2014/main" id="{BBE39BC7-BDB4-42E7-B4BE-485801AAA9E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The Four Major Ecosystems of Zion </a:t>
            </a:r>
          </a:p>
        </p:txBody>
      </p:sp>
      <p:pic>
        <p:nvPicPr>
          <p:cNvPr id="12" name="Picture 11" descr="White sandstone creates the ground space that pinyon and pine trees grow from. In the background higher sandstone cliffs of orange, red, and white stand even higher.">
            <a:extLst>
              <a:ext uri="{FF2B5EF4-FFF2-40B4-BE49-F238E27FC236}">
                <a16:creationId xmlns:a16="http://schemas.microsoft.com/office/drawing/2014/main" id="{CE3BA18B-9D72-435E-BB44-B1134823D225}"/>
              </a:ext>
            </a:extLst>
          </p:cNvPr>
          <p:cNvPicPr>
            <a:picLocks noChangeAspect="1"/>
          </p:cNvPicPr>
          <p:nvPr/>
        </p:nvPicPr>
        <p:blipFill rotWithShape="1">
          <a:blip r:embed="rId3">
            <a:extLst>
              <a:ext uri="{28A0092B-C50C-407E-A947-70E740481C1C}">
                <a14:useLocalDpi xmlns:a14="http://schemas.microsoft.com/office/drawing/2010/main" val="0"/>
              </a:ext>
            </a:extLst>
          </a:blip>
          <a:srcRect l="52701"/>
          <a:stretch/>
        </p:blipFill>
        <p:spPr>
          <a:xfrm>
            <a:off x="4084926" y="3674655"/>
            <a:ext cx="3746570" cy="2794786"/>
          </a:xfrm>
          <a:prstGeom prst="rect">
            <a:avLst/>
          </a:prstGeom>
        </p:spPr>
      </p:pic>
      <p:pic>
        <p:nvPicPr>
          <p:cNvPr id="18" name="Picture 17" descr="The Virgin River calmly flows in a green and highly vegetated area. Tall cottonwood trees create a canopy.">
            <a:extLst>
              <a:ext uri="{FF2B5EF4-FFF2-40B4-BE49-F238E27FC236}">
                <a16:creationId xmlns:a16="http://schemas.microsoft.com/office/drawing/2014/main" id="{C43ABFB1-87EF-4C9F-B81F-83C5066617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7539" y="1927888"/>
            <a:ext cx="4198142" cy="2800983"/>
          </a:xfrm>
          <a:prstGeom prst="rect">
            <a:avLst/>
          </a:prstGeom>
        </p:spPr>
      </p:pic>
      <p:pic>
        <p:nvPicPr>
          <p:cNvPr id="16" name="Picture 15" descr="Orange and yellow sandy soil reveals itself as low desert plants grow. Above and surrounding one sees hills and cliffs with more vegetation.">
            <a:extLst>
              <a:ext uri="{FF2B5EF4-FFF2-40B4-BE49-F238E27FC236}">
                <a16:creationId xmlns:a16="http://schemas.microsoft.com/office/drawing/2014/main" id="{CF082563-BED6-46A8-88CC-EF57194CCC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927888"/>
            <a:ext cx="3922378" cy="2844672"/>
          </a:xfrm>
          <a:prstGeom prst="rect">
            <a:avLst/>
          </a:prstGeom>
        </p:spPr>
      </p:pic>
      <p:pic>
        <p:nvPicPr>
          <p:cNvPr id="20" name="Picture 19" descr="From the highest elevations of Zion one views bright green plants and trees into the distance.">
            <a:extLst>
              <a:ext uri="{FF2B5EF4-FFF2-40B4-BE49-F238E27FC236}">
                <a16:creationId xmlns:a16="http://schemas.microsoft.com/office/drawing/2014/main" id="{B1EDEC7A-56BB-444C-837B-E4F221D212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3653" y="867705"/>
            <a:ext cx="3892611" cy="2561295"/>
          </a:xfrm>
          <a:prstGeom prst="rect">
            <a:avLst/>
          </a:prstGeom>
        </p:spPr>
      </p:pic>
    </p:spTree>
    <p:extLst>
      <p:ext uri="{BB962C8B-B14F-4D97-AF65-F5344CB8AC3E}">
        <p14:creationId xmlns:p14="http://schemas.microsoft.com/office/powerpoint/2010/main" val="139413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A99420-B2EE-4854-9BCA-5808657FCE5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Biodiversity in Zion </a:t>
            </a:r>
          </a:p>
        </p:txBody>
      </p:sp>
      <p:sp>
        <p:nvSpPr>
          <p:cNvPr id="7" name="TextBox 6">
            <a:extLst>
              <a:ext uri="{FF2B5EF4-FFF2-40B4-BE49-F238E27FC236}">
                <a16:creationId xmlns:a16="http://schemas.microsoft.com/office/drawing/2014/main" id="{6BFE5C48-15BE-45D1-8E86-27A1DE45D2FC}"/>
              </a:ext>
            </a:extLst>
          </p:cNvPr>
          <p:cNvSpPr txBox="1"/>
          <p:nvPr/>
        </p:nvSpPr>
        <p:spPr>
          <a:xfrm>
            <a:off x="5973748" y="5872296"/>
            <a:ext cx="1294961" cy="954107"/>
          </a:xfrm>
          <a:prstGeom prst="rect">
            <a:avLst/>
          </a:prstGeom>
          <a:noFill/>
        </p:spPr>
        <p:txBody>
          <a:bodyPr wrap="square" rtlCol="0">
            <a:spAutoFit/>
          </a:bodyPr>
          <a:lstStyle/>
          <a:p>
            <a:r>
              <a:rPr lang="en-US" sz="1400" dirty="0"/>
              <a:t>Common Songbirds of Zion Artwork by Zoe Keller</a:t>
            </a:r>
          </a:p>
        </p:txBody>
      </p:sp>
      <p:pic>
        <p:nvPicPr>
          <p:cNvPr id="9" name="Picture 8" descr="A color sketch of the multitude of songbirds that make a home in the sanctuary of Zion. Bird wings are stretched as if in flight, showcasing red, blue, yellow, brown, black and even hues of green.">
            <a:extLst>
              <a:ext uri="{FF2B5EF4-FFF2-40B4-BE49-F238E27FC236}">
                <a16:creationId xmlns:a16="http://schemas.microsoft.com/office/drawing/2014/main" id="{6DBEDB5B-DF6B-46FE-928E-5BD41A7983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973748" cy="6858000"/>
          </a:xfrm>
          <a:prstGeom prst="rect">
            <a:avLst/>
          </a:prstGeom>
        </p:spPr>
      </p:pic>
      <p:sp>
        <p:nvSpPr>
          <p:cNvPr id="2" name="TextBox 1">
            <a:extLst>
              <a:ext uri="{FF2B5EF4-FFF2-40B4-BE49-F238E27FC236}">
                <a16:creationId xmlns:a16="http://schemas.microsoft.com/office/drawing/2014/main" id="{E7313C63-9924-4AF8-9A00-A19BC045B041}"/>
              </a:ext>
            </a:extLst>
          </p:cNvPr>
          <p:cNvSpPr txBox="1"/>
          <p:nvPr/>
        </p:nvSpPr>
        <p:spPr>
          <a:xfrm>
            <a:off x="7737402" y="1202582"/>
            <a:ext cx="2971800" cy="4893647"/>
          </a:xfrm>
          <a:prstGeom prst="rect">
            <a:avLst/>
          </a:prstGeom>
          <a:noFill/>
        </p:spPr>
        <p:txBody>
          <a:bodyPr wrap="square" rtlCol="0">
            <a:spAutoFit/>
          </a:bodyPr>
          <a:lstStyle/>
          <a:p>
            <a:r>
              <a:rPr lang="en-US" sz="2400" dirty="0"/>
              <a:t>What is biodiversity?</a:t>
            </a:r>
          </a:p>
          <a:p>
            <a:endParaRPr lang="en-US" sz="2400" dirty="0"/>
          </a:p>
          <a:p>
            <a:r>
              <a:rPr lang="en-US" sz="2400" dirty="0"/>
              <a:t>Why is biodiversity important?</a:t>
            </a:r>
          </a:p>
          <a:p>
            <a:endParaRPr lang="en-US" sz="2400" dirty="0"/>
          </a:p>
          <a:p>
            <a:r>
              <a:rPr lang="en-US" sz="2400" dirty="0"/>
              <a:t>How do scientists document and record diversity of birds?</a:t>
            </a:r>
          </a:p>
          <a:p>
            <a:endParaRPr lang="en-US" sz="2400" dirty="0"/>
          </a:p>
          <a:p>
            <a:r>
              <a:rPr lang="en-US" sz="2400" dirty="0"/>
              <a:t>How and why should I be a birder?</a:t>
            </a:r>
          </a:p>
          <a:p>
            <a:endParaRPr lang="en-US" sz="2400" dirty="0"/>
          </a:p>
          <a:p>
            <a:endParaRPr lang="en-US" sz="2400" dirty="0"/>
          </a:p>
        </p:txBody>
      </p:sp>
    </p:spTree>
    <p:extLst>
      <p:ext uri="{BB962C8B-B14F-4D97-AF65-F5344CB8AC3E}">
        <p14:creationId xmlns:p14="http://schemas.microsoft.com/office/powerpoint/2010/main" val="141744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DC60C5-C1D8-4F32-9369-65059E179BC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Cooperative Field Study- Birders and Scientists</a:t>
            </a:r>
          </a:p>
        </p:txBody>
      </p:sp>
      <p:pic>
        <p:nvPicPr>
          <p:cNvPr id="5" name="Online Media 4" title="All About Birdwatching | Ages 8+ | Backyard Birds">
            <a:hlinkClick r:id="" action="ppaction://media"/>
            <a:extLst>
              <a:ext uri="{FF2B5EF4-FFF2-40B4-BE49-F238E27FC236}">
                <a16:creationId xmlns:a16="http://schemas.microsoft.com/office/drawing/2014/main" id="{97F301A4-022D-4EAE-B6CB-5CB82107A961}"/>
              </a:ext>
            </a:extLst>
          </p:cNvPr>
          <p:cNvPicPr>
            <a:picLocks noRot="1" noChangeAspect="1"/>
          </p:cNvPicPr>
          <p:nvPr>
            <a:videoFile r:link="rId1"/>
          </p:nvPr>
        </p:nvPicPr>
        <p:blipFill>
          <a:blip r:embed="rId4"/>
          <a:stretch>
            <a:fillRect/>
          </a:stretch>
        </p:blipFill>
        <p:spPr>
          <a:xfrm>
            <a:off x="60839" y="-15240"/>
            <a:ext cx="12165027" cy="6873240"/>
          </a:xfrm>
          <a:prstGeom prst="rect">
            <a:avLst/>
          </a:prstGeom>
        </p:spPr>
      </p:pic>
    </p:spTree>
    <p:extLst>
      <p:ext uri="{BB962C8B-B14F-4D97-AF65-F5344CB8AC3E}">
        <p14:creationId xmlns:p14="http://schemas.microsoft.com/office/powerpoint/2010/main" val="29952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85F0D1-BF3E-4413-AFA2-91208D957C1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Field Study Observation and Data Sheet</a:t>
            </a:r>
          </a:p>
        </p:txBody>
      </p:sp>
      <p:graphicFrame>
        <p:nvGraphicFramePr>
          <p:cNvPr id="3" name="Object 2">
            <a:extLst>
              <a:ext uri="{FF2B5EF4-FFF2-40B4-BE49-F238E27FC236}">
                <a16:creationId xmlns:a16="http://schemas.microsoft.com/office/drawing/2014/main" id="{BF646560-1A91-49F0-8D5A-03D514DD6F6E}"/>
              </a:ext>
            </a:extLst>
          </p:cNvPr>
          <p:cNvGraphicFramePr>
            <a:graphicFrameLocks noChangeAspect="1"/>
          </p:cNvGraphicFramePr>
          <p:nvPr>
            <p:extLst>
              <p:ext uri="{D42A27DB-BD31-4B8C-83A1-F6EECF244321}">
                <p14:modId xmlns:p14="http://schemas.microsoft.com/office/powerpoint/2010/main" val="2503530971"/>
              </p:ext>
            </p:extLst>
          </p:nvPr>
        </p:nvGraphicFramePr>
        <p:xfrm>
          <a:off x="3605057" y="30707"/>
          <a:ext cx="4981885" cy="6445250"/>
        </p:xfrm>
        <a:graphic>
          <a:graphicData uri="http://schemas.openxmlformats.org/presentationml/2006/ole">
            <mc:AlternateContent xmlns:mc="http://schemas.openxmlformats.org/markup-compatibility/2006">
              <mc:Choice xmlns:v="urn:schemas-microsoft-com:vml" Requires="v">
                <p:oleObj name="Acrobat Document" r:id="rId3" imgW="4663440" imgH="6034757" progId="AcroExch.Document.DC">
                  <p:embed/>
                </p:oleObj>
              </mc:Choice>
              <mc:Fallback>
                <p:oleObj name="Acrobat Document" r:id="rId3" imgW="4663440" imgH="6034757" progId="AcroExch.Document.DC">
                  <p:embed/>
                  <p:pic>
                    <p:nvPicPr>
                      <p:cNvPr id="3" name="Object 2">
                        <a:extLst>
                          <a:ext uri="{FF2B5EF4-FFF2-40B4-BE49-F238E27FC236}">
                            <a16:creationId xmlns:a16="http://schemas.microsoft.com/office/drawing/2014/main" id="{BF646560-1A91-49F0-8D5A-03D514DD6F6E}"/>
                          </a:ext>
                        </a:extLst>
                      </p:cNvPr>
                      <p:cNvPicPr/>
                      <p:nvPr/>
                    </p:nvPicPr>
                    <p:blipFill>
                      <a:blip r:embed="rId4"/>
                      <a:stretch>
                        <a:fillRect/>
                      </a:stretch>
                    </p:blipFill>
                    <p:spPr>
                      <a:xfrm>
                        <a:off x="3605057" y="30707"/>
                        <a:ext cx="4981885" cy="6445250"/>
                      </a:xfrm>
                      <a:prstGeom prst="rect">
                        <a:avLst/>
                      </a:prstGeom>
                    </p:spPr>
                  </p:pic>
                </p:oleObj>
              </mc:Fallback>
            </mc:AlternateContent>
          </a:graphicData>
        </a:graphic>
      </p:graphicFrame>
    </p:spTree>
    <p:extLst>
      <p:ext uri="{BB962C8B-B14F-4D97-AF65-F5344CB8AC3E}">
        <p14:creationId xmlns:p14="http://schemas.microsoft.com/office/powerpoint/2010/main" val="1187463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Online Media 29" descr="Spotted Towhee perched on a limb of an oak tree with green leaves. The bird's body is black, white, and orange.">
            <a:hlinkClick r:id="" action="ppaction://media"/>
            <a:extLst>
              <a:ext uri="{FF2B5EF4-FFF2-40B4-BE49-F238E27FC236}">
                <a16:creationId xmlns:a16="http://schemas.microsoft.com/office/drawing/2014/main" id="{8B77531A-97B4-49D0-AD7F-056FC4B57378}"/>
              </a:ext>
            </a:extLst>
          </p:cNvPr>
          <p:cNvPicPr>
            <a:picLocks noRot="1" noChangeAspect="1"/>
          </p:cNvPicPr>
          <p:nvPr>
            <a:videoFile r:link="rId1"/>
          </p:nvPr>
        </p:nvPicPr>
        <p:blipFill>
          <a:blip r:embed="rId4"/>
          <a:stretch>
            <a:fillRect/>
          </a:stretch>
        </p:blipFill>
        <p:spPr>
          <a:xfrm>
            <a:off x="77271" y="0"/>
            <a:ext cx="12126522" cy="6821168"/>
          </a:xfrm>
          <a:prstGeom prst="rect">
            <a:avLst/>
          </a:prstGeom>
        </p:spPr>
      </p:pic>
      <p:sp>
        <p:nvSpPr>
          <p:cNvPr id="2" name="Title 1">
            <a:extLst>
              <a:ext uri="{FF2B5EF4-FFF2-40B4-BE49-F238E27FC236}">
                <a16:creationId xmlns:a16="http://schemas.microsoft.com/office/drawing/2014/main" id="{D256C615-B09E-41E6-981A-A95F8A732ED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Field Study 1: Spotted Towhee</a:t>
            </a:r>
          </a:p>
        </p:txBody>
      </p:sp>
      <p:sp>
        <p:nvSpPr>
          <p:cNvPr id="3" name="TextBox 2">
            <a:extLst>
              <a:ext uri="{FF2B5EF4-FFF2-40B4-BE49-F238E27FC236}">
                <a16:creationId xmlns:a16="http://schemas.microsoft.com/office/drawing/2014/main" id="{221DE851-2622-46F1-8CD9-FCD0DBDFD181}"/>
              </a:ext>
            </a:extLst>
          </p:cNvPr>
          <p:cNvSpPr txBox="1"/>
          <p:nvPr/>
        </p:nvSpPr>
        <p:spPr>
          <a:xfrm>
            <a:off x="10099343" y="5663821"/>
            <a:ext cx="1514902" cy="646331"/>
          </a:xfrm>
          <a:prstGeom prst="rect">
            <a:avLst/>
          </a:prstGeom>
          <a:noFill/>
        </p:spPr>
        <p:txBody>
          <a:bodyPr wrap="square" rtlCol="0">
            <a:spAutoFit/>
          </a:bodyPr>
          <a:lstStyle/>
          <a:p>
            <a:r>
              <a:rPr lang="en-US" dirty="0"/>
              <a:t>Video by Clive Bramham</a:t>
            </a:r>
          </a:p>
        </p:txBody>
      </p:sp>
    </p:spTree>
    <p:extLst>
      <p:ext uri="{BB962C8B-B14F-4D97-AF65-F5344CB8AC3E}">
        <p14:creationId xmlns:p14="http://schemas.microsoft.com/office/powerpoint/2010/main" val="262961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0"/>
                </p:tgtEl>
              </p:cMediaNode>
            </p:video>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0"/>
                                        </p:tgtEl>
                                      </p:cBhvr>
                                    </p:cmd>
                                  </p:childTnLst>
                                </p:cTn>
                              </p:par>
                            </p:childTnLst>
                          </p:cTn>
                        </p:par>
                      </p:childTnLst>
                    </p:cTn>
                  </p:par>
                </p:childTnLst>
              </p:cTn>
              <p:nextCondLst>
                <p:cond evt="onClick" delay="0">
                  <p:tgtEl>
                    <p:spTgt spid="3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1CF759C5-DC89-4D1A-A801-368FEA73057D}"/>
              </a:ext>
            </a:extLst>
          </p:cNvPr>
          <p:cNvSpPr>
            <a:spLocks noGrp="1"/>
          </p:cNvSpPr>
          <p:nvPr>
            <p:ph type="title" idx="4294967295"/>
          </p:nvPr>
        </p:nvSpPr>
        <p:spPr>
          <a:xfrm>
            <a:off x="0" y="0"/>
            <a:ext cx="11252200" cy="472978"/>
          </a:xfrm>
        </p:spPr>
        <p:txBody>
          <a:bodyPr>
            <a:normAutofit/>
          </a:bodyPr>
          <a:lstStyle/>
          <a:p>
            <a:r>
              <a:rPr lang="en-US" sz="1100" b="1" dirty="0"/>
              <a:t>Field Study 2:  Cinnamon Teal</a:t>
            </a:r>
          </a:p>
        </p:txBody>
      </p:sp>
      <p:pic>
        <p:nvPicPr>
          <p:cNvPr id="26" name="Online Media 25" descr="A cinnamon teal water bird swimming in reflective waters.&#10;">
            <a:hlinkClick r:id="" action="ppaction://media"/>
            <a:extLst>
              <a:ext uri="{FF2B5EF4-FFF2-40B4-BE49-F238E27FC236}">
                <a16:creationId xmlns:a16="http://schemas.microsoft.com/office/drawing/2014/main" id="{8CACBE5C-B06C-4C0C-B7C1-BEF1FFF2992C}"/>
              </a:ext>
            </a:extLst>
          </p:cNvPr>
          <p:cNvPicPr>
            <a:picLocks noRot="1" noChangeAspect="1"/>
          </p:cNvPicPr>
          <p:nvPr>
            <a:videoFile r:link="rId1"/>
          </p:nvPr>
        </p:nvPicPr>
        <p:blipFill>
          <a:blip r:embed="rId4"/>
          <a:stretch>
            <a:fillRect/>
          </a:stretch>
        </p:blipFill>
        <p:spPr>
          <a:xfrm>
            <a:off x="0" y="0"/>
            <a:ext cx="12239311" cy="6858000"/>
          </a:xfrm>
          <a:prstGeom prst="rect">
            <a:avLst/>
          </a:prstGeom>
        </p:spPr>
      </p:pic>
      <p:sp>
        <p:nvSpPr>
          <p:cNvPr id="2" name="TextBox 1">
            <a:extLst>
              <a:ext uri="{FF2B5EF4-FFF2-40B4-BE49-F238E27FC236}">
                <a16:creationId xmlns:a16="http://schemas.microsoft.com/office/drawing/2014/main" id="{68F60365-88E0-4B10-89F3-C5598F1A4FC1}"/>
              </a:ext>
            </a:extLst>
          </p:cNvPr>
          <p:cNvSpPr txBox="1"/>
          <p:nvPr/>
        </p:nvSpPr>
        <p:spPr>
          <a:xfrm>
            <a:off x="218364" y="6359857"/>
            <a:ext cx="2797791" cy="369332"/>
          </a:xfrm>
          <a:prstGeom prst="rect">
            <a:avLst/>
          </a:prstGeom>
          <a:noFill/>
        </p:spPr>
        <p:txBody>
          <a:bodyPr wrap="square" rtlCol="0">
            <a:spAutoFit/>
          </a:bodyPr>
          <a:lstStyle/>
          <a:p>
            <a:r>
              <a:rPr lang="en-US" dirty="0"/>
              <a:t>Cornell Lab of Ornithology</a:t>
            </a:r>
          </a:p>
        </p:txBody>
      </p:sp>
    </p:spTree>
    <p:extLst>
      <p:ext uri="{BB962C8B-B14F-4D97-AF65-F5344CB8AC3E}">
        <p14:creationId xmlns:p14="http://schemas.microsoft.com/office/powerpoint/2010/main" val="147862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6"/>
                </p:tgtEl>
              </p:cMediaNode>
            </p:video>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6"/>
                                        </p:tgtEl>
                                      </p:cBhvr>
                                    </p:cmd>
                                  </p:childTnLst>
                                </p:cTn>
                              </p:par>
                            </p:childTnLst>
                          </p:cTn>
                        </p:par>
                      </p:childTnLst>
                    </p:cTn>
                  </p:par>
                </p:childTnLst>
              </p:cTn>
              <p:nextCondLst>
                <p:cond evt="onClick" delay="0">
                  <p:tgtEl>
                    <p:spTgt spid="2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1CF759C5-DC89-4D1A-A801-368FEA73057D}"/>
              </a:ext>
            </a:extLst>
          </p:cNvPr>
          <p:cNvSpPr>
            <a:spLocks noGrp="1"/>
          </p:cNvSpPr>
          <p:nvPr>
            <p:ph type="title" idx="4294967295"/>
          </p:nvPr>
        </p:nvSpPr>
        <p:spPr>
          <a:xfrm>
            <a:off x="0" y="106362"/>
            <a:ext cx="11353800" cy="411163"/>
          </a:xfrm>
        </p:spPr>
        <p:txBody>
          <a:bodyPr>
            <a:normAutofit/>
          </a:bodyPr>
          <a:lstStyle/>
          <a:p>
            <a:r>
              <a:rPr lang="en-US" sz="1100" b="1" dirty="0"/>
              <a:t>Field Study 3:  Golden Eagle</a:t>
            </a:r>
          </a:p>
        </p:txBody>
      </p:sp>
      <p:pic>
        <p:nvPicPr>
          <p:cNvPr id="27" name="Online Media 26" descr="A Golden Eagle looks toward the camera while snow falls around.">
            <a:hlinkClick r:id="" action="ppaction://media"/>
            <a:extLst>
              <a:ext uri="{FF2B5EF4-FFF2-40B4-BE49-F238E27FC236}">
                <a16:creationId xmlns:a16="http://schemas.microsoft.com/office/drawing/2014/main" id="{AD0C0763-56AA-4F75-B250-2AA913E84165}"/>
              </a:ext>
            </a:extLst>
          </p:cNvPr>
          <p:cNvPicPr>
            <a:picLocks noRot="1" noChangeAspect="1"/>
          </p:cNvPicPr>
          <p:nvPr>
            <a:videoFile r:link="rId1"/>
          </p:nvPr>
        </p:nvPicPr>
        <p:blipFill>
          <a:blip r:embed="rId4"/>
          <a:stretch>
            <a:fillRect/>
          </a:stretch>
        </p:blipFill>
        <p:spPr>
          <a:xfrm>
            <a:off x="0" y="-46038"/>
            <a:ext cx="12192000" cy="6770489"/>
          </a:xfrm>
          <a:prstGeom prst="rect">
            <a:avLst/>
          </a:prstGeom>
        </p:spPr>
      </p:pic>
      <p:sp>
        <p:nvSpPr>
          <p:cNvPr id="4" name="TextBox 3">
            <a:extLst>
              <a:ext uri="{FF2B5EF4-FFF2-40B4-BE49-F238E27FC236}">
                <a16:creationId xmlns:a16="http://schemas.microsoft.com/office/drawing/2014/main" id="{B1435F37-AE67-4DB0-8B60-F7B4C69538DB}"/>
              </a:ext>
            </a:extLst>
          </p:cNvPr>
          <p:cNvSpPr txBox="1"/>
          <p:nvPr/>
        </p:nvSpPr>
        <p:spPr>
          <a:xfrm>
            <a:off x="218364" y="6359857"/>
            <a:ext cx="2797791" cy="369332"/>
          </a:xfrm>
          <a:prstGeom prst="rect">
            <a:avLst/>
          </a:prstGeom>
          <a:noFill/>
        </p:spPr>
        <p:txBody>
          <a:bodyPr wrap="square" rtlCol="0">
            <a:spAutoFit/>
          </a:bodyPr>
          <a:lstStyle/>
          <a:p>
            <a:r>
              <a:rPr lang="en-US" dirty="0"/>
              <a:t>Cornell Lab of Ornithology</a:t>
            </a:r>
          </a:p>
        </p:txBody>
      </p:sp>
    </p:spTree>
    <p:extLst>
      <p:ext uri="{BB962C8B-B14F-4D97-AF65-F5344CB8AC3E}">
        <p14:creationId xmlns:p14="http://schemas.microsoft.com/office/powerpoint/2010/main" val="47434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7"/>
                </p:tgtEl>
              </p:cMediaNode>
            </p:video>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7"/>
                                        </p:tgtEl>
                                      </p:cBhvr>
                                    </p:cmd>
                                  </p:childTnLst>
                                </p:cTn>
                              </p:par>
                            </p:childTnLst>
                          </p:cTn>
                        </p:par>
                      </p:childTnLst>
                    </p:cTn>
                  </p:par>
                </p:childTnLst>
              </p:cTn>
              <p:nextCondLst>
                <p:cond evt="onClick" delay="0">
                  <p:tgtEl>
                    <p:spTgt spid="2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Background blurred image to slide features a black, orange, and white Spotted Towhee perched on a thin tree branch.">
            <a:extLst>
              <a:ext uri="{FF2B5EF4-FFF2-40B4-BE49-F238E27FC236}">
                <a16:creationId xmlns:a16="http://schemas.microsoft.com/office/drawing/2014/main" id="{C374A6D8-8560-45D0-B9D5-D29475BFC170}"/>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6360" b="14969"/>
          <a:stretch/>
        </p:blipFill>
        <p:spPr>
          <a:xfrm>
            <a:off x="0" y="0"/>
            <a:ext cx="12191980" cy="6857999"/>
          </a:xfrm>
          <a:prstGeom prst="rect">
            <a:avLst/>
          </a:prstGeom>
        </p:spPr>
      </p:pic>
      <p:sp>
        <p:nvSpPr>
          <p:cNvPr id="23" name="TextBox 22">
            <a:extLst>
              <a:ext uri="{FF2B5EF4-FFF2-40B4-BE49-F238E27FC236}">
                <a16:creationId xmlns:a16="http://schemas.microsoft.com/office/drawing/2014/main" id="{BA2A46C1-7D4B-4D52-B86D-8AEC21C7D9F2}"/>
              </a:ext>
            </a:extLst>
          </p:cNvPr>
          <p:cNvSpPr txBox="1"/>
          <p:nvPr/>
        </p:nvSpPr>
        <p:spPr>
          <a:xfrm>
            <a:off x="10144626" y="5955737"/>
            <a:ext cx="1804737" cy="307777"/>
          </a:xfrm>
          <a:prstGeom prst="rect">
            <a:avLst/>
          </a:prstGeom>
          <a:noFill/>
        </p:spPr>
        <p:txBody>
          <a:bodyPr wrap="square" rtlCol="0">
            <a:spAutoFit/>
          </a:bodyPr>
          <a:lstStyle/>
          <a:p>
            <a:r>
              <a:rPr lang="en-US" sz="1400" dirty="0"/>
              <a:t>Photo Sally King, NPS</a:t>
            </a:r>
          </a:p>
        </p:txBody>
      </p:sp>
      <p:sp>
        <p:nvSpPr>
          <p:cNvPr id="2" name="Title 1">
            <a:extLst>
              <a:ext uri="{FF2B5EF4-FFF2-40B4-BE49-F238E27FC236}">
                <a16:creationId xmlns:a16="http://schemas.microsoft.com/office/drawing/2014/main" id="{DF483696-BAF0-44A5-BBA0-FF44EF220C9D}"/>
              </a:ext>
            </a:extLst>
          </p:cNvPr>
          <p:cNvSpPr>
            <a:spLocks noGrp="1"/>
          </p:cNvSpPr>
          <p:nvPr>
            <p:ph type="title"/>
          </p:nvPr>
        </p:nvSpPr>
        <p:spPr>
          <a:xfrm>
            <a:off x="838201" y="1065862"/>
            <a:ext cx="3313164" cy="4726276"/>
          </a:xfrm>
        </p:spPr>
        <p:txBody>
          <a:bodyPr>
            <a:normAutofit/>
          </a:bodyPr>
          <a:lstStyle/>
          <a:p>
            <a:pPr algn="r"/>
            <a:r>
              <a:rPr lang="en-US" sz="4000" b="1" dirty="0">
                <a:solidFill>
                  <a:srgbClr val="FFFFFF"/>
                </a:solidFill>
              </a:rPr>
              <a:t>Small Group Discussion:  Field Study Observations</a:t>
            </a:r>
          </a:p>
        </p:txBody>
      </p:sp>
      <p:cxnSp>
        <p:nvCxnSpPr>
          <p:cNvPr id="29" name="Straight Connector 2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Content Placeholder 19">
            <a:extLst>
              <a:ext uri="{FF2B5EF4-FFF2-40B4-BE49-F238E27FC236}">
                <a16:creationId xmlns:a16="http://schemas.microsoft.com/office/drawing/2014/main" id="{D0609424-7AEA-4797-852B-5FB43C0A512D}"/>
              </a:ext>
            </a:extLst>
          </p:cNvPr>
          <p:cNvSpPr>
            <a:spLocks noGrp="1"/>
          </p:cNvSpPr>
          <p:nvPr>
            <p:ph idx="1"/>
          </p:nvPr>
        </p:nvSpPr>
        <p:spPr>
          <a:xfrm>
            <a:off x="5155379" y="1065862"/>
            <a:ext cx="5744685" cy="4726276"/>
          </a:xfrm>
        </p:spPr>
        <p:txBody>
          <a:bodyPr anchor="ctr">
            <a:normAutofit/>
          </a:bodyPr>
          <a:lstStyle/>
          <a:p>
            <a:r>
              <a:rPr lang="en-US" sz="2000" dirty="0">
                <a:solidFill>
                  <a:srgbClr val="FFFFFF"/>
                </a:solidFill>
              </a:rPr>
              <a:t>Share your sketch of the Spotted Towhee. How would you describe the shape of its body?</a:t>
            </a:r>
          </a:p>
          <a:p>
            <a:r>
              <a:rPr lang="en-US" sz="2000" dirty="0">
                <a:solidFill>
                  <a:srgbClr val="FFFFFF"/>
                </a:solidFill>
              </a:rPr>
              <a:t>What was the Spotted Towhee doing? Why do you think it was behaving this way?</a:t>
            </a:r>
          </a:p>
          <a:p>
            <a:r>
              <a:rPr lang="en-US" sz="2000" dirty="0">
                <a:solidFill>
                  <a:srgbClr val="FFFFFF"/>
                </a:solidFill>
              </a:rPr>
              <a:t>Compare and contrast the three birds observed in the videos. How are the similar? How are they different?</a:t>
            </a:r>
          </a:p>
          <a:p>
            <a:r>
              <a:rPr lang="en-US" sz="2000" dirty="0">
                <a:solidFill>
                  <a:srgbClr val="FFFFFF"/>
                </a:solidFill>
              </a:rPr>
              <a:t>Why do you think there is such physical and behavioral diversity in birds?</a:t>
            </a:r>
          </a:p>
          <a:p>
            <a:endParaRPr lang="en-US" sz="2000" dirty="0">
              <a:solidFill>
                <a:srgbClr val="FFFFFF"/>
              </a:solidFill>
            </a:endParaRPr>
          </a:p>
        </p:txBody>
      </p:sp>
    </p:spTree>
    <p:extLst>
      <p:ext uri="{BB962C8B-B14F-4D97-AF65-F5344CB8AC3E}">
        <p14:creationId xmlns:p14="http://schemas.microsoft.com/office/powerpoint/2010/main" val="38659386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3E4A7687860A45960020D9AE0EE5D7" ma:contentTypeVersion="9" ma:contentTypeDescription="Create a new document." ma:contentTypeScope="" ma:versionID="08e42709b9e8a9a4ad512e73039fcf84">
  <xsd:schema xmlns:xsd="http://www.w3.org/2001/XMLSchema" xmlns:xs="http://www.w3.org/2001/XMLSchema" xmlns:p="http://schemas.microsoft.com/office/2006/metadata/properties" xmlns:ns2="8f4e667e-aa7d-472f-b134-c2c3f016ce94" targetNamespace="http://schemas.microsoft.com/office/2006/metadata/properties" ma:root="true" ma:fieldsID="c9ca807d3a613fe5b63c8588ead0ba7c" ns2:_="">
    <xsd:import namespace="8f4e667e-aa7d-472f-b134-c2c3f016ce9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4e667e-aa7d-472f-b134-c2c3f016ce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9FF26C-6485-4627-97FD-28822C5C110C}">
  <ds:schemaRefs>
    <ds:schemaRef ds:uri="http://schemas.microsoft.com/sharepoint/v3/contenttype/forms"/>
  </ds:schemaRefs>
</ds:datastoreItem>
</file>

<file path=customXml/itemProps2.xml><?xml version="1.0" encoding="utf-8"?>
<ds:datastoreItem xmlns:ds="http://schemas.openxmlformats.org/officeDocument/2006/customXml" ds:itemID="{A337F5A1-366A-4D37-BFB9-FDE4A5C0C6A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3A752CA-C41A-4327-ABC4-097DEA13B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4e667e-aa7d-472f-b134-c2c3f016ce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1883</TotalTime>
  <Words>2284</Words>
  <Application>Microsoft Office PowerPoint</Application>
  <PresentationFormat>Widescreen</PresentationFormat>
  <Paragraphs>134</Paragraphs>
  <Slides>15</Slides>
  <Notes>15</Notes>
  <HiddenSlides>0</HiddenSlides>
  <MMClips>6</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Calibri Light</vt:lpstr>
      <vt:lpstr>Office Theme</vt:lpstr>
      <vt:lpstr>Acrobat Document</vt:lpstr>
      <vt:lpstr>Lesson 2 Introductory Slide</vt:lpstr>
      <vt:lpstr>The Four Major Ecosystems of Zion </vt:lpstr>
      <vt:lpstr>Biodiversity in Zion </vt:lpstr>
      <vt:lpstr>Cooperative Field Study- Birders and Scientists</vt:lpstr>
      <vt:lpstr>Field Study Observation and Data Sheet</vt:lpstr>
      <vt:lpstr>Field Study 1: Spotted Towhee</vt:lpstr>
      <vt:lpstr>Field Study 2:  Cinnamon Teal</vt:lpstr>
      <vt:lpstr>Field Study 3:  Golden Eagle</vt:lpstr>
      <vt:lpstr>Small Group Discussion:  Field Study Observations</vt:lpstr>
      <vt:lpstr>Archived Historical Document</vt:lpstr>
      <vt:lpstr>NPS Official Field Observation Form</vt:lpstr>
      <vt:lpstr>Northern Flicker Field Video</vt:lpstr>
      <vt:lpstr>Home Field Study Assignment</vt:lpstr>
      <vt:lpstr>Extension Activity Video: Day in the Life of a Field Researcher</vt:lpstr>
      <vt:lpstr>Research Proposal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Buttram, Andrea G</dc:creator>
  <cp:lastModifiedBy>Dumler, Amber</cp:lastModifiedBy>
  <cp:revision>69</cp:revision>
  <dcterms:created xsi:type="dcterms:W3CDTF">2020-09-17T22:19:09Z</dcterms:created>
  <dcterms:modified xsi:type="dcterms:W3CDTF">2021-11-16T20:35:42Z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0x010100293E4A7687860A45960020D9AE0EE5D7</vt:lpwstr>
  </property>
</Properties>
</file>