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65" r:id="rId3"/>
    <p:sldId id="266" r:id="rId4"/>
    <p:sldId id="267" r:id="rId5"/>
    <p:sldId id="257" r:id="rId6"/>
    <p:sldId id="258" r:id="rId7"/>
    <p:sldId id="275" r:id="rId8"/>
    <p:sldId id="299" r:id="rId9"/>
    <p:sldId id="259" r:id="rId10"/>
    <p:sldId id="268" r:id="rId11"/>
    <p:sldId id="272" r:id="rId12"/>
    <p:sldId id="273" r:id="rId13"/>
    <p:sldId id="288" r:id="rId14"/>
    <p:sldId id="289" r:id="rId15"/>
    <p:sldId id="290" r:id="rId16"/>
    <p:sldId id="276" r:id="rId17"/>
    <p:sldId id="260" r:id="rId18"/>
    <p:sldId id="292" r:id="rId19"/>
    <p:sldId id="291" r:id="rId20"/>
    <p:sldId id="293" r:id="rId21"/>
    <p:sldId id="294" r:id="rId22"/>
    <p:sldId id="295" r:id="rId23"/>
    <p:sldId id="296" r:id="rId24"/>
    <p:sldId id="297" r:id="rId25"/>
    <p:sldId id="298" r:id="rId26"/>
    <p:sldId id="277" r:id="rId27"/>
    <p:sldId id="313" r:id="rId28"/>
    <p:sldId id="278" r:id="rId29"/>
    <p:sldId id="300" r:id="rId30"/>
    <p:sldId id="314" r:id="rId31"/>
    <p:sldId id="301" r:id="rId32"/>
    <p:sldId id="316" r:id="rId33"/>
    <p:sldId id="302" r:id="rId34"/>
    <p:sldId id="317" r:id="rId35"/>
    <p:sldId id="303" r:id="rId36"/>
    <p:sldId id="318" r:id="rId37"/>
    <p:sldId id="261" r:id="rId38"/>
    <p:sldId id="320" r:id="rId39"/>
    <p:sldId id="319" r:id="rId40"/>
    <p:sldId id="321" r:id="rId41"/>
    <p:sldId id="280" r:id="rId42"/>
    <p:sldId id="304" r:id="rId43"/>
    <p:sldId id="322" r:id="rId44"/>
    <p:sldId id="305" r:id="rId45"/>
    <p:sldId id="306" r:id="rId46"/>
    <p:sldId id="307" r:id="rId47"/>
    <p:sldId id="284" r:id="rId48"/>
    <p:sldId id="308" r:id="rId49"/>
    <p:sldId id="309" r:id="rId50"/>
    <p:sldId id="263" r:id="rId51"/>
    <p:sldId id="286" r:id="rId52"/>
    <p:sldId id="287" r:id="rId53"/>
    <p:sldId id="310" r:id="rId54"/>
    <p:sldId id="311" r:id="rId55"/>
    <p:sldId id="285" r:id="rId56"/>
    <p:sldId id="312" r:id="rId57"/>
    <p:sldId id="28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F8A58-AE36-46F8-B27B-FB7BC30CDFD8}" v="4654" dt="2023-03-25T19:02:23.877"/>
    <p1510:client id="{272BDF5A-993E-4FD2-8574-850E225F1359}" v="1" dt="2023-03-25T20:34:34.643"/>
    <p1510:client id="{40DD055F-C922-EDBD-EF68-52E611D18FFA}" v="175" dt="2023-03-24T22:33:05.454"/>
    <p1510:client id="{5D7368FC-FCA9-89F1-7887-590E9DDCC17D}" v="67" dt="2023-03-24T22:52:17.980"/>
    <p1510:client id="{6B2935AB-3F00-404A-88CE-E47B1DAB066E}" v="28" dt="2023-03-24T23:58:35.166"/>
    <p1510:client id="{877635DB-47D6-72D6-1111-F3510D254E32}" v="576" dt="2023-03-24T22:16:02.802"/>
    <p1510:client id="{92DB5DE1-264D-C1AF-09BE-CE718AE75D96}" v="20" dt="2023-03-24T23:02:21.099"/>
    <p1510:client id="{9A63266B-537B-AA7F-7261-111E3F932F7C}" v="98" dt="2023-03-25T18:11:55.297"/>
    <p1510:client id="{AD8306B8-F402-FEF2-C99D-8CB42F19BF5A}" v="42" dt="2023-03-24T23:25:17.611"/>
    <p1510:client id="{C11B3FA9-F30E-4098-FBC3-6BD961165ECB}" v="4" dt="2023-03-25T00:31:05.024"/>
    <p1510:client id="{CAAD90B0-E34E-1025-BB0D-B49388E52FEF}" v="10" dt="2023-03-24T22:57:35.548"/>
    <p1510:client id="{EF4AE0E5-4FE9-C4B3-C958-5D04E6D0778A}" v="16" dt="2023-03-24T23:29:49.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Erika" userId="b90234c6-cd62-4c1a-b601-c0261bdc96c4" providerId="ADAL" clId="{272BDF5A-993E-4FD2-8574-850E225F1359}"/>
    <pc:docChg chg="undo custSel addSld delSld">
      <pc:chgData name="Williams, Erika" userId="b90234c6-cd62-4c1a-b601-c0261bdc96c4" providerId="ADAL" clId="{272BDF5A-993E-4FD2-8574-850E225F1359}" dt="2023-03-25T21:20:55.343" v="3" actId="2696"/>
      <pc:docMkLst>
        <pc:docMk/>
      </pc:docMkLst>
      <pc:sldChg chg="add del">
        <pc:chgData name="Williams, Erika" userId="b90234c6-cd62-4c1a-b601-c0261bdc96c4" providerId="ADAL" clId="{272BDF5A-993E-4FD2-8574-850E225F1359}" dt="2023-03-25T21:20:55.343" v="3" actId="2696"/>
        <pc:sldMkLst>
          <pc:docMk/>
          <pc:sldMk cId="2440090309" sldId="264"/>
        </pc:sldMkLst>
      </pc:sldChg>
      <pc:sldChg chg="del">
        <pc:chgData name="Williams, Erika" userId="b90234c6-cd62-4c1a-b601-c0261bdc96c4" providerId="ADAL" clId="{272BDF5A-993E-4FD2-8574-850E225F1359}" dt="2023-03-25T21:20:48.733" v="2" actId="2696"/>
        <pc:sldMkLst>
          <pc:docMk/>
          <pc:sldMk cId="2716542154" sldId="270"/>
        </pc:sldMkLst>
      </pc:sldChg>
      <pc:sldChg chg="del">
        <pc:chgData name="Williams, Erika" userId="b90234c6-cd62-4c1a-b601-c0261bdc96c4" providerId="ADAL" clId="{272BDF5A-993E-4FD2-8574-850E225F1359}" dt="2023-03-25T21:20:48.733" v="2" actId="2696"/>
        <pc:sldMkLst>
          <pc:docMk/>
          <pc:sldMk cId="1931564869"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63441-0316-4490-9159-9923C538C96D}" type="datetimeFigureOut">
              <a:rPr lang="en-US" smtClean="0"/>
              <a:t>3/25/2023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BE073-27E2-4F16-8B10-BCB73F69B763}" type="slidenum">
              <a:rPr lang="en-US" smtClean="0"/>
              <a:t>‹#›</a:t>
            </a:fld>
            <a:endParaRPr lang="en-US"/>
          </a:p>
        </p:txBody>
      </p:sp>
    </p:spTree>
    <p:extLst>
      <p:ext uri="{BB962C8B-B14F-4D97-AF65-F5344CB8AC3E}">
        <p14:creationId xmlns:p14="http://schemas.microsoft.com/office/powerpoint/2010/main" val="1012688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BE073-27E2-4F16-8B10-BCB73F69B763}" type="slidenum">
              <a:rPr lang="en-US" smtClean="0"/>
              <a:t>30</a:t>
            </a:fld>
            <a:endParaRPr lang="en-US"/>
          </a:p>
        </p:txBody>
      </p:sp>
    </p:spTree>
    <p:extLst>
      <p:ext uri="{BB962C8B-B14F-4D97-AF65-F5344CB8AC3E}">
        <p14:creationId xmlns:p14="http://schemas.microsoft.com/office/powerpoint/2010/main" val="368283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BE073-27E2-4F16-8B10-BCB73F69B763}" type="slidenum">
              <a:rPr lang="en-US" smtClean="0"/>
              <a:t>43</a:t>
            </a:fld>
            <a:endParaRPr lang="en-US"/>
          </a:p>
        </p:txBody>
      </p:sp>
    </p:spTree>
    <p:extLst>
      <p:ext uri="{BB962C8B-B14F-4D97-AF65-F5344CB8AC3E}">
        <p14:creationId xmlns:p14="http://schemas.microsoft.com/office/powerpoint/2010/main" val="91278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BE073-27E2-4F16-8B10-BCB73F69B763}" type="slidenum">
              <a:rPr lang="en-US" smtClean="0"/>
              <a:t>32</a:t>
            </a:fld>
            <a:endParaRPr lang="en-US"/>
          </a:p>
        </p:txBody>
      </p:sp>
    </p:spTree>
    <p:extLst>
      <p:ext uri="{BB962C8B-B14F-4D97-AF65-F5344CB8AC3E}">
        <p14:creationId xmlns:p14="http://schemas.microsoft.com/office/powerpoint/2010/main" val="354797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BE073-27E2-4F16-8B10-BCB73F69B763}" type="slidenum">
              <a:rPr lang="en-US" smtClean="0"/>
              <a:t>34</a:t>
            </a:fld>
            <a:endParaRPr lang="en-US"/>
          </a:p>
        </p:txBody>
      </p:sp>
    </p:spTree>
    <p:extLst>
      <p:ext uri="{BB962C8B-B14F-4D97-AF65-F5344CB8AC3E}">
        <p14:creationId xmlns:p14="http://schemas.microsoft.com/office/powerpoint/2010/main" val="257406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BE073-27E2-4F16-8B10-BCB73F69B763}" type="slidenum">
              <a:rPr lang="en-US" smtClean="0"/>
              <a:t>36</a:t>
            </a:fld>
            <a:endParaRPr lang="en-US"/>
          </a:p>
        </p:txBody>
      </p:sp>
    </p:spTree>
    <p:extLst>
      <p:ext uri="{BB962C8B-B14F-4D97-AF65-F5344CB8AC3E}">
        <p14:creationId xmlns:p14="http://schemas.microsoft.com/office/powerpoint/2010/main" val="370232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BE073-27E2-4F16-8B10-BCB73F69B763}" type="slidenum">
              <a:rPr lang="en-US" smtClean="0"/>
              <a:t>37</a:t>
            </a:fld>
            <a:endParaRPr lang="en-US"/>
          </a:p>
        </p:txBody>
      </p:sp>
    </p:spTree>
    <p:extLst>
      <p:ext uri="{BB962C8B-B14F-4D97-AF65-F5344CB8AC3E}">
        <p14:creationId xmlns:p14="http://schemas.microsoft.com/office/powerpoint/2010/main" val="339692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BE073-27E2-4F16-8B10-BCB73F69B763}" type="slidenum">
              <a:rPr lang="en-US" smtClean="0"/>
              <a:t>38</a:t>
            </a:fld>
            <a:endParaRPr lang="en-US"/>
          </a:p>
        </p:txBody>
      </p:sp>
    </p:spTree>
    <p:extLst>
      <p:ext uri="{BB962C8B-B14F-4D97-AF65-F5344CB8AC3E}">
        <p14:creationId xmlns:p14="http://schemas.microsoft.com/office/powerpoint/2010/main" val="408756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BE073-27E2-4F16-8B10-BCB73F69B763}" type="slidenum">
              <a:rPr lang="en-US" smtClean="0"/>
              <a:t>39</a:t>
            </a:fld>
            <a:endParaRPr lang="en-US"/>
          </a:p>
        </p:txBody>
      </p:sp>
    </p:spTree>
    <p:extLst>
      <p:ext uri="{BB962C8B-B14F-4D97-AF65-F5344CB8AC3E}">
        <p14:creationId xmlns:p14="http://schemas.microsoft.com/office/powerpoint/2010/main" val="130055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BE073-27E2-4F16-8B10-BCB73F69B763}" type="slidenum">
              <a:rPr lang="en-US" smtClean="0"/>
              <a:t>40</a:t>
            </a:fld>
            <a:endParaRPr lang="en-US"/>
          </a:p>
        </p:txBody>
      </p:sp>
    </p:spTree>
    <p:extLst>
      <p:ext uri="{BB962C8B-B14F-4D97-AF65-F5344CB8AC3E}">
        <p14:creationId xmlns:p14="http://schemas.microsoft.com/office/powerpoint/2010/main" val="26594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BE073-27E2-4F16-8B10-BCB73F69B763}" type="slidenum">
              <a:rPr lang="en-US" smtClean="0"/>
              <a:t>41</a:t>
            </a:fld>
            <a:endParaRPr lang="en-US"/>
          </a:p>
        </p:txBody>
      </p:sp>
    </p:spTree>
    <p:extLst>
      <p:ext uri="{BB962C8B-B14F-4D97-AF65-F5344CB8AC3E}">
        <p14:creationId xmlns:p14="http://schemas.microsoft.com/office/powerpoint/2010/main" val="237266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39DF8-AE18-2375-395D-33CF406770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6AABCB-CDC2-735A-38FA-A27EF0E3DA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DD35D0-9005-75ED-3F71-62D52585C66E}"/>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5" name="Footer Placeholder 4">
            <a:extLst>
              <a:ext uri="{FF2B5EF4-FFF2-40B4-BE49-F238E27FC236}">
                <a16:creationId xmlns:a16="http://schemas.microsoft.com/office/drawing/2014/main" id="{A06DB268-8F7C-5C36-1BB5-A46CE75E3A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9F1F6-AC43-C408-6D36-CC086B884C90}"/>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2895722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B2DD2-B044-CCCA-0E5B-69F7842CBF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348342-7F9D-C55A-2514-2379C2B052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DF810-E5FC-164B-761D-86703AF76411}"/>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5" name="Footer Placeholder 4">
            <a:extLst>
              <a:ext uri="{FF2B5EF4-FFF2-40B4-BE49-F238E27FC236}">
                <a16:creationId xmlns:a16="http://schemas.microsoft.com/office/drawing/2014/main" id="{3CA0F20E-CE0C-D105-9EE4-EDF9FB58B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BDC36-7141-45B0-D82D-7230D488379F}"/>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418402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2EE146-53CC-40F7-2269-52DF3E8318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25ADB7-1025-4358-D401-8DAD8FA4B5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9B5D9-03A6-83C6-369F-A7A189F52BEE}"/>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5" name="Footer Placeholder 4">
            <a:extLst>
              <a:ext uri="{FF2B5EF4-FFF2-40B4-BE49-F238E27FC236}">
                <a16:creationId xmlns:a16="http://schemas.microsoft.com/office/drawing/2014/main" id="{73B87794-C84B-CC62-B388-CC136F647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B7BBC-6CAC-84C6-829D-44B970560DFE}"/>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1529689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0BEE0-85E3-D302-D36F-2CEF70C19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CC8CD8-2A09-F666-9C5B-D50316047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0633F-0FF3-9D4A-0D12-203FC001A52B}"/>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5" name="Footer Placeholder 4">
            <a:extLst>
              <a:ext uri="{FF2B5EF4-FFF2-40B4-BE49-F238E27FC236}">
                <a16:creationId xmlns:a16="http://schemas.microsoft.com/office/drawing/2014/main" id="{684F549C-4850-8EE4-85A6-3036C722E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1CA8C-B625-F1F5-C342-47CB15F921BC}"/>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286877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E10EE-FDAA-3D75-BE98-300D6DB13B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F32353-78F9-A6FB-15F5-450682CD9F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B4F3C5-5035-3496-A837-7DF49C37E2BB}"/>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5" name="Footer Placeholder 4">
            <a:extLst>
              <a:ext uri="{FF2B5EF4-FFF2-40B4-BE49-F238E27FC236}">
                <a16:creationId xmlns:a16="http://schemas.microsoft.com/office/drawing/2014/main" id="{0D820E63-5A63-AE28-0607-88FEE2872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4461A-9C56-69FD-DC40-9B1EA25EA759}"/>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1887424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F3CA-A27E-A3DD-76F4-9B86917B4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2DC64-7839-1C0E-6C76-6D0EE135A7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146A2-2812-EE33-8B43-6EE3C61FD3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58D549-F03D-72DB-8FA4-037991C435E1}"/>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6" name="Footer Placeholder 5">
            <a:extLst>
              <a:ext uri="{FF2B5EF4-FFF2-40B4-BE49-F238E27FC236}">
                <a16:creationId xmlns:a16="http://schemas.microsoft.com/office/drawing/2014/main" id="{3CCAA682-550C-E1D8-B419-79B60806C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0901B-8081-EDF1-511F-7257CA6C310E}"/>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2573584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59DD-3310-3E4D-9869-CE5D752F3A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7D3048-5CED-966B-730B-B8EFC83284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9F495-02A2-F85C-613F-0A58AE7250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FF023B-335C-8835-6506-DEDDD9F55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20537F-73FC-20AD-D650-E916900F23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6B4750-6D15-FE2E-EC38-8CE6503E03CF}"/>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8" name="Footer Placeholder 7">
            <a:extLst>
              <a:ext uri="{FF2B5EF4-FFF2-40B4-BE49-F238E27FC236}">
                <a16:creationId xmlns:a16="http://schemas.microsoft.com/office/drawing/2014/main" id="{7697EB00-22FC-080A-8737-7AB38A713D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87E73A-E927-7D28-E3A6-EE0B30C51866}"/>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2946809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D001-654B-0B4D-859D-F8978C6F84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EB87FF-6EDD-D7FA-B0AD-7C35F455F9FE}"/>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4" name="Footer Placeholder 3">
            <a:extLst>
              <a:ext uri="{FF2B5EF4-FFF2-40B4-BE49-F238E27FC236}">
                <a16:creationId xmlns:a16="http://schemas.microsoft.com/office/drawing/2014/main" id="{A85BC232-F2DC-3DCA-79BB-9531C6C7D1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A152-8644-4DEA-B72A-44EB2A517EB2}"/>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752842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9D0D2-0E8D-8A9B-5230-8EA5D7448838}"/>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3" name="Footer Placeholder 2">
            <a:extLst>
              <a:ext uri="{FF2B5EF4-FFF2-40B4-BE49-F238E27FC236}">
                <a16:creationId xmlns:a16="http://schemas.microsoft.com/office/drawing/2014/main" id="{5E9DF203-2507-6332-B80E-AE9961F0BE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491760-F337-A609-3123-051E6CF9C976}"/>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1230536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1BE5-9B87-8BA7-A616-D88E203ED7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8CE02D-22A4-1B09-93C3-A28C6013F2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938265-E2F9-EA21-5538-61A264B5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2617-4321-7F2B-F026-7806BE4752B9}"/>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6" name="Footer Placeholder 5">
            <a:extLst>
              <a:ext uri="{FF2B5EF4-FFF2-40B4-BE49-F238E27FC236}">
                <a16:creationId xmlns:a16="http://schemas.microsoft.com/office/drawing/2014/main" id="{0A1A708B-EE2D-9EC1-DB1D-1D2D5A4D3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731BB-D9F2-2DDF-5949-42EC77EBB7D7}"/>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181657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2598-8678-2210-035F-6C8649159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653A3B-CA1B-3998-82DE-3DA0F1757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A9040B-F913-E6F1-6E6E-A10448F36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6FD3ED-1B70-EF8E-27B7-EBD3D9BC25FD}"/>
              </a:ext>
            </a:extLst>
          </p:cNvPr>
          <p:cNvSpPr>
            <a:spLocks noGrp="1"/>
          </p:cNvSpPr>
          <p:nvPr>
            <p:ph type="dt" sz="half" idx="10"/>
          </p:nvPr>
        </p:nvSpPr>
        <p:spPr/>
        <p:txBody>
          <a:bodyPr/>
          <a:lstStyle/>
          <a:p>
            <a:fld id="{28288368-3C24-452B-AAF5-86013CB512D8}" type="datetimeFigureOut">
              <a:rPr lang="en-US" smtClean="0"/>
              <a:t>3/25/2023</a:t>
            </a:fld>
            <a:endParaRPr lang="en-US"/>
          </a:p>
        </p:txBody>
      </p:sp>
      <p:sp>
        <p:nvSpPr>
          <p:cNvPr id="6" name="Footer Placeholder 5">
            <a:extLst>
              <a:ext uri="{FF2B5EF4-FFF2-40B4-BE49-F238E27FC236}">
                <a16:creationId xmlns:a16="http://schemas.microsoft.com/office/drawing/2014/main" id="{A7921F87-6143-815C-36D6-47CDDF6D5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AE1CC5-CFA9-E0BE-9C5E-59DBCE1CF215}"/>
              </a:ext>
            </a:extLst>
          </p:cNvPr>
          <p:cNvSpPr>
            <a:spLocks noGrp="1"/>
          </p:cNvSpPr>
          <p:nvPr>
            <p:ph type="sldNum" sz="quarter" idx="12"/>
          </p:nvPr>
        </p:nvSpPr>
        <p:spPr/>
        <p:txBody>
          <a:bodyPr/>
          <a:lstStyle/>
          <a:p>
            <a:fld id="{3892ABE4-3761-4B55-9C90-F19466DC31BE}" type="slidenum">
              <a:rPr lang="en-US" smtClean="0"/>
              <a:t>‹#›</a:t>
            </a:fld>
            <a:endParaRPr lang="en-US"/>
          </a:p>
        </p:txBody>
      </p:sp>
    </p:spTree>
    <p:extLst>
      <p:ext uri="{BB962C8B-B14F-4D97-AF65-F5344CB8AC3E}">
        <p14:creationId xmlns:p14="http://schemas.microsoft.com/office/powerpoint/2010/main" val="1246670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330FF0-6A42-7543-F748-53436B2F8A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E0D9F9-1D1B-8154-D957-DE3DA1C5A1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82614-AAAA-3C6C-F09C-9B0F7B2D28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88368-3C24-452B-AAF5-86013CB512D8}" type="datetimeFigureOut">
              <a:rPr lang="en-US" smtClean="0"/>
              <a:t>3/25/2023</a:t>
            </a:fld>
            <a:endParaRPr lang="en-US"/>
          </a:p>
        </p:txBody>
      </p:sp>
      <p:sp>
        <p:nvSpPr>
          <p:cNvPr id="5" name="Footer Placeholder 4">
            <a:extLst>
              <a:ext uri="{FF2B5EF4-FFF2-40B4-BE49-F238E27FC236}">
                <a16:creationId xmlns:a16="http://schemas.microsoft.com/office/drawing/2014/main" id="{4E992D41-A180-7F7E-7EA3-49CC76240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EA6F9D-AC5D-7CA1-2074-441E5EC82E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2ABE4-3761-4B55-9C90-F19466DC31BE}" type="slidenum">
              <a:rPr lang="en-US" smtClean="0"/>
              <a:t>‹#›</a:t>
            </a:fld>
            <a:endParaRPr lang="en-US"/>
          </a:p>
        </p:txBody>
      </p:sp>
    </p:spTree>
    <p:extLst>
      <p:ext uri="{BB962C8B-B14F-4D97-AF65-F5344CB8AC3E}">
        <p14:creationId xmlns:p14="http://schemas.microsoft.com/office/powerpoint/2010/main" val="2830314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is decorative background photo shows rushing water next to a bridge. The water has both brown colors from sediment and white sections where the water moves swiftly.">
            <a:extLst>
              <a:ext uri="{FF2B5EF4-FFF2-40B4-BE49-F238E27FC236}">
                <a16:creationId xmlns:a16="http://schemas.microsoft.com/office/drawing/2014/main" id="{3DC76260-1E62-00AB-B070-FF5A6649CA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DA33FA-6361-B522-0D9C-8E5292B7A67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a:solidFill>
                  <a:srgbClr val="FFFFFF"/>
                </a:solidFill>
              </a:rPr>
              <a:t>March Winter Storm Damage Report</a:t>
            </a:r>
          </a:p>
        </p:txBody>
      </p:sp>
      <p:sp>
        <p:nvSpPr>
          <p:cNvPr id="3" name="Subtitle 2">
            <a:extLst>
              <a:ext uri="{FF2B5EF4-FFF2-40B4-BE49-F238E27FC236}">
                <a16:creationId xmlns:a16="http://schemas.microsoft.com/office/drawing/2014/main" id="{A1C5A942-CAC9-EA08-8352-C2380177A90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Autofit/>
          </a:bodyPr>
          <a:lstStyle/>
          <a:p>
            <a:r>
              <a:rPr lang="en-US" sz="3500">
                <a:solidFill>
                  <a:srgbClr val="FFFFFF"/>
                </a:solidFill>
              </a:rPr>
              <a:t>Caltrans</a:t>
            </a:r>
          </a:p>
          <a:p>
            <a:r>
              <a:rPr lang="en-US" sz="3500">
                <a:solidFill>
                  <a:srgbClr val="FFFFFF"/>
                </a:solidFill>
              </a:rPr>
              <a:t>Tulare County</a:t>
            </a:r>
          </a:p>
          <a:p>
            <a:r>
              <a:rPr lang="en-US" sz="3500">
                <a:solidFill>
                  <a:srgbClr val="FFFFFF"/>
                </a:solidFill>
              </a:rPr>
              <a:t>Sequoia and Kings Canyon National Parks</a:t>
            </a:r>
          </a:p>
          <a:p>
            <a:endParaRPr lang="en-US" sz="3500">
              <a:solidFill>
                <a:srgbClr val="FFFFFF"/>
              </a:solidFill>
            </a:endParaRPr>
          </a:p>
        </p:txBody>
      </p:sp>
    </p:spTree>
    <p:extLst>
      <p:ext uri="{BB962C8B-B14F-4D97-AF65-F5344CB8AC3E}">
        <p14:creationId xmlns:p14="http://schemas.microsoft.com/office/powerpoint/2010/main" val="3566644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2A97C0-5DDC-39D5-784C-D5B31E2652FC}"/>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a:t>Sequoia Foothills- </a:t>
            </a:r>
            <a:r>
              <a:rPr lang="en-US" err="1"/>
              <a:t>Cammerer</a:t>
            </a:r>
            <a:r>
              <a:rPr lang="en-US"/>
              <a:t> Way</a:t>
            </a:r>
          </a:p>
        </p:txBody>
      </p:sp>
      <p:pic>
        <p:nvPicPr>
          <p:cNvPr id="5" name="Picture 4" descr="This photo shows the edge of a roadway with the land sloping downward below it. The slope has collapsed in one section, taking a rock gutter with it. Where the rock gutter originally was at the edge of the road, more soil has fallen, leaving a section of asphalt hanging in air.">
            <a:extLst>
              <a:ext uri="{FF2B5EF4-FFF2-40B4-BE49-F238E27FC236}">
                <a16:creationId xmlns:a16="http://schemas.microsoft.com/office/drawing/2014/main" id="{77AE5020-1F25-6DE3-45B2-C6133B83B5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171752" y="-162247"/>
            <a:ext cx="6858000" cy="7182495"/>
          </a:xfrm>
          <a:prstGeom prst="rect">
            <a:avLst/>
          </a:prstGeom>
        </p:spPr>
      </p:pic>
    </p:spTree>
    <p:extLst>
      <p:ext uri="{BB962C8B-B14F-4D97-AF65-F5344CB8AC3E}">
        <p14:creationId xmlns:p14="http://schemas.microsoft.com/office/powerpoint/2010/main" val="3500467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03BC6E-B77D-6744-4AEA-848F1877B745}"/>
              </a:ext>
            </a:extLst>
          </p:cNvPr>
          <p:cNvSpPr>
            <a:spLocks noGrp="1"/>
          </p:cNvSpPr>
          <p:nvPr>
            <p:ph type="ctrTitle"/>
          </p:nvPr>
        </p:nvSpPr>
        <p:spPr>
          <a:xfrm>
            <a:off x="477981" y="1122363"/>
            <a:ext cx="4023360" cy="3204134"/>
          </a:xfrm>
        </p:spPr>
        <p:txBody>
          <a:bodyPr anchor="b">
            <a:normAutofit/>
          </a:bodyPr>
          <a:lstStyle/>
          <a:p>
            <a:pPr algn="l"/>
            <a:r>
              <a:rPr lang="en-US" sz="4800"/>
              <a:t>Sequoia Foothills- </a:t>
            </a:r>
            <a:br>
              <a:rPr lang="en-US" sz="4800"/>
            </a:br>
            <a:r>
              <a:rPr lang="en-US" sz="4800"/>
              <a:t>Alder Creek</a:t>
            </a:r>
          </a:p>
        </p:txBody>
      </p:sp>
      <p:sp>
        <p:nvSpPr>
          <p:cNvPr id="12"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descr="In this photo, a muddy road has cones outlining a narrow driving lane. Outside the cones, mud covers the road, and in some areas, gullies undermine to pavement.">
            <a:extLst>
              <a:ext uri="{FF2B5EF4-FFF2-40B4-BE49-F238E27FC236}">
                <a16:creationId xmlns:a16="http://schemas.microsoft.com/office/drawing/2014/main" id="{89642124-C478-FF44-402D-947956096F5F}"/>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rot="5400000">
            <a:off x="5101243" y="-232756"/>
            <a:ext cx="6858000" cy="7323513"/>
          </a:xfrm>
          <a:prstGeom prst="rect">
            <a:avLst/>
          </a:prstGeom>
        </p:spPr>
      </p:pic>
    </p:spTree>
    <p:extLst>
      <p:ext uri="{BB962C8B-B14F-4D97-AF65-F5344CB8AC3E}">
        <p14:creationId xmlns:p14="http://schemas.microsoft.com/office/powerpoint/2010/main" val="1070299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F4E2-114C-8699-433A-05EA8DACC59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5400"/>
              <a:t>Sequoia Foothills- </a:t>
            </a:r>
            <a:r>
              <a:rPr lang="en-US" sz="5400" err="1"/>
              <a:t>Potwisha</a:t>
            </a:r>
            <a:r>
              <a:rPr lang="en-US" sz="5400"/>
              <a:t> 1</a:t>
            </a:r>
            <a:endParaRPr lang="en-US"/>
          </a:p>
        </p:txBody>
      </p:sp>
      <p:pic>
        <p:nvPicPr>
          <p:cNvPr id="5" name="Content Placeholder 4" descr="Cones along a road block a portion of the road from vehicle traffic. In the closed section, cracks near the edge of the road show damage.">
            <a:extLst>
              <a:ext uri="{FF2B5EF4-FFF2-40B4-BE49-F238E27FC236}">
                <a16:creationId xmlns:a16="http://schemas.microsoft.com/office/drawing/2014/main" id="{DB3CCECB-85AF-C439-A2FB-2DE5D364E56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rot="5400000">
            <a:off x="4994149" y="-339852"/>
            <a:ext cx="6858000" cy="7537704"/>
          </a:xfrm>
          <a:prstGeom prst="rect">
            <a:avLst/>
          </a:prstGeom>
        </p:spPr>
      </p:pic>
    </p:spTree>
    <p:extLst>
      <p:ext uri="{BB962C8B-B14F-4D97-AF65-F5344CB8AC3E}">
        <p14:creationId xmlns:p14="http://schemas.microsoft.com/office/powerpoint/2010/main" val="1299470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37A11-D29E-E51F-BB05-A4FE1CE7D1ED}"/>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5400"/>
              <a:t>Sequoia Foothills- </a:t>
            </a:r>
            <a:r>
              <a:rPr lang="en-US" sz="5400" err="1"/>
              <a:t>Potwisha</a:t>
            </a:r>
            <a:r>
              <a:rPr lang="en-US" sz="5400"/>
              <a:t> 2</a:t>
            </a:r>
            <a:endParaRPr lang="en-US"/>
          </a:p>
        </p:txBody>
      </p:sp>
      <p:pic>
        <p:nvPicPr>
          <p:cNvPr id="4" name="Picture 4" descr="This photo shows the edge of a road with cones and construction flagging blocking traffic at the edge. Along this edge, a steep slope shows signs of erosion.">
            <a:extLst>
              <a:ext uri="{FF2B5EF4-FFF2-40B4-BE49-F238E27FC236}">
                <a16:creationId xmlns:a16="http://schemas.microsoft.com/office/drawing/2014/main" id="{65CF6360-08DB-C617-BC56-33C573FD1CD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rot="5400000">
            <a:off x="4994149" y="-339852"/>
            <a:ext cx="6858000" cy="7537704"/>
          </a:xfrm>
          <a:prstGeom prst="rect">
            <a:avLst/>
          </a:prstGeom>
        </p:spPr>
      </p:pic>
    </p:spTree>
    <p:extLst>
      <p:ext uri="{BB962C8B-B14F-4D97-AF65-F5344CB8AC3E}">
        <p14:creationId xmlns:p14="http://schemas.microsoft.com/office/powerpoint/2010/main" val="857102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B6DD-AE66-E42C-A0A5-6AD09EB3C2E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5400"/>
              <a:t>Sequoia Foothills- </a:t>
            </a:r>
            <a:r>
              <a:rPr lang="en-US" sz="5400" err="1"/>
              <a:t>Potwisha</a:t>
            </a:r>
            <a:r>
              <a:rPr lang="en-US" sz="5400"/>
              <a:t> 3</a:t>
            </a:r>
            <a:endParaRPr lang="en-US"/>
          </a:p>
        </p:txBody>
      </p:sp>
      <p:pic>
        <p:nvPicPr>
          <p:cNvPr id="4" name="Picture 4" descr="This photo was taken to show a road at eye level. Under a section of the road, soil has fallen away, leaving the asphalt with nothing below it to support it.">
            <a:extLst>
              <a:ext uri="{FF2B5EF4-FFF2-40B4-BE49-F238E27FC236}">
                <a16:creationId xmlns:a16="http://schemas.microsoft.com/office/drawing/2014/main" id="{6C4735F6-745C-09D5-FFB9-1A5F7F53865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rot="5400000">
            <a:off x="4994149" y="-339852"/>
            <a:ext cx="6858000" cy="7537704"/>
          </a:xfrm>
          <a:prstGeom prst="rect">
            <a:avLst/>
          </a:prstGeom>
        </p:spPr>
      </p:pic>
    </p:spTree>
    <p:extLst>
      <p:ext uri="{BB962C8B-B14F-4D97-AF65-F5344CB8AC3E}">
        <p14:creationId xmlns:p14="http://schemas.microsoft.com/office/powerpoint/2010/main" val="152347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50ADD-69AB-8B9A-6B65-CE4EE552C2B6}"/>
              </a:ext>
            </a:extLst>
          </p:cNvPr>
          <p:cNvSpPr>
            <a:spLocks noGrp="1"/>
          </p:cNvSpPr>
          <p:nvPr>
            <p:ph type="ctrTitle"/>
          </p:nvPr>
        </p:nvSpPr>
        <p:spPr>
          <a:xfrm>
            <a:off x="6367461" y="728664"/>
            <a:ext cx="4984813" cy="3157080"/>
          </a:xfrm>
          <a:noFill/>
        </p:spPr>
        <p:txBody>
          <a:bodyPr>
            <a:normAutofit/>
          </a:bodyPr>
          <a:lstStyle/>
          <a:p>
            <a:pPr algn="l"/>
            <a:r>
              <a:rPr lang="en-US" sz="5200">
                <a:cs typeface="Calibri Light"/>
              </a:rPr>
              <a:t>Sequoia Foothills- Hospital Rock 1</a:t>
            </a:r>
            <a:endParaRPr lang="en-US" sz="5200"/>
          </a:p>
        </p:txBody>
      </p:sp>
      <p:pic>
        <p:nvPicPr>
          <p:cNvPr id="4" name="Picture 4" descr="This photo shows a section or road with orange cones to block it off. In the closed area, soil has fallen away from under the road and the asphalt is also starting to slump.">
            <a:extLst>
              <a:ext uri="{FF2B5EF4-FFF2-40B4-BE49-F238E27FC236}">
                <a16:creationId xmlns:a16="http://schemas.microsoft.com/office/drawing/2014/main" id="{E0220D7B-95C7-91C5-E304-97D4304756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rot="5400000">
            <a:off x="-426243" y="426244"/>
            <a:ext cx="6858000" cy="6005512"/>
          </a:xfrm>
          <a:prstGeom prst="rect">
            <a:avLst/>
          </a:prstGeom>
        </p:spPr>
      </p:pic>
    </p:spTree>
    <p:extLst>
      <p:ext uri="{BB962C8B-B14F-4D97-AF65-F5344CB8AC3E}">
        <p14:creationId xmlns:p14="http://schemas.microsoft.com/office/powerpoint/2010/main" val="3931946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tretch of road slopes downhill with a steep uphill slope to the side. Along the road, soil and rocks have slumped onto most of the road, covering nearly a lane in many sections.">
            <a:extLst>
              <a:ext uri="{FF2B5EF4-FFF2-40B4-BE49-F238E27FC236}">
                <a16:creationId xmlns:a16="http://schemas.microsoft.com/office/drawing/2014/main" id="{73665C89-3D18-45C2-222E-E8D6DCF0FD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667000" y="-2667000"/>
            <a:ext cx="6858000" cy="1219200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F4AF79-C5B3-A9E6-7209-997E065587C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Landslides and Debris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55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6BD70-73BE-3259-9481-84020EB2D982}"/>
              </a:ext>
            </a:extLst>
          </p:cNvPr>
          <p:cNvSpPr>
            <a:spLocks noGrp="1"/>
          </p:cNvSpPr>
          <p:nvPr>
            <p:ph type="ctrTitle"/>
          </p:nvPr>
        </p:nvSpPr>
        <p:spPr>
          <a:xfrm>
            <a:off x="1524003" y="1999615"/>
            <a:ext cx="9144000" cy="2764028"/>
          </a:xfrm>
        </p:spPr>
        <p:txBody>
          <a:bodyPr anchor="ctr">
            <a:normAutofit/>
          </a:bodyPr>
          <a:lstStyle/>
          <a:p>
            <a:r>
              <a:rPr lang="en-US" sz="6100" b="1"/>
              <a:t>Generals Highway</a:t>
            </a:r>
            <a:br>
              <a:rPr lang="en-US" sz="6100" b="1"/>
            </a:br>
            <a:r>
              <a:rPr lang="en-US" sz="6100"/>
              <a:t>Hospital Rock to Giant Forest</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522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DE0C6-A69C-C6EE-20F8-E3E2B18597AF}"/>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a:t>Big Fern Springs 1</a:t>
            </a:r>
          </a:p>
        </p:txBody>
      </p:sp>
      <p:pic>
        <p:nvPicPr>
          <p:cNvPr id="4" name="Picture 4" descr="A tidy row of orange sandbags lines a short section of wet road.">
            <a:extLst>
              <a:ext uri="{FF2B5EF4-FFF2-40B4-BE49-F238E27FC236}">
                <a16:creationId xmlns:a16="http://schemas.microsoft.com/office/drawing/2014/main" id="{3E289BC2-76A9-F70D-F785-78B5E1527A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172192" y="-161806"/>
            <a:ext cx="6858000" cy="7181613"/>
          </a:xfrm>
          <a:prstGeom prst="rect">
            <a:avLst/>
          </a:prstGeom>
        </p:spPr>
      </p:pic>
    </p:spTree>
    <p:extLst>
      <p:ext uri="{BB962C8B-B14F-4D97-AF65-F5344CB8AC3E}">
        <p14:creationId xmlns:p14="http://schemas.microsoft.com/office/powerpoint/2010/main" val="3828591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C38AF9-698A-D6D1-C5B9-09857499087D}"/>
              </a:ext>
            </a:extLst>
          </p:cNvPr>
          <p:cNvSpPr>
            <a:spLocks noGrp="1"/>
          </p:cNvSpPr>
          <p:nvPr>
            <p:ph type="ctrTitle"/>
          </p:nvPr>
        </p:nvSpPr>
        <p:spPr>
          <a:xfrm>
            <a:off x="838200" y="728662"/>
            <a:ext cx="3785513" cy="3728853"/>
          </a:xfrm>
          <a:noFill/>
        </p:spPr>
        <p:txBody>
          <a:bodyPr>
            <a:normAutofit/>
          </a:bodyPr>
          <a:lstStyle/>
          <a:p>
            <a:pPr algn="l"/>
            <a:r>
              <a:rPr lang="en-US" sz="5200">
                <a:cs typeface="Calibri Light"/>
              </a:rPr>
              <a:t>Sequoia Foothills- </a:t>
            </a:r>
            <a:r>
              <a:rPr lang="en-US" sz="4400">
                <a:cs typeface="Calibri Light"/>
              </a:rPr>
              <a:t>Hospital Rock 2</a:t>
            </a:r>
          </a:p>
        </p:txBody>
      </p:sp>
      <p:pic>
        <p:nvPicPr>
          <p:cNvPr id="4" name="Picture 4" descr="Water runs off the edge of a road, creating a small waterfall. The road base is missing under the edge of the road, leaving it unsupported.">
            <a:extLst>
              <a:ext uri="{FF2B5EF4-FFF2-40B4-BE49-F238E27FC236}">
                <a16:creationId xmlns:a16="http://schemas.microsoft.com/office/drawing/2014/main" id="{4117A9E2-E88F-8F43-88D4-12190A7E0A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171752" y="-162247"/>
            <a:ext cx="6858000" cy="7182495"/>
          </a:xfrm>
          <a:prstGeom prst="rect">
            <a:avLst/>
          </a:prstGeom>
        </p:spPr>
      </p:pic>
    </p:spTree>
    <p:extLst>
      <p:ext uri="{BB962C8B-B14F-4D97-AF65-F5344CB8AC3E}">
        <p14:creationId xmlns:p14="http://schemas.microsoft.com/office/powerpoint/2010/main" val="2715483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E3F4F6-EDE6-8288-1176-55AA9F95E4EE}"/>
              </a:ext>
            </a:extLst>
          </p:cNvPr>
          <p:cNvSpPr>
            <a:spLocks noGrp="1"/>
          </p:cNvSpPr>
          <p:nvPr>
            <p:ph type="ctrTitle"/>
          </p:nvPr>
        </p:nvSpPr>
        <p:spPr>
          <a:xfrm>
            <a:off x="890338" y="640080"/>
            <a:ext cx="3734014" cy="3566160"/>
          </a:xfrm>
        </p:spPr>
        <p:txBody>
          <a:bodyPr anchor="b">
            <a:normAutofit/>
          </a:bodyPr>
          <a:lstStyle/>
          <a:p>
            <a:pPr algn="l"/>
            <a:br>
              <a:rPr lang="en-US" sz="5000" b="1"/>
            </a:br>
            <a:br>
              <a:rPr lang="en-US" sz="5000" b="1"/>
            </a:br>
            <a:r>
              <a:rPr lang="en-US" sz="5000" b="1"/>
              <a:t>Tulare County Report</a:t>
            </a:r>
            <a:endParaRPr lang="en-US" sz="5000" b="1">
              <a:cs typeface="Calibri Light"/>
            </a:endParaRPr>
          </a:p>
        </p:txBody>
      </p:sp>
      <p:sp>
        <p:nvSpPr>
          <p:cNvPr id="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his map is used as a decorative graphic, and shows terrain with some areas outlined in different colors. There are three labels: Three Rivers, Mineral King Road, and Mineral King Shelter in Place.">
            <a:extLst>
              <a:ext uri="{FF2B5EF4-FFF2-40B4-BE49-F238E27FC236}">
                <a16:creationId xmlns:a16="http://schemas.microsoft.com/office/drawing/2014/main" id="{CE85BA82-D7F9-79D7-D01E-7CEB6C8AE3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919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DDE3CE-62A2-9C3D-00C9-EE7463110452}"/>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a:t>Big Fern Springs 2</a:t>
            </a:r>
          </a:p>
        </p:txBody>
      </p:sp>
      <p:pic>
        <p:nvPicPr>
          <p:cNvPr id="4" name="Picture 4" descr="Two cones with construction flagging separate an area of road that has a long crack.">
            <a:extLst>
              <a:ext uri="{FF2B5EF4-FFF2-40B4-BE49-F238E27FC236}">
                <a16:creationId xmlns:a16="http://schemas.microsoft.com/office/drawing/2014/main" id="{3BA26A6F-46E8-CE95-C4FD-E4371C4559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171752" y="-162247"/>
            <a:ext cx="6858000" cy="7182495"/>
          </a:xfrm>
          <a:prstGeom prst="rect">
            <a:avLst/>
          </a:prstGeom>
        </p:spPr>
      </p:pic>
    </p:spTree>
    <p:extLst>
      <p:ext uri="{BB962C8B-B14F-4D97-AF65-F5344CB8AC3E}">
        <p14:creationId xmlns:p14="http://schemas.microsoft.com/office/powerpoint/2010/main" val="2951798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C7815E-6C82-A5A5-F7B9-4F06F8D9002E}"/>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a:t>One Shot Rock</a:t>
            </a:r>
          </a:p>
        </p:txBody>
      </p:sp>
      <p:pic>
        <p:nvPicPr>
          <p:cNvPr id="4" name="Picture 4" descr="A solid line of sandbags separates the lanes of a two-lane road. Along the outer lane, a large section of asphalt has fallen down a steep slope, along with soil and a culvert. Dirt is piled up at the edge of the road to add to the protection of the sandbags.">
            <a:extLst>
              <a:ext uri="{FF2B5EF4-FFF2-40B4-BE49-F238E27FC236}">
                <a16:creationId xmlns:a16="http://schemas.microsoft.com/office/drawing/2014/main" id="{872EC444-2619-2899-5AB4-EDE0406758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172192" y="-161806"/>
            <a:ext cx="6858000" cy="7181613"/>
          </a:xfrm>
          <a:prstGeom prst="rect">
            <a:avLst/>
          </a:prstGeom>
        </p:spPr>
      </p:pic>
    </p:spTree>
    <p:extLst>
      <p:ext uri="{BB962C8B-B14F-4D97-AF65-F5344CB8AC3E}">
        <p14:creationId xmlns:p14="http://schemas.microsoft.com/office/powerpoint/2010/main" val="2058883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0A196-525F-01C8-FCFC-7A3F6EF68FFD}"/>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a:t>Amphitheater Point</a:t>
            </a:r>
          </a:p>
        </p:txBody>
      </p:sp>
      <p:pic>
        <p:nvPicPr>
          <p:cNvPr id="4" name="Picture 4" descr="A long line of sandbags separates the lanes of a two-lane road. Along the edge of the road, the soil below the pavement has washed away, leaving the edge of the road unsupported.">
            <a:extLst>
              <a:ext uri="{FF2B5EF4-FFF2-40B4-BE49-F238E27FC236}">
                <a16:creationId xmlns:a16="http://schemas.microsoft.com/office/drawing/2014/main" id="{98D021AD-6EAA-9BE6-32BF-CFCC9B4E9B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rot="5400000">
            <a:off x="-426243" y="426244"/>
            <a:ext cx="6858000" cy="6005512"/>
          </a:xfrm>
          <a:prstGeom prst="rect">
            <a:avLst/>
          </a:prstGeom>
        </p:spPr>
      </p:pic>
    </p:spTree>
    <p:extLst>
      <p:ext uri="{BB962C8B-B14F-4D97-AF65-F5344CB8AC3E}">
        <p14:creationId xmlns:p14="http://schemas.microsoft.com/office/powerpoint/2010/main" val="157214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CCF8D2-DCDF-6196-DE45-0FB3C1D22212}"/>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a:t>Deer Ridge</a:t>
            </a:r>
          </a:p>
        </p:txBody>
      </p:sp>
      <p:pic>
        <p:nvPicPr>
          <p:cNvPr id="4" name="Picture 4" descr="Dirt, debris, and cones cover the surface of a road. Workers in yellow vests examine the damage.">
            <a:extLst>
              <a:ext uri="{FF2B5EF4-FFF2-40B4-BE49-F238E27FC236}">
                <a16:creationId xmlns:a16="http://schemas.microsoft.com/office/drawing/2014/main" id="{EC427DB9-E6E1-D830-1244-09B4166CFC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172192" y="-161806"/>
            <a:ext cx="6858000" cy="7181613"/>
          </a:xfrm>
          <a:prstGeom prst="rect">
            <a:avLst/>
          </a:prstGeom>
        </p:spPr>
      </p:pic>
    </p:spTree>
    <p:extLst>
      <p:ext uri="{BB962C8B-B14F-4D97-AF65-F5344CB8AC3E}">
        <p14:creationId xmlns:p14="http://schemas.microsoft.com/office/powerpoint/2010/main" val="2226030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666DF-B405-A80D-2460-9569B884CE12}"/>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a:t>Eleven Range</a:t>
            </a:r>
          </a:p>
        </p:txBody>
      </p:sp>
      <p:pic>
        <p:nvPicPr>
          <p:cNvPr id="4" name="Picture 4" descr="A tractor sits in a pullout along a highway. Snow drifts line the edge of the road.">
            <a:extLst>
              <a:ext uri="{FF2B5EF4-FFF2-40B4-BE49-F238E27FC236}">
                <a16:creationId xmlns:a16="http://schemas.microsoft.com/office/drawing/2014/main" id="{2E50F92A-223A-AD0D-FE62-2929D87AFA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rot="5400000">
            <a:off x="-426243" y="426244"/>
            <a:ext cx="6858000" cy="6005512"/>
          </a:xfrm>
          <a:prstGeom prst="rect">
            <a:avLst/>
          </a:prstGeom>
        </p:spPr>
      </p:pic>
    </p:spTree>
    <p:extLst>
      <p:ext uri="{BB962C8B-B14F-4D97-AF65-F5344CB8AC3E}">
        <p14:creationId xmlns:p14="http://schemas.microsoft.com/office/powerpoint/2010/main" val="1854934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52EAB-61EC-0C05-D30B-A9EB9852A1E5}"/>
              </a:ext>
            </a:extLst>
          </p:cNvPr>
          <p:cNvSpPr>
            <a:spLocks noGrp="1"/>
          </p:cNvSpPr>
          <p:nvPr>
            <p:ph type="title"/>
          </p:nvPr>
        </p:nvSpPr>
        <p:spPr>
          <a:xfrm>
            <a:off x="8457317" y="952009"/>
            <a:ext cx="3289095" cy="3157080"/>
          </a:xfrm>
          <a:noFill/>
        </p:spPr>
        <p:txBody>
          <a:bodyPr vert="horz" lIns="91440" tIns="45720" rIns="91440" bIns="45720" rtlCol="0" anchor="b">
            <a:normAutofit/>
          </a:bodyPr>
          <a:lstStyle/>
          <a:p>
            <a:r>
              <a:rPr lang="en-US" sz="5200"/>
              <a:t>Four Guardsmen</a:t>
            </a:r>
          </a:p>
        </p:txBody>
      </p:sp>
      <p:pic>
        <p:nvPicPr>
          <p:cNvPr id="3" name="Picture 4" descr="A tractor and trucks along a wet road. The center of the road has collapsed, creating a slumped section wider than one lane.">
            <a:extLst>
              <a:ext uri="{FF2B5EF4-FFF2-40B4-BE49-F238E27FC236}">
                <a16:creationId xmlns:a16="http://schemas.microsoft.com/office/drawing/2014/main" id="{937A13EB-C69F-2ED2-0C16-975ED8B95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6" y="395351"/>
            <a:ext cx="8024997" cy="6037108"/>
          </a:xfrm>
          <a:prstGeom prst="rect">
            <a:avLst/>
          </a:prstGeom>
        </p:spPr>
      </p:pic>
    </p:spTree>
    <p:extLst>
      <p:ext uri="{BB962C8B-B14F-4D97-AF65-F5344CB8AC3E}">
        <p14:creationId xmlns:p14="http://schemas.microsoft.com/office/powerpoint/2010/main" val="188451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2370A7-DF40-7D62-701D-CE32E5B6CE7A}"/>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Avalanche Zone and Landslides</a:t>
            </a:r>
          </a:p>
        </p:txBody>
      </p:sp>
      <p:pic>
        <p:nvPicPr>
          <p:cNvPr id="4" name="Picture 4" descr="A steep hillside seen from below, with the steepest section showing bare dirt.">
            <a:extLst>
              <a:ext uri="{FF2B5EF4-FFF2-40B4-BE49-F238E27FC236}">
                <a16:creationId xmlns:a16="http://schemas.microsoft.com/office/drawing/2014/main" id="{9CADF493-8D1E-8A7D-D35B-3B716AC0DD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rot="5400000">
            <a:off x="1155224" y="1453965"/>
            <a:ext cx="3890357" cy="5803323"/>
          </a:xfrm>
          <a:prstGeom prst="rect">
            <a:avLst/>
          </a:prstGeom>
        </p:spPr>
      </p:pic>
      <p:pic>
        <p:nvPicPr>
          <p:cNvPr id="5" name="Picture 5" descr="A tractor maneuvers along an icy road. Steep snowbanks on either side are taller than the tractor.">
            <a:extLst>
              <a:ext uri="{FF2B5EF4-FFF2-40B4-BE49-F238E27FC236}">
                <a16:creationId xmlns:a16="http://schemas.microsoft.com/office/drawing/2014/main" id="{46AC3430-97B3-ED5E-88F6-43BC5AB1D4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189934" y="2410448"/>
            <a:ext cx="5803323" cy="3890357"/>
          </a:xfrm>
          <a:prstGeom prst="rect">
            <a:avLst/>
          </a:prstGeom>
        </p:spPr>
      </p:pic>
    </p:spTree>
    <p:extLst>
      <p:ext uri="{BB962C8B-B14F-4D97-AF65-F5344CB8AC3E}">
        <p14:creationId xmlns:p14="http://schemas.microsoft.com/office/powerpoint/2010/main" val="3194934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6BD70-73BE-3259-9481-84020EB2D982}"/>
              </a:ext>
            </a:extLst>
          </p:cNvPr>
          <p:cNvSpPr>
            <a:spLocks noGrp="1"/>
          </p:cNvSpPr>
          <p:nvPr>
            <p:ph type="ctrTitle"/>
          </p:nvPr>
        </p:nvSpPr>
        <p:spPr>
          <a:xfrm>
            <a:off x="1524003" y="1999615"/>
            <a:ext cx="9144000" cy="2764028"/>
          </a:xfrm>
        </p:spPr>
        <p:txBody>
          <a:bodyPr anchor="ctr">
            <a:normAutofit/>
          </a:bodyPr>
          <a:lstStyle/>
          <a:p>
            <a:r>
              <a:rPr lang="en-US" sz="6100" b="1"/>
              <a:t>Generals Highway</a:t>
            </a:r>
            <a:br>
              <a:rPr lang="en-US" sz="6100" b="1"/>
            </a:br>
            <a:r>
              <a:rPr lang="en-US" sz="6100"/>
              <a:t>Giant Forest to </a:t>
            </a:r>
            <a:r>
              <a:rPr lang="en-US" sz="6100" err="1"/>
              <a:t>Wuksachi</a:t>
            </a:r>
            <a:endParaRPr lang="en-US" sz="6100" err="1">
              <a:cs typeface="Calibri Light"/>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097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AE777-786B-89D2-F74F-2BD61A18682F}"/>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a:t>Record Breaking Snowpack</a:t>
            </a:r>
          </a:p>
        </p:txBody>
      </p:sp>
      <p:pic>
        <p:nvPicPr>
          <p:cNvPr id="4" name="Picture 4" descr="A tiny building wears a hat of deep snow that perches on top. A sign in the building's window is barely visible above a deep snowdrift and reads, &quot;Campground Closed.&quot;">
            <a:extLst>
              <a:ext uri="{FF2B5EF4-FFF2-40B4-BE49-F238E27FC236}">
                <a16:creationId xmlns:a16="http://schemas.microsoft.com/office/drawing/2014/main" id="{7C8F635B-8AC1-3029-49A3-D287992EC8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32497" y="932497"/>
            <a:ext cx="6858000" cy="4993005"/>
          </a:xfrm>
          <a:prstGeom prst="rect">
            <a:avLst/>
          </a:prstGeom>
        </p:spPr>
      </p:pic>
    </p:spTree>
    <p:extLst>
      <p:ext uri="{BB962C8B-B14F-4D97-AF65-F5344CB8AC3E}">
        <p14:creationId xmlns:p14="http://schemas.microsoft.com/office/powerpoint/2010/main" val="682413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6BD70-73BE-3259-9481-84020EB2D982}"/>
              </a:ext>
            </a:extLst>
          </p:cNvPr>
          <p:cNvSpPr>
            <a:spLocks noGrp="1"/>
          </p:cNvSpPr>
          <p:nvPr>
            <p:ph type="ctrTitle"/>
          </p:nvPr>
        </p:nvSpPr>
        <p:spPr>
          <a:xfrm>
            <a:off x="1524003" y="1999615"/>
            <a:ext cx="9144000" cy="2764028"/>
          </a:xfrm>
        </p:spPr>
        <p:txBody>
          <a:bodyPr anchor="ctr">
            <a:normAutofit/>
          </a:bodyPr>
          <a:lstStyle/>
          <a:p>
            <a:r>
              <a:rPr lang="en-US" sz="6100" b="1"/>
              <a:t>Generals Highway</a:t>
            </a:r>
            <a:br>
              <a:rPr lang="en-US" sz="6100" b="1"/>
            </a:br>
            <a:r>
              <a:rPr lang="en-US" sz="6100" err="1"/>
              <a:t>Wuksachi</a:t>
            </a:r>
            <a:r>
              <a:rPr lang="en-US" sz="6100"/>
              <a:t> to Hwy 180</a:t>
            </a:r>
            <a:endParaRPr lang="en-US" sz="6100">
              <a:cs typeface="Calibri Light"/>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93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AF106-6E42-1B64-A359-0FE1333A1482}"/>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a:t>Caltrans Report</a:t>
            </a: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hoto decorates this slide, showing a massive boulder, smaller rocks, branches, and soil across a road. The center line of the road disappears beneath the rock debris, and the debris covers both lanes of the road.">
            <a:extLst>
              <a:ext uri="{FF2B5EF4-FFF2-40B4-BE49-F238E27FC236}">
                <a16:creationId xmlns:a16="http://schemas.microsoft.com/office/drawing/2014/main" id="{BF23E508-32A4-C854-3651-5FD29EA7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0897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map shows the Grant Grove and Redwood Canyon areas of Kings Canyon National Park. Purple and yellow dots mark trouble spots along the highway.">
            <a:extLst>
              <a:ext uri="{FF2B5EF4-FFF2-40B4-BE49-F238E27FC236}">
                <a16:creationId xmlns:a16="http://schemas.microsoft.com/office/drawing/2014/main" id="{24FB624A-091C-9504-2F6C-93FA60EEC5E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43"/>
          <a:stretch/>
        </p:blipFill>
        <p:spPr>
          <a:xfrm>
            <a:off x="545" y="-282"/>
            <a:ext cx="12232604" cy="6865361"/>
          </a:xfrm>
        </p:spPr>
      </p:pic>
      <p:sp>
        <p:nvSpPr>
          <p:cNvPr id="2" name="Title 1">
            <a:extLst>
              <a:ext uri="{FF2B5EF4-FFF2-40B4-BE49-F238E27FC236}">
                <a16:creationId xmlns:a16="http://schemas.microsoft.com/office/drawing/2014/main" id="{4F86F977-31CA-B10A-80DC-9D18D8CBA2D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Map of Road Issues – Grant Grove</a:t>
            </a:r>
          </a:p>
        </p:txBody>
      </p:sp>
    </p:spTree>
    <p:extLst>
      <p:ext uri="{BB962C8B-B14F-4D97-AF65-F5344CB8AC3E}">
        <p14:creationId xmlns:p14="http://schemas.microsoft.com/office/powerpoint/2010/main" val="2134126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close-up photo of a road's surface. The road has a large hole that's a few feet deep. The hole is partially covered with a snowbank.">
            <a:extLst>
              <a:ext uri="{FF2B5EF4-FFF2-40B4-BE49-F238E27FC236}">
                <a16:creationId xmlns:a16="http://schemas.microsoft.com/office/drawing/2014/main" id="{0589D4E4-B227-F20B-9971-9DECC65FB4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C75AAF-9C82-5599-3858-C7F72872FA6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Pythian Camp</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28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map showing the Grant Grove and Redwood Canyon sections of Kings Canyon National Park. Purple and yellow dots mark trouble spots along the road.">
            <a:extLst>
              <a:ext uri="{FF2B5EF4-FFF2-40B4-BE49-F238E27FC236}">
                <a16:creationId xmlns:a16="http://schemas.microsoft.com/office/drawing/2014/main" id="{24FB624A-091C-9504-2F6C-93FA60EEC5E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43"/>
          <a:stretch/>
        </p:blipFill>
        <p:spPr>
          <a:xfrm>
            <a:off x="545" y="-282"/>
            <a:ext cx="12232604" cy="6865361"/>
          </a:xfrm>
        </p:spPr>
      </p:pic>
      <p:sp>
        <p:nvSpPr>
          <p:cNvPr id="2" name="Title 1">
            <a:extLst>
              <a:ext uri="{FF2B5EF4-FFF2-40B4-BE49-F238E27FC236}">
                <a16:creationId xmlns:a16="http://schemas.microsoft.com/office/drawing/2014/main" id="{1DB7B5E7-3F8C-A362-C91A-C2339832F59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Map of Road Issues – Grant Grove</a:t>
            </a:r>
          </a:p>
        </p:txBody>
      </p:sp>
    </p:spTree>
    <p:extLst>
      <p:ext uri="{BB962C8B-B14F-4D97-AF65-F5344CB8AC3E}">
        <p14:creationId xmlns:p14="http://schemas.microsoft.com/office/powerpoint/2010/main" val="402487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The plow section of a tractor rests on the highway's surface, showing a dip in the road along the center line. The dip spans the width of the plow.">
            <a:extLst>
              <a:ext uri="{FF2B5EF4-FFF2-40B4-BE49-F238E27FC236}">
                <a16:creationId xmlns:a16="http://schemas.microsoft.com/office/drawing/2014/main" id="{7BBD5C07-EBC8-C833-0FDE-D4747418EE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7B1B49-17EF-1151-17BE-7E58C63ED55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Quail Flat</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97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nowplow travels along a snowy road. It sprays a plume of snow dozens of feet off of the edge of the road.">
            <a:extLst>
              <a:ext uri="{FF2B5EF4-FFF2-40B4-BE49-F238E27FC236}">
                <a16:creationId xmlns:a16="http://schemas.microsoft.com/office/drawing/2014/main" id="{F320BC9B-9176-A5F9-4B25-D51937366B4E}"/>
              </a:ext>
            </a:extLst>
          </p:cNvPr>
          <p:cNvPicPr>
            <a:picLocks noChangeAspect="1"/>
          </p:cNvPicPr>
          <p:nvPr/>
        </p:nvPicPr>
        <p:blipFill>
          <a:blip r:embed="rId3"/>
          <a:stretch>
            <a:fillRect/>
          </a:stretch>
        </p:blipFill>
        <p:spPr>
          <a:xfrm>
            <a:off x="-77637" y="-100665"/>
            <a:ext cx="12275387" cy="7044954"/>
          </a:xfrm>
          <a:prstGeom prst="rect">
            <a:avLst/>
          </a:prstGeom>
        </p:spPr>
      </p:pic>
      <p:sp>
        <p:nvSpPr>
          <p:cNvPr id="2" name="Title 1">
            <a:extLst>
              <a:ext uri="{FF2B5EF4-FFF2-40B4-BE49-F238E27FC236}">
                <a16:creationId xmlns:a16="http://schemas.microsoft.com/office/drawing/2014/main" id="{5482A787-8DCA-DC9E-BD28-E32AFC16FE8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Snow Removal</a:t>
            </a:r>
          </a:p>
        </p:txBody>
      </p:sp>
    </p:spTree>
    <p:extLst>
      <p:ext uri="{BB962C8B-B14F-4D97-AF65-F5344CB8AC3E}">
        <p14:creationId xmlns:p14="http://schemas.microsoft.com/office/powerpoint/2010/main" val="1339097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6BD70-73BE-3259-9481-84020EB2D982}"/>
              </a:ext>
            </a:extLst>
          </p:cNvPr>
          <p:cNvSpPr>
            <a:spLocks noGrp="1"/>
          </p:cNvSpPr>
          <p:nvPr>
            <p:ph type="ctrTitle"/>
          </p:nvPr>
        </p:nvSpPr>
        <p:spPr>
          <a:xfrm>
            <a:off x="1524003" y="1999615"/>
            <a:ext cx="9144000" cy="2764028"/>
          </a:xfrm>
        </p:spPr>
        <p:txBody>
          <a:bodyPr anchor="ctr">
            <a:normAutofit/>
          </a:bodyPr>
          <a:lstStyle/>
          <a:p>
            <a:r>
              <a:rPr lang="en-US" sz="6100" b="1"/>
              <a:t>Mineral King</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447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357B5B5-BDC0-97DE-D869-9CA4F1157D6E}"/>
              </a:ext>
            </a:extLst>
          </p:cNvPr>
          <p:cNvSpPr>
            <a:spLocks noGrp="1"/>
          </p:cNvSpPr>
          <p:nvPr>
            <p:ph idx="1"/>
          </p:nvPr>
        </p:nvSpPr>
        <p:spPr/>
        <p:txBody>
          <a:bodyPr/>
          <a:lstStyle/>
          <a:p>
            <a:endParaRPr lang="en-US"/>
          </a:p>
        </p:txBody>
      </p:sp>
      <p:pic>
        <p:nvPicPr>
          <p:cNvPr id="9" name="Picture 8" descr="A map shows the road leading into Mineral King. Multicolored symbols show trouble spots along the road, both inside and outside the park boundary.">
            <a:extLst>
              <a:ext uri="{FF2B5EF4-FFF2-40B4-BE49-F238E27FC236}">
                <a16:creationId xmlns:a16="http://schemas.microsoft.com/office/drawing/2014/main" id="{D6427869-212B-C8DC-3431-F04555B9D45E}"/>
              </a:ext>
            </a:extLst>
          </p:cNvPr>
          <p:cNvPicPr>
            <a:picLocks noChangeAspect="1"/>
          </p:cNvPicPr>
          <p:nvPr/>
        </p:nvPicPr>
        <p:blipFill>
          <a:blip r:embed="rId3"/>
          <a:stretch>
            <a:fillRect/>
          </a:stretch>
        </p:blipFill>
        <p:spPr>
          <a:xfrm>
            <a:off x="-8047" y="345440"/>
            <a:ext cx="12308654" cy="6217919"/>
          </a:xfrm>
          <a:prstGeom prst="rect">
            <a:avLst/>
          </a:prstGeom>
        </p:spPr>
      </p:pic>
      <p:sp>
        <p:nvSpPr>
          <p:cNvPr id="2" name="Title 1">
            <a:extLst>
              <a:ext uri="{FF2B5EF4-FFF2-40B4-BE49-F238E27FC236}">
                <a16:creationId xmlns:a16="http://schemas.microsoft.com/office/drawing/2014/main" id="{E3C90D0E-00F7-A6FB-8B37-78C6739B0EA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Map of Road Issues – Mineral King</a:t>
            </a:r>
          </a:p>
        </p:txBody>
      </p:sp>
    </p:spTree>
    <p:extLst>
      <p:ext uri="{BB962C8B-B14F-4D97-AF65-F5344CB8AC3E}">
        <p14:creationId xmlns:p14="http://schemas.microsoft.com/office/powerpoint/2010/main" val="2545233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5" descr="An aerial view of a mud-covered road, with a semicircle-shaped divot in the hillside above that is dozens of feet high.Soil from this slump fans out along the roadway.">
            <a:extLst>
              <a:ext uri="{FF2B5EF4-FFF2-40B4-BE49-F238E27FC236}">
                <a16:creationId xmlns:a16="http://schemas.microsoft.com/office/drawing/2014/main" id="{45678DEB-594B-592B-71F1-CD5B368515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1596" y="1290519"/>
            <a:ext cx="5743616" cy="4276956"/>
          </a:xfrm>
          <a:prstGeom prst="rect">
            <a:avLst/>
          </a:prstGeom>
        </p:spPr>
      </p:pic>
      <p:pic>
        <p:nvPicPr>
          <p:cNvPr id="4" name="Picture 4" descr="An aerial view of a road that's partially covered with snow and mud. In one section, the road is crumbling into the steep slope below.">
            <a:extLst>
              <a:ext uri="{FF2B5EF4-FFF2-40B4-BE49-F238E27FC236}">
                <a16:creationId xmlns:a16="http://schemas.microsoft.com/office/drawing/2014/main" id="{2AA1AEAE-DF79-6E3B-DB0B-2C9C9F3B77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4772525" y="557189"/>
            <a:ext cx="7097742" cy="5743616"/>
          </a:xfrm>
          <a:prstGeom prst="rect">
            <a:avLst/>
          </a:prstGeom>
        </p:spPr>
      </p:pic>
      <p:sp>
        <p:nvSpPr>
          <p:cNvPr id="2" name="Title 1">
            <a:extLst>
              <a:ext uri="{FF2B5EF4-FFF2-40B4-BE49-F238E27FC236}">
                <a16:creationId xmlns:a16="http://schemas.microsoft.com/office/drawing/2014/main" id="{D1071D2A-6188-8BEF-ED07-D22901A38BB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Aerial Views of Mineral King Road</a:t>
            </a:r>
          </a:p>
        </p:txBody>
      </p:sp>
    </p:spTree>
    <p:extLst>
      <p:ext uri="{BB962C8B-B14F-4D97-AF65-F5344CB8AC3E}">
        <p14:creationId xmlns:p14="http://schemas.microsoft.com/office/powerpoint/2010/main" val="2014705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7322E5-C917-338E-91D4-55533E80CE6F}"/>
              </a:ext>
            </a:extLst>
          </p:cNvPr>
          <p:cNvSpPr>
            <a:spLocks noGrp="1"/>
          </p:cNvSpPr>
          <p:nvPr>
            <p:ph idx="1"/>
          </p:nvPr>
        </p:nvSpPr>
        <p:spPr/>
        <p:txBody>
          <a:bodyPr/>
          <a:lstStyle/>
          <a:p>
            <a:endParaRPr lang="en-US"/>
          </a:p>
        </p:txBody>
      </p:sp>
      <p:pic>
        <p:nvPicPr>
          <p:cNvPr id="2050" name="Picture 2" descr="A dirt road viewed from inside a helicopter. The edge of the road is crumbling in two spots.">
            <a:extLst>
              <a:ext uri="{FF2B5EF4-FFF2-40B4-BE49-F238E27FC236}">
                <a16:creationId xmlns:a16="http://schemas.microsoft.com/office/drawing/2014/main" id="{E1D24ED9-2DFF-2024-D7D4-64EDADFAE13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2666997" y="-2666998"/>
            <a:ext cx="6858003" cy="12192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1372702-2013-5AE5-41F9-35DDB2E49B9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Aerial View of Mineral King Road</a:t>
            </a:r>
          </a:p>
        </p:txBody>
      </p:sp>
    </p:spTree>
    <p:extLst>
      <p:ext uri="{BB962C8B-B14F-4D97-AF65-F5344CB8AC3E}">
        <p14:creationId xmlns:p14="http://schemas.microsoft.com/office/powerpoint/2010/main" val="905905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 curving road. In one section, more than half of the road has collapsed into the slope below, leaving a semi-circle opening that's many feet deep. ">
            <a:extLst>
              <a:ext uri="{FF2B5EF4-FFF2-40B4-BE49-F238E27FC236}">
                <a16:creationId xmlns:a16="http://schemas.microsoft.com/office/drawing/2014/main" id="{AA3F4D9B-D04E-0C32-F347-8F06D7B445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
          <a:stretch/>
        </p:blipFill>
        <p:spPr>
          <a:xfrm>
            <a:off x="-144379" y="-1"/>
            <a:ext cx="12474042" cy="6858001"/>
          </a:xfrm>
          <a:prstGeom prst="rect">
            <a:avLst/>
          </a:prstGeom>
        </p:spPr>
      </p:pic>
      <p:sp>
        <p:nvSpPr>
          <p:cNvPr id="2" name="Title 1">
            <a:extLst>
              <a:ext uri="{FF2B5EF4-FFF2-40B4-BE49-F238E27FC236}">
                <a16:creationId xmlns:a16="http://schemas.microsoft.com/office/drawing/2014/main" id="{C0881BF8-DE82-51D7-2CC2-5B2DAB59EE4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Aerial View of Mineral King Road</a:t>
            </a:r>
          </a:p>
        </p:txBody>
      </p:sp>
    </p:spTree>
    <p:extLst>
      <p:ext uri="{BB962C8B-B14F-4D97-AF65-F5344CB8AC3E}">
        <p14:creationId xmlns:p14="http://schemas.microsoft.com/office/powerpoint/2010/main" val="2973918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his slide background photo is a close-up of the peak of the roof of a building. A snow drift reaches nearly to the peak of the roof, and more snow covers the roof in a thick layer, with the top of the snow out of the frame of the photo. A National Park Service arrowhead sign and another sign reading &quot;Visitor Center&quot; are in the small section of the building that's not covered by snow.">
            <a:extLst>
              <a:ext uri="{FF2B5EF4-FFF2-40B4-BE49-F238E27FC236}">
                <a16:creationId xmlns:a16="http://schemas.microsoft.com/office/drawing/2014/main" id="{9E95C7A8-3AE4-8254-BE5D-94271D7F0EA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67CA8-020C-F0E3-87F5-330654F2F9B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a:solidFill>
                  <a:schemeClr val="tx1">
                    <a:lumMod val="85000"/>
                    <a:lumOff val="15000"/>
                  </a:schemeClr>
                </a:solidFill>
              </a:rPr>
              <a:t>Sequoia and Kings Canyon</a:t>
            </a:r>
            <a:endParaRPr lang="en-US" sz="4000" b="1">
              <a:solidFill>
                <a:schemeClr val="tx1">
                  <a:lumMod val="85000"/>
                  <a:lumOff val="15000"/>
                </a:schemeClr>
              </a:solidFill>
              <a:cs typeface="Calibri Light"/>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679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DD57FA-2581-21AC-45CC-0B0A22FB3989}"/>
              </a:ext>
            </a:extLst>
          </p:cNvPr>
          <p:cNvSpPr>
            <a:spLocks noGrp="1"/>
          </p:cNvSpPr>
          <p:nvPr>
            <p:ph idx="1"/>
          </p:nvPr>
        </p:nvSpPr>
        <p:spPr/>
        <p:txBody>
          <a:bodyPr/>
          <a:lstStyle/>
          <a:p>
            <a:endParaRPr lang="en-US"/>
          </a:p>
        </p:txBody>
      </p:sp>
      <p:pic>
        <p:nvPicPr>
          <p:cNvPr id="3074" name="Picture 2" descr="An aerial view of a road that's partially covered with snow and mud. At a bend in the road, the hillside below is slumping, taking a portion of the road with it.">
            <a:extLst>
              <a:ext uri="{FF2B5EF4-FFF2-40B4-BE49-F238E27FC236}">
                <a16:creationId xmlns:a16="http://schemas.microsoft.com/office/drawing/2014/main" id="{514793B0-ACF2-CC3C-52A7-2F84E8BA2B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2610852" y="-2723146"/>
            <a:ext cx="6858001" cy="123042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E7C32B6-55A4-C97B-2BC6-446EE1652ED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Aerial View of Mineral King Road</a:t>
            </a:r>
          </a:p>
        </p:txBody>
      </p:sp>
    </p:spTree>
    <p:extLst>
      <p:ext uri="{BB962C8B-B14F-4D97-AF65-F5344CB8AC3E}">
        <p14:creationId xmlns:p14="http://schemas.microsoft.com/office/powerpoint/2010/main" val="1146114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n aerial view of a snowy forest. At the top center of the photo, a pipe poking out of the snow reveals itself to be a stovepipe chimney, with a steeply sloped surface behind it that's a roof. An entire cabin is hidden beneath the snowpack.">
            <a:extLst>
              <a:ext uri="{FF2B5EF4-FFF2-40B4-BE49-F238E27FC236}">
                <a16:creationId xmlns:a16="http://schemas.microsoft.com/office/drawing/2014/main" id="{DEC10B06-DA0D-1F0E-8DDA-5FB1F00B84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itle 1">
            <a:extLst>
              <a:ext uri="{FF2B5EF4-FFF2-40B4-BE49-F238E27FC236}">
                <a16:creationId xmlns:a16="http://schemas.microsoft.com/office/drawing/2014/main" id="{C815FDB2-1DB5-3BA8-B6E4-7544FD346BF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Mineral King Cabin</a:t>
            </a:r>
          </a:p>
        </p:txBody>
      </p:sp>
    </p:spTree>
    <p:extLst>
      <p:ext uri="{BB962C8B-B14F-4D97-AF65-F5344CB8AC3E}">
        <p14:creationId xmlns:p14="http://schemas.microsoft.com/office/powerpoint/2010/main" val="3236604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6BD70-73BE-3259-9481-84020EB2D982}"/>
              </a:ext>
            </a:extLst>
          </p:cNvPr>
          <p:cNvSpPr>
            <a:spLocks noGrp="1"/>
          </p:cNvSpPr>
          <p:nvPr>
            <p:ph type="ctrTitle"/>
          </p:nvPr>
        </p:nvSpPr>
        <p:spPr>
          <a:xfrm>
            <a:off x="1524003" y="1999615"/>
            <a:ext cx="9144000" cy="2764028"/>
          </a:xfrm>
        </p:spPr>
        <p:txBody>
          <a:bodyPr anchor="ctr">
            <a:normAutofit/>
          </a:bodyPr>
          <a:lstStyle/>
          <a:p>
            <a:r>
              <a:rPr lang="en-US" sz="6100" b="1">
                <a:cs typeface="Calibri Light"/>
              </a:rPr>
              <a:t>Cedar Grove</a:t>
            </a:r>
            <a:endParaRPr lang="en-US" sz="6100" b="1"/>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253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with no labels shows a highway into Cedar Grove, focusing on areas managed by the US Forest Service. Many yellow and red dots show trouble spots along the highway.">
            <a:extLst>
              <a:ext uri="{FF2B5EF4-FFF2-40B4-BE49-F238E27FC236}">
                <a16:creationId xmlns:a16="http://schemas.microsoft.com/office/drawing/2014/main" id="{C039FF22-128B-2BEE-E484-D03DDBA71CEA}"/>
              </a:ext>
            </a:extLst>
          </p:cNvPr>
          <p:cNvPicPr>
            <a:picLocks noGrp="1" noChangeAspect="1"/>
          </p:cNvPicPr>
          <p:nvPr>
            <p:ph idx="1"/>
          </p:nvPr>
        </p:nvPicPr>
        <p:blipFill>
          <a:blip r:embed="rId3"/>
          <a:stretch>
            <a:fillRect/>
          </a:stretch>
        </p:blipFill>
        <p:spPr>
          <a:xfrm>
            <a:off x="-60400" y="-641684"/>
            <a:ext cx="12329267" cy="7499684"/>
          </a:xfrm>
        </p:spPr>
      </p:pic>
      <p:sp>
        <p:nvSpPr>
          <p:cNvPr id="3" name="Title 2">
            <a:extLst>
              <a:ext uri="{FF2B5EF4-FFF2-40B4-BE49-F238E27FC236}">
                <a16:creationId xmlns:a16="http://schemas.microsoft.com/office/drawing/2014/main" id="{8013B5B8-52B4-87DB-6098-CFD24BAEFA17}"/>
              </a:ext>
            </a:extLst>
          </p:cNvPr>
          <p:cNvSpPr>
            <a:spLocks noGrp="1"/>
          </p:cNvSpPr>
          <p:nvPr>
            <p:ph type="title"/>
          </p:nvPr>
        </p:nvSpPr>
        <p:spPr>
          <a:xfrm>
            <a:off x="838200" y="-1325563"/>
            <a:ext cx="10515600" cy="683879"/>
          </a:xfrm>
        </p:spPr>
        <p:txBody>
          <a:bodyPr vert="horz" lIns="91440" tIns="45720" rIns="91440" bIns="45720" rtlCol="0" anchor="b">
            <a:normAutofit fontScale="90000"/>
          </a:bodyPr>
          <a:lstStyle/>
          <a:p>
            <a:r>
              <a:rPr lang="en-US"/>
              <a:t>Highway 180</a:t>
            </a:r>
          </a:p>
        </p:txBody>
      </p:sp>
    </p:spTree>
    <p:extLst>
      <p:ext uri="{BB962C8B-B14F-4D97-AF65-F5344CB8AC3E}">
        <p14:creationId xmlns:p14="http://schemas.microsoft.com/office/powerpoint/2010/main" val="619152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n aerial photo shows a road carved out of a sloping hillside, partially covered in snow. A section of road covered in snow seems to be slumping, forming a shallow bowl-shaped depression that extends along dozens of feet of the road.">
            <a:extLst>
              <a:ext uri="{FF2B5EF4-FFF2-40B4-BE49-F238E27FC236}">
                <a16:creationId xmlns:a16="http://schemas.microsoft.com/office/drawing/2014/main" id="{DB99AAE5-38D1-9106-DC2A-2C3838BE65A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2"/>
          <a:stretch/>
        </p:blipFill>
        <p:spPr>
          <a:xfrm>
            <a:off x="321731" y="557189"/>
            <a:ext cx="7086768" cy="5743618"/>
          </a:xfrm>
          <a:prstGeom prst="rect">
            <a:avLst/>
          </a:prstGeom>
        </p:spPr>
      </p:pic>
      <p:pic>
        <p:nvPicPr>
          <p:cNvPr id="5" name="Picture 5" descr="An aerial view of a road that's partially snow-covered. Mud flows from the uphill side of the road, over, the road, and down below. The edge of the road has also crumbled away.">
            <a:extLst>
              <a:ext uri="{FF2B5EF4-FFF2-40B4-BE49-F238E27FC236}">
                <a16:creationId xmlns:a16="http://schemas.microsoft.com/office/drawing/2014/main" id="{7F5CA566-21F7-5DA4-3A64-70A851632C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601026" y="557189"/>
            <a:ext cx="4269242" cy="5743618"/>
          </a:xfrm>
          <a:prstGeom prst="rect">
            <a:avLst/>
          </a:prstGeom>
        </p:spPr>
      </p:pic>
      <p:sp>
        <p:nvSpPr>
          <p:cNvPr id="2" name="Title 1">
            <a:extLst>
              <a:ext uri="{FF2B5EF4-FFF2-40B4-BE49-F238E27FC236}">
                <a16:creationId xmlns:a16="http://schemas.microsoft.com/office/drawing/2014/main" id="{70BDB59A-CDFF-9D6D-397C-81342EFEC23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Aerial Views of Highway 180</a:t>
            </a:r>
          </a:p>
        </p:txBody>
      </p:sp>
    </p:spTree>
    <p:extLst>
      <p:ext uri="{BB962C8B-B14F-4D97-AF65-F5344CB8AC3E}">
        <p14:creationId xmlns:p14="http://schemas.microsoft.com/office/powerpoint/2010/main" val="2326633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6BD70-73BE-3259-9481-84020EB2D982}"/>
              </a:ext>
            </a:extLst>
          </p:cNvPr>
          <p:cNvSpPr>
            <a:spLocks noGrp="1"/>
          </p:cNvSpPr>
          <p:nvPr>
            <p:ph type="ctrTitle"/>
          </p:nvPr>
        </p:nvSpPr>
        <p:spPr>
          <a:xfrm>
            <a:off x="1524003" y="1999615"/>
            <a:ext cx="9144000" cy="2764028"/>
          </a:xfrm>
        </p:spPr>
        <p:txBody>
          <a:bodyPr anchor="ctr">
            <a:normAutofit/>
          </a:bodyPr>
          <a:lstStyle/>
          <a:p>
            <a:r>
              <a:rPr lang="en-US" sz="6100" b="1"/>
              <a:t>Public Reopening Estimates</a:t>
            </a:r>
            <a:br>
              <a:rPr lang="en-US" sz="6100" b="1"/>
            </a:br>
            <a:r>
              <a:rPr lang="en-US" sz="4800">
                <a:cs typeface="Calibri Light"/>
              </a:rPr>
              <a:t>As of 3/24/23</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621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6BD70-73BE-3259-9481-84020EB2D982}"/>
              </a:ext>
            </a:extLst>
          </p:cNvPr>
          <p:cNvSpPr>
            <a:spLocks noGrp="1"/>
          </p:cNvSpPr>
          <p:nvPr>
            <p:ph type="ctrTitle"/>
          </p:nvPr>
        </p:nvSpPr>
        <p:spPr>
          <a:xfrm>
            <a:off x="1524003" y="1999615"/>
            <a:ext cx="9144000" cy="2764028"/>
          </a:xfrm>
        </p:spPr>
        <p:txBody>
          <a:bodyPr anchor="ctr">
            <a:normAutofit/>
          </a:bodyPr>
          <a:lstStyle/>
          <a:p>
            <a:r>
              <a:rPr lang="en-US" sz="6100" b="1"/>
              <a:t>Kings Canyon National Park</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296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3D4CA-5A7D-28D6-EF87-78A4B1CA68A9}"/>
              </a:ext>
            </a:extLst>
          </p:cNvPr>
          <p:cNvSpPr>
            <a:spLocks noGrp="1"/>
          </p:cNvSpPr>
          <p:nvPr>
            <p:ph type="title"/>
          </p:nvPr>
        </p:nvSpPr>
        <p:spPr>
          <a:xfrm>
            <a:off x="686834" y="1153572"/>
            <a:ext cx="3200400" cy="4461163"/>
          </a:xfrm>
        </p:spPr>
        <p:txBody>
          <a:bodyPr>
            <a:normAutofit/>
          </a:bodyPr>
          <a:lstStyle/>
          <a:p>
            <a:r>
              <a:rPr lang="en-US" b="1">
                <a:solidFill>
                  <a:srgbClr val="FFFFFF"/>
                </a:solidFill>
                <a:cs typeface="Calibri Light"/>
              </a:rPr>
              <a:t>Grant Grove</a:t>
            </a:r>
            <a:endParaRPr lang="en-US">
              <a:solidFill>
                <a:srgbClr val="FFFFFF"/>
              </a:solidFill>
              <a:cs typeface="Calibri Light" panose="020F0302020204030204"/>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55F449-2002-8E0F-BF95-C107C272232C}"/>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a:ea typeface="+mn-lt"/>
                <a:cs typeface="+mn-lt"/>
              </a:rPr>
              <a:t>Current Status: Closed</a:t>
            </a:r>
          </a:p>
          <a:p>
            <a:r>
              <a:rPr lang="en-US">
                <a:ea typeface="+mn-lt"/>
                <a:cs typeface="+mn-lt"/>
              </a:rPr>
              <a:t>Current Estimated Date of Public Reopening: </a:t>
            </a:r>
            <a:r>
              <a:rPr lang="en-US" b="1">
                <a:ea typeface="+mn-lt"/>
                <a:cs typeface="+mn-lt"/>
              </a:rPr>
              <a:t>April 7 to April 14</a:t>
            </a:r>
          </a:p>
          <a:p>
            <a:r>
              <a:rPr lang="en-US">
                <a:ea typeface="+mn-lt"/>
                <a:cs typeface="+mn-lt"/>
              </a:rPr>
              <a:t>NPS road crews are working to reopen the Grant Grove area upon the completion of </a:t>
            </a:r>
            <a:r>
              <a:rPr lang="en-US" err="1">
                <a:ea typeface="+mn-lt"/>
                <a:cs typeface="+mn-lt"/>
              </a:rPr>
              <a:t>Caltran’s</a:t>
            </a:r>
            <a:r>
              <a:rPr lang="en-US">
                <a:ea typeface="+mn-lt"/>
                <a:cs typeface="+mn-lt"/>
              </a:rPr>
              <a:t> repair of Hwy 180 below the park.</a:t>
            </a:r>
          </a:p>
          <a:p>
            <a:r>
              <a:rPr lang="en-US">
                <a:ea typeface="+mn-lt"/>
                <a:cs typeface="+mn-lt"/>
              </a:rPr>
              <a:t>Residents within or north of the park currently have limited access.</a:t>
            </a:r>
          </a:p>
          <a:p>
            <a:endParaRPr lang="en-US">
              <a:cs typeface="Calibri"/>
            </a:endParaRPr>
          </a:p>
        </p:txBody>
      </p:sp>
    </p:spTree>
    <p:extLst>
      <p:ext uri="{BB962C8B-B14F-4D97-AF65-F5344CB8AC3E}">
        <p14:creationId xmlns:p14="http://schemas.microsoft.com/office/powerpoint/2010/main" val="807397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53886A-D223-2AF5-6C9F-7F40CF95714C}"/>
              </a:ext>
            </a:extLst>
          </p:cNvPr>
          <p:cNvSpPr>
            <a:spLocks noGrp="1"/>
          </p:cNvSpPr>
          <p:nvPr>
            <p:ph type="title"/>
          </p:nvPr>
        </p:nvSpPr>
        <p:spPr>
          <a:xfrm>
            <a:off x="686834" y="1153572"/>
            <a:ext cx="3200400" cy="4461163"/>
          </a:xfrm>
        </p:spPr>
        <p:txBody>
          <a:bodyPr>
            <a:normAutofit/>
          </a:bodyPr>
          <a:lstStyle/>
          <a:p>
            <a:r>
              <a:rPr lang="en-US" b="1">
                <a:solidFill>
                  <a:srgbClr val="FFFFFF"/>
                </a:solidFill>
                <a:cs typeface="Calibri Light"/>
              </a:rPr>
              <a:t>Cedar Grove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1A70CA-D059-F4AE-2C44-6F13D14D6CE6}"/>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a:ea typeface="+mn-lt"/>
                <a:cs typeface="+mn-lt"/>
              </a:rPr>
              <a:t>Current Status: Closed</a:t>
            </a:r>
          </a:p>
          <a:p>
            <a:r>
              <a:rPr lang="en-US">
                <a:ea typeface="+mn-lt"/>
                <a:cs typeface="+mn-lt"/>
              </a:rPr>
              <a:t>Current Estimated Date of Public Reopening: </a:t>
            </a:r>
            <a:r>
              <a:rPr lang="en-US" b="1">
                <a:ea typeface="+mn-lt"/>
                <a:cs typeface="+mn-lt"/>
              </a:rPr>
              <a:t>Not available</a:t>
            </a:r>
          </a:p>
          <a:p>
            <a:r>
              <a:rPr lang="en-US">
                <a:ea typeface="+mn-lt"/>
                <a:cs typeface="+mn-lt"/>
              </a:rPr>
              <a:t>The NPS will attempt to reopen the Cedar Grove facilities as soon as practical upon the completion </a:t>
            </a:r>
            <a:r>
              <a:rPr lang="en-US" err="1">
                <a:ea typeface="+mn-lt"/>
                <a:cs typeface="+mn-lt"/>
              </a:rPr>
              <a:t>Caltran’s</a:t>
            </a:r>
            <a:r>
              <a:rPr lang="en-US">
                <a:ea typeface="+mn-lt"/>
                <a:cs typeface="+mn-lt"/>
              </a:rPr>
              <a:t> repair of the multiple road washouts on Hwy 180 between Grant Grove and Cedar Grove. </a:t>
            </a:r>
          </a:p>
          <a:p>
            <a:r>
              <a:rPr lang="en-US">
                <a:ea typeface="+mn-lt"/>
                <a:cs typeface="+mn-lt"/>
              </a:rPr>
              <a:t>The discovery of additional damage once NPS crews can access Cedar Grove on the ground may further delay public opening.</a:t>
            </a:r>
            <a:endParaRPr lang="en-US"/>
          </a:p>
          <a:p>
            <a:endParaRPr lang="en-US">
              <a:cs typeface="Calibri"/>
            </a:endParaRPr>
          </a:p>
        </p:txBody>
      </p:sp>
    </p:spTree>
    <p:extLst>
      <p:ext uri="{BB962C8B-B14F-4D97-AF65-F5344CB8AC3E}">
        <p14:creationId xmlns:p14="http://schemas.microsoft.com/office/powerpoint/2010/main" val="3856333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6BD70-73BE-3259-9481-84020EB2D982}"/>
              </a:ext>
            </a:extLst>
          </p:cNvPr>
          <p:cNvSpPr>
            <a:spLocks noGrp="1"/>
          </p:cNvSpPr>
          <p:nvPr>
            <p:ph type="ctrTitle"/>
          </p:nvPr>
        </p:nvSpPr>
        <p:spPr>
          <a:xfrm>
            <a:off x="1524003" y="1999615"/>
            <a:ext cx="9144000" cy="2764028"/>
          </a:xfrm>
        </p:spPr>
        <p:txBody>
          <a:bodyPr anchor="ctr">
            <a:normAutofit/>
          </a:bodyPr>
          <a:lstStyle/>
          <a:p>
            <a:r>
              <a:rPr lang="en-US" sz="6100" b="1"/>
              <a:t>Sequoia National Park</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100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021233-B27E-F234-890E-670383DF1D2E}"/>
              </a:ext>
            </a:extLst>
          </p:cNvPr>
          <p:cNvSpPr>
            <a:spLocks noGrp="1"/>
          </p:cNvSpPr>
          <p:nvPr>
            <p:ph type="title"/>
          </p:nvPr>
        </p:nvSpPr>
        <p:spPr>
          <a:xfrm>
            <a:off x="411480" y="688195"/>
            <a:ext cx="4485861" cy="1088136"/>
          </a:xfrm>
        </p:spPr>
        <p:txBody>
          <a:bodyPr anchor="b">
            <a:normAutofit/>
          </a:bodyPr>
          <a:lstStyle/>
          <a:p>
            <a:r>
              <a:rPr lang="en-US" sz="3400" b="1"/>
              <a:t>Current Conditions</a:t>
            </a:r>
          </a:p>
        </p:txBody>
      </p:sp>
      <p:sp>
        <p:nvSpPr>
          <p:cNvPr id="18" name="Rectangle 17">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396AF68-5D92-A272-D24F-A84E01FBD4C8}"/>
              </a:ext>
            </a:extLst>
          </p:cNvPr>
          <p:cNvSpPr>
            <a:spLocks noGrp="1"/>
          </p:cNvSpPr>
          <p:nvPr>
            <p:ph idx="1"/>
          </p:nvPr>
        </p:nvSpPr>
        <p:spPr>
          <a:xfrm>
            <a:off x="411479" y="2309387"/>
            <a:ext cx="5560205" cy="4877126"/>
          </a:xfrm>
        </p:spPr>
        <p:txBody>
          <a:bodyPr vert="horz" lIns="91440" tIns="45720" rIns="91440" bIns="45720" rtlCol="0" anchor="t">
            <a:noAutofit/>
          </a:bodyPr>
          <a:lstStyle/>
          <a:p>
            <a:r>
              <a:rPr lang="en-US" sz="2400"/>
              <a:t>Sequoia National Park</a:t>
            </a:r>
            <a:endParaRPr lang="en-US" sz="2400">
              <a:cs typeface="Calibri"/>
            </a:endParaRPr>
          </a:p>
          <a:p>
            <a:pPr lvl="1"/>
            <a:r>
              <a:rPr lang="en-US"/>
              <a:t>Public Access Closed at Entrance Station</a:t>
            </a:r>
            <a:endParaRPr lang="en-US">
              <a:cs typeface="Calibri"/>
            </a:endParaRPr>
          </a:p>
          <a:p>
            <a:pPr lvl="1"/>
            <a:r>
              <a:rPr lang="en-US"/>
              <a:t>No Resident or Public Access to Mineral King</a:t>
            </a:r>
            <a:endParaRPr lang="en-US">
              <a:cs typeface="Calibri"/>
            </a:endParaRPr>
          </a:p>
          <a:p>
            <a:pPr lvl="1"/>
            <a:r>
              <a:rPr lang="en-US"/>
              <a:t>South Fork Campground and Trailheads Closed</a:t>
            </a:r>
            <a:endParaRPr lang="en-US">
              <a:cs typeface="Calibri"/>
            </a:endParaRPr>
          </a:p>
          <a:p>
            <a:pPr lvl="1"/>
            <a:r>
              <a:rPr lang="en-US"/>
              <a:t>No Access to North Fork Trailhead (County Section)</a:t>
            </a:r>
            <a:endParaRPr lang="en-US">
              <a:cs typeface="Calibri"/>
            </a:endParaRPr>
          </a:p>
          <a:p>
            <a:r>
              <a:rPr lang="en-US" sz="2400"/>
              <a:t>Kings Canyon National Park</a:t>
            </a:r>
            <a:endParaRPr lang="en-US" sz="2400">
              <a:cs typeface="Calibri"/>
            </a:endParaRPr>
          </a:p>
          <a:p>
            <a:pPr lvl="1"/>
            <a:r>
              <a:rPr lang="en-US"/>
              <a:t>No Public Access from Highway 180</a:t>
            </a:r>
            <a:endParaRPr lang="en-US">
              <a:cs typeface="Calibri"/>
            </a:endParaRPr>
          </a:p>
        </p:txBody>
      </p:sp>
      <p:pic>
        <p:nvPicPr>
          <p:cNvPr id="4" name="Picture 4" descr="This photos shows a snowy scene featuring a road covered by snow and partially plowed but still difficult to navigate. Two small buildings along the road are partially obscured by snow drifts, and icy trees are in the background.">
            <a:extLst>
              <a:ext uri="{FF2B5EF4-FFF2-40B4-BE49-F238E27FC236}">
                <a16:creationId xmlns:a16="http://schemas.microsoft.com/office/drawing/2014/main" id="{32B9178A-2BAE-969D-A1CF-00F7CA743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7266"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510166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A portion of the driving map for Sequoia and Kings Canyon National Parks, cropped into a circle for a decorative effect. Many red symbols mark trouble spots along the highways.">
            <a:extLst>
              <a:ext uri="{FF2B5EF4-FFF2-40B4-BE49-F238E27FC236}">
                <a16:creationId xmlns:a16="http://schemas.microsoft.com/office/drawing/2014/main" id="{E334356F-5EE6-AEBF-AFD5-76E6C9783D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itle 1">
            <a:extLst>
              <a:ext uri="{FF2B5EF4-FFF2-40B4-BE49-F238E27FC236}">
                <a16:creationId xmlns:a16="http://schemas.microsoft.com/office/drawing/2014/main" id="{88A50176-F6F9-4E69-5C5F-634890B68F4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Map of Road Issues</a:t>
            </a:r>
          </a:p>
        </p:txBody>
      </p:sp>
    </p:spTree>
    <p:extLst>
      <p:ext uri="{BB962C8B-B14F-4D97-AF65-F5344CB8AC3E}">
        <p14:creationId xmlns:p14="http://schemas.microsoft.com/office/powerpoint/2010/main" val="2605877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E8A79-228F-7439-DE28-C0FEC5791E39}"/>
              </a:ext>
            </a:extLst>
          </p:cNvPr>
          <p:cNvSpPr>
            <a:spLocks noGrp="1"/>
          </p:cNvSpPr>
          <p:nvPr>
            <p:ph type="title"/>
          </p:nvPr>
        </p:nvSpPr>
        <p:spPr>
          <a:xfrm>
            <a:off x="686834" y="1153572"/>
            <a:ext cx="3200400" cy="4461163"/>
          </a:xfrm>
        </p:spPr>
        <p:txBody>
          <a:bodyPr>
            <a:normAutofit/>
          </a:bodyPr>
          <a:lstStyle/>
          <a:p>
            <a:r>
              <a:rPr lang="en-US" b="1">
                <a:solidFill>
                  <a:srgbClr val="FFFFFF"/>
                </a:solidFill>
                <a:cs typeface="Calibri Light"/>
              </a:rPr>
              <a:t>Access to Giant Forest Via Hwy 180 </a:t>
            </a:r>
            <a:br>
              <a:rPr lang="en-US" b="1">
                <a:solidFill>
                  <a:srgbClr val="FFFFFF"/>
                </a:solidFill>
                <a:cs typeface="Calibri Light"/>
              </a:rPr>
            </a:br>
            <a:r>
              <a:rPr lang="en-US" b="1">
                <a:solidFill>
                  <a:srgbClr val="FFFFFF"/>
                </a:solidFill>
                <a:cs typeface="Calibri Light"/>
              </a:rPr>
              <a:t>(Grant Grove)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E89C39-8D2A-E106-53C3-7631BC9ED18E}"/>
              </a:ext>
            </a:extLst>
          </p:cNvPr>
          <p:cNvSpPr>
            <a:spLocks noGrp="1"/>
          </p:cNvSpPr>
          <p:nvPr>
            <p:ph idx="1"/>
          </p:nvPr>
        </p:nvSpPr>
        <p:spPr>
          <a:xfrm>
            <a:off x="4250240" y="591344"/>
            <a:ext cx="8233420" cy="5585619"/>
          </a:xfrm>
        </p:spPr>
        <p:txBody>
          <a:bodyPr vert="horz" lIns="91440" tIns="45720" rIns="91440" bIns="45720" rtlCol="0" anchor="ctr">
            <a:normAutofit/>
          </a:bodyPr>
          <a:lstStyle/>
          <a:p>
            <a:r>
              <a:rPr lang="en-US" sz="3200">
                <a:ea typeface="+mn-lt"/>
                <a:cs typeface="+mn-lt"/>
              </a:rPr>
              <a:t>Current Status: Closed</a:t>
            </a:r>
          </a:p>
          <a:p>
            <a:r>
              <a:rPr lang="en-US" sz="3200">
                <a:ea typeface="+mn-lt"/>
                <a:cs typeface="+mn-lt"/>
              </a:rPr>
              <a:t>Current Estimated Date of Public Reopening: </a:t>
            </a:r>
            <a:r>
              <a:rPr lang="en-US" sz="3200" b="1">
                <a:ea typeface="+mn-lt"/>
                <a:cs typeface="+mn-lt"/>
              </a:rPr>
              <a:t>May 26 to June 16</a:t>
            </a:r>
          </a:p>
          <a:p>
            <a:endParaRPr lang="en-US">
              <a:cs typeface="Calibri"/>
            </a:endParaRPr>
          </a:p>
        </p:txBody>
      </p:sp>
    </p:spTree>
    <p:extLst>
      <p:ext uri="{BB962C8B-B14F-4D97-AF65-F5344CB8AC3E}">
        <p14:creationId xmlns:p14="http://schemas.microsoft.com/office/powerpoint/2010/main" val="2697324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356C8-DDE4-355A-BA23-390D21B4D26F}"/>
              </a:ext>
            </a:extLst>
          </p:cNvPr>
          <p:cNvSpPr>
            <a:spLocks noGrp="1"/>
          </p:cNvSpPr>
          <p:nvPr>
            <p:ph type="title"/>
          </p:nvPr>
        </p:nvSpPr>
        <p:spPr>
          <a:xfrm>
            <a:off x="568592" y="1153572"/>
            <a:ext cx="3502573" cy="4461163"/>
          </a:xfrm>
        </p:spPr>
        <p:txBody>
          <a:bodyPr>
            <a:normAutofit/>
          </a:bodyPr>
          <a:lstStyle/>
          <a:p>
            <a:r>
              <a:rPr lang="en-US" b="1">
                <a:solidFill>
                  <a:srgbClr val="FFFFFF"/>
                </a:solidFill>
                <a:cs typeface="Calibri Light"/>
              </a:rPr>
              <a:t>Access to Giant Forest Via Hwy 198 </a:t>
            </a:r>
            <a:br>
              <a:rPr lang="en-US" b="1">
                <a:solidFill>
                  <a:srgbClr val="FFFFFF"/>
                </a:solidFill>
                <a:cs typeface="Calibri Light"/>
              </a:rPr>
            </a:br>
            <a:r>
              <a:rPr lang="en-US" b="1">
                <a:solidFill>
                  <a:srgbClr val="FFFFFF"/>
                </a:solidFill>
                <a:cs typeface="Calibri Light"/>
              </a:rPr>
              <a:t>(Three Rivers)</a:t>
            </a:r>
            <a:endParaRPr lang="en-US" b="1">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A8063A-09AE-8F43-713D-CD256AE82179}"/>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a:ea typeface="+mn-lt"/>
                <a:cs typeface="+mn-lt"/>
              </a:rPr>
              <a:t>Current Status: Closed</a:t>
            </a:r>
          </a:p>
          <a:p>
            <a:r>
              <a:rPr lang="en-US">
                <a:ea typeface="+mn-lt"/>
                <a:cs typeface="+mn-lt"/>
              </a:rPr>
              <a:t>Current Estimated Date of Public Reopening: </a:t>
            </a:r>
            <a:r>
              <a:rPr lang="en-US" b="1">
                <a:ea typeface="+mn-lt"/>
                <a:cs typeface="+mn-lt"/>
              </a:rPr>
              <a:t>Not Available</a:t>
            </a:r>
          </a:p>
          <a:p>
            <a:pPr lvl="1"/>
            <a:r>
              <a:rPr lang="en-US" sz="2800">
                <a:ea typeface="+mn-lt"/>
                <a:cs typeface="+mn-lt"/>
              </a:rPr>
              <a:t>No sooner than 1-2 weeks following opening from Hwy 180</a:t>
            </a:r>
            <a:endParaRPr lang="en-US" sz="2800">
              <a:cs typeface="Calibri"/>
            </a:endParaRPr>
          </a:p>
          <a:p>
            <a:r>
              <a:rPr lang="en-US">
                <a:ea typeface="+mn-lt"/>
                <a:cs typeface="+mn-lt"/>
              </a:rPr>
              <a:t>Access from Hospital Rock to Giant Forest may initially be via one-way traffic flow while one-lane storm and fire recovery repairs continue.</a:t>
            </a:r>
          </a:p>
          <a:p>
            <a:endParaRPr lang="en-US">
              <a:cs typeface="Calibri"/>
            </a:endParaRPr>
          </a:p>
        </p:txBody>
      </p:sp>
    </p:spTree>
    <p:extLst>
      <p:ext uri="{BB962C8B-B14F-4D97-AF65-F5344CB8AC3E}">
        <p14:creationId xmlns:p14="http://schemas.microsoft.com/office/powerpoint/2010/main" val="2550835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4C860-AE29-0A75-F3D9-89ACE47DF27D}"/>
              </a:ext>
            </a:extLst>
          </p:cNvPr>
          <p:cNvSpPr>
            <a:spLocks noGrp="1"/>
          </p:cNvSpPr>
          <p:nvPr>
            <p:ph type="title"/>
          </p:nvPr>
        </p:nvSpPr>
        <p:spPr>
          <a:xfrm>
            <a:off x="161317" y="1153572"/>
            <a:ext cx="3988675" cy="4461163"/>
          </a:xfrm>
        </p:spPr>
        <p:txBody>
          <a:bodyPr>
            <a:normAutofit/>
          </a:bodyPr>
          <a:lstStyle/>
          <a:p>
            <a:r>
              <a:rPr lang="en-US" b="1">
                <a:solidFill>
                  <a:srgbClr val="FFFFFF"/>
                </a:solidFill>
                <a:cs typeface="Calibri Light"/>
              </a:rPr>
              <a:t>Foothills- </a:t>
            </a:r>
            <a:br>
              <a:rPr lang="en-US" b="1">
                <a:solidFill>
                  <a:srgbClr val="FFFFFF"/>
                </a:solidFill>
                <a:cs typeface="Calibri Light"/>
              </a:rPr>
            </a:br>
            <a:r>
              <a:rPr lang="en-US" b="1">
                <a:solidFill>
                  <a:srgbClr val="FFFFFF"/>
                </a:solidFill>
                <a:cs typeface="Calibri Light"/>
              </a:rPr>
              <a:t>Ash Mountain to Hospital Rock</a:t>
            </a:r>
            <a:endParaRPr lang="en-US" b="1">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23217F-F9A4-CA4B-2F2A-AF52751A0E75}"/>
              </a:ext>
            </a:extLst>
          </p:cNvPr>
          <p:cNvSpPr>
            <a:spLocks noGrp="1"/>
          </p:cNvSpPr>
          <p:nvPr>
            <p:ph idx="1"/>
          </p:nvPr>
        </p:nvSpPr>
        <p:spPr>
          <a:xfrm>
            <a:off x="4447308" y="591344"/>
            <a:ext cx="7760456" cy="5585619"/>
          </a:xfrm>
        </p:spPr>
        <p:txBody>
          <a:bodyPr vert="horz" lIns="91440" tIns="45720" rIns="91440" bIns="45720" rtlCol="0" anchor="ctr">
            <a:normAutofit/>
          </a:bodyPr>
          <a:lstStyle/>
          <a:p>
            <a:r>
              <a:rPr lang="en-US" sz="3200">
                <a:ea typeface="+mn-lt"/>
                <a:cs typeface="+mn-lt"/>
              </a:rPr>
              <a:t>Current Status: Closed</a:t>
            </a:r>
          </a:p>
          <a:p>
            <a:r>
              <a:rPr lang="en-US" sz="3200">
                <a:ea typeface="+mn-lt"/>
                <a:cs typeface="+mn-lt"/>
              </a:rPr>
              <a:t>Current Estimated Date of Public Reopening: </a:t>
            </a:r>
            <a:r>
              <a:rPr lang="en-US" sz="3200" b="1">
                <a:ea typeface="+mn-lt"/>
                <a:cs typeface="+mn-lt"/>
              </a:rPr>
              <a:t>April 7 to April 14</a:t>
            </a:r>
          </a:p>
          <a:p>
            <a:endParaRPr lang="en-US">
              <a:cs typeface="Calibri"/>
            </a:endParaRPr>
          </a:p>
        </p:txBody>
      </p:sp>
    </p:spTree>
    <p:extLst>
      <p:ext uri="{BB962C8B-B14F-4D97-AF65-F5344CB8AC3E}">
        <p14:creationId xmlns:p14="http://schemas.microsoft.com/office/powerpoint/2010/main" val="216494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56E0E2-3823-1EF0-07F9-623C4DC5AD71}"/>
              </a:ext>
            </a:extLst>
          </p:cNvPr>
          <p:cNvSpPr>
            <a:spLocks noGrp="1"/>
          </p:cNvSpPr>
          <p:nvPr>
            <p:ph type="title"/>
          </p:nvPr>
        </p:nvSpPr>
        <p:spPr>
          <a:xfrm>
            <a:off x="686834" y="1153572"/>
            <a:ext cx="3200400" cy="4461163"/>
          </a:xfrm>
        </p:spPr>
        <p:txBody>
          <a:bodyPr>
            <a:normAutofit/>
          </a:bodyPr>
          <a:lstStyle/>
          <a:p>
            <a:r>
              <a:rPr lang="en-US" b="1">
                <a:solidFill>
                  <a:srgbClr val="FFFFFF"/>
                </a:solidFill>
                <a:cs typeface="Calibri Light"/>
              </a:rPr>
              <a:t>Crystal Cave</a:t>
            </a:r>
            <a:endParaRPr lang="en-US" b="1">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67DEA0-025D-518F-BD77-E08ECB6D61FC}"/>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a:ea typeface="+mn-lt"/>
                <a:cs typeface="+mn-lt"/>
              </a:rPr>
              <a:t>Current Status: Closed</a:t>
            </a:r>
          </a:p>
          <a:p>
            <a:r>
              <a:rPr lang="en-US">
                <a:ea typeface="+mn-lt"/>
                <a:cs typeface="+mn-lt"/>
              </a:rPr>
              <a:t>Current Estimated Date of Public Reopening: </a:t>
            </a:r>
            <a:r>
              <a:rPr lang="en-US" b="1">
                <a:ea typeface="+mn-lt"/>
                <a:cs typeface="+mn-lt"/>
              </a:rPr>
              <a:t>Not Available</a:t>
            </a:r>
          </a:p>
          <a:p>
            <a:r>
              <a:rPr lang="en-US">
                <a:ea typeface="+mn-lt"/>
                <a:cs typeface="+mn-lt"/>
              </a:rPr>
              <a:t>Initial access may be via Hwy 180</a:t>
            </a:r>
          </a:p>
          <a:p>
            <a:r>
              <a:rPr lang="en-US">
                <a:ea typeface="+mn-lt"/>
                <a:cs typeface="+mn-lt"/>
              </a:rPr>
              <a:t>Crystal Cave and Crystal Cave Road will operate on a limited schedule during the season to accommodate fire recovery projects.</a:t>
            </a:r>
          </a:p>
          <a:p>
            <a:endParaRPr lang="en-US">
              <a:cs typeface="Calibri"/>
            </a:endParaRPr>
          </a:p>
        </p:txBody>
      </p:sp>
    </p:spTree>
    <p:extLst>
      <p:ext uri="{BB962C8B-B14F-4D97-AF65-F5344CB8AC3E}">
        <p14:creationId xmlns:p14="http://schemas.microsoft.com/office/powerpoint/2010/main" val="1046356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31F93-8E5B-70A3-C75F-39F2A03822FD}"/>
              </a:ext>
            </a:extLst>
          </p:cNvPr>
          <p:cNvSpPr>
            <a:spLocks noGrp="1"/>
          </p:cNvSpPr>
          <p:nvPr>
            <p:ph type="title"/>
          </p:nvPr>
        </p:nvSpPr>
        <p:spPr>
          <a:xfrm>
            <a:off x="686834" y="1153572"/>
            <a:ext cx="3200400" cy="4461163"/>
          </a:xfrm>
        </p:spPr>
        <p:txBody>
          <a:bodyPr>
            <a:normAutofit/>
          </a:bodyPr>
          <a:lstStyle/>
          <a:p>
            <a:r>
              <a:rPr lang="en-US" b="1">
                <a:solidFill>
                  <a:srgbClr val="FFFFFF"/>
                </a:solidFill>
                <a:cs typeface="Calibri Light"/>
              </a:rPr>
              <a:t>Mineral King</a:t>
            </a:r>
            <a:endParaRPr lang="en-US" b="1">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612ADE-8342-9A96-073B-033C809652F3}"/>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a:ea typeface="+mn-lt"/>
                <a:cs typeface="+mn-lt"/>
              </a:rPr>
              <a:t>Current Status: Closed</a:t>
            </a:r>
          </a:p>
          <a:p>
            <a:r>
              <a:rPr lang="en-US">
                <a:ea typeface="+mn-lt"/>
                <a:cs typeface="+mn-lt"/>
              </a:rPr>
              <a:t>Current Estimated Date of Public Reopening: </a:t>
            </a:r>
            <a:r>
              <a:rPr lang="en-US" b="1">
                <a:ea typeface="+mn-lt"/>
                <a:cs typeface="+mn-lt"/>
              </a:rPr>
              <a:t>Not Available</a:t>
            </a:r>
          </a:p>
          <a:p>
            <a:r>
              <a:rPr lang="en-US">
                <a:ea typeface="+mn-lt"/>
                <a:cs typeface="+mn-lt"/>
              </a:rPr>
              <a:t>Note repair work within Sequoia National Park must be sequenced to follow Tulare County’s repair of the Mineral King Road washout at MM 4.5 (outside the park).</a:t>
            </a:r>
          </a:p>
          <a:p>
            <a:r>
              <a:rPr lang="en-US">
                <a:ea typeface="+mn-lt"/>
                <a:cs typeface="+mn-lt"/>
              </a:rPr>
              <a:t>Limited administrative access by property owners may be possible in advance of public reopening.</a:t>
            </a:r>
          </a:p>
          <a:p>
            <a:endParaRPr lang="en-US">
              <a:cs typeface="Calibri"/>
            </a:endParaRPr>
          </a:p>
        </p:txBody>
      </p:sp>
    </p:spTree>
    <p:extLst>
      <p:ext uri="{BB962C8B-B14F-4D97-AF65-F5344CB8AC3E}">
        <p14:creationId xmlns:p14="http://schemas.microsoft.com/office/powerpoint/2010/main" val="1707846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EB9F9-F32E-8690-66D7-F0599C0BA2CE}"/>
              </a:ext>
            </a:extLst>
          </p:cNvPr>
          <p:cNvSpPr>
            <a:spLocks noGrp="1"/>
          </p:cNvSpPr>
          <p:nvPr>
            <p:ph type="title"/>
          </p:nvPr>
        </p:nvSpPr>
        <p:spPr>
          <a:xfrm>
            <a:off x="686834" y="1153572"/>
            <a:ext cx="3200400" cy="4461163"/>
          </a:xfrm>
        </p:spPr>
        <p:txBody>
          <a:bodyPr>
            <a:normAutofit/>
          </a:bodyPr>
          <a:lstStyle/>
          <a:p>
            <a:r>
              <a:rPr lang="en-US" b="1">
                <a:solidFill>
                  <a:srgbClr val="FFFFFF"/>
                </a:solidFill>
                <a:cs typeface="Calibri Light"/>
              </a:rPr>
              <a:t>South Fork</a:t>
            </a:r>
            <a:endParaRPr lang="en-US">
              <a:solidFill>
                <a:srgbClr val="FFFFFF"/>
              </a:solidFill>
              <a:cs typeface="Calibri Light" panose="020F0302020204030204"/>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AE479E-2667-B8B6-E19F-1CD8A96FDB1C}"/>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3200">
                <a:ea typeface="+mn-lt"/>
                <a:cs typeface="+mn-lt"/>
              </a:rPr>
              <a:t>Campground is closed indefinitely.</a:t>
            </a:r>
          </a:p>
          <a:p>
            <a:r>
              <a:rPr lang="en-US" sz="3200">
                <a:ea typeface="+mn-lt"/>
                <a:cs typeface="+mn-lt"/>
              </a:rPr>
              <a:t>Road access, trailhead parking, and trails were severely damaged.</a:t>
            </a:r>
          </a:p>
          <a:p>
            <a:r>
              <a:rPr lang="en-US" sz="3200">
                <a:ea typeface="+mn-lt"/>
                <a:cs typeface="+mn-lt"/>
              </a:rPr>
              <a:t>No estimate repair dates.</a:t>
            </a:r>
          </a:p>
          <a:p>
            <a:endParaRPr lang="en-US">
              <a:cs typeface="Calibri"/>
            </a:endParaRPr>
          </a:p>
        </p:txBody>
      </p:sp>
    </p:spTree>
    <p:extLst>
      <p:ext uri="{BB962C8B-B14F-4D97-AF65-F5344CB8AC3E}">
        <p14:creationId xmlns:p14="http://schemas.microsoft.com/office/powerpoint/2010/main" val="3244162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hoto shows workers in brightly-colored vests for high visibility, along with trucks and a forklift. One worker shovels a scoop of sand, and another lifts sandbags. A large pile of sandbags fills the back of a truck.">
            <a:extLst>
              <a:ext uri="{FF2B5EF4-FFF2-40B4-BE49-F238E27FC236}">
                <a16:creationId xmlns:a16="http://schemas.microsoft.com/office/drawing/2014/main" id="{86A2D290-A143-7E30-3E71-EC20C5550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79" cy="6857990"/>
          </a:xfrm>
          <a:prstGeom prst="rect">
            <a:avLst/>
          </a:prstGeom>
        </p:spPr>
      </p:pic>
      <p:sp>
        <p:nvSpPr>
          <p:cNvPr id="24" name="Rectangle 2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944B9F-15F2-0E1E-007E-06A9C6EEE24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Questions</a:t>
            </a:r>
          </a:p>
        </p:txBody>
      </p:sp>
      <p:sp>
        <p:nvSpPr>
          <p:cNvPr id="26" name="Rectangle: Rounded Corners 2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02189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tractor with a plow attachment pushes snow along an icy road. Snow drifts on either side of the road are taller than the tractor and more snow is falling.">
            <a:extLst>
              <a:ext uri="{FF2B5EF4-FFF2-40B4-BE49-F238E27FC236}">
                <a16:creationId xmlns:a16="http://schemas.microsoft.com/office/drawing/2014/main" id="{9FBC6880-93F8-42AE-BB1A-E32F03F6040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C3B1AA-84F9-A8E1-B390-A24B955C296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b="1">
                <a:solidFill>
                  <a:schemeClr val="tx1">
                    <a:lumMod val="85000"/>
                    <a:lumOff val="15000"/>
                  </a:schemeClr>
                </a:solidFill>
              </a:rPr>
              <a:t>Damage Report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215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driving map showing roads in Sequoia and Kings Canyon National Parks. Many red symbols show trouble spots along the roads.">
            <a:extLst>
              <a:ext uri="{FF2B5EF4-FFF2-40B4-BE49-F238E27FC236}">
                <a16:creationId xmlns:a16="http://schemas.microsoft.com/office/drawing/2014/main" id="{6A23B8B0-195D-F3CE-60EC-71A8437835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4395" y="643467"/>
            <a:ext cx="5543210" cy="5571066"/>
          </a:xfrm>
          <a:prstGeom prst="rect">
            <a:avLst/>
          </a:prstGeom>
        </p:spPr>
      </p:pic>
      <p:sp>
        <p:nvSpPr>
          <p:cNvPr id="3" name="Title 2">
            <a:extLst>
              <a:ext uri="{FF2B5EF4-FFF2-40B4-BE49-F238E27FC236}">
                <a16:creationId xmlns:a16="http://schemas.microsoft.com/office/drawing/2014/main" id="{C01E2C95-7CEC-0044-4635-B3EDCE6ACD5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a:t>Map of Road Issues</a:t>
            </a:r>
          </a:p>
        </p:txBody>
      </p:sp>
    </p:spTree>
    <p:extLst>
      <p:ext uri="{BB962C8B-B14F-4D97-AF65-F5344CB8AC3E}">
        <p14:creationId xmlns:p14="http://schemas.microsoft.com/office/powerpoint/2010/main" val="801819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6BD70-73BE-3259-9481-84020EB2D982}"/>
              </a:ext>
            </a:extLst>
          </p:cNvPr>
          <p:cNvSpPr>
            <a:spLocks noGrp="1"/>
          </p:cNvSpPr>
          <p:nvPr>
            <p:ph type="ctrTitle"/>
          </p:nvPr>
        </p:nvSpPr>
        <p:spPr>
          <a:xfrm>
            <a:off x="1524003" y="1999615"/>
            <a:ext cx="9144000" cy="2764028"/>
          </a:xfrm>
        </p:spPr>
        <p:txBody>
          <a:bodyPr anchor="ctr">
            <a:normAutofit/>
          </a:bodyPr>
          <a:lstStyle/>
          <a:p>
            <a:r>
              <a:rPr lang="en-US" sz="6100" b="1"/>
              <a:t>Generals Highway</a:t>
            </a:r>
            <a:br>
              <a:rPr lang="en-US" sz="6100" b="1"/>
            </a:br>
            <a:r>
              <a:rPr lang="en-US" sz="6100"/>
              <a:t>Ash Mountain Entrance to Hospital Rock</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99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09D3A-6EC4-F635-3E19-DDB4AB79925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Sequoia Foothills- Sycamore</a:t>
            </a:r>
          </a:p>
        </p:txBody>
      </p:sp>
      <p:sp>
        <p:nvSpPr>
          <p:cNvPr id="24"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descr="This close up of the side of a road shows a section that's collapsed. The curb at the edge of the road and a section of asphalt that extends beyond the white fogline have fallen down a slope, leaving a hole that's many feet deep.">
            <a:extLst>
              <a:ext uri="{FF2B5EF4-FFF2-40B4-BE49-F238E27FC236}">
                <a16:creationId xmlns:a16="http://schemas.microsoft.com/office/drawing/2014/main" id="{20D6A4EC-FA70-8D5E-782C-0D15D1D82D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101243" y="-232756"/>
            <a:ext cx="6858000" cy="7323513"/>
          </a:xfrm>
          <a:prstGeom prst="rect">
            <a:avLst/>
          </a:prstGeom>
        </p:spPr>
      </p:pic>
    </p:spTree>
    <p:extLst>
      <p:ext uri="{BB962C8B-B14F-4D97-AF65-F5344CB8AC3E}">
        <p14:creationId xmlns:p14="http://schemas.microsoft.com/office/powerpoint/2010/main" val="489834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623</Words>
  <Application>Microsoft Office PowerPoint</Application>
  <PresentationFormat>Widescreen</PresentationFormat>
  <Paragraphs>104</Paragraphs>
  <Slides>57</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March Winter Storm Damage Report</vt:lpstr>
      <vt:lpstr>  Tulare County Report</vt:lpstr>
      <vt:lpstr>Caltrans Report</vt:lpstr>
      <vt:lpstr>Sequoia and Kings Canyon</vt:lpstr>
      <vt:lpstr>Current Conditions</vt:lpstr>
      <vt:lpstr>Damage Report</vt:lpstr>
      <vt:lpstr>Map of Road Issues</vt:lpstr>
      <vt:lpstr>Generals Highway Ash Mountain Entrance to Hospital Rock</vt:lpstr>
      <vt:lpstr>Sequoia Foothills- Sycamore</vt:lpstr>
      <vt:lpstr>Sequoia Foothills- Cammerer Way</vt:lpstr>
      <vt:lpstr>Sequoia Foothills-  Alder Creek</vt:lpstr>
      <vt:lpstr>Sequoia Foothills- Potwisha 1</vt:lpstr>
      <vt:lpstr>Sequoia Foothills- Potwisha 2</vt:lpstr>
      <vt:lpstr>Sequoia Foothills- Potwisha 3</vt:lpstr>
      <vt:lpstr>Sequoia Foothills- Hospital Rock 1</vt:lpstr>
      <vt:lpstr>Landslides and Debris</vt:lpstr>
      <vt:lpstr>Generals Highway Hospital Rock to Giant Forest</vt:lpstr>
      <vt:lpstr>Big Fern Springs 1</vt:lpstr>
      <vt:lpstr>Sequoia Foothills- Hospital Rock 2</vt:lpstr>
      <vt:lpstr>Big Fern Springs 2</vt:lpstr>
      <vt:lpstr>One Shot Rock</vt:lpstr>
      <vt:lpstr>Amphitheater Point</vt:lpstr>
      <vt:lpstr>Deer Ridge</vt:lpstr>
      <vt:lpstr>Eleven Range</vt:lpstr>
      <vt:lpstr>Four Guardsmen</vt:lpstr>
      <vt:lpstr>Avalanche Zone and Landslides</vt:lpstr>
      <vt:lpstr>Generals Highway Giant Forest to Wuksachi</vt:lpstr>
      <vt:lpstr>Record Breaking Snowpack</vt:lpstr>
      <vt:lpstr>Generals Highway Wuksachi to Hwy 180</vt:lpstr>
      <vt:lpstr>Map of Road Issues – Grant Grove</vt:lpstr>
      <vt:lpstr>Pythian Camp</vt:lpstr>
      <vt:lpstr>Map of Road Issues – Grant Grove</vt:lpstr>
      <vt:lpstr>Quail Flat</vt:lpstr>
      <vt:lpstr>Snow Removal</vt:lpstr>
      <vt:lpstr>Mineral King</vt:lpstr>
      <vt:lpstr>Map of Road Issues – Mineral King</vt:lpstr>
      <vt:lpstr>Aerial Views of Mineral King Road</vt:lpstr>
      <vt:lpstr>Aerial View of Mineral King Road</vt:lpstr>
      <vt:lpstr>Aerial View of Mineral King Road</vt:lpstr>
      <vt:lpstr>Aerial View of Mineral King Road</vt:lpstr>
      <vt:lpstr>Mineral King Cabin</vt:lpstr>
      <vt:lpstr>Cedar Grove</vt:lpstr>
      <vt:lpstr>Highway 180</vt:lpstr>
      <vt:lpstr>Aerial Views of Highway 180</vt:lpstr>
      <vt:lpstr>Public Reopening Estimates As of 3/24/23</vt:lpstr>
      <vt:lpstr>Kings Canyon National Park</vt:lpstr>
      <vt:lpstr>Grant Grove</vt:lpstr>
      <vt:lpstr>Cedar Grove</vt:lpstr>
      <vt:lpstr>Sequoia National Park</vt:lpstr>
      <vt:lpstr>Map of Road Issues</vt:lpstr>
      <vt:lpstr>Access to Giant Forest Via Hwy 180  (Grant Grove)</vt:lpstr>
      <vt:lpstr>Access to Giant Forest Via Hwy 198  (Three Rivers)</vt:lpstr>
      <vt:lpstr>Foothills-  Ash Mountain to Hospital Rock</vt:lpstr>
      <vt:lpstr>Crystal Cave</vt:lpstr>
      <vt:lpstr>Mineral King</vt:lpstr>
      <vt:lpstr>South Fork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Storm Damage Report</dc:title>
  <dc:creator>Kawasaki-Yee, Sintia C</dc:creator>
  <cp:lastModifiedBy>Williams, Erika</cp:lastModifiedBy>
  <cp:revision>2</cp:revision>
  <dcterms:created xsi:type="dcterms:W3CDTF">2023-03-22T21:39:39Z</dcterms:created>
  <dcterms:modified xsi:type="dcterms:W3CDTF">2023-03-25T21:20:59Z</dcterms:modified>
</cp:coreProperties>
</file>