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Roboto-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859ab37df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859ab37df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859ab37df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859ab37df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666666"/>
                </a:solidFill>
                <a:latin typeface="Roboto"/>
                <a:ea typeface="Roboto"/>
                <a:cs typeface="Roboto"/>
                <a:sym typeface="Roboto"/>
              </a:rPr>
              <a:t>Every Bird is a different species. Things to look for are field marks or the physical characteristics of a bird—its color, markings, size, and shape</a:t>
            </a:r>
            <a:endParaRPr sz="1300">
              <a:solidFill>
                <a:srgbClr val="666666"/>
              </a:solidFill>
              <a:latin typeface="Roboto"/>
              <a:ea typeface="Roboto"/>
              <a:cs typeface="Roboto"/>
              <a:sym typeface="Roboto"/>
            </a:endParaRPr>
          </a:p>
          <a:p>
            <a:pPr indent="-316985" lvl="0" marL="457200" rtl="0" algn="l">
              <a:lnSpc>
                <a:spcPct val="115000"/>
              </a:lnSpc>
              <a:spcBef>
                <a:spcPts val="1200"/>
              </a:spcBef>
              <a:spcAft>
                <a:spcPts val="0"/>
              </a:spcAft>
              <a:buClr>
                <a:srgbClr val="666666"/>
              </a:buClr>
              <a:buSzPts val="1392"/>
              <a:buFont typeface="Roboto"/>
              <a:buChar char="●"/>
            </a:pPr>
            <a:r>
              <a:rPr lang="en" sz="1391">
                <a:solidFill>
                  <a:srgbClr val="666666"/>
                </a:solidFill>
                <a:latin typeface="Roboto"/>
                <a:ea typeface="Roboto"/>
                <a:cs typeface="Roboto"/>
                <a:sym typeface="Roboto"/>
              </a:rPr>
              <a:t>Start with the basic color or colors.</a:t>
            </a:r>
            <a:endParaRPr sz="1391">
              <a:solidFill>
                <a:srgbClr val="666666"/>
              </a:solidFill>
              <a:latin typeface="Roboto"/>
              <a:ea typeface="Roboto"/>
              <a:cs typeface="Roboto"/>
              <a:sym typeface="Roboto"/>
            </a:endParaRPr>
          </a:p>
          <a:p>
            <a:pPr indent="-316985" lvl="0" marL="457200" rtl="0" algn="l">
              <a:lnSpc>
                <a:spcPct val="115000"/>
              </a:lnSpc>
              <a:spcBef>
                <a:spcPts val="0"/>
              </a:spcBef>
              <a:spcAft>
                <a:spcPts val="0"/>
              </a:spcAft>
              <a:buClr>
                <a:srgbClr val="666666"/>
              </a:buClr>
              <a:buSzPts val="1392"/>
              <a:buFont typeface="Roboto"/>
              <a:buChar char="●"/>
            </a:pPr>
            <a:r>
              <a:rPr lang="en" sz="1391">
                <a:solidFill>
                  <a:srgbClr val="666666"/>
                </a:solidFill>
                <a:latin typeface="Roboto"/>
                <a:ea typeface="Roboto"/>
                <a:cs typeface="Roboto"/>
                <a:sym typeface="Roboto"/>
              </a:rPr>
              <a:t>Think about its shape. Does it have a crest—feathers that stand up on top of its head? Is its tail long or short?</a:t>
            </a:r>
            <a:endParaRPr sz="1391">
              <a:solidFill>
                <a:srgbClr val="666666"/>
              </a:solidFill>
              <a:latin typeface="Roboto"/>
              <a:ea typeface="Roboto"/>
              <a:cs typeface="Roboto"/>
              <a:sym typeface="Roboto"/>
            </a:endParaRPr>
          </a:p>
          <a:p>
            <a:pPr indent="-316985" lvl="0" marL="457200" rtl="0" algn="l">
              <a:lnSpc>
                <a:spcPct val="115000"/>
              </a:lnSpc>
              <a:spcBef>
                <a:spcPts val="0"/>
              </a:spcBef>
              <a:spcAft>
                <a:spcPts val="0"/>
              </a:spcAft>
              <a:buClr>
                <a:srgbClr val="666666"/>
              </a:buClr>
              <a:buSzPts val="1392"/>
              <a:buFont typeface="Roboto"/>
              <a:buChar char="●"/>
            </a:pPr>
            <a:r>
              <a:rPr lang="en" sz="1391">
                <a:solidFill>
                  <a:srgbClr val="666666"/>
                </a:solidFill>
                <a:latin typeface="Roboto"/>
                <a:ea typeface="Roboto"/>
                <a:cs typeface="Roboto"/>
                <a:sym typeface="Roboto"/>
              </a:rPr>
              <a:t>What does the beak look like? Is it long or short, thick or thin, straight or curved? </a:t>
            </a:r>
            <a:endParaRPr sz="1391">
              <a:solidFill>
                <a:srgbClr val="666666"/>
              </a:solidFill>
              <a:latin typeface="Roboto"/>
              <a:ea typeface="Roboto"/>
              <a:cs typeface="Roboto"/>
              <a:sym typeface="Roboto"/>
            </a:endParaRPr>
          </a:p>
          <a:p>
            <a:pPr indent="-316985" lvl="0" marL="457200" rtl="0" algn="l">
              <a:lnSpc>
                <a:spcPct val="115000"/>
              </a:lnSpc>
              <a:spcBef>
                <a:spcPts val="0"/>
              </a:spcBef>
              <a:spcAft>
                <a:spcPts val="0"/>
              </a:spcAft>
              <a:buClr>
                <a:srgbClr val="666666"/>
              </a:buClr>
              <a:buSzPts val="1392"/>
              <a:buFont typeface="Roboto"/>
              <a:buChar char="●"/>
            </a:pPr>
            <a:r>
              <a:rPr lang="en" sz="1391">
                <a:solidFill>
                  <a:srgbClr val="666666"/>
                </a:solidFill>
                <a:latin typeface="Roboto"/>
                <a:ea typeface="Roboto"/>
                <a:cs typeface="Roboto"/>
                <a:sym typeface="Roboto"/>
              </a:rPr>
              <a:t>How big is it? Does it seem small, medium-size, or big? Compare its size and shape to something you know, like your fist or a football, or a bird you’re familiar with, like a crow or robin.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859ab37df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859ab37df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Western Scrub Jay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859ab37df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0859ab37df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a:t>
            </a:r>
            <a:r>
              <a:rPr lang="en"/>
              <a:t>picture</a:t>
            </a:r>
            <a:r>
              <a:rPr lang="en"/>
              <a:t> of allens hummingbird picture instead (more dramatic) or ignore slide entirely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0859ab37df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0859ab37df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300">
                <a:solidFill>
                  <a:srgbClr val="404040"/>
                </a:solidFill>
                <a:latin typeface="Roboto"/>
                <a:ea typeface="Roboto"/>
                <a:cs typeface="Roboto"/>
                <a:sym typeface="Roboto"/>
              </a:rPr>
              <a:t>Pest control, public health, seed dispersal, ecotourism, pollinators, environmental monitoring—these are some of the ways birds benefit humans. </a:t>
            </a:r>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859ab37df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0859ab37df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386de5d9f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2386de5d9f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7ee6a16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7ee6a16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7ee6a16b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7ee6a16b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lang="en" sz="1500">
                <a:solidFill>
                  <a:srgbClr val="555555"/>
                </a:solidFill>
                <a:highlight>
                  <a:schemeClr val="lt1"/>
                </a:highlight>
                <a:latin typeface="Roboto"/>
                <a:ea typeface="Roboto"/>
                <a:cs typeface="Roboto"/>
                <a:sym typeface="Roboto"/>
              </a:rPr>
              <a:t>“From oak woodlands to grassland savannas to the coastal shore, the many diverse habitats of the Santa Monica Mountains support a wide variety of resident and migrating birds. More than</a:t>
            </a:r>
            <a:r>
              <a:rPr b="1" lang="en" sz="1500">
                <a:solidFill>
                  <a:srgbClr val="555555"/>
                </a:solidFill>
                <a:highlight>
                  <a:schemeClr val="lt1"/>
                </a:highlight>
                <a:latin typeface="Roboto"/>
                <a:ea typeface="Roboto"/>
                <a:cs typeface="Roboto"/>
                <a:sym typeface="Roboto"/>
              </a:rPr>
              <a:t> 380 species</a:t>
            </a:r>
            <a:r>
              <a:rPr lang="en" sz="1500">
                <a:solidFill>
                  <a:srgbClr val="555555"/>
                </a:solidFill>
                <a:highlight>
                  <a:schemeClr val="lt1"/>
                </a:highlight>
                <a:latin typeface="Roboto"/>
                <a:ea typeface="Roboto"/>
                <a:cs typeface="Roboto"/>
                <a:sym typeface="Roboto"/>
              </a:rPr>
              <a:t> can be seen year-round including shorebirds, songbirds, woodpeckers, and raptors. Of all the species found in the recreation area, about one-third reside and breed here.”</a:t>
            </a:r>
            <a:endParaRPr sz="1500">
              <a:solidFill>
                <a:srgbClr val="555555"/>
              </a:solidFill>
              <a:highlight>
                <a:schemeClr val="lt1"/>
              </a:highlight>
              <a:latin typeface="Roboto"/>
              <a:ea typeface="Roboto"/>
              <a:cs typeface="Roboto"/>
              <a:sym typeface="Roboto"/>
            </a:endParaRPr>
          </a:p>
          <a:p>
            <a:pPr indent="0" lvl="0" marL="0" rtl="0" algn="l">
              <a:lnSpc>
                <a:spcPct val="170000"/>
              </a:lnSpc>
              <a:spcBef>
                <a:spcPts val="1100"/>
              </a:spcBef>
              <a:spcAft>
                <a:spcPts val="1100"/>
              </a:spcAft>
              <a:buClr>
                <a:schemeClr val="dk1"/>
              </a:buClr>
              <a:buSzPts val="1100"/>
              <a:buFont typeface="Arial"/>
              <a:buNone/>
            </a:pPr>
            <a:r>
              <a:rPr lang="en" sz="1506">
                <a:solidFill>
                  <a:schemeClr val="dk1"/>
                </a:solidFill>
                <a:highlight>
                  <a:schemeClr val="lt1"/>
                </a:highlight>
                <a:latin typeface="Roboto"/>
                <a:ea typeface="Roboto"/>
                <a:cs typeface="Roboto"/>
                <a:sym typeface="Roboto"/>
              </a:rPr>
              <a:t>Open space that is full of native vegetation, quiet, and dark is important for migrating </a:t>
            </a:r>
            <a:r>
              <a:rPr lang="en" sz="1506">
                <a:solidFill>
                  <a:schemeClr val="dk1"/>
                </a:solidFill>
                <a:latin typeface="Roboto"/>
                <a:ea typeface="Roboto"/>
                <a:cs typeface="Roboto"/>
                <a:sym typeface="Roboto"/>
              </a:rPr>
              <a:t>birds</a:t>
            </a:r>
            <a:r>
              <a:rPr lang="en" sz="1506">
                <a:solidFill>
                  <a:schemeClr val="dk1"/>
                </a:solidFill>
                <a:highlight>
                  <a:schemeClr val="lt1"/>
                </a:highlight>
                <a:latin typeface="Roboto"/>
                <a:ea typeface="Roboto"/>
                <a:cs typeface="Roboto"/>
                <a:sym typeface="Roboto"/>
              </a:rPr>
              <a:t>. Sites like the Santa Monica Mountains provide a place to land and feed migrating and stationary birds alike.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2a7c0f7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2a7c0f7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859ab37d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859ab37d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may need to be updated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859ab37d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859ab37d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1st bird what is 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c622061aa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c622061aa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b1b625d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cb1b625d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859ab37d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0859ab37d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666666"/>
                </a:solidFill>
                <a:latin typeface="Roboto"/>
                <a:ea typeface="Roboto"/>
                <a:cs typeface="Roboto"/>
                <a:sym typeface="Roboto"/>
              </a:rPr>
              <a:t>Avian species are one of the most common wildlife that we may come across during the day and potentially at night.</a:t>
            </a:r>
            <a:endParaRPr sz="1300">
              <a:solidFill>
                <a:srgbClr val="666666"/>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sz="1300">
                <a:solidFill>
                  <a:srgbClr val="666666"/>
                </a:solidFill>
                <a:latin typeface="Roboto"/>
                <a:ea typeface="Roboto"/>
                <a:cs typeface="Roboto"/>
                <a:sym typeface="Roboto"/>
              </a:rPr>
              <a:t>-Facts (number of species found throughout the world)</a:t>
            </a:r>
            <a:endParaRPr sz="1300">
              <a:solidFill>
                <a:srgbClr val="666666"/>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sz="1300">
                <a:solidFill>
                  <a:srgbClr val="666666"/>
                </a:solidFill>
                <a:latin typeface="Roboto"/>
                <a:ea typeface="Roboto"/>
                <a:cs typeface="Roboto"/>
                <a:sym typeface="Roboto"/>
              </a:rPr>
              <a:t>	-There are over </a:t>
            </a:r>
            <a:r>
              <a:rPr b="1" lang="en" sz="1300">
                <a:solidFill>
                  <a:srgbClr val="666666"/>
                </a:solidFill>
                <a:latin typeface="Roboto"/>
                <a:ea typeface="Roboto"/>
                <a:cs typeface="Roboto"/>
                <a:sym typeface="Roboto"/>
              </a:rPr>
              <a:t>5,000 bird</a:t>
            </a:r>
            <a:r>
              <a:rPr lang="en" sz="1300">
                <a:solidFill>
                  <a:srgbClr val="666666"/>
                </a:solidFill>
                <a:latin typeface="Roboto"/>
                <a:ea typeface="Roboto"/>
                <a:cs typeface="Roboto"/>
                <a:sym typeface="Roboto"/>
              </a:rPr>
              <a:t> species across the American Continent alone. With over 10,000 species found around the world. </a:t>
            </a:r>
            <a:endParaRPr sz="1300">
              <a:solidFill>
                <a:srgbClr val="666666"/>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sz="1300">
                <a:solidFill>
                  <a:srgbClr val="666666"/>
                </a:solidFill>
                <a:latin typeface="Roboto"/>
                <a:ea typeface="Roboto"/>
                <a:cs typeface="Roboto"/>
                <a:sym typeface="Roboto"/>
              </a:rPr>
              <a:t>-Make connection between local species, species in Latinoamerica, and those that migrate (or connect the two).</a:t>
            </a:r>
            <a:endParaRPr sz="1300">
              <a:solidFill>
                <a:srgbClr val="666666"/>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t/>
            </a:r>
            <a:endParaRPr sz="1300">
              <a:solidFill>
                <a:srgbClr val="666666"/>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sz="1600">
                <a:solidFill>
                  <a:schemeClr val="dk1"/>
                </a:solidFill>
                <a:latin typeface="Roboto"/>
                <a:ea typeface="Roboto"/>
                <a:cs typeface="Roboto"/>
                <a:sym typeface="Roboto"/>
              </a:rPr>
              <a:t> If it’s swimming, there’s a good chance it’s a member of the duck family, but no chance it’s a dove. </a:t>
            </a:r>
            <a:endParaRPr sz="16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sz="1600">
                <a:solidFill>
                  <a:schemeClr val="dk1"/>
                </a:solidFill>
                <a:latin typeface="Roboto"/>
                <a:ea typeface="Roboto"/>
                <a:cs typeface="Roboto"/>
                <a:sym typeface="Roboto"/>
              </a:rPr>
              <a:t>• If it’s clinging to the side of a tree, it could be a woodpecker, but not likely to be a duck.</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300">
              <a:solidFill>
                <a:srgbClr val="666666"/>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20.jpg"/><Relationship Id="rId6" Type="http://schemas.openxmlformats.org/officeDocument/2006/relationships/image" Target="../media/image4.jpg"/><Relationship Id="rId7"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britannica.com/topic/Quetzalcoatl" TargetMode="External"/><Relationship Id="rId4" Type="http://schemas.openxmlformats.org/officeDocument/2006/relationships/hyperlink" Target="https://www.britannica.com/topic/Tlaloc" TargetMode="External"/><Relationship Id="rId5" Type="http://schemas.openxmlformats.org/officeDocument/2006/relationships/hyperlink" Target="https://www.merriam-webster.com/dictionary/Precious" TargetMode="External"/><Relationship Id="rId6" Type="http://schemas.openxmlformats.org/officeDocument/2006/relationships/hyperlink" Target="https://www.britannica.com/topic/Nahuatl-language" TargetMode="External"/><Relationship Id="rId7" Type="http://schemas.openxmlformats.org/officeDocument/2006/relationships/hyperlink" Target="https://www.britannica.com/topic/nagu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23.jp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6.jpg"/><Relationship Id="rId5"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158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Vida en el Aire…/Life in The Sky</a:t>
            </a:r>
            <a:endParaRPr b="1"/>
          </a:p>
        </p:txBody>
      </p:sp>
      <p:sp>
        <p:nvSpPr>
          <p:cNvPr id="65" name="Google Shape;65;p13"/>
          <p:cNvSpPr txBox="1"/>
          <p:nvPr>
            <p:ph idx="1" type="subTitle"/>
          </p:nvPr>
        </p:nvSpPr>
        <p:spPr>
          <a:xfrm>
            <a:off x="329400" y="682135"/>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66" name="Google Shape;66;p13"/>
          <p:cNvPicPr preferRelativeResize="0"/>
          <p:nvPr/>
        </p:nvPicPr>
        <p:blipFill rotWithShape="1">
          <a:blip r:embed="rId4">
            <a:alphaModFix/>
          </a:blip>
          <a:srcRect b="0" l="0" r="0" t="0"/>
          <a:stretch/>
        </p:blipFill>
        <p:spPr>
          <a:xfrm>
            <a:off x="139000" y="1323300"/>
            <a:ext cx="1457250" cy="1896850"/>
          </a:xfrm>
          <a:prstGeom prst="rect">
            <a:avLst/>
          </a:prstGeom>
          <a:noFill/>
          <a:ln>
            <a:noFill/>
          </a:ln>
          <a:effectLst>
            <a:outerShdw blurRad="57150" rotWithShape="0" algn="bl" dir="5400000" dist="19050">
              <a:srgbClr val="000000">
                <a:alpha val="49800"/>
              </a:srgbClr>
            </a:outerShdw>
          </a:effectLst>
        </p:spPr>
      </p:pic>
      <p:pic>
        <p:nvPicPr>
          <p:cNvPr id="67" name="Google Shape;67;p13"/>
          <p:cNvPicPr preferRelativeResize="0"/>
          <p:nvPr/>
        </p:nvPicPr>
        <p:blipFill>
          <a:blip r:embed="rId5">
            <a:alphaModFix/>
          </a:blip>
          <a:stretch>
            <a:fillRect/>
          </a:stretch>
        </p:blipFill>
        <p:spPr>
          <a:xfrm>
            <a:off x="1822975" y="1094702"/>
            <a:ext cx="1022025" cy="1896851"/>
          </a:xfrm>
          <a:prstGeom prst="rect">
            <a:avLst/>
          </a:prstGeom>
          <a:noFill/>
          <a:ln>
            <a:noFill/>
          </a:ln>
        </p:spPr>
      </p:pic>
      <p:pic>
        <p:nvPicPr>
          <p:cNvPr id="68" name="Google Shape;68;p13"/>
          <p:cNvPicPr preferRelativeResize="0"/>
          <p:nvPr/>
        </p:nvPicPr>
        <p:blipFill rotWithShape="1">
          <a:blip r:embed="rId6">
            <a:alphaModFix/>
          </a:blip>
          <a:srcRect b="0" l="0" r="0" t="0"/>
          <a:stretch/>
        </p:blipFill>
        <p:spPr>
          <a:xfrm>
            <a:off x="3074875" y="1280800"/>
            <a:ext cx="1677050" cy="1677050"/>
          </a:xfrm>
          <a:prstGeom prst="rect">
            <a:avLst/>
          </a:prstGeom>
          <a:noFill/>
          <a:ln>
            <a:noFill/>
          </a:ln>
          <a:effectLst>
            <a:outerShdw blurRad="57150" rotWithShape="0" algn="bl" dir="5400000" dist="19050">
              <a:srgbClr val="000000">
                <a:alpha val="49800"/>
              </a:srgbClr>
            </a:outerShdw>
          </a:effectLst>
        </p:spPr>
      </p:pic>
      <p:pic>
        <p:nvPicPr>
          <p:cNvPr id="69" name="Google Shape;69;p13"/>
          <p:cNvPicPr preferRelativeResize="0"/>
          <p:nvPr/>
        </p:nvPicPr>
        <p:blipFill>
          <a:blip r:embed="rId7">
            <a:alphaModFix/>
          </a:blip>
          <a:stretch>
            <a:fillRect/>
          </a:stretch>
        </p:blipFill>
        <p:spPr>
          <a:xfrm>
            <a:off x="4828125" y="1017633"/>
            <a:ext cx="1355674" cy="15704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idx="1" type="body"/>
          </p:nvPr>
        </p:nvSpPr>
        <p:spPr>
          <a:xfrm>
            <a:off x="310375" y="213100"/>
            <a:ext cx="37131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solidFill>
                  <a:schemeClr val="lt1"/>
                </a:solidFill>
              </a:rPr>
              <a:t>Observation</a:t>
            </a:r>
            <a:endParaRPr sz="1600">
              <a:solidFill>
                <a:schemeClr val="lt1"/>
              </a:solidFill>
            </a:endParaRPr>
          </a:p>
          <a:p>
            <a:pPr indent="0" lvl="0" marL="0" rtl="0" algn="l">
              <a:spcBef>
                <a:spcPts val="1200"/>
              </a:spcBef>
              <a:spcAft>
                <a:spcPts val="0"/>
              </a:spcAft>
              <a:buNone/>
            </a:pPr>
            <a:r>
              <a:rPr lang="en" sz="1600">
                <a:solidFill>
                  <a:schemeClr val="lt1"/>
                </a:solidFill>
              </a:rPr>
              <a:t>Listen for Calls and Songs </a:t>
            </a:r>
            <a:endParaRPr sz="1600">
              <a:solidFill>
                <a:schemeClr val="lt1"/>
              </a:solidFill>
            </a:endParaRPr>
          </a:p>
          <a:p>
            <a:pPr indent="0" lvl="0" marL="0" rtl="0" algn="l">
              <a:spcBef>
                <a:spcPts val="1200"/>
              </a:spcBef>
              <a:spcAft>
                <a:spcPts val="1200"/>
              </a:spcAft>
              <a:buNone/>
            </a:pPr>
            <a:r>
              <a:rPr lang="en" sz="1600">
                <a:solidFill>
                  <a:schemeClr val="lt1"/>
                </a:solidFill>
              </a:rPr>
              <a:t>You can often hear a bird before you see it, and sometimes you will hear it but not see it at all. The time of day may also bring out new species.If you become familiar with the kinds of birds likely to be in your area, you can begin to match up sounds with species.</a:t>
            </a:r>
            <a:endParaRPr sz="1600">
              <a:solidFill>
                <a:schemeClr val="lt1"/>
              </a:solidFill>
            </a:endParaRPr>
          </a:p>
        </p:txBody>
      </p:sp>
      <p:pic>
        <p:nvPicPr>
          <p:cNvPr id="140" name="Google Shape;140;p22"/>
          <p:cNvPicPr preferRelativeResize="0"/>
          <p:nvPr/>
        </p:nvPicPr>
        <p:blipFill>
          <a:blip r:embed="rId3">
            <a:alphaModFix/>
          </a:blip>
          <a:stretch>
            <a:fillRect/>
          </a:stretch>
        </p:blipFill>
        <p:spPr>
          <a:xfrm>
            <a:off x="4438800" y="152400"/>
            <a:ext cx="4552800" cy="45638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Bird ID Tips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800"/>
              <a:t>There are many identifiers that can narrow down the species of bird you come across! </a:t>
            </a:r>
            <a:endParaRPr sz="1800"/>
          </a:p>
        </p:txBody>
      </p:sp>
      <p:sp>
        <p:nvSpPr>
          <p:cNvPr id="146" name="Google Shape;146;p23"/>
          <p:cNvSpPr txBox="1"/>
          <p:nvPr>
            <p:ph idx="1" type="body"/>
          </p:nvPr>
        </p:nvSpPr>
        <p:spPr>
          <a:xfrm>
            <a:off x="4644675" y="522438"/>
            <a:ext cx="4166400" cy="4098600"/>
          </a:xfrm>
          <a:prstGeom prst="rect">
            <a:avLst/>
          </a:prstGeom>
        </p:spPr>
        <p:txBody>
          <a:bodyPr anchorCtr="0" anchor="t" bIns="91425" lIns="91425" spcFirstLastPara="1" rIns="91425" wrap="square" tIns="91425">
            <a:normAutofit/>
          </a:bodyPr>
          <a:lstStyle/>
          <a:p>
            <a:pPr indent="-316985" lvl="0" marL="457200" rtl="0" algn="l">
              <a:spcBef>
                <a:spcPts val="0"/>
              </a:spcBef>
              <a:spcAft>
                <a:spcPts val="0"/>
              </a:spcAft>
              <a:buSzPts val="1392"/>
              <a:buChar char="●"/>
            </a:pPr>
            <a:r>
              <a:t/>
            </a:r>
            <a:endParaRPr sz="1391"/>
          </a:p>
        </p:txBody>
      </p:sp>
      <p:pic>
        <p:nvPicPr>
          <p:cNvPr id="147" name="Google Shape;147;p23"/>
          <p:cNvPicPr preferRelativeResize="0"/>
          <p:nvPr/>
        </p:nvPicPr>
        <p:blipFill>
          <a:blip r:embed="rId3">
            <a:alphaModFix/>
          </a:blip>
          <a:stretch>
            <a:fillRect/>
          </a:stretch>
        </p:blipFill>
        <p:spPr>
          <a:xfrm>
            <a:off x="4419349" y="499076"/>
            <a:ext cx="4617051" cy="4145325"/>
          </a:xfrm>
          <a:prstGeom prst="rect">
            <a:avLst/>
          </a:prstGeom>
          <a:noFill/>
          <a:ln>
            <a:noFill/>
          </a:ln>
        </p:spPr>
      </p:pic>
      <p:sp>
        <p:nvSpPr>
          <p:cNvPr id="148" name="Google Shape;148;p23"/>
          <p:cNvSpPr/>
          <p:nvPr/>
        </p:nvSpPr>
        <p:spPr>
          <a:xfrm rot="8417529">
            <a:off x="7038419" y="1465489"/>
            <a:ext cx="1193664" cy="42886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a:off x="4632088" y="1708475"/>
            <a:ext cx="1118100" cy="402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rot="1119963">
            <a:off x="5272290" y="3085517"/>
            <a:ext cx="1270108" cy="37653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95950" y="163400"/>
            <a:ext cx="44508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Adults and Juveniles</a:t>
            </a:r>
            <a:endParaRPr/>
          </a:p>
        </p:txBody>
      </p:sp>
      <p:sp>
        <p:nvSpPr>
          <p:cNvPr id="156" name="Google Shape;156;p2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7" name="Google Shape;157;p24"/>
          <p:cNvPicPr preferRelativeResize="0"/>
          <p:nvPr/>
        </p:nvPicPr>
        <p:blipFill>
          <a:blip r:embed="rId3">
            <a:alphaModFix/>
          </a:blip>
          <a:stretch>
            <a:fillRect/>
          </a:stretch>
        </p:blipFill>
        <p:spPr>
          <a:xfrm>
            <a:off x="232575" y="1304125"/>
            <a:ext cx="3962600" cy="2971950"/>
          </a:xfrm>
          <a:prstGeom prst="rect">
            <a:avLst/>
          </a:prstGeom>
          <a:noFill/>
          <a:ln>
            <a:noFill/>
          </a:ln>
        </p:spPr>
      </p:pic>
      <p:pic>
        <p:nvPicPr>
          <p:cNvPr id="158" name="Google Shape;158;p24"/>
          <p:cNvPicPr preferRelativeResize="0"/>
          <p:nvPr/>
        </p:nvPicPr>
        <p:blipFill rotWithShape="1">
          <a:blip r:embed="rId4">
            <a:alphaModFix/>
          </a:blip>
          <a:srcRect b="0" l="3560" r="-3560" t="0"/>
          <a:stretch/>
        </p:blipFill>
        <p:spPr>
          <a:xfrm>
            <a:off x="4644675" y="1304125"/>
            <a:ext cx="3962600" cy="29719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Male and Female</a:t>
            </a:r>
            <a:endParaRPr/>
          </a:p>
        </p:txBody>
      </p:sp>
      <p:sp>
        <p:nvSpPr>
          <p:cNvPr id="164" name="Google Shape;164;p2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5" name="Google Shape;165;p25"/>
          <p:cNvPicPr preferRelativeResize="0"/>
          <p:nvPr/>
        </p:nvPicPr>
        <p:blipFill>
          <a:blip r:embed="rId3">
            <a:alphaModFix/>
          </a:blip>
          <a:stretch>
            <a:fillRect/>
          </a:stretch>
        </p:blipFill>
        <p:spPr>
          <a:xfrm>
            <a:off x="235538" y="1292950"/>
            <a:ext cx="3858874" cy="2894150"/>
          </a:xfrm>
          <a:prstGeom prst="rect">
            <a:avLst/>
          </a:prstGeom>
          <a:noFill/>
          <a:ln>
            <a:noFill/>
          </a:ln>
        </p:spPr>
      </p:pic>
      <p:pic>
        <p:nvPicPr>
          <p:cNvPr id="166" name="Google Shape;166;p25"/>
          <p:cNvPicPr preferRelativeResize="0"/>
          <p:nvPr/>
        </p:nvPicPr>
        <p:blipFill>
          <a:blip r:embed="rId4">
            <a:alphaModFix/>
          </a:blip>
          <a:stretch>
            <a:fillRect/>
          </a:stretch>
        </p:blipFill>
        <p:spPr>
          <a:xfrm>
            <a:off x="4756250" y="1292950"/>
            <a:ext cx="3858851" cy="28941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Nature Neighbor Connection</a:t>
            </a:r>
            <a:endParaRPr/>
          </a:p>
        </p:txBody>
      </p:sp>
      <p:sp>
        <p:nvSpPr>
          <p:cNvPr id="172" name="Google Shape;172;p2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3" name="Google Shape;173;p26"/>
          <p:cNvPicPr preferRelativeResize="0"/>
          <p:nvPr/>
        </p:nvPicPr>
        <p:blipFill>
          <a:blip r:embed="rId3">
            <a:alphaModFix/>
          </a:blip>
          <a:stretch>
            <a:fillRect/>
          </a:stretch>
        </p:blipFill>
        <p:spPr>
          <a:xfrm>
            <a:off x="4874625" y="112525"/>
            <a:ext cx="3706499" cy="47982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Can We Help?</a:t>
            </a:r>
            <a:endParaRPr/>
          </a:p>
        </p:txBody>
      </p:sp>
      <p:sp>
        <p:nvSpPr>
          <p:cNvPr id="179" name="Google Shape;179;p2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SzPts val="2300"/>
              <a:buAutoNum type="arabicPeriod"/>
            </a:pPr>
            <a:r>
              <a:rPr lang="en" sz="2300"/>
              <a:t>Prevent Window Crashes</a:t>
            </a:r>
            <a:endParaRPr sz="2300"/>
          </a:p>
          <a:p>
            <a:pPr indent="-374650" lvl="0" marL="457200" rtl="0" algn="l">
              <a:spcBef>
                <a:spcPts val="0"/>
              </a:spcBef>
              <a:spcAft>
                <a:spcPts val="0"/>
              </a:spcAft>
              <a:buSzPts val="2300"/>
              <a:buAutoNum type="arabicPeriod"/>
            </a:pPr>
            <a:r>
              <a:rPr lang="en" sz="2300"/>
              <a:t>Keep an eye on our pets (i.e. household cats)</a:t>
            </a:r>
            <a:endParaRPr sz="2300"/>
          </a:p>
          <a:p>
            <a:pPr indent="-374650" lvl="0" marL="457200" rtl="0" algn="l">
              <a:spcBef>
                <a:spcPts val="0"/>
              </a:spcBef>
              <a:spcAft>
                <a:spcPts val="0"/>
              </a:spcAft>
              <a:buSzPts val="2300"/>
              <a:buAutoNum type="arabicPeriod"/>
            </a:pPr>
            <a:r>
              <a:rPr lang="en" sz="2300"/>
              <a:t>Plant Native Plants (Food source for Birds)</a:t>
            </a:r>
            <a:endParaRPr sz="2300"/>
          </a:p>
          <a:p>
            <a:pPr indent="-374650" lvl="0" marL="457200" rtl="0" algn="l">
              <a:spcBef>
                <a:spcPts val="0"/>
              </a:spcBef>
              <a:spcAft>
                <a:spcPts val="0"/>
              </a:spcAft>
              <a:buSzPts val="2300"/>
              <a:buAutoNum type="arabicPeriod"/>
            </a:pPr>
            <a:r>
              <a:rPr lang="en" sz="2300"/>
              <a:t>Leave resources alone (i.e. branches, leaves=nest materials)</a:t>
            </a:r>
            <a:endParaRPr sz="2300"/>
          </a:p>
          <a:p>
            <a:pPr indent="-374650" lvl="0" marL="457200" rtl="0" algn="l">
              <a:spcBef>
                <a:spcPts val="0"/>
              </a:spcBef>
              <a:spcAft>
                <a:spcPts val="0"/>
              </a:spcAft>
              <a:buSzPts val="2300"/>
              <a:buAutoNum type="arabicPeriod"/>
            </a:pPr>
            <a:r>
              <a:rPr lang="en" sz="2300"/>
              <a:t>Close Blinds or turn off </a:t>
            </a:r>
            <a:r>
              <a:rPr lang="en" sz="2300"/>
              <a:t>unneeded</a:t>
            </a:r>
            <a:r>
              <a:rPr lang="en" sz="2300"/>
              <a:t> lights! </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Gracias from our Education Team!</a:t>
            </a:r>
            <a:endParaRPr/>
          </a:p>
        </p:txBody>
      </p:sp>
      <p:sp>
        <p:nvSpPr>
          <p:cNvPr id="185" name="Google Shape;185;p2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6" name="Google Shape;186;p28"/>
          <p:cNvPicPr preferRelativeResize="0"/>
          <p:nvPr/>
        </p:nvPicPr>
        <p:blipFill>
          <a:blip r:embed="rId3">
            <a:alphaModFix/>
          </a:blip>
          <a:stretch>
            <a:fillRect/>
          </a:stretch>
        </p:blipFill>
        <p:spPr>
          <a:xfrm>
            <a:off x="4405287" y="932275"/>
            <a:ext cx="4645174" cy="3483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25" y="119925"/>
            <a:ext cx="3706500" cy="256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Mediterranean Eco-System</a:t>
            </a:r>
            <a:endParaRPr/>
          </a:p>
          <a:p>
            <a:pPr indent="0" lvl="0" marL="0" rtl="0" algn="l">
              <a:spcBef>
                <a:spcPts val="0"/>
              </a:spcBef>
              <a:spcAft>
                <a:spcPts val="0"/>
              </a:spcAft>
              <a:buNone/>
            </a:pPr>
            <a:r>
              <a:t/>
            </a:r>
            <a:endParaRPr sz="1500"/>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p:txBody>
      </p:sp>
      <p:sp>
        <p:nvSpPr>
          <p:cNvPr id="75" name="Google Shape;75;p14"/>
          <p:cNvSpPr txBox="1"/>
          <p:nvPr>
            <p:ph idx="1" type="body"/>
          </p:nvPr>
        </p:nvSpPr>
        <p:spPr>
          <a:xfrm>
            <a:off x="4644675" y="119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Cold &amp; wet winters</a:t>
            </a:r>
            <a:endParaRPr/>
          </a:p>
        </p:txBody>
      </p:sp>
      <p:pic>
        <p:nvPicPr>
          <p:cNvPr id="76" name="Google Shape;76;p14"/>
          <p:cNvPicPr preferRelativeResize="0"/>
          <p:nvPr/>
        </p:nvPicPr>
        <p:blipFill>
          <a:blip r:embed="rId3">
            <a:alphaModFix/>
          </a:blip>
          <a:stretch>
            <a:fillRect/>
          </a:stretch>
        </p:blipFill>
        <p:spPr>
          <a:xfrm>
            <a:off x="4333250" y="3249574"/>
            <a:ext cx="2383826" cy="1713375"/>
          </a:xfrm>
          <a:prstGeom prst="rect">
            <a:avLst/>
          </a:prstGeom>
          <a:noFill/>
          <a:ln>
            <a:noFill/>
          </a:ln>
        </p:spPr>
      </p:pic>
      <p:pic>
        <p:nvPicPr>
          <p:cNvPr id="77" name="Google Shape;77;p14"/>
          <p:cNvPicPr preferRelativeResize="0"/>
          <p:nvPr/>
        </p:nvPicPr>
        <p:blipFill>
          <a:blip r:embed="rId4">
            <a:alphaModFix/>
          </a:blip>
          <a:stretch>
            <a:fillRect/>
          </a:stretch>
        </p:blipFill>
        <p:spPr>
          <a:xfrm>
            <a:off x="6556400" y="3249576"/>
            <a:ext cx="2481826" cy="1647325"/>
          </a:xfrm>
          <a:prstGeom prst="rect">
            <a:avLst/>
          </a:prstGeom>
          <a:noFill/>
          <a:ln>
            <a:noFill/>
          </a:ln>
        </p:spPr>
      </p:pic>
      <p:pic>
        <p:nvPicPr>
          <p:cNvPr id="78" name="Google Shape;78;p14"/>
          <p:cNvPicPr preferRelativeResize="0"/>
          <p:nvPr/>
        </p:nvPicPr>
        <p:blipFill>
          <a:blip r:embed="rId5">
            <a:alphaModFix/>
          </a:blip>
          <a:stretch>
            <a:fillRect/>
          </a:stretch>
        </p:blipFill>
        <p:spPr>
          <a:xfrm>
            <a:off x="411000" y="2145813"/>
            <a:ext cx="1941325" cy="1455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11725" y="211600"/>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244"/>
              <a:t>Santa Monica Mountains National Recreation Area</a:t>
            </a:r>
            <a:r>
              <a:rPr lang="en"/>
              <a:t> </a:t>
            </a:r>
            <a:endParaRPr sz="2244"/>
          </a:p>
          <a:p>
            <a:pPr indent="0" lvl="0" marL="0" rtl="0" algn="l">
              <a:spcBef>
                <a:spcPts val="0"/>
              </a:spcBef>
              <a:spcAft>
                <a:spcPts val="0"/>
              </a:spcAft>
              <a:buNone/>
            </a:pPr>
            <a:r>
              <a:rPr lang="en" sz="2244"/>
              <a:t>Is home of</a:t>
            </a:r>
            <a:endParaRPr sz="2244"/>
          </a:p>
          <a:p>
            <a:pPr indent="0" lvl="0" marL="0" rtl="0" algn="l">
              <a:spcBef>
                <a:spcPts val="0"/>
              </a:spcBef>
              <a:spcAft>
                <a:spcPts val="0"/>
              </a:spcAft>
              <a:buNone/>
            </a:pPr>
            <a:r>
              <a:rPr lang="en"/>
              <a:t>400 Birds  </a:t>
            </a:r>
            <a:endParaRPr/>
          </a:p>
          <a:p>
            <a:pPr indent="0" lvl="0" marL="0" rtl="0" algn="l">
              <a:spcBef>
                <a:spcPts val="0"/>
              </a:spcBef>
              <a:spcAft>
                <a:spcPts val="0"/>
              </a:spcAft>
              <a:buNone/>
            </a:pPr>
            <a:r>
              <a:t/>
            </a:r>
            <a:endParaRPr/>
          </a:p>
          <a:p>
            <a:pPr indent="-356869" lvl="0" marL="457200" rtl="0" algn="l">
              <a:spcBef>
                <a:spcPts val="0"/>
              </a:spcBef>
              <a:spcAft>
                <a:spcPts val="0"/>
              </a:spcAft>
              <a:buSzPct val="100000"/>
              <a:buChar char="+"/>
            </a:pPr>
            <a:r>
              <a:rPr lang="en" sz="2244"/>
              <a:t>Thousands </a:t>
            </a:r>
            <a:endParaRPr sz="2244"/>
          </a:p>
          <a:p>
            <a:pPr indent="0" lvl="0" marL="457200" rtl="0" algn="l">
              <a:spcBef>
                <a:spcPts val="0"/>
              </a:spcBef>
              <a:spcAft>
                <a:spcPts val="0"/>
              </a:spcAft>
              <a:buNone/>
            </a:pPr>
            <a:r>
              <a:rPr lang="en" sz="2244"/>
              <a:t>migratory  birds! </a:t>
            </a:r>
            <a:endParaRPr sz="2244"/>
          </a:p>
          <a:p>
            <a:pPr indent="0" lvl="0" marL="0" rtl="0" algn="l">
              <a:spcBef>
                <a:spcPts val="0"/>
              </a:spcBef>
              <a:spcAft>
                <a:spcPts val="0"/>
              </a:spcAft>
              <a:buNone/>
            </a:pPr>
            <a:r>
              <a:t/>
            </a:r>
            <a:endParaRPr sz="2244"/>
          </a:p>
          <a:p>
            <a:pPr indent="0" lvl="0" marL="0" rtl="0" algn="l">
              <a:spcBef>
                <a:spcPts val="0"/>
              </a:spcBef>
              <a:spcAft>
                <a:spcPts val="0"/>
              </a:spcAft>
              <a:buNone/>
            </a:pPr>
            <a:r>
              <a:rPr lang="en" sz="2022"/>
              <a:t>Pacific Highway = Flyway </a:t>
            </a:r>
            <a:endParaRPr sz="2022"/>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4" name="Google Shape;84;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lnSpc>
                <a:spcPct val="170000"/>
              </a:lnSpc>
              <a:spcBef>
                <a:spcPts val="0"/>
              </a:spcBef>
              <a:spcAft>
                <a:spcPts val="0"/>
              </a:spcAft>
              <a:buNone/>
            </a:pPr>
            <a:r>
              <a:t/>
            </a:r>
            <a:endParaRPr sz="1806">
              <a:solidFill>
                <a:srgbClr val="555555"/>
              </a:solidFill>
              <a:highlight>
                <a:srgbClr val="FFFFFF"/>
              </a:highlight>
            </a:endParaRPr>
          </a:p>
          <a:p>
            <a:pPr indent="0" lvl="0" marL="0" rtl="0" algn="l">
              <a:spcBef>
                <a:spcPts val="1100"/>
              </a:spcBef>
              <a:spcAft>
                <a:spcPts val="0"/>
              </a:spcAft>
              <a:buNone/>
            </a:pPr>
            <a:r>
              <a:rPr lang="en"/>
              <a:t>Birds use V formation to maximize their power</a:t>
            </a:r>
            <a:endParaRPr/>
          </a:p>
          <a:p>
            <a:pPr indent="0" lvl="0" marL="0" rtl="0" algn="l">
              <a:spcBef>
                <a:spcPts val="1200"/>
              </a:spcBef>
              <a:spcAft>
                <a:spcPts val="0"/>
              </a:spcAft>
              <a:buNone/>
            </a:pPr>
            <a:r>
              <a:rPr lang="en"/>
              <a:t>Each wings movement helps the other bids to move</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Tongva Connections to Birds</a:t>
            </a:r>
            <a:endParaRPr/>
          </a:p>
        </p:txBody>
      </p:sp>
      <p:sp>
        <p:nvSpPr>
          <p:cNvPr id="90" name="Google Shape;90;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Tongva admire their winged relatives and still hold that connection to this day:</a:t>
            </a:r>
            <a:endParaRPr/>
          </a:p>
          <a:p>
            <a:pPr indent="-355600" lvl="0" marL="457200" rtl="0" algn="l">
              <a:spcBef>
                <a:spcPts val="1200"/>
              </a:spcBef>
              <a:spcAft>
                <a:spcPts val="0"/>
              </a:spcAft>
              <a:buClr>
                <a:srgbClr val="000000"/>
              </a:buClr>
              <a:buSzPts val="2000"/>
              <a:buFont typeface="Verdana"/>
              <a:buChar char="●"/>
            </a:pPr>
            <a:r>
              <a:rPr lang="en" sz="2000">
                <a:solidFill>
                  <a:srgbClr val="000000"/>
                </a:solidFill>
                <a:highlight>
                  <a:srgbClr val="FFFFFF"/>
                </a:highlight>
                <a:latin typeface="Verdana"/>
                <a:ea typeface="Verdana"/>
                <a:cs typeface="Verdana"/>
                <a:sym typeface="Verdana"/>
              </a:rPr>
              <a:t>Birds of prey - yongaavet</a:t>
            </a:r>
            <a:endParaRPr sz="2000">
              <a:solidFill>
                <a:srgbClr val="000000"/>
              </a:solidFill>
              <a:highlight>
                <a:srgbClr val="FFFFFF"/>
              </a:highlight>
              <a:latin typeface="Verdana"/>
              <a:ea typeface="Verdana"/>
              <a:cs typeface="Verdana"/>
              <a:sym typeface="Verdana"/>
            </a:endParaRPr>
          </a:p>
          <a:p>
            <a:pPr indent="-355600" lvl="0" marL="457200" rtl="0" algn="l">
              <a:spcBef>
                <a:spcPts val="0"/>
              </a:spcBef>
              <a:spcAft>
                <a:spcPts val="0"/>
              </a:spcAft>
              <a:buClr>
                <a:srgbClr val="000000"/>
              </a:buClr>
              <a:buSzPts val="2000"/>
              <a:buFont typeface="Verdana"/>
              <a:buChar char="●"/>
            </a:pPr>
            <a:r>
              <a:rPr lang="en" sz="2000">
                <a:solidFill>
                  <a:srgbClr val="000000"/>
                </a:solidFill>
                <a:highlight>
                  <a:srgbClr val="FFFFFF"/>
                </a:highlight>
                <a:latin typeface="Verdana"/>
                <a:ea typeface="Verdana"/>
                <a:cs typeface="Verdana"/>
                <a:sym typeface="Verdana"/>
              </a:rPr>
              <a:t>Hawk - pakiishar</a:t>
            </a:r>
            <a:endParaRPr sz="2000">
              <a:solidFill>
                <a:srgbClr val="000000"/>
              </a:solidFill>
              <a:highlight>
                <a:srgbClr val="FFFFFF"/>
              </a:highlight>
              <a:latin typeface="Verdana"/>
              <a:ea typeface="Verdana"/>
              <a:cs typeface="Verdana"/>
              <a:sym typeface="Verdana"/>
            </a:endParaRPr>
          </a:p>
          <a:p>
            <a:pPr indent="-355600" lvl="0" marL="457200" rtl="0" algn="l">
              <a:spcBef>
                <a:spcPts val="0"/>
              </a:spcBef>
              <a:spcAft>
                <a:spcPts val="0"/>
              </a:spcAft>
              <a:buClr>
                <a:srgbClr val="000000"/>
              </a:buClr>
              <a:buSzPts val="2000"/>
              <a:buFont typeface="Verdana"/>
              <a:buChar char="●"/>
            </a:pPr>
            <a:r>
              <a:rPr lang="en" sz="2000">
                <a:solidFill>
                  <a:srgbClr val="000000"/>
                </a:solidFill>
                <a:highlight>
                  <a:srgbClr val="FFFFFF"/>
                </a:highlight>
                <a:latin typeface="Verdana"/>
                <a:ea typeface="Verdana"/>
                <a:cs typeface="Verdana"/>
                <a:sym typeface="Verdana"/>
              </a:rPr>
              <a:t>Raven - 'aalwot</a:t>
            </a:r>
            <a:endParaRPr sz="2000">
              <a:solidFill>
                <a:srgbClr val="000000"/>
              </a:solidFill>
              <a:highlight>
                <a:srgbClr val="FFFFFF"/>
              </a:highlight>
              <a:latin typeface="Verdana"/>
              <a:ea typeface="Verdana"/>
              <a:cs typeface="Verdana"/>
              <a:sym typeface="Verdana"/>
            </a:endParaRPr>
          </a:p>
        </p:txBody>
      </p:sp>
      <p:pic>
        <p:nvPicPr>
          <p:cNvPr id="91" name="Google Shape;91;p16"/>
          <p:cNvPicPr preferRelativeResize="0"/>
          <p:nvPr/>
        </p:nvPicPr>
        <p:blipFill>
          <a:blip r:embed="rId3">
            <a:alphaModFix/>
          </a:blip>
          <a:stretch>
            <a:fillRect/>
          </a:stretch>
        </p:blipFill>
        <p:spPr>
          <a:xfrm>
            <a:off x="5159275" y="2709000"/>
            <a:ext cx="2992550" cy="206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7" name="Google Shape;97;p17"/>
          <p:cNvPicPr preferRelativeResize="0"/>
          <p:nvPr/>
        </p:nvPicPr>
        <p:blipFill>
          <a:blip r:embed="rId3">
            <a:alphaModFix/>
          </a:blip>
          <a:stretch>
            <a:fillRect/>
          </a:stretch>
        </p:blipFill>
        <p:spPr>
          <a:xfrm>
            <a:off x="347996" y="1262925"/>
            <a:ext cx="3575000" cy="2617650"/>
          </a:xfrm>
          <a:prstGeom prst="rect">
            <a:avLst/>
          </a:prstGeom>
          <a:noFill/>
          <a:ln>
            <a:noFill/>
          </a:ln>
        </p:spPr>
      </p:pic>
      <p:pic>
        <p:nvPicPr>
          <p:cNvPr id="98" name="Google Shape;98;p17"/>
          <p:cNvPicPr preferRelativeResize="0"/>
          <p:nvPr/>
        </p:nvPicPr>
        <p:blipFill>
          <a:blip r:embed="rId4">
            <a:alphaModFix/>
          </a:blip>
          <a:stretch>
            <a:fillRect/>
          </a:stretch>
        </p:blipFill>
        <p:spPr>
          <a:xfrm>
            <a:off x="5126175" y="94200"/>
            <a:ext cx="2926800" cy="4955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216000" y="405400"/>
            <a:ext cx="7692900" cy="251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Birds From Latin </a:t>
            </a:r>
            <a:r>
              <a:rPr lang="en"/>
              <a:t>Amer</a:t>
            </a:r>
            <a:r>
              <a:rPr lang="en">
                <a:solidFill>
                  <a:schemeClr val="dk1"/>
                </a:solidFill>
              </a:rPr>
              <a:t>ica</a:t>
            </a:r>
            <a:endParaRPr>
              <a:solidFill>
                <a:schemeClr val="dk1"/>
              </a:solidFill>
            </a:endParaRPr>
          </a:p>
        </p:txBody>
      </p:sp>
      <p:sp>
        <p:nvSpPr>
          <p:cNvPr id="104" name="Google Shape;104;p18"/>
          <p:cNvSpPr txBox="1"/>
          <p:nvPr>
            <p:ph idx="1" type="body"/>
          </p:nvPr>
        </p:nvSpPr>
        <p:spPr>
          <a:xfrm>
            <a:off x="3887075" y="461250"/>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National Bird of Mexico - Golden Eagle" id="105" name="Google Shape;105;p18"/>
          <p:cNvPicPr preferRelativeResize="0"/>
          <p:nvPr/>
        </p:nvPicPr>
        <p:blipFill>
          <a:blip r:embed="rId3">
            <a:alphaModFix/>
          </a:blip>
          <a:stretch>
            <a:fillRect/>
          </a:stretch>
        </p:blipFill>
        <p:spPr>
          <a:xfrm>
            <a:off x="311703" y="1542600"/>
            <a:ext cx="1534450" cy="1917599"/>
          </a:xfrm>
          <a:prstGeom prst="rect">
            <a:avLst/>
          </a:prstGeom>
          <a:noFill/>
          <a:ln>
            <a:noFill/>
          </a:ln>
        </p:spPr>
      </p:pic>
      <p:pic>
        <p:nvPicPr>
          <p:cNvPr id="106" name="Google Shape;106;p18"/>
          <p:cNvPicPr preferRelativeResize="0"/>
          <p:nvPr/>
        </p:nvPicPr>
        <p:blipFill>
          <a:blip r:embed="rId4">
            <a:alphaModFix/>
          </a:blip>
          <a:stretch>
            <a:fillRect/>
          </a:stretch>
        </p:blipFill>
        <p:spPr>
          <a:xfrm>
            <a:off x="2128176" y="1542600"/>
            <a:ext cx="1534450" cy="1917601"/>
          </a:xfrm>
          <a:prstGeom prst="rect">
            <a:avLst/>
          </a:prstGeom>
          <a:noFill/>
          <a:ln>
            <a:noFill/>
          </a:ln>
        </p:spPr>
      </p:pic>
      <p:pic>
        <p:nvPicPr>
          <p:cNvPr id="107" name="Google Shape;107;p18"/>
          <p:cNvPicPr preferRelativeResize="0"/>
          <p:nvPr/>
        </p:nvPicPr>
        <p:blipFill>
          <a:blip r:embed="rId5">
            <a:alphaModFix/>
          </a:blip>
          <a:stretch>
            <a:fillRect/>
          </a:stretch>
        </p:blipFill>
        <p:spPr>
          <a:xfrm>
            <a:off x="3887078" y="1542604"/>
            <a:ext cx="1534450" cy="1917597"/>
          </a:xfrm>
          <a:prstGeom prst="rect">
            <a:avLst/>
          </a:prstGeom>
          <a:noFill/>
          <a:ln>
            <a:noFill/>
          </a:ln>
        </p:spPr>
      </p:pic>
      <p:pic>
        <p:nvPicPr>
          <p:cNvPr id="108" name="Google Shape;108;p18"/>
          <p:cNvPicPr preferRelativeResize="0"/>
          <p:nvPr/>
        </p:nvPicPr>
        <p:blipFill>
          <a:blip r:embed="rId6">
            <a:alphaModFix/>
          </a:blip>
          <a:stretch>
            <a:fillRect/>
          </a:stretch>
        </p:blipFill>
        <p:spPr>
          <a:xfrm>
            <a:off x="5719278" y="1542604"/>
            <a:ext cx="1534450" cy="1917597"/>
          </a:xfrm>
          <a:prstGeom prst="rect">
            <a:avLst/>
          </a:prstGeom>
          <a:noFill/>
          <a:ln>
            <a:noFill/>
          </a:ln>
        </p:spPr>
      </p:pic>
      <p:pic>
        <p:nvPicPr>
          <p:cNvPr id="109" name="Google Shape;109;p18"/>
          <p:cNvPicPr preferRelativeResize="0"/>
          <p:nvPr/>
        </p:nvPicPr>
        <p:blipFill>
          <a:blip r:embed="rId7">
            <a:alphaModFix/>
          </a:blip>
          <a:stretch>
            <a:fillRect/>
          </a:stretch>
        </p:blipFill>
        <p:spPr>
          <a:xfrm>
            <a:off x="7489475" y="1542600"/>
            <a:ext cx="1534450" cy="19175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990"/>
              <a:buNone/>
            </a:pPr>
            <a:r>
              <a:rPr lang="en" sz="1350">
                <a:solidFill>
                  <a:srgbClr val="1A1A1A"/>
                </a:solidFill>
                <a:highlight>
                  <a:srgbClr val="FFFFFF"/>
                </a:highlight>
                <a:latin typeface="Georgia"/>
                <a:ea typeface="Georgia"/>
                <a:cs typeface="Georgia"/>
                <a:sym typeface="Georgia"/>
              </a:rPr>
              <a:t>Huitzilopochtli’s high priest, the </a:t>
            </a:r>
            <a:r>
              <a:rPr lang="en" sz="1350" u="sng">
                <a:solidFill>
                  <a:schemeClr val="hlink"/>
                </a:solidFill>
                <a:highlight>
                  <a:srgbClr val="FFFFFF"/>
                </a:highlight>
                <a:latin typeface="Georgia"/>
                <a:ea typeface="Georgia"/>
                <a:cs typeface="Georgia"/>
                <a:sym typeface="Georgia"/>
                <a:hlinkClick r:id="rId3"/>
              </a:rPr>
              <a:t>Quetzalcóatl</a:t>
            </a:r>
            <a:r>
              <a:rPr lang="en" sz="1350">
                <a:solidFill>
                  <a:srgbClr val="1A1A1A"/>
                </a:solidFill>
                <a:highlight>
                  <a:srgbClr val="FFFFFF"/>
                </a:highlight>
                <a:latin typeface="Georgia"/>
                <a:ea typeface="Georgia"/>
                <a:cs typeface="Georgia"/>
                <a:sym typeface="Georgia"/>
              </a:rPr>
              <a:t> Totec Tlamacazqui (“Feathered Serpent, Priest of Our Lord”), was, with the god </a:t>
            </a:r>
            <a:r>
              <a:rPr lang="en" sz="1350" u="sng">
                <a:solidFill>
                  <a:schemeClr val="hlink"/>
                </a:solidFill>
                <a:highlight>
                  <a:srgbClr val="FFFFFF"/>
                </a:highlight>
                <a:latin typeface="Georgia"/>
                <a:ea typeface="Georgia"/>
                <a:cs typeface="Georgia"/>
                <a:sym typeface="Georgia"/>
                <a:hlinkClick r:id="rId4"/>
              </a:rPr>
              <a:t>Tlaloc</a:t>
            </a:r>
            <a:r>
              <a:rPr lang="en" sz="1350">
                <a:solidFill>
                  <a:srgbClr val="1A1A1A"/>
                </a:solidFill>
                <a:highlight>
                  <a:srgbClr val="FFFFFF"/>
                </a:highlight>
                <a:latin typeface="Georgia"/>
                <a:ea typeface="Georgia"/>
                <a:cs typeface="Georgia"/>
                <a:sym typeface="Georgia"/>
              </a:rPr>
              <a:t>’s high priest, one of the two heads of the Aztec clergy. The 15th month of the ceremonial year Panquetzaliztli (“Feast of the Flags of </a:t>
            </a:r>
            <a:r>
              <a:rPr lang="en" sz="1350" u="sng">
                <a:solidFill>
                  <a:schemeClr val="hlink"/>
                </a:solidFill>
                <a:highlight>
                  <a:srgbClr val="FFFFFF"/>
                </a:highlight>
                <a:latin typeface="Georgia"/>
                <a:ea typeface="Georgia"/>
                <a:cs typeface="Georgia"/>
                <a:sym typeface="Georgia"/>
                <a:hlinkClick r:id="rId5"/>
              </a:rPr>
              <a:t>Precious</a:t>
            </a:r>
            <a:r>
              <a:rPr lang="en" sz="1350">
                <a:solidFill>
                  <a:srgbClr val="1A1A1A"/>
                </a:solidFill>
                <a:highlight>
                  <a:srgbClr val="FFFFFF"/>
                </a:highlight>
                <a:latin typeface="Georgia"/>
                <a:ea typeface="Georgia"/>
                <a:cs typeface="Georgia"/>
                <a:sym typeface="Georgia"/>
              </a:rPr>
              <a:t> Feathers”) was dedicated to Huitzilopochtli and to his lieutenant Paynal (“He Who Hastens,” so named because the priest who impersonated him ran while leading a procession around the city). During the month, warriors and </a:t>
            </a:r>
            <a:r>
              <a:rPr i="1" lang="en" sz="1350">
                <a:solidFill>
                  <a:srgbClr val="1A1A1A"/>
                </a:solidFill>
                <a:highlight>
                  <a:srgbClr val="FFFFFF"/>
                </a:highlight>
                <a:latin typeface="Georgia"/>
                <a:ea typeface="Georgia"/>
                <a:cs typeface="Georgia"/>
                <a:sym typeface="Georgia"/>
              </a:rPr>
              <a:t>auianime</a:t>
            </a:r>
            <a:r>
              <a:rPr lang="en" sz="1350">
                <a:solidFill>
                  <a:srgbClr val="1A1A1A"/>
                </a:solidFill>
                <a:highlight>
                  <a:srgbClr val="FFFFFF"/>
                </a:highlight>
                <a:latin typeface="Georgia"/>
                <a:ea typeface="Georgia"/>
                <a:cs typeface="Georgia"/>
                <a:sym typeface="Georgia"/>
              </a:rPr>
              <a:t> (courtesans) danced night after night on the plaza in front of the god’s temple</a:t>
            </a:r>
            <a:endParaRPr sz="1915"/>
          </a:p>
        </p:txBody>
      </p:sp>
      <p:sp>
        <p:nvSpPr>
          <p:cNvPr id="115" name="Google Shape;115;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1515">
                <a:solidFill>
                  <a:srgbClr val="1A1A1A"/>
                </a:solidFill>
                <a:highlight>
                  <a:schemeClr val="lt1"/>
                </a:highlight>
                <a:latin typeface="Georgia"/>
                <a:ea typeface="Georgia"/>
                <a:cs typeface="Georgia"/>
                <a:sym typeface="Georgia"/>
              </a:rPr>
              <a:t>Huitzilopochtli’s  </a:t>
            </a:r>
            <a:r>
              <a:rPr lang="en" sz="1515" u="sng">
                <a:solidFill>
                  <a:schemeClr val="accent5"/>
                </a:solidFill>
                <a:highlight>
                  <a:schemeClr val="lt1"/>
                </a:highlight>
                <a:latin typeface="Georgia"/>
                <a:ea typeface="Georgia"/>
                <a:cs typeface="Georgia"/>
                <a:sym typeface="Georgia"/>
                <a:hlinkClick r:id="rId6">
                  <a:extLst>
                    <a:ext uri="{A12FA001-AC4F-418D-AE19-62706E023703}">
                      <ahyp:hlinkClr val="tx"/>
                    </a:ext>
                  </a:extLst>
                </a:hlinkClick>
              </a:rPr>
              <a:t>Nahuatl</a:t>
            </a:r>
            <a:r>
              <a:rPr lang="en" sz="1515">
                <a:solidFill>
                  <a:srgbClr val="1A1A1A"/>
                </a:solidFill>
                <a:highlight>
                  <a:schemeClr val="lt1"/>
                </a:highlight>
                <a:latin typeface="Georgia"/>
                <a:ea typeface="Georgia"/>
                <a:cs typeface="Georgia"/>
                <a:sym typeface="Georgia"/>
              </a:rPr>
              <a:t> name words </a:t>
            </a:r>
            <a:r>
              <a:rPr i="1" lang="en" sz="1515">
                <a:solidFill>
                  <a:srgbClr val="1A1A1A"/>
                </a:solidFill>
                <a:highlight>
                  <a:schemeClr val="lt1"/>
                </a:highlight>
                <a:latin typeface="Georgia"/>
                <a:ea typeface="Georgia"/>
                <a:cs typeface="Georgia"/>
                <a:sym typeface="Georgia"/>
              </a:rPr>
              <a:t>huitzilin</a:t>
            </a:r>
            <a:r>
              <a:rPr lang="en" sz="1515">
                <a:solidFill>
                  <a:srgbClr val="1A1A1A"/>
                </a:solidFill>
                <a:highlight>
                  <a:schemeClr val="lt1"/>
                </a:highlight>
                <a:latin typeface="Georgia"/>
                <a:ea typeface="Georgia"/>
                <a:cs typeface="Georgia"/>
                <a:sym typeface="Georgia"/>
              </a:rPr>
              <a:t>, “hummingbird,” and </a:t>
            </a:r>
            <a:r>
              <a:rPr i="1" lang="en" sz="1515">
                <a:solidFill>
                  <a:srgbClr val="1A1A1A"/>
                </a:solidFill>
                <a:highlight>
                  <a:schemeClr val="lt1"/>
                </a:highlight>
                <a:latin typeface="Georgia"/>
                <a:ea typeface="Georgia"/>
                <a:cs typeface="Georgia"/>
                <a:sym typeface="Georgia"/>
              </a:rPr>
              <a:t>opochtli</a:t>
            </a:r>
            <a:r>
              <a:rPr lang="en" sz="1515">
                <a:solidFill>
                  <a:srgbClr val="1A1A1A"/>
                </a:solidFill>
                <a:highlight>
                  <a:schemeClr val="lt1"/>
                </a:highlight>
                <a:latin typeface="Georgia"/>
                <a:ea typeface="Georgia"/>
                <a:cs typeface="Georgia"/>
                <a:sym typeface="Georgia"/>
              </a:rPr>
              <a:t>, “left.”</a:t>
            </a:r>
            <a:endParaRPr sz="1515">
              <a:solidFill>
                <a:srgbClr val="1A1A1A"/>
              </a:solidFill>
              <a:highlight>
                <a:schemeClr val="lt1"/>
              </a:highlight>
              <a:latin typeface="Georgia"/>
              <a:ea typeface="Georgia"/>
              <a:cs typeface="Georgia"/>
              <a:sym typeface="Georgia"/>
            </a:endParaRPr>
          </a:p>
          <a:p>
            <a:pPr indent="0" lvl="0" marL="0" rtl="0" algn="l">
              <a:spcBef>
                <a:spcPts val="1200"/>
              </a:spcBef>
              <a:spcAft>
                <a:spcPts val="0"/>
              </a:spcAft>
              <a:buClr>
                <a:srgbClr val="000000"/>
              </a:buClr>
              <a:buSzPts val="990"/>
              <a:buFont typeface="Arial"/>
              <a:buNone/>
            </a:pPr>
            <a:r>
              <a:rPr lang="en" sz="1515">
                <a:solidFill>
                  <a:srgbClr val="1A1A1A"/>
                </a:solidFill>
                <a:highlight>
                  <a:schemeClr val="lt1"/>
                </a:highlight>
                <a:latin typeface="Georgia"/>
                <a:ea typeface="Georgia"/>
                <a:cs typeface="Georgia"/>
                <a:sym typeface="Georgia"/>
              </a:rPr>
              <a:t> Aztecs believed that dead warriors were reincarnated as hummingbirds and considered the south to be the left side of the world; thus, his name meant the “resuscitated warrior of the south.”</a:t>
            </a:r>
            <a:endParaRPr sz="1515">
              <a:solidFill>
                <a:srgbClr val="1A1A1A"/>
              </a:solidFill>
              <a:highlight>
                <a:schemeClr val="lt1"/>
              </a:highlight>
              <a:latin typeface="Georgia"/>
              <a:ea typeface="Georgia"/>
              <a:cs typeface="Georgia"/>
              <a:sym typeface="Georgia"/>
            </a:endParaRPr>
          </a:p>
          <a:p>
            <a:pPr indent="0" lvl="0" marL="0" rtl="0" algn="l">
              <a:spcBef>
                <a:spcPts val="1200"/>
              </a:spcBef>
              <a:spcAft>
                <a:spcPts val="0"/>
              </a:spcAft>
              <a:buClr>
                <a:srgbClr val="000000"/>
              </a:buClr>
              <a:buSzPts val="990"/>
              <a:buFont typeface="Arial"/>
              <a:buNone/>
            </a:pPr>
            <a:r>
              <a:rPr lang="en" sz="1515">
                <a:solidFill>
                  <a:srgbClr val="1A1A1A"/>
                </a:solidFill>
                <a:highlight>
                  <a:schemeClr val="lt1"/>
                </a:highlight>
                <a:latin typeface="Georgia"/>
                <a:ea typeface="Georgia"/>
                <a:cs typeface="Georgia"/>
                <a:sym typeface="Georgia"/>
              </a:rPr>
              <a:t> His other names included Xiuhpilli (“Turquoise Prince”) and Totec (“Our Lord”). </a:t>
            </a:r>
            <a:endParaRPr sz="1515">
              <a:solidFill>
                <a:srgbClr val="1A1A1A"/>
              </a:solidFill>
              <a:highlight>
                <a:schemeClr val="lt1"/>
              </a:highlight>
              <a:latin typeface="Georgia"/>
              <a:ea typeface="Georgia"/>
              <a:cs typeface="Georgia"/>
              <a:sym typeface="Georgia"/>
            </a:endParaRPr>
          </a:p>
          <a:p>
            <a:pPr indent="0" lvl="0" marL="0" rtl="0" algn="l">
              <a:spcBef>
                <a:spcPts val="1200"/>
              </a:spcBef>
              <a:spcAft>
                <a:spcPts val="0"/>
              </a:spcAft>
              <a:buClr>
                <a:srgbClr val="000000"/>
              </a:buClr>
              <a:buSzPts val="990"/>
              <a:buFont typeface="Arial"/>
              <a:buNone/>
            </a:pPr>
            <a:r>
              <a:t/>
            </a:r>
            <a:endParaRPr sz="1515">
              <a:solidFill>
                <a:srgbClr val="1A1A1A"/>
              </a:solidFill>
              <a:highlight>
                <a:schemeClr val="lt1"/>
              </a:highlight>
              <a:latin typeface="Georgia"/>
              <a:ea typeface="Georgia"/>
              <a:cs typeface="Georgia"/>
              <a:sym typeface="Georgia"/>
            </a:endParaRPr>
          </a:p>
          <a:p>
            <a:pPr indent="0" lvl="0" marL="0" rtl="0" algn="l">
              <a:spcBef>
                <a:spcPts val="1200"/>
              </a:spcBef>
              <a:spcAft>
                <a:spcPts val="1200"/>
              </a:spcAft>
              <a:buClr>
                <a:srgbClr val="000000"/>
              </a:buClr>
              <a:buSzPts val="990"/>
              <a:buFont typeface="Arial"/>
              <a:buNone/>
            </a:pPr>
            <a:r>
              <a:rPr lang="en" sz="1515">
                <a:solidFill>
                  <a:srgbClr val="1A1A1A"/>
                </a:solidFill>
                <a:highlight>
                  <a:schemeClr val="lt1"/>
                </a:highlight>
                <a:latin typeface="Georgia"/>
                <a:ea typeface="Georgia"/>
                <a:cs typeface="Georgia"/>
                <a:sym typeface="Georgia"/>
              </a:rPr>
              <a:t>His </a:t>
            </a:r>
            <a:r>
              <a:rPr i="1" lang="en" sz="1515" u="sng">
                <a:solidFill>
                  <a:schemeClr val="accent5"/>
                </a:solidFill>
                <a:highlight>
                  <a:schemeClr val="lt1"/>
                </a:highlight>
                <a:latin typeface="Georgia"/>
                <a:ea typeface="Georgia"/>
                <a:cs typeface="Georgia"/>
                <a:sym typeface="Georgia"/>
                <a:hlinkClick r:id="rId7">
                  <a:extLst>
                    <a:ext uri="{A12FA001-AC4F-418D-AE19-62706E023703}">
                      <ahyp:hlinkClr val="tx"/>
                    </a:ext>
                  </a:extLst>
                </a:hlinkClick>
              </a:rPr>
              <a:t>nagual</a:t>
            </a:r>
            <a:r>
              <a:rPr lang="en" sz="1515">
                <a:solidFill>
                  <a:srgbClr val="1A1A1A"/>
                </a:solidFill>
                <a:highlight>
                  <a:schemeClr val="lt1"/>
                </a:highlight>
                <a:latin typeface="Georgia"/>
                <a:ea typeface="Georgia"/>
                <a:cs typeface="Georgia"/>
                <a:sym typeface="Georgia"/>
              </a:rPr>
              <a:t>, or animal disguise, was the eagle.</a:t>
            </a:r>
            <a:endParaRPr sz="1515">
              <a:solidFill>
                <a:srgbClr val="1A1A1A"/>
              </a:solidFill>
              <a:highlight>
                <a:schemeClr val="lt1"/>
              </a:highlight>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25" y="500925"/>
            <a:ext cx="34872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Migratory birds that can be found in Southern California </a:t>
            </a:r>
            <a:endParaRPr/>
          </a:p>
        </p:txBody>
      </p:sp>
      <p:sp>
        <p:nvSpPr>
          <p:cNvPr id="121" name="Google Shape;121;p2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nna's Hummingbird Identification, All About Birds, Cornell Lab of  Ornithology" id="122" name="Google Shape;122;p20"/>
          <p:cNvPicPr preferRelativeResize="0"/>
          <p:nvPr/>
        </p:nvPicPr>
        <p:blipFill>
          <a:blip r:embed="rId3">
            <a:alphaModFix/>
          </a:blip>
          <a:stretch>
            <a:fillRect/>
          </a:stretch>
        </p:blipFill>
        <p:spPr>
          <a:xfrm>
            <a:off x="3938975" y="3319300"/>
            <a:ext cx="2286000" cy="1714500"/>
          </a:xfrm>
          <a:prstGeom prst="rect">
            <a:avLst/>
          </a:prstGeom>
          <a:noFill/>
          <a:ln>
            <a:noFill/>
          </a:ln>
        </p:spPr>
      </p:pic>
      <p:pic>
        <p:nvPicPr>
          <p:cNvPr descr="Yellow Warbler | Audubon Field Guide" id="123" name="Google Shape;123;p20"/>
          <p:cNvPicPr preferRelativeResize="0"/>
          <p:nvPr/>
        </p:nvPicPr>
        <p:blipFill>
          <a:blip r:embed="rId4">
            <a:alphaModFix/>
          </a:blip>
          <a:stretch>
            <a:fillRect/>
          </a:stretch>
        </p:blipFill>
        <p:spPr>
          <a:xfrm>
            <a:off x="6271725" y="2023900"/>
            <a:ext cx="2571750" cy="1714500"/>
          </a:xfrm>
          <a:prstGeom prst="rect">
            <a:avLst/>
          </a:prstGeom>
          <a:noFill/>
          <a:ln>
            <a:noFill/>
          </a:ln>
        </p:spPr>
      </p:pic>
      <p:pic>
        <p:nvPicPr>
          <p:cNvPr descr="Peregrine Falcon | Audubon Field Guide" id="124" name="Google Shape;124;p20"/>
          <p:cNvPicPr preferRelativeResize="0"/>
          <p:nvPr/>
        </p:nvPicPr>
        <p:blipFill>
          <a:blip r:embed="rId5">
            <a:alphaModFix/>
          </a:blip>
          <a:stretch>
            <a:fillRect/>
          </a:stretch>
        </p:blipFill>
        <p:spPr>
          <a:xfrm>
            <a:off x="4623350" y="271300"/>
            <a:ext cx="257175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4200"/>
              <a:t>Birding 101</a:t>
            </a:r>
            <a:endParaRPr b="1" sz="4200"/>
          </a:p>
        </p:txBody>
      </p:sp>
      <p:sp>
        <p:nvSpPr>
          <p:cNvPr id="130" name="Google Shape;130;p2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31" name="Google Shape;131;p21"/>
          <p:cNvPicPr preferRelativeResize="0"/>
          <p:nvPr/>
        </p:nvPicPr>
        <p:blipFill>
          <a:blip r:embed="rId3">
            <a:alphaModFix/>
          </a:blip>
          <a:stretch>
            <a:fillRect/>
          </a:stretch>
        </p:blipFill>
        <p:spPr>
          <a:xfrm>
            <a:off x="4492275" y="126725"/>
            <a:ext cx="3848524" cy="2567325"/>
          </a:xfrm>
          <a:prstGeom prst="rect">
            <a:avLst/>
          </a:prstGeom>
          <a:noFill/>
          <a:ln>
            <a:noFill/>
          </a:ln>
        </p:spPr>
      </p:pic>
      <p:pic>
        <p:nvPicPr>
          <p:cNvPr id="132" name="Google Shape;132;p21"/>
          <p:cNvPicPr preferRelativeResize="0"/>
          <p:nvPr/>
        </p:nvPicPr>
        <p:blipFill>
          <a:blip r:embed="rId4">
            <a:alphaModFix/>
          </a:blip>
          <a:stretch>
            <a:fillRect/>
          </a:stretch>
        </p:blipFill>
        <p:spPr>
          <a:xfrm>
            <a:off x="851600" y="2743550"/>
            <a:ext cx="3222039" cy="2266600"/>
          </a:xfrm>
          <a:prstGeom prst="rect">
            <a:avLst/>
          </a:prstGeom>
          <a:noFill/>
          <a:ln>
            <a:noFill/>
          </a:ln>
        </p:spPr>
      </p:pic>
      <p:pic>
        <p:nvPicPr>
          <p:cNvPr id="133" name="Google Shape;133;p21"/>
          <p:cNvPicPr preferRelativeResize="0"/>
          <p:nvPr/>
        </p:nvPicPr>
        <p:blipFill>
          <a:blip r:embed="rId5">
            <a:alphaModFix/>
          </a:blip>
          <a:stretch>
            <a:fillRect/>
          </a:stretch>
        </p:blipFill>
        <p:spPr>
          <a:xfrm>
            <a:off x="4585400" y="2736275"/>
            <a:ext cx="3400724" cy="2266610"/>
          </a:xfrm>
          <a:prstGeom prst="rect">
            <a:avLst/>
          </a:prstGeom>
          <a:noFill/>
          <a:ln>
            <a:noFill/>
          </a:ln>
        </p:spPr>
      </p:pic>
      <p:sp>
        <p:nvSpPr>
          <p:cNvPr id="134" name="Google Shape;134;p21"/>
          <p:cNvSpPr txBox="1"/>
          <p:nvPr/>
        </p:nvSpPr>
        <p:spPr>
          <a:xfrm>
            <a:off x="457200" y="1219200"/>
            <a:ext cx="3000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lt1"/>
                </a:solidFill>
                <a:latin typeface="Roboto"/>
                <a:ea typeface="Roboto"/>
                <a:cs typeface="Roboto"/>
                <a:sym typeface="Roboto"/>
              </a:rPr>
              <a:t>Observing what a bird is doing and where it is can help you </a:t>
            </a:r>
            <a:r>
              <a:rPr lang="en" sz="1800">
                <a:solidFill>
                  <a:schemeClr val="lt1"/>
                </a:solidFill>
                <a:latin typeface="Roboto"/>
                <a:ea typeface="Roboto"/>
                <a:cs typeface="Roboto"/>
                <a:sym typeface="Roboto"/>
              </a:rPr>
              <a:t>identify the bird’s species.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