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1" r:id="rId4"/>
    <p:sldId id="257" r:id="rId5"/>
    <p:sldId id="259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ps.gov/pisp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0">
            <a:extLst>
              <a:ext uri="{FF2B5EF4-FFF2-40B4-BE49-F238E27FC236}">
                <a16:creationId xmlns:a16="http://schemas.microsoft.com/office/drawing/2014/main" id="{1FF9CEF5-A50D-4B8B-9852-D76F70378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C41E7C-B5C3-4911-9DAC-39D6108076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4398" b="113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914CB2-1AE1-40EF-85B5-538F7111B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Pipe Spring National Monument Virtual Lesson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B671BA-C62D-4CB3-8824-EE3245C5FE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>
            <a:normAutofit/>
          </a:bodyPr>
          <a:lstStyle/>
          <a:p>
            <a:r>
              <a:rPr lang="en-US" dirty="0"/>
              <a:t>At home activity for students</a:t>
            </a:r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id="{30684D86-C9D1-40C3-A9B6-EC935C731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Freeform 33">
            <a:extLst>
              <a:ext uri="{FF2B5EF4-FFF2-40B4-BE49-F238E27FC236}">
                <a16:creationId xmlns:a16="http://schemas.microsoft.com/office/drawing/2014/main" id="{1EDF7896-F56A-49DA-90F3-F5CE8B98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9100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AFC84-E2EC-4615-B36C-3644D3592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Ranch-hand!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8CA95-EF25-4D95-83CF-5B8CCD673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483" y="1540189"/>
            <a:ext cx="8915400" cy="3777622"/>
          </a:xfrm>
        </p:spPr>
        <p:txBody>
          <a:bodyPr/>
          <a:lstStyle/>
          <a:p>
            <a:r>
              <a:rPr lang="en-US" dirty="0"/>
              <a:t>Ranch-hands helped move the cows from pasture to pasture and drove them to market in St. George.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492E9E-F950-4AFC-B289-F18E9FA47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197" y="2761128"/>
            <a:ext cx="6027368" cy="397136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E08402-114B-41BC-BA07-BE543C7CD16B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0793507" y="1944503"/>
            <a:ext cx="329532" cy="816625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4B7FA94-5D17-4F83-BEE7-C8E0532620E3}"/>
              </a:ext>
            </a:extLst>
          </p:cNvPr>
          <p:cNvCxnSpPr>
            <a:cxnSpLocks/>
          </p:cNvCxnSpPr>
          <p:nvPr/>
        </p:nvCxnSpPr>
        <p:spPr>
          <a:xfrm>
            <a:off x="4249271" y="3429000"/>
            <a:ext cx="2187388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1BA45F-DF59-46FE-B2F0-65C62BDE8B19}"/>
              </a:ext>
            </a:extLst>
          </p:cNvPr>
          <p:cNvCxnSpPr>
            <a:cxnSpLocks/>
          </p:cNvCxnSpPr>
          <p:nvPr/>
        </p:nvCxnSpPr>
        <p:spPr>
          <a:xfrm>
            <a:off x="3962400" y="6328082"/>
            <a:ext cx="6364941" cy="36859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1F8410A-A645-493D-8510-0C55C571E0BB}"/>
              </a:ext>
            </a:extLst>
          </p:cNvPr>
          <p:cNvCxnSpPr/>
          <p:nvPr/>
        </p:nvCxnSpPr>
        <p:spPr>
          <a:xfrm>
            <a:off x="3316941" y="5713998"/>
            <a:ext cx="4213412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8C69E0F-50A6-4EE3-9CEB-1F27B3186D88}"/>
              </a:ext>
            </a:extLst>
          </p:cNvPr>
          <p:cNvSpPr txBox="1"/>
          <p:nvPr/>
        </p:nvSpPr>
        <p:spPr>
          <a:xfrm rot="1723161">
            <a:off x="10602884" y="1077965"/>
            <a:ext cx="1483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Cowboy hat for sun protection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DB8AA5C-BE54-49D3-8DC0-26F8B80B4CC6}"/>
              </a:ext>
            </a:extLst>
          </p:cNvPr>
          <p:cNvCxnSpPr/>
          <p:nvPr/>
        </p:nvCxnSpPr>
        <p:spPr>
          <a:xfrm>
            <a:off x="3693459" y="4953001"/>
            <a:ext cx="4733365" cy="327951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4A3CAAF-5244-4ED2-9893-4F46CDA332AA}"/>
              </a:ext>
            </a:extLst>
          </p:cNvPr>
          <p:cNvSpPr txBox="1"/>
          <p:nvPr/>
        </p:nvSpPr>
        <p:spPr>
          <a:xfrm>
            <a:off x="3567953" y="2745961"/>
            <a:ext cx="2202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Rope for lassoing cows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6C27E8-5A9E-4A9C-92A9-08C053C32690}"/>
              </a:ext>
            </a:extLst>
          </p:cNvPr>
          <p:cNvSpPr txBox="1"/>
          <p:nvPr/>
        </p:nvSpPr>
        <p:spPr>
          <a:xfrm>
            <a:off x="3567952" y="4267200"/>
            <a:ext cx="2130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Cup and Ball game for fun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3F2916-C865-4125-9E69-916452347AAC}"/>
              </a:ext>
            </a:extLst>
          </p:cNvPr>
          <p:cNvSpPr txBox="1"/>
          <p:nvPr/>
        </p:nvSpPr>
        <p:spPr>
          <a:xfrm>
            <a:off x="2904565" y="5280952"/>
            <a:ext cx="224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Horseshoe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521713-AB51-4A9B-A804-A94C3D63126C}"/>
              </a:ext>
            </a:extLst>
          </p:cNvPr>
          <p:cNvSpPr txBox="1"/>
          <p:nvPr/>
        </p:nvSpPr>
        <p:spPr>
          <a:xfrm>
            <a:off x="1317812" y="5978235"/>
            <a:ext cx="3173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Bandanna-lots of uses on a cattle drive!</a:t>
            </a:r>
          </a:p>
        </p:txBody>
      </p:sp>
    </p:spTree>
    <p:extLst>
      <p:ext uri="{BB962C8B-B14F-4D97-AF65-F5344CB8AC3E}">
        <p14:creationId xmlns:p14="http://schemas.microsoft.com/office/powerpoint/2010/main" val="279099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21" grpId="0"/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65E20-1925-4F0A-8B22-A43B7D203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Person #4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B2327-1398-470B-B6FD-DEADD9F26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things do you see in the picture? Who do you think may have used them?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01F41C-74E5-4A94-AD01-0AE8DD59E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588" y="2653553"/>
            <a:ext cx="6210944" cy="392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73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FEE4D-3FC0-44FD-A91C-717C55A03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Paiute Gatherer!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0CA29-40CA-4B71-9721-886F96576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552397"/>
            <a:ext cx="8915400" cy="3777622"/>
          </a:xfrm>
        </p:spPr>
        <p:txBody>
          <a:bodyPr/>
          <a:lstStyle/>
          <a:p>
            <a:r>
              <a:rPr lang="en-US" dirty="0"/>
              <a:t>Southern Paiutes continued to live at and near Pipe Spring after American settlers moved in.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D8082A-B9B5-413A-BB38-A5F320B2E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792" y="2540492"/>
            <a:ext cx="6182584" cy="390861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2D0BBE-FB34-4CC6-B292-46A5966AE82F}"/>
              </a:ext>
            </a:extLst>
          </p:cNvPr>
          <p:cNvCxnSpPr>
            <a:cxnSpLocks/>
          </p:cNvCxnSpPr>
          <p:nvPr/>
        </p:nvCxnSpPr>
        <p:spPr>
          <a:xfrm>
            <a:off x="1638300" y="5701554"/>
            <a:ext cx="4457700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D279BD-08BC-4830-846C-511B74DE1525}"/>
              </a:ext>
            </a:extLst>
          </p:cNvPr>
          <p:cNvCxnSpPr/>
          <p:nvPr/>
        </p:nvCxnSpPr>
        <p:spPr>
          <a:xfrm>
            <a:off x="2592925" y="3177988"/>
            <a:ext cx="2409381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2F36E35-0F41-41BE-811F-E1539F2AD17C}"/>
              </a:ext>
            </a:extLst>
          </p:cNvPr>
          <p:cNvCxnSpPr/>
          <p:nvPr/>
        </p:nvCxnSpPr>
        <p:spPr>
          <a:xfrm flipH="1">
            <a:off x="10381129" y="2043953"/>
            <a:ext cx="502024" cy="1900518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4DD219-56E6-4510-8DFA-6AAF598FAE1E}"/>
              </a:ext>
            </a:extLst>
          </p:cNvPr>
          <p:cNvCxnSpPr>
            <a:cxnSpLocks/>
          </p:cNvCxnSpPr>
          <p:nvPr/>
        </p:nvCxnSpPr>
        <p:spPr>
          <a:xfrm>
            <a:off x="3161412" y="4827495"/>
            <a:ext cx="4234760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E6DAA3-F193-442A-AE24-819FEBB20757}"/>
              </a:ext>
            </a:extLst>
          </p:cNvPr>
          <p:cNvCxnSpPr/>
          <p:nvPr/>
        </p:nvCxnSpPr>
        <p:spPr>
          <a:xfrm flipV="1">
            <a:off x="2874603" y="3850341"/>
            <a:ext cx="4955357" cy="143436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9B16E0E-5810-4BF5-A229-CE2E5CA67908}"/>
              </a:ext>
            </a:extLst>
          </p:cNvPr>
          <p:cNvSpPr txBox="1"/>
          <p:nvPr/>
        </p:nvSpPr>
        <p:spPr>
          <a:xfrm rot="1447530">
            <a:off x="10590969" y="1133495"/>
            <a:ext cx="1470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Grinding stones for food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C97F08-B011-42C9-B87D-2F057203FBD6}"/>
              </a:ext>
            </a:extLst>
          </p:cNvPr>
          <p:cNvSpPr txBox="1"/>
          <p:nvPr/>
        </p:nvSpPr>
        <p:spPr>
          <a:xfrm>
            <a:off x="2705097" y="2321859"/>
            <a:ext cx="1995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Arrowheads for hunting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BDB028-04F0-4072-87E3-2F9E4144C4DD}"/>
              </a:ext>
            </a:extLst>
          </p:cNvPr>
          <p:cNvSpPr txBox="1"/>
          <p:nvPr/>
        </p:nvSpPr>
        <p:spPr>
          <a:xfrm>
            <a:off x="1039906" y="3462566"/>
            <a:ext cx="3287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Grew corn and other plants for food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7B2189-D9C9-4C31-AAA9-D332D1632E8F}"/>
              </a:ext>
            </a:extLst>
          </p:cNvPr>
          <p:cNvSpPr txBox="1"/>
          <p:nvPr/>
        </p:nvSpPr>
        <p:spPr>
          <a:xfrm>
            <a:off x="1039905" y="4428565"/>
            <a:ext cx="396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Collected Rice Grass Seed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994F36-090E-443F-833C-6615C99185BD}"/>
              </a:ext>
            </a:extLst>
          </p:cNvPr>
          <p:cNvSpPr txBox="1"/>
          <p:nvPr/>
        </p:nvSpPr>
        <p:spPr>
          <a:xfrm>
            <a:off x="1039905" y="5020235"/>
            <a:ext cx="288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Wove Yucca leaves into tools and rope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567C1A8-6687-48B9-83E1-6EEDAB0E5923}"/>
              </a:ext>
            </a:extLst>
          </p:cNvPr>
          <p:cNvCxnSpPr/>
          <p:nvPr/>
        </p:nvCxnSpPr>
        <p:spPr>
          <a:xfrm flipH="1">
            <a:off x="10130118" y="2996007"/>
            <a:ext cx="508932" cy="432993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76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9" grpId="0"/>
      <p:bldP spid="20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AB87-8C63-411D-8778-DEA73B501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Person #5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3206D-EA56-4BA8-BED3-8EADAED1B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things do you see in the picture? Who do you think may have used them?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E400F1-7BED-4A09-8CEC-AEE0570E8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753" y="2712825"/>
            <a:ext cx="6107859" cy="377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79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23C93-9C49-4850-890F-27673D974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Setter Traveling Through!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0DB27-98F4-4655-A1A0-D4CE52A7C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Pipe Spring was a rest stop on 3 major trails. Everyone needed water, not only for themselves but their animals too.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E107FB-AAAE-4BBD-80E7-DA8B73160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564" y="2712825"/>
            <a:ext cx="6107859" cy="377762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43F4114-C684-4CD4-A83F-A009620A9595}"/>
              </a:ext>
            </a:extLst>
          </p:cNvPr>
          <p:cNvCxnSpPr/>
          <p:nvPr/>
        </p:nvCxnSpPr>
        <p:spPr>
          <a:xfrm>
            <a:off x="3424518" y="3429000"/>
            <a:ext cx="2528046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0A877B-FE17-42A1-938E-BB523D4A4591}"/>
              </a:ext>
            </a:extLst>
          </p:cNvPr>
          <p:cNvCxnSpPr/>
          <p:nvPr/>
        </p:nvCxnSpPr>
        <p:spPr>
          <a:xfrm flipV="1">
            <a:off x="4823012" y="3101788"/>
            <a:ext cx="1129552" cy="327212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D66BADC-B857-46C1-8157-60223F36B9CB}"/>
              </a:ext>
            </a:extLst>
          </p:cNvPr>
          <p:cNvCxnSpPr/>
          <p:nvPr/>
        </p:nvCxnSpPr>
        <p:spPr>
          <a:xfrm flipH="1">
            <a:off x="11349318" y="1667435"/>
            <a:ext cx="155294" cy="1272989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2FDAD8-1F86-4FC9-8A73-04FDD77A53E0}"/>
              </a:ext>
            </a:extLst>
          </p:cNvPr>
          <p:cNvCxnSpPr/>
          <p:nvPr/>
        </p:nvCxnSpPr>
        <p:spPr>
          <a:xfrm>
            <a:off x="3209365" y="6139822"/>
            <a:ext cx="7386917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AB327AE-9F3B-4A8C-8128-B8685269002B}"/>
              </a:ext>
            </a:extLst>
          </p:cNvPr>
          <p:cNvCxnSpPr>
            <a:cxnSpLocks/>
          </p:cNvCxnSpPr>
          <p:nvPr/>
        </p:nvCxnSpPr>
        <p:spPr>
          <a:xfrm>
            <a:off x="3209365" y="5232026"/>
            <a:ext cx="3801035" cy="94741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4F1B783-A7FA-4C87-9317-CB8FBBC336FF}"/>
              </a:ext>
            </a:extLst>
          </p:cNvPr>
          <p:cNvSpPr txBox="1"/>
          <p:nvPr/>
        </p:nvSpPr>
        <p:spPr>
          <a:xfrm>
            <a:off x="1393486" y="2803729"/>
            <a:ext cx="2391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Graces-a ring toss game played by children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C0311A-6316-45E7-B4C1-3CC2CA642489}"/>
              </a:ext>
            </a:extLst>
          </p:cNvPr>
          <p:cNvSpPr txBox="1"/>
          <p:nvPr/>
        </p:nvSpPr>
        <p:spPr>
          <a:xfrm rot="1464158">
            <a:off x="10826329" y="439549"/>
            <a:ext cx="12012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Wooden Mallet to fix wagon parts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657905-1CE7-44DD-A615-DC69BC80362B}"/>
              </a:ext>
            </a:extLst>
          </p:cNvPr>
          <p:cNvSpPr txBox="1"/>
          <p:nvPr/>
        </p:nvSpPr>
        <p:spPr>
          <a:xfrm>
            <a:off x="1165412" y="4249271"/>
            <a:ext cx="4930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Tin plate, cup and wooden utensils-won’t break while traveling on bumpy roads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745669-F337-43E7-9744-B9CB72AEFAEF}"/>
              </a:ext>
            </a:extLst>
          </p:cNvPr>
          <p:cNvSpPr txBox="1"/>
          <p:nvPr/>
        </p:nvSpPr>
        <p:spPr>
          <a:xfrm>
            <a:off x="1039907" y="5449557"/>
            <a:ext cx="3801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Ate canned or dried foods. Food had to last weeks or months</a:t>
            </a:r>
          </a:p>
        </p:txBody>
      </p:sp>
    </p:spTree>
    <p:extLst>
      <p:ext uri="{BB962C8B-B14F-4D97-AF65-F5344CB8AC3E}">
        <p14:creationId xmlns:p14="http://schemas.microsoft.com/office/powerpoint/2010/main" val="359060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9" grpId="0"/>
      <p:bldP spid="20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B56B4-DC53-4230-AA34-77B4EE35E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Kids at Pipe Spring were very busy!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6184C-37E8-426B-8306-EA67DEC64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 learn more about Pipe Spring and the children who lived there watch the videos sent by your teacher and do the home activities. </a:t>
            </a:r>
          </a:p>
          <a:p>
            <a:r>
              <a:rPr lang="en-US" dirty="0"/>
              <a:t>Explore Pipe Spring Online:</a:t>
            </a:r>
          </a:p>
          <a:p>
            <a:pPr lvl="1"/>
            <a:r>
              <a:rPr lang="en-US" dirty="0"/>
              <a:t>On our website, you can take a virtual tour of Winsor Castle, the fortified ranch house at the monument, explore the grounds and ridge trail. </a:t>
            </a:r>
          </a:p>
          <a:p>
            <a:pPr lvl="1"/>
            <a:r>
              <a:rPr lang="en-US" dirty="0">
                <a:hlinkClick r:id="rId2"/>
              </a:rPr>
              <a:t>www.nps.gov/pisp</a:t>
            </a:r>
            <a:r>
              <a:rPr lang="en-US" dirty="0"/>
              <a:t> click on “Learn About the Park” and then “Photos and Multimedia” to take a tour!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2400" dirty="0"/>
              <a:t>Thanks kids and hope to see you at the Parks soon! </a:t>
            </a:r>
          </a:p>
        </p:txBody>
      </p:sp>
    </p:spTree>
    <p:extLst>
      <p:ext uri="{BB962C8B-B14F-4D97-AF65-F5344CB8AC3E}">
        <p14:creationId xmlns:p14="http://schemas.microsoft.com/office/powerpoint/2010/main" val="2734346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0C8B6C4B-A867-4D7E-9851-29BB2D603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A6E51D-DAA7-43F5-BD12-FF33129F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n-US" dirty="0"/>
              <a:t>Welcome to Pipe Spring! 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70BD5D9-CDC5-465C-9E25-2EB0249FE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FFA1A-37B7-4900-B83E-C7D32F94F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74537"/>
          </a:xfrm>
        </p:spPr>
        <p:txBody>
          <a:bodyPr>
            <a:normAutofit fontScale="92500" lnSpcReduction="20000"/>
          </a:bodyPr>
          <a:lstStyle/>
          <a:p>
            <a:r>
              <a:rPr lang="en-US" sz="1700" dirty="0"/>
              <a:t>Pipe Spring is a small national monument in the middle of the desert near the border of Utah and Arizona. </a:t>
            </a:r>
          </a:p>
          <a:p>
            <a:r>
              <a:rPr lang="en-US" sz="1700" dirty="0"/>
              <a:t>Why is Pipe Spring significant:</a:t>
            </a:r>
          </a:p>
          <a:p>
            <a:pPr lvl="1"/>
            <a:r>
              <a:rPr lang="en-US" sz="1700" dirty="0"/>
              <a:t>As one of the few large water springs on the Arizona Strip, we provide water to:</a:t>
            </a:r>
          </a:p>
          <a:p>
            <a:pPr lvl="2"/>
            <a:r>
              <a:rPr lang="en-US" sz="1700" dirty="0"/>
              <a:t>Wildlife-birds, amphibians, deer, bighorn sheep, coyotes, </a:t>
            </a:r>
            <a:r>
              <a:rPr lang="en-US" sz="1700" dirty="0" err="1"/>
              <a:t>etc</a:t>
            </a:r>
            <a:endParaRPr lang="en-US" sz="1700" dirty="0"/>
          </a:p>
          <a:p>
            <a:pPr lvl="2"/>
            <a:r>
              <a:rPr lang="en-US" sz="1700" dirty="0"/>
              <a:t>And lots of people for </a:t>
            </a:r>
            <a:r>
              <a:rPr lang="en-US" sz="1700" b="1" dirty="0"/>
              <a:t>thousands of years!! </a:t>
            </a:r>
          </a:p>
          <a:p>
            <a:endParaRPr lang="en-US" sz="17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E59528-9BD5-408A-A7C0-55852A93EC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501" b="1"/>
          <a:stretch/>
        </p:blipFill>
        <p:spPr>
          <a:xfrm>
            <a:off x="4619544" y="640080"/>
            <a:ext cx="3380136" cy="5271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6EB55C-7780-4361-ACCB-C025B05CA6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51122" y="3235230"/>
            <a:ext cx="3563877" cy="2672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6" name="Freeform 11">
            <a:extLst>
              <a:ext uri="{FF2B5EF4-FFF2-40B4-BE49-F238E27FC236}">
                <a16:creationId xmlns:a16="http://schemas.microsoft.com/office/drawing/2014/main" id="{9185F495-8EFA-407B-AAD7-A2F52AE2C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2B2629-0022-4CC1-9EA4-E8567C0BCB03}"/>
              </a:ext>
            </a:extLst>
          </p:cNvPr>
          <p:cNvSpPr txBox="1"/>
          <p:nvPr/>
        </p:nvSpPr>
        <p:spPr>
          <a:xfrm>
            <a:off x="4853354" y="6165381"/>
            <a:ext cx="3146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 of Spring water entering ponds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8C57AD-D583-4B71-9A2B-74A5314BD2BE}"/>
              </a:ext>
            </a:extLst>
          </p:cNvPr>
          <p:cNvSpPr txBox="1"/>
          <p:nvPr/>
        </p:nvSpPr>
        <p:spPr>
          <a:xfrm>
            <a:off x="8412479" y="6165381"/>
            <a:ext cx="3402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Desert Bighorn Sheep and Tiger Salamander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AF1354-174D-4D7C-8774-3D877C4FC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721" y="640080"/>
            <a:ext cx="3489412" cy="233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18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9A118BC-BA81-4C93-ACF2-98CA894F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7E1130-C53E-4FDB-8D84-886310389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63B0AE-270A-4E25-AAD4-4989BF5F9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8933" r="-1" b="14038"/>
          <a:stretch/>
        </p:blipFill>
        <p:spPr>
          <a:xfrm>
            <a:off x="8222399" y="21476"/>
            <a:ext cx="3962402" cy="338328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B6FD7DC0-5FF7-4A80-9AC3-9AA8CD001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CC312-F3CF-429A-9F8C-AB3755BDA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rgbClr val="FEFFFF"/>
                </a:solidFill>
              </a:rPr>
              <a:t>People of Pipe Spring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E742B-4A76-4996-B0AD-577435865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EFFFF"/>
                </a:solidFill>
              </a:rPr>
              <a:t>For thousands of years, Native Americans have used the water of Pipe Spring. 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The Native people who live here today are called the Kaibab Band of Southern Paiutes. 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They used the spring water to farm, gathered wild plants nearby and hunted animals for food. They trace their ancestry in this region back thousands of years!</a:t>
            </a:r>
          </a:p>
          <a:p>
            <a:r>
              <a:rPr lang="en-US" dirty="0">
                <a:solidFill>
                  <a:srgbClr val="FEFFFF"/>
                </a:solidFill>
              </a:rPr>
              <a:t>In the 1860s, members of the Church of Jesus Christ of Latter-Day Saints settled the spring and in the 1870s, the church built a large cattle ranch.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They made butter and cheese  here everyday to send to St. George. Pipe Spring fed the people building the temple there.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Settlers moving to new places in Arizona also stopped and used the water here. Pipe Spring is a stop on the Old Spanish Trail, the “Mormon Wagon Road,” and the Honeymoon Trail</a:t>
            </a:r>
          </a:p>
          <a:p>
            <a:pPr marL="0" indent="0">
              <a:buNone/>
            </a:pPr>
            <a:endParaRPr lang="en-US" dirty="0">
              <a:solidFill>
                <a:srgbClr val="FE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D5563E-379E-400D-B8D5-7929AF38B2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06" r="11218" b="-3"/>
          <a:stretch/>
        </p:blipFill>
        <p:spPr>
          <a:xfrm>
            <a:off x="8229598" y="3426232"/>
            <a:ext cx="3962402" cy="343176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08143B-5494-482A-BCE4-588DC477D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229598" y="3426234"/>
            <a:ext cx="3962401" cy="2766"/>
          </a:xfrm>
          <a:prstGeom prst="line">
            <a:avLst/>
          </a:prstGeom>
          <a:ln w="50800" cap="flat">
            <a:solidFill>
              <a:schemeClr val="bg2">
                <a:lumMod val="1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073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0102A-8FFF-47DF-98A5-97FB69CB7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Children at Pipe Spring in the late 1800s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E0291F-B927-4CBE-B808-826B7F025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were many children at Pipe Spring and many of them had different responsibilities and roles to play to either help their families or run the ranch.</a:t>
            </a:r>
          </a:p>
          <a:p>
            <a:r>
              <a:rPr lang="en-US" dirty="0"/>
              <a:t>At Pipe Spring at any one time, you may have met a child who was a telegraph operator (usually teenagers), a dairy maid,  a ranch-hand, a Paiute gather, or a settler passing through on their way to Arizona. </a:t>
            </a:r>
          </a:p>
          <a:p>
            <a:r>
              <a:rPr lang="en-US" dirty="0"/>
              <a:t>Let’s look at each of the different children you might have met at Pipe Spring through the objects they would have used or played with.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767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CB83F-B8B4-4E6B-9D52-B1D860465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Person #1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EE9B14-0599-4891-812E-BC78AF7BC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2729" y="2318676"/>
            <a:ext cx="5470119" cy="359317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CD8F30-98B2-4FC8-AFAA-42A88AB97BBC}"/>
              </a:ext>
            </a:extLst>
          </p:cNvPr>
          <p:cNvSpPr txBox="1"/>
          <p:nvPr/>
        </p:nvSpPr>
        <p:spPr>
          <a:xfrm>
            <a:off x="2292626" y="1563757"/>
            <a:ext cx="8295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things do you see in the picture? Who do you think may have used them?</a:t>
            </a:r>
          </a:p>
        </p:txBody>
      </p:sp>
    </p:spTree>
    <p:extLst>
      <p:ext uri="{BB962C8B-B14F-4D97-AF65-F5344CB8AC3E}">
        <p14:creationId xmlns:p14="http://schemas.microsoft.com/office/powerpoint/2010/main" val="2622230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328ED-5E7B-42FD-9384-43182456F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Dairy Maid!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2918E-216A-446B-9C50-AA9E8FA08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Dairy Maids had many responsibilities!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7D785-1B00-40D9-89CF-CCC04ECB1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129" y="2889481"/>
            <a:ext cx="5474682" cy="359695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DD8ACCD-AA19-4E36-B78A-AE650C740D76}"/>
              </a:ext>
            </a:extLst>
          </p:cNvPr>
          <p:cNvCxnSpPr>
            <a:cxnSpLocks/>
          </p:cNvCxnSpPr>
          <p:nvPr/>
        </p:nvCxnSpPr>
        <p:spPr>
          <a:xfrm>
            <a:off x="4850296" y="4505739"/>
            <a:ext cx="1656521" cy="0"/>
          </a:xfrm>
          <a:prstGeom prst="straightConnector1">
            <a:avLst/>
          </a:prstGeom>
          <a:ln w="15875">
            <a:headEnd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9E5C07F-3529-4975-9C2D-B0657D868BD9}"/>
              </a:ext>
            </a:extLst>
          </p:cNvPr>
          <p:cNvSpPr txBox="1"/>
          <p:nvPr/>
        </p:nvSpPr>
        <p:spPr>
          <a:xfrm>
            <a:off x="8169964" y="1857070"/>
            <a:ext cx="1292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Making Butter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7C94F1-A856-4880-B741-74FD1DB6C001}"/>
              </a:ext>
            </a:extLst>
          </p:cNvPr>
          <p:cNvSpPr txBox="1"/>
          <p:nvPr/>
        </p:nvSpPr>
        <p:spPr>
          <a:xfrm flipH="1">
            <a:off x="5049844" y="3930528"/>
            <a:ext cx="1171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Washing Clothes</a:t>
            </a:r>
            <a:endParaRPr lang="en-US" sz="11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FDA1C1C-5287-4AB3-B516-613BD9954176}"/>
              </a:ext>
            </a:extLst>
          </p:cNvPr>
          <p:cNvCxnSpPr/>
          <p:nvPr/>
        </p:nvCxnSpPr>
        <p:spPr>
          <a:xfrm flipH="1">
            <a:off x="8494643" y="2503401"/>
            <a:ext cx="185531" cy="925599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7F909A-E50D-4783-9041-E568D16FE6E2}"/>
              </a:ext>
            </a:extLst>
          </p:cNvPr>
          <p:cNvCxnSpPr>
            <a:cxnSpLocks/>
          </p:cNvCxnSpPr>
          <p:nvPr/>
        </p:nvCxnSpPr>
        <p:spPr>
          <a:xfrm flipH="1">
            <a:off x="9753601" y="2291080"/>
            <a:ext cx="358587" cy="84688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3254E42-2D1B-49C7-85CE-74D3F090D6B7}"/>
              </a:ext>
            </a:extLst>
          </p:cNvPr>
          <p:cNvCxnSpPr>
            <a:cxnSpLocks/>
          </p:cNvCxnSpPr>
          <p:nvPr/>
        </p:nvCxnSpPr>
        <p:spPr>
          <a:xfrm flipV="1">
            <a:off x="4554071" y="5853111"/>
            <a:ext cx="5358569" cy="58111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CDFE61D-80F7-4C28-B2D2-FD0CF199E918}"/>
              </a:ext>
            </a:extLst>
          </p:cNvPr>
          <p:cNvSpPr txBox="1"/>
          <p:nvPr/>
        </p:nvSpPr>
        <p:spPr>
          <a:xfrm>
            <a:off x="9462051" y="1470990"/>
            <a:ext cx="1331455" cy="92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Rag doll to play with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A61948-4CA4-46B4-81FE-2BF7924B6A44}"/>
              </a:ext>
            </a:extLst>
          </p:cNvPr>
          <p:cNvCxnSpPr>
            <a:cxnSpLocks/>
          </p:cNvCxnSpPr>
          <p:nvPr/>
        </p:nvCxnSpPr>
        <p:spPr>
          <a:xfrm flipH="1">
            <a:off x="11080376" y="1905000"/>
            <a:ext cx="125506" cy="1232960"/>
          </a:xfrm>
          <a:prstGeom prst="straightConnector1">
            <a:avLst/>
          </a:prstGeom>
          <a:ln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9A82A17-EEAA-4D71-8AE8-16DAA81B2D73}"/>
              </a:ext>
            </a:extLst>
          </p:cNvPr>
          <p:cNvSpPr txBox="1"/>
          <p:nvPr/>
        </p:nvSpPr>
        <p:spPr>
          <a:xfrm>
            <a:off x="10754138" y="895779"/>
            <a:ext cx="1437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Bonnet for  gardening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F364BB-0C4A-41BF-A0DA-27579E894274}"/>
              </a:ext>
            </a:extLst>
          </p:cNvPr>
          <p:cNvSpPr txBox="1"/>
          <p:nvPr/>
        </p:nvSpPr>
        <p:spPr>
          <a:xfrm>
            <a:off x="4439479" y="5080951"/>
            <a:ext cx="1656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Bucket to fetch water</a:t>
            </a:r>
          </a:p>
        </p:txBody>
      </p:sp>
    </p:spTree>
    <p:extLst>
      <p:ext uri="{BB962C8B-B14F-4D97-AF65-F5344CB8AC3E}">
        <p14:creationId xmlns:p14="http://schemas.microsoft.com/office/powerpoint/2010/main" val="129921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/>
      <p:bldP spid="9" grpId="0"/>
      <p:bldP spid="17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C9F9CA-8768-4A13-8BDB-78E9AC1AB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Person #2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6C6E01-82C3-476E-8039-F14206F9CC43}"/>
              </a:ext>
            </a:extLst>
          </p:cNvPr>
          <p:cNvSpPr/>
          <p:nvPr/>
        </p:nvSpPr>
        <p:spPr>
          <a:xfrm>
            <a:off x="2592924" y="17432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What things do you see in the picture? Who do you think may have used them?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15ACCE-AB83-4C7F-BCA7-F241777E2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611" y="2431059"/>
            <a:ext cx="6096000" cy="40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17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3DC14-A603-4A7D-B92A-22F075380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Telegraph Operator!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5E5C2-2064-4512-90A8-ECF18B977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Telegraph operators sent and received messages. The telegraph is older than the telephone. It made sounded like beeps or clicks that the telegraph operator translated into words.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9D88E5-9B41-4984-BC59-137C43CFA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659" y="3119331"/>
            <a:ext cx="5486400" cy="366734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FC5F00B-4796-47E8-9DC3-2FF387E73713}"/>
              </a:ext>
            </a:extLst>
          </p:cNvPr>
          <p:cNvCxnSpPr>
            <a:cxnSpLocks/>
          </p:cNvCxnSpPr>
          <p:nvPr/>
        </p:nvCxnSpPr>
        <p:spPr>
          <a:xfrm>
            <a:off x="4356847" y="3818965"/>
            <a:ext cx="5020235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3E5E46F-AE13-4EAF-B13B-B843B8534A53}"/>
              </a:ext>
            </a:extLst>
          </p:cNvPr>
          <p:cNvCxnSpPr/>
          <p:nvPr/>
        </p:nvCxnSpPr>
        <p:spPr>
          <a:xfrm>
            <a:off x="3926541" y="5342965"/>
            <a:ext cx="2366683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9BADD6-56C6-42DE-B8A4-2CC50B3FE35F}"/>
              </a:ext>
            </a:extLst>
          </p:cNvPr>
          <p:cNvCxnSpPr/>
          <p:nvPr/>
        </p:nvCxnSpPr>
        <p:spPr>
          <a:xfrm flipV="1">
            <a:off x="4356847" y="5911222"/>
            <a:ext cx="5809129" cy="543366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A093407-470E-4AF7-8876-490446153FB2}"/>
              </a:ext>
            </a:extLst>
          </p:cNvPr>
          <p:cNvSpPr txBox="1"/>
          <p:nvPr/>
        </p:nvSpPr>
        <p:spPr>
          <a:xfrm>
            <a:off x="1775012" y="3263153"/>
            <a:ext cx="42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Electric wire and insulator, messages traveled down the line to telegraph stations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B82EC0-6F61-425D-BA44-3101BD12A856}"/>
              </a:ext>
            </a:extLst>
          </p:cNvPr>
          <p:cNvSpPr txBox="1"/>
          <p:nvPr/>
        </p:nvSpPr>
        <p:spPr>
          <a:xfrm>
            <a:off x="1272989" y="4696891"/>
            <a:ext cx="5020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Telegraph key and sounder-to send and receive messages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D17E04-6926-4198-8A5E-6EFC9385E77E}"/>
              </a:ext>
            </a:extLst>
          </p:cNvPr>
          <p:cNvSpPr txBox="1"/>
          <p:nvPr/>
        </p:nvSpPr>
        <p:spPr>
          <a:xfrm>
            <a:off x="1470212" y="5911222"/>
            <a:ext cx="3209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Morse Code-the code telegraphers learned </a:t>
            </a:r>
          </a:p>
        </p:txBody>
      </p:sp>
    </p:spTree>
    <p:extLst>
      <p:ext uri="{BB962C8B-B14F-4D97-AF65-F5344CB8AC3E}">
        <p14:creationId xmlns:p14="http://schemas.microsoft.com/office/powerpoint/2010/main" val="302532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4D210-FA6C-4A09-B3E7-2EAA3C1F5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Person #3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E6FF4-D655-4D6C-8DA3-9EF81AE38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things do you see in the picture? Who do you think may have used them?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8AB20-DDBA-4DF1-9075-D81ECBB91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522" y="2689412"/>
            <a:ext cx="6326694" cy="416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15711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3392</TotalTime>
  <Words>814</Words>
  <Application>Microsoft Office PowerPoint</Application>
  <PresentationFormat>Widescreen</PresentationFormat>
  <Paragraphs>71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Wisp</vt:lpstr>
      <vt:lpstr>Pipe Spring National Monument Virtual Lesson 1</vt:lpstr>
      <vt:lpstr>Welcome to Pipe Spring! </vt:lpstr>
      <vt:lpstr>People of Pipe Spring</vt:lpstr>
      <vt:lpstr>Children at Pipe Spring in the late 1800s</vt:lpstr>
      <vt:lpstr>Mystery Person #1</vt:lpstr>
      <vt:lpstr>Dairy Maid! </vt:lpstr>
      <vt:lpstr>Mystery Person #2 </vt:lpstr>
      <vt:lpstr>Telegraph Operator!</vt:lpstr>
      <vt:lpstr>Mystery Person #3</vt:lpstr>
      <vt:lpstr>Ranch-hand!</vt:lpstr>
      <vt:lpstr>Mystery Person #4</vt:lpstr>
      <vt:lpstr>Paiute Gatherer!</vt:lpstr>
      <vt:lpstr>Mystery Person #5 </vt:lpstr>
      <vt:lpstr>Setter Traveling Through!</vt:lpstr>
      <vt:lpstr>Kids at Pipe Spring were very busy!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Pipe Spring National Monument Virtual Lesson</dc:title>
  <dc:creator>Black, Sara S</dc:creator>
  <cp:lastModifiedBy>Black, Sara S</cp:lastModifiedBy>
  <cp:revision>6</cp:revision>
  <dcterms:created xsi:type="dcterms:W3CDTF">2020-03-24T18:11:34Z</dcterms:created>
  <dcterms:modified xsi:type="dcterms:W3CDTF">2020-04-01T23:37:43Z</dcterms:modified>
</cp:coreProperties>
</file>