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59" r:id="rId3"/>
    <p:sldId id="258" r:id="rId4"/>
    <p:sldId id="260" r:id="rId5"/>
    <p:sldId id="262" r:id="rId6"/>
    <p:sldId id="263" r:id="rId7"/>
    <p:sldId id="261" r:id="rId8"/>
    <p:sldId id="273" r:id="rId9"/>
    <p:sldId id="272" r:id="rId10"/>
    <p:sldId id="274" r:id="rId11"/>
    <p:sldId id="276" r:id="rId12"/>
    <p:sldId id="267" r:id="rId13"/>
    <p:sldId id="278" r:id="rId14"/>
    <p:sldId id="270" r:id="rId15"/>
    <p:sldId id="277" r:id="rId16"/>
    <p:sldId id="265" r:id="rId17"/>
    <p:sldId id="275" r:id="rId18"/>
    <p:sldId id="27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66" y="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F16DE157-36EB-4A60-8433-82BAC5380014}" type="datetimeFigureOut">
              <a:rPr lang="en-US"/>
              <a:pPr>
                <a:defRPr/>
              </a:pPr>
              <a:t>11/22/2011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76B1D872-B515-42B0-A19C-6B52FE8C22E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fld id="{929E513A-93CF-48E1-BA0C-CA3AE89ACED3}" type="datetimeFigureOut">
              <a:rPr lang="en-US"/>
              <a:pPr/>
              <a:t>11/22/2011</a:t>
            </a:fld>
            <a:endParaRPr lang="en-US"/>
          </a:p>
        </p:txBody>
      </p:sp>
      <p:sp>
        <p:nvSpPr>
          <p:cNvPr id="358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fld id="{4EC2947A-517F-46EA-9409-AFD288CFCEC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178364D-53FB-4DBA-B9D5-87CD5D9B0F2D}" type="datetimeFigureOut">
              <a:rPr lang="en-US"/>
              <a:pPr>
                <a:defRPr/>
              </a:pPr>
              <a:t>11/22/2011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D94AADE-F967-40E1-86AC-7148A56DAC2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5427483-AC31-4FF3-9756-942B407EF020}" type="datetimeFigureOut">
              <a:rPr lang="en-US"/>
              <a:pPr>
                <a:defRPr/>
              </a:pPr>
              <a:t>11/22/2011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A7C11DA-192D-4438-822E-2D8137CD34A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58F38A03-6EAB-4CF5-B2CB-2820D6FA9923}" type="datetimeFigureOut">
              <a:rPr lang="en-US"/>
              <a:pPr>
                <a:defRPr/>
              </a:pPr>
              <a:t>11/22/2011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F7536C4-E5F3-42AB-BB31-E88C3732E32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701C9B3-29ED-438A-9A90-54453678364B}" type="datetimeFigureOut">
              <a:rPr lang="en-US"/>
              <a:pPr>
                <a:defRPr/>
              </a:pPr>
              <a:t>11/22/2011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4E5E648-4271-41AC-AE26-AC20AE20CA2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86969A6-E4FE-4B9A-8C85-5C0DA2F9E123}" type="datetimeFigureOut">
              <a:rPr lang="en-US"/>
              <a:pPr>
                <a:defRPr/>
              </a:pPr>
              <a:t>11/22/2011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527D7C-48AC-40C4-902E-7FFC6C758BC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509A257-E997-4E35-88C5-C6EC4254297D}" type="datetimeFigureOut">
              <a:rPr lang="en-US"/>
              <a:pPr>
                <a:defRPr/>
              </a:pPr>
              <a:t>11/22/2011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1466D98-1AF9-4DEF-B8DF-C779E6C1335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EDBF7EF-DBCE-4BF4-9EB8-6D78A7A0D5E2}" type="datetimeFigureOut">
              <a:rPr lang="en-US"/>
              <a:pPr>
                <a:defRPr/>
              </a:pPr>
              <a:t>11/22/2011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3DD70E1-9882-4D1E-871B-84D6DA50F1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3D1359D-76C7-4C34-96F1-4BD11ED5FF0F}" type="datetimeFigureOut">
              <a:rPr lang="en-US"/>
              <a:pPr>
                <a:defRPr/>
              </a:pPr>
              <a:t>11/22/2011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58E7991-08F1-489F-B72A-5F01AB880D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CBC855E-1237-47E2-844B-CA50C9BE3259}" type="datetimeFigureOut">
              <a:rPr lang="en-US"/>
              <a:pPr>
                <a:defRPr/>
              </a:pPr>
              <a:t>11/22/2011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E6478C41-D3B6-4369-80FC-C9A638A56BB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C63AD5C-85A6-4BF2-BA72-CD400FAD5B2B}" type="datetimeFigureOut">
              <a:rPr lang="en-US"/>
              <a:pPr>
                <a:defRPr/>
              </a:pPr>
              <a:t>11/22/2011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9033B59-B3DB-492F-AC2B-F5C5CD9F77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28E4521-83A6-4D83-B12C-ED8F06E6A4DC}" type="datetimeFigureOut">
              <a:rPr lang="en-US"/>
              <a:pPr>
                <a:defRPr/>
              </a:pPr>
              <a:t>11/22/2011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A853FD2-7C5B-4662-B2C7-6021AA9029D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FEFC0259-2500-4A39-8EBB-B0E6A32CBFFC}" type="datetimeFigureOut">
              <a:rPr lang="en-US"/>
              <a:pPr>
                <a:defRPr/>
              </a:pPr>
              <a:t>11/22/2011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0BAF46B3-FD2F-4AB1-8581-49580A4FA17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Battle of Wake Island</a:t>
            </a:r>
            <a:endParaRPr lang="en-US" dirty="0"/>
          </a:p>
        </p:txBody>
      </p:sp>
      <p:sp>
        <p:nvSpPr>
          <p:cNvPr id="3" name="Subtitle 2"/>
          <p:cNvSpPr>
            <a:spLocks noGrp="1"/>
          </p:cNvSpPr>
          <p:nvPr>
            <p:ph type="subTitle" idx="1"/>
          </p:nvPr>
        </p:nvSpPr>
        <p:spPr>
          <a:xfrm>
            <a:off x="533400" y="3228975"/>
            <a:ext cx="7854950" cy="1752600"/>
          </a:xfrm>
        </p:spPr>
        <p:txBody>
          <a:bodyPr>
            <a:normAutofit/>
          </a:bodyPr>
          <a:lstStyle/>
          <a:p>
            <a:pPr marR="0">
              <a:lnSpc>
                <a:spcPct val="90000"/>
              </a:lnSpc>
            </a:pPr>
            <a:r>
              <a:rPr lang="en-US" sz="2400" smtClean="0"/>
              <a:t>By: John Ferraraccio</a:t>
            </a:r>
          </a:p>
          <a:p>
            <a:pPr marR="0">
              <a:lnSpc>
                <a:spcPct val="90000"/>
              </a:lnSpc>
            </a:pPr>
            <a:endParaRPr lang="en-US" sz="2400" smtClean="0"/>
          </a:p>
          <a:p>
            <a:pPr marR="0">
              <a:lnSpc>
                <a:spcPct val="90000"/>
              </a:lnSpc>
            </a:pPr>
            <a:r>
              <a:rPr lang="en-US" sz="2400" smtClean="0"/>
              <a:t>Dr. Harry Butowsky</a:t>
            </a:r>
          </a:p>
          <a:p>
            <a:pPr marR="0">
              <a:lnSpc>
                <a:spcPct val="90000"/>
              </a:lnSpc>
            </a:pPr>
            <a:r>
              <a:rPr lang="en-US" sz="2400" smtClean="0"/>
              <a:t>HIST 387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704850"/>
            <a:ext cx="8229600" cy="1143000"/>
          </a:xfrm>
        </p:spPr>
        <p:txBody>
          <a:bodyPr/>
          <a:lstStyle/>
          <a:p>
            <a:r>
              <a:rPr lang="en-US" smtClean="0"/>
              <a:t>Wake Island: The Attackers</a:t>
            </a:r>
          </a:p>
        </p:txBody>
      </p:sp>
      <p:sp>
        <p:nvSpPr>
          <p:cNvPr id="3" name="Content Placeholder 2"/>
          <p:cNvSpPr>
            <a:spLocks noGrp="1"/>
          </p:cNvSpPr>
          <p:nvPr>
            <p:ph sz="half" idx="1"/>
          </p:nvPr>
        </p:nvSpPr>
        <p:spPr>
          <a:xfrm>
            <a:off x="457200" y="1920875"/>
            <a:ext cx="4038600" cy="4433888"/>
          </a:xfrm>
        </p:spPr>
        <p:txBody>
          <a:bodyPr>
            <a:normAutofit fontScale="92500" lnSpcReduction="10000"/>
          </a:bodyPr>
          <a:lstStyle/>
          <a:p>
            <a:pPr marL="274320" indent="-274320" fontAlgn="auto">
              <a:spcAft>
                <a:spcPts val="0"/>
              </a:spcAft>
              <a:buClr>
                <a:schemeClr val="accent3"/>
              </a:buClr>
              <a:buFont typeface="Wingdings 2"/>
              <a:buChar char=""/>
              <a:defRPr/>
            </a:pPr>
            <a:r>
              <a:rPr lang="en-US" dirty="0" smtClean="0"/>
              <a:t>Rear Admiral Sadamichi Kajioka</a:t>
            </a:r>
          </a:p>
          <a:p>
            <a:pPr marL="640080" lvl="1" indent="-246888" fontAlgn="auto">
              <a:spcAft>
                <a:spcPts val="0"/>
              </a:spcAft>
              <a:buFont typeface="Wingdings 2"/>
              <a:buChar char=""/>
              <a:defRPr/>
            </a:pPr>
            <a:r>
              <a:rPr lang="en-US" dirty="0" smtClean="0"/>
              <a:t>Commander, Wake Island Invasion Force</a:t>
            </a:r>
          </a:p>
          <a:p>
            <a:pPr lvl="2" indent="-246888" fontAlgn="auto">
              <a:spcAft>
                <a:spcPts val="0"/>
              </a:spcAft>
              <a:buFont typeface="Wingdings 2"/>
              <a:buChar char=""/>
              <a:defRPr/>
            </a:pPr>
            <a:r>
              <a:rPr lang="en-US" dirty="0" smtClean="0"/>
              <a:t>2,500 soldiers of the Imperial Special Landing Force  (both landing attempts)</a:t>
            </a:r>
          </a:p>
          <a:p>
            <a:pPr lvl="2" indent="-246888" fontAlgn="auto">
              <a:spcAft>
                <a:spcPts val="0"/>
              </a:spcAft>
              <a:buFont typeface="Wingdings 2"/>
              <a:buChar char=""/>
              <a:defRPr/>
            </a:pPr>
            <a:r>
              <a:rPr lang="en-US" dirty="0" smtClean="0"/>
              <a:t>3 light cruisers</a:t>
            </a:r>
          </a:p>
          <a:p>
            <a:pPr lvl="2" indent="-246888" fontAlgn="auto">
              <a:spcAft>
                <a:spcPts val="0"/>
              </a:spcAft>
              <a:buFont typeface="Wingdings 2"/>
              <a:buChar char=""/>
              <a:defRPr/>
            </a:pPr>
            <a:r>
              <a:rPr lang="en-US" dirty="0" smtClean="0"/>
              <a:t>6 destroyers</a:t>
            </a:r>
          </a:p>
          <a:p>
            <a:pPr lvl="2" indent="-246888" fontAlgn="auto">
              <a:spcAft>
                <a:spcPts val="0"/>
              </a:spcAft>
              <a:buFont typeface="Wingdings 2"/>
              <a:buChar char=""/>
              <a:defRPr/>
            </a:pPr>
            <a:r>
              <a:rPr lang="en-US" dirty="0" smtClean="0"/>
              <a:t>2 patrol boats</a:t>
            </a:r>
          </a:p>
          <a:p>
            <a:pPr lvl="2" indent="-246888" fontAlgn="auto">
              <a:spcAft>
                <a:spcPts val="0"/>
              </a:spcAft>
              <a:buFont typeface="Wingdings 2"/>
              <a:buChar char=""/>
              <a:defRPr/>
            </a:pPr>
            <a:r>
              <a:rPr lang="en-US" dirty="0" smtClean="0"/>
              <a:t>2 transports</a:t>
            </a:r>
          </a:p>
          <a:p>
            <a:pPr lvl="2" indent="-246888" fontAlgn="auto">
              <a:spcAft>
                <a:spcPts val="0"/>
              </a:spcAft>
              <a:buFont typeface="Wingdings 2"/>
              <a:buChar char=""/>
              <a:defRPr/>
            </a:pPr>
            <a:r>
              <a:rPr lang="en-US" dirty="0" smtClean="0"/>
              <a:t>2 carriers (second landing attempt)</a:t>
            </a:r>
          </a:p>
          <a:p>
            <a:pPr marL="640080" lvl="1" indent="-246888" fontAlgn="auto">
              <a:spcAft>
                <a:spcPts val="0"/>
              </a:spcAft>
              <a:buFont typeface="Wingdings 2"/>
              <a:buChar char=""/>
              <a:defRPr/>
            </a:pPr>
            <a:endParaRPr lang="en-US" dirty="0"/>
          </a:p>
        </p:txBody>
      </p:sp>
      <p:pic>
        <p:nvPicPr>
          <p:cNvPr id="23555" name="Content Placeholder 4" descr="Kajioka_Sadamichi.jpg"/>
          <p:cNvPicPr>
            <a:picLocks noGrp="1" noChangeAspect="1"/>
          </p:cNvPicPr>
          <p:nvPr>
            <p:ph sz="half" idx="2"/>
          </p:nvPr>
        </p:nvPicPr>
        <p:blipFill>
          <a:blip r:embed="rId3"/>
          <a:srcRect/>
          <a:stretch>
            <a:fillRect/>
          </a:stretch>
        </p:blipFill>
        <p:spPr>
          <a:xfrm>
            <a:off x="5410200" y="1944688"/>
            <a:ext cx="2967038" cy="4441825"/>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704850"/>
            <a:ext cx="8229600" cy="1143000"/>
          </a:xfrm>
        </p:spPr>
        <p:txBody>
          <a:bodyPr/>
          <a:lstStyle/>
          <a:p>
            <a:r>
              <a:rPr lang="en-US" smtClean="0"/>
              <a:t>Wake Island: The Attack Begins</a:t>
            </a:r>
          </a:p>
        </p:txBody>
      </p:sp>
      <p:sp>
        <p:nvSpPr>
          <p:cNvPr id="3" name="Content Placeholder 2"/>
          <p:cNvSpPr>
            <a:spLocks noGrp="1"/>
          </p:cNvSpPr>
          <p:nvPr>
            <p:ph sz="half" idx="1"/>
          </p:nvPr>
        </p:nvSpPr>
        <p:spPr>
          <a:xfrm>
            <a:off x="457200" y="1920875"/>
            <a:ext cx="4038600" cy="5699125"/>
          </a:xfrm>
        </p:spPr>
        <p:txBody>
          <a:bodyPr>
            <a:normAutofit fontScale="62500" lnSpcReduction="20000"/>
          </a:bodyPr>
          <a:lstStyle/>
          <a:p>
            <a:pPr marL="274320" indent="-274320" fontAlgn="auto">
              <a:spcAft>
                <a:spcPts val="0"/>
              </a:spcAft>
              <a:buClr>
                <a:schemeClr val="accent3"/>
              </a:buClr>
              <a:buFont typeface="Wingdings 2"/>
              <a:buChar char=""/>
              <a:defRPr/>
            </a:pPr>
            <a:r>
              <a:rPr lang="en-US" dirty="0" smtClean="0"/>
              <a:t>At 0650 on December 8 (December 7</a:t>
            </a:r>
            <a:r>
              <a:rPr lang="en-US" baseline="30000" dirty="0" smtClean="0"/>
              <a:t>th</a:t>
            </a:r>
            <a:r>
              <a:rPr lang="en-US" dirty="0" smtClean="0"/>
              <a:t> Pearl Harbor time), 1941, a “call to arms” rang out across Wake Island.  This was in response to receiving coded messages indicating that Pearl Harbor was under attack.</a:t>
            </a:r>
          </a:p>
          <a:p>
            <a:pPr marL="274320" indent="-274320" fontAlgn="auto">
              <a:spcAft>
                <a:spcPts val="0"/>
              </a:spcAft>
              <a:buClr>
                <a:schemeClr val="accent3"/>
              </a:buClr>
              <a:buFont typeface="Wingdings 2"/>
              <a:buChar char=""/>
              <a:defRPr/>
            </a:pPr>
            <a:r>
              <a:rPr lang="en-US" dirty="0" smtClean="0"/>
              <a:t>At approximately 1200, the first Japanese air attack began.  Thirty-six Japanese long-range bombers from Roi sought to inflict a devastating first blow to the defenders of Wake- and indeed they did.  Eight out of the twelve Marine fighters were knock out of flight operations, the airstrip was severely damaged, andVMF-211 had sustained nearly sixty percent causalities .</a:t>
            </a:r>
          </a:p>
          <a:p>
            <a:pPr marL="274320" indent="-274320" fontAlgn="auto">
              <a:spcAft>
                <a:spcPts val="0"/>
              </a:spcAft>
              <a:buClr>
                <a:schemeClr val="accent3"/>
              </a:buClr>
              <a:buFont typeface="Wingdings 2"/>
              <a:buChar char=""/>
              <a:defRPr/>
            </a:pPr>
            <a:r>
              <a:rPr lang="en-US" dirty="0" smtClean="0"/>
              <a:t>Air attacks of comparable size and magnitude continued for  three more days, but the defenders of Wake grew smart of the Japanese tactics and employed their defensive fortifications accordingly. </a:t>
            </a:r>
          </a:p>
          <a:p>
            <a:pPr marL="640080" lvl="1" indent="-246888" fontAlgn="auto">
              <a:spcAft>
                <a:spcPts val="0"/>
              </a:spcAft>
              <a:buFont typeface="Wingdings 2"/>
              <a:buChar char=""/>
              <a:defRPr/>
            </a:pPr>
            <a:r>
              <a:rPr lang="en-US" dirty="0" smtClean="0"/>
              <a:t> This resulted in  limited Japanese successes.</a:t>
            </a:r>
          </a:p>
        </p:txBody>
      </p:sp>
      <p:pic>
        <p:nvPicPr>
          <p:cNvPr id="24579" name="Content Placeholder 6" descr="USMC-C-Wake-16.gif"/>
          <p:cNvPicPr>
            <a:picLocks noGrp="1" noChangeAspect="1"/>
          </p:cNvPicPr>
          <p:nvPr>
            <p:ph sz="half" idx="2"/>
          </p:nvPr>
        </p:nvPicPr>
        <p:blipFill>
          <a:blip r:embed="rId3"/>
          <a:srcRect/>
          <a:stretch>
            <a:fillRect/>
          </a:stretch>
        </p:blipFill>
        <p:spPr>
          <a:xfrm>
            <a:off x="4648200" y="2992438"/>
            <a:ext cx="4038600" cy="229076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fontAlgn="auto">
              <a:spcAft>
                <a:spcPts val="0"/>
              </a:spcAft>
              <a:defRPr/>
            </a:pPr>
            <a:r>
              <a:rPr lang="en-US" dirty="0" smtClean="0"/>
              <a:t>Wake Island: First Invasion Attempt</a:t>
            </a:r>
            <a:endParaRPr lang="en-US" dirty="0"/>
          </a:p>
        </p:txBody>
      </p:sp>
      <p:sp>
        <p:nvSpPr>
          <p:cNvPr id="3" name="Content Placeholder 2"/>
          <p:cNvSpPr>
            <a:spLocks noGrp="1"/>
          </p:cNvSpPr>
          <p:nvPr>
            <p:ph sz="half" idx="1"/>
          </p:nvPr>
        </p:nvSpPr>
        <p:spPr>
          <a:xfrm>
            <a:off x="457200" y="1920875"/>
            <a:ext cx="3962400" cy="5165725"/>
          </a:xfrm>
        </p:spPr>
        <p:txBody>
          <a:bodyPr>
            <a:normAutofit fontScale="62500" lnSpcReduction="20000"/>
          </a:bodyPr>
          <a:lstStyle/>
          <a:p>
            <a:pPr marL="274320" indent="-274320" fontAlgn="auto">
              <a:spcAft>
                <a:spcPts val="0"/>
              </a:spcAft>
              <a:buClr>
                <a:schemeClr val="accent3"/>
              </a:buClr>
              <a:buFont typeface="Wingdings 2"/>
              <a:buChar char=""/>
              <a:defRPr/>
            </a:pPr>
            <a:r>
              <a:rPr lang="en-US" dirty="0" smtClean="0"/>
              <a:t>Under the assumption that most defensive fortifications on Wake had been destroyed by the proceeding aerial bombardment and that there would be only be minimal resistance from the  few, demoralized defenders remaining on the island, Admiral Kajioka  slated the invasion for December 10, 1941.  But, due to ingenious camouflaging techniques and displacement of shore batteries, formidable defensives still remained intact on Wake.  This underestimation in addition  to  the dogged fighting of the 1</a:t>
            </a:r>
            <a:r>
              <a:rPr lang="en-US" baseline="30000" dirty="0" smtClean="0"/>
              <a:t>st</a:t>
            </a:r>
            <a:r>
              <a:rPr lang="en-US" dirty="0" smtClean="0"/>
              <a:t> Maine Defense Battalion, civilian contractors,  and remaining VMF-211 fighters resulted in the Japanese landing parties being handily defeated and forced to retreat back into the sea and subsequently away from Wake.</a:t>
            </a:r>
          </a:p>
          <a:p>
            <a:pPr marL="274320" indent="-274320" fontAlgn="auto">
              <a:spcAft>
                <a:spcPts val="0"/>
              </a:spcAft>
              <a:buClr>
                <a:schemeClr val="accent3"/>
              </a:buClr>
              <a:buFont typeface="Wingdings 2"/>
              <a:buChar char=""/>
              <a:defRPr/>
            </a:pPr>
            <a:r>
              <a:rPr lang="en-US" b="1" dirty="0" smtClean="0"/>
              <a:t>THIS WAS THE FIRST JAPANENESE DEFEAT OF WORLD WAR II!</a:t>
            </a:r>
          </a:p>
          <a:p>
            <a:pPr marL="274320" indent="-274320" fontAlgn="auto">
              <a:spcAft>
                <a:spcPts val="0"/>
              </a:spcAft>
              <a:buClr>
                <a:schemeClr val="accent3"/>
              </a:buClr>
              <a:buFont typeface="Wingdings 2"/>
              <a:buChar char=""/>
              <a:defRPr/>
            </a:pPr>
            <a:endParaRPr lang="en-US" dirty="0"/>
          </a:p>
        </p:txBody>
      </p:sp>
      <p:pic>
        <p:nvPicPr>
          <p:cNvPr id="25603" name="Content Placeholder 4" descr="b_the_battle_for_wake_Island.jpg"/>
          <p:cNvPicPr>
            <a:picLocks noGrp="1" noChangeAspect="1"/>
          </p:cNvPicPr>
          <p:nvPr>
            <p:ph sz="half" idx="2"/>
          </p:nvPr>
        </p:nvPicPr>
        <p:blipFill>
          <a:blip r:embed="rId3"/>
          <a:srcRect/>
          <a:stretch>
            <a:fillRect/>
          </a:stretch>
        </p:blipFill>
        <p:spPr>
          <a:xfrm>
            <a:off x="4648200" y="3108325"/>
            <a:ext cx="4038600" cy="205898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fontAlgn="auto">
              <a:spcAft>
                <a:spcPts val="0"/>
              </a:spcAft>
              <a:defRPr/>
            </a:pPr>
            <a:r>
              <a:rPr lang="en-US" dirty="0" smtClean="0"/>
              <a:t>Wake Island: Second Invasion Attempt</a:t>
            </a:r>
            <a:endParaRPr lang="en-US" dirty="0"/>
          </a:p>
        </p:txBody>
      </p:sp>
      <p:pic>
        <p:nvPicPr>
          <p:cNvPr id="26626" name="Content Placeholder 4" descr="14-Days-America-Will-Never--300x208.jpg"/>
          <p:cNvPicPr>
            <a:picLocks noGrp="1" noChangeAspect="1"/>
          </p:cNvPicPr>
          <p:nvPr>
            <p:ph sz="half" idx="1"/>
          </p:nvPr>
        </p:nvPicPr>
        <p:blipFill>
          <a:blip r:embed="rId3"/>
          <a:srcRect/>
          <a:stretch>
            <a:fillRect/>
          </a:stretch>
        </p:blipFill>
        <p:spPr>
          <a:xfrm>
            <a:off x="1047750" y="3148013"/>
            <a:ext cx="2857500" cy="1981200"/>
          </a:xfrm>
        </p:spPr>
      </p:pic>
      <p:sp>
        <p:nvSpPr>
          <p:cNvPr id="4" name="Content Placeholder 3"/>
          <p:cNvSpPr>
            <a:spLocks noGrp="1"/>
          </p:cNvSpPr>
          <p:nvPr>
            <p:ph sz="half" idx="2"/>
          </p:nvPr>
        </p:nvSpPr>
        <p:spPr>
          <a:xfrm>
            <a:off x="4648200" y="1920875"/>
            <a:ext cx="4038600" cy="4433888"/>
          </a:xfrm>
        </p:spPr>
        <p:txBody>
          <a:bodyPr>
            <a:normAutofit fontScale="55000" lnSpcReduction="20000"/>
          </a:bodyPr>
          <a:lstStyle/>
          <a:p>
            <a:pPr marL="274320" indent="-274320" fontAlgn="auto">
              <a:spcAft>
                <a:spcPts val="0"/>
              </a:spcAft>
              <a:buClr>
                <a:schemeClr val="accent3"/>
              </a:buClr>
              <a:buFont typeface="Wingdings 2"/>
              <a:buChar char=""/>
              <a:defRPr/>
            </a:pPr>
            <a:r>
              <a:rPr lang="en-US" dirty="0" smtClean="0"/>
              <a:t>Following the defeat of the first invasion attempt, long range bombers resumed daily bombing runs on Wake.  Although the desired physical effect was not reached, the bombers began to wear down Wake’s defenders.</a:t>
            </a:r>
          </a:p>
          <a:p>
            <a:pPr marL="274320" indent="-274320" fontAlgn="auto">
              <a:spcAft>
                <a:spcPts val="0"/>
              </a:spcAft>
              <a:buClr>
                <a:schemeClr val="accent3"/>
              </a:buClr>
              <a:buFont typeface="Wingdings 2"/>
              <a:buChar char=""/>
              <a:defRPr/>
            </a:pPr>
            <a:r>
              <a:rPr lang="en-US" dirty="0" smtClean="0"/>
              <a:t>After regrouping and reorganizing, Admiral Kajioka scheduled the second invasion force to land December 23, 1941.  This force was composed of roughly the same components as the first invasion force, but with the addition of two carriers which were dispatched following the attack on Pearl Harbor, two patrol boats, and an additional 1,500 Imperial Japanese Marines.  </a:t>
            </a:r>
          </a:p>
          <a:p>
            <a:pPr marL="274320" indent="-274320" fontAlgn="auto">
              <a:spcAft>
                <a:spcPts val="0"/>
              </a:spcAft>
              <a:buClr>
                <a:schemeClr val="accent3"/>
              </a:buClr>
              <a:buFont typeface="Wingdings 2"/>
              <a:buChar char=""/>
              <a:defRPr/>
            </a:pPr>
            <a:r>
              <a:rPr lang="en-US" dirty="0" smtClean="0"/>
              <a:t>Following a heavy pre-invasion bombardment, the landings began at 0235.  The defenders remaining on Wake fought with tenacity and determination throughout the night and early morning hours, but despite their defiant spirit and efforts, the defense was futile.  By mid afternoon, due to the sheer size of the Japanese invasion force, the Wake garrison was forced to surrender.</a:t>
            </a:r>
          </a:p>
          <a:p>
            <a:pPr marL="274320" indent="-274320" fontAlgn="auto">
              <a:spcAft>
                <a:spcPts val="0"/>
              </a:spcAft>
              <a:buClr>
                <a:schemeClr val="accent3"/>
              </a:buClr>
              <a:buFont typeface="Wingdings 2"/>
              <a:buNone/>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Wake Island: The Aftermath</a:t>
            </a:r>
          </a:p>
        </p:txBody>
      </p:sp>
      <p:sp>
        <p:nvSpPr>
          <p:cNvPr id="3" name="Content Placeholder 2"/>
          <p:cNvSpPr>
            <a:spLocks noGrp="1"/>
          </p:cNvSpPr>
          <p:nvPr>
            <p:ph idx="1"/>
          </p:nvPr>
        </p:nvSpPr>
        <p:spPr>
          <a:xfrm>
            <a:off x="457200" y="1935163"/>
            <a:ext cx="4191000" cy="4389437"/>
          </a:xfrm>
        </p:spPr>
        <p:txBody>
          <a:bodyPr>
            <a:normAutofit fontScale="47500" lnSpcReduction="20000"/>
          </a:bodyPr>
          <a:lstStyle/>
          <a:p>
            <a:pPr marL="274320" indent="-274320" fontAlgn="auto">
              <a:spcAft>
                <a:spcPts val="0"/>
              </a:spcAft>
              <a:buClr>
                <a:schemeClr val="accent3"/>
              </a:buClr>
              <a:buFont typeface="Wingdings 2"/>
              <a:buChar char=""/>
              <a:defRPr/>
            </a:pPr>
            <a:r>
              <a:rPr lang="en-US" dirty="0" smtClean="0"/>
              <a:t>Although the Japanese succeeded in defeating the military garrison at Wake, it was not for a small cost</a:t>
            </a:r>
          </a:p>
          <a:p>
            <a:pPr marL="640080" lvl="1" indent="-246888" fontAlgn="auto">
              <a:spcAft>
                <a:spcPts val="0"/>
              </a:spcAft>
              <a:buFont typeface="Wingdings 2"/>
              <a:buChar char=""/>
              <a:defRPr/>
            </a:pPr>
            <a:r>
              <a:rPr lang="en-US" dirty="0" smtClean="0"/>
              <a:t>Japanese losses exceeded 700 confirmed killed, with some estimates of actual killed exceeding 900</a:t>
            </a:r>
          </a:p>
          <a:p>
            <a:pPr marL="640080" lvl="1" indent="-246888" fontAlgn="auto">
              <a:spcAft>
                <a:spcPts val="0"/>
              </a:spcAft>
              <a:buFont typeface="Wingdings 2"/>
              <a:buChar char=""/>
              <a:defRPr/>
            </a:pPr>
            <a:r>
              <a:rPr lang="en-US" dirty="0" smtClean="0"/>
              <a:t>Four destroyers were sunk</a:t>
            </a:r>
          </a:p>
          <a:p>
            <a:pPr marL="640080" lvl="1" indent="-246888" fontAlgn="auto">
              <a:spcAft>
                <a:spcPts val="0"/>
              </a:spcAft>
              <a:buFont typeface="Wingdings 2"/>
              <a:buChar char=""/>
              <a:defRPr/>
            </a:pPr>
            <a:r>
              <a:rPr lang="en-US" dirty="0" smtClean="0"/>
              <a:t>Two Patrol Boats were destroyed</a:t>
            </a:r>
          </a:p>
          <a:p>
            <a:pPr marL="640080" lvl="1" indent="-246888" fontAlgn="auto">
              <a:spcAft>
                <a:spcPts val="0"/>
              </a:spcAft>
              <a:buFont typeface="Wingdings 2"/>
              <a:buChar char=""/>
              <a:defRPr/>
            </a:pPr>
            <a:r>
              <a:rPr lang="en-US" dirty="0" smtClean="0"/>
              <a:t>At minimal twenty aircraft shot down</a:t>
            </a:r>
          </a:p>
          <a:p>
            <a:pPr marL="274320" indent="-274320" fontAlgn="auto">
              <a:spcAft>
                <a:spcPts val="0"/>
              </a:spcAft>
              <a:buClr>
                <a:schemeClr val="accent3"/>
              </a:buClr>
              <a:buFont typeface="Wingdings 2"/>
              <a:buChar char=""/>
              <a:defRPr/>
            </a:pPr>
            <a:r>
              <a:rPr lang="en-US" dirty="0" smtClean="0"/>
              <a:t>While the gallant effort displayed by those left to defend Wake had taken a hefty toll on the Japanese, the defenders suffered only a  minimal loss of life. </a:t>
            </a:r>
          </a:p>
          <a:p>
            <a:pPr marL="640080" lvl="1" indent="-246888" fontAlgn="auto">
              <a:spcAft>
                <a:spcPts val="0"/>
              </a:spcAft>
              <a:buFont typeface="Wingdings 2"/>
              <a:buChar char=""/>
              <a:defRPr/>
            </a:pPr>
            <a:r>
              <a:rPr lang="en-US" dirty="0" smtClean="0"/>
              <a:t> Only fifty-two U.S. military personnel were killed during the entire fifteen day Japanese onslaught, with nearly half killed in the first day alone.</a:t>
            </a:r>
          </a:p>
          <a:p>
            <a:pPr marL="640080" lvl="1" indent="-246888" fontAlgn="auto">
              <a:spcAft>
                <a:spcPts val="0"/>
              </a:spcAft>
              <a:buFont typeface="Wingdings 2"/>
              <a:buChar char=""/>
              <a:defRPr/>
            </a:pPr>
            <a:r>
              <a:rPr lang="en-US" dirty="0" smtClean="0"/>
              <a:t>Seventy civilian contractors were also killed</a:t>
            </a:r>
          </a:p>
          <a:p>
            <a:pPr marL="274320" indent="-274320" fontAlgn="auto">
              <a:spcAft>
                <a:spcPts val="0"/>
              </a:spcAft>
              <a:buClr>
                <a:schemeClr val="accent3"/>
              </a:buClr>
              <a:buFont typeface="Wingdings 2"/>
              <a:buChar char=""/>
              <a:defRPr/>
            </a:pPr>
            <a:r>
              <a:rPr lang="en-US" dirty="0" smtClean="0"/>
              <a:t>With the exception of 98 men selected to remain on Wake and serve as manual labors, the rest of the survivors were crammed onto transport ships and sent to prisoner of war camps throughout the south pacific and China.</a:t>
            </a:r>
          </a:p>
          <a:p>
            <a:pPr marL="274320" indent="-274320" fontAlgn="auto">
              <a:spcAft>
                <a:spcPts val="0"/>
              </a:spcAft>
              <a:buClr>
                <a:schemeClr val="accent3"/>
              </a:buClr>
              <a:buFont typeface="Wingdings 2"/>
              <a:buChar char=""/>
              <a:defRPr/>
            </a:pPr>
            <a:r>
              <a:rPr lang="en-US" dirty="0" smtClean="0"/>
              <a:t>Captain Henry T. Elrod (seen at right), VMF-211's executive officer, distinguished himself both in the air and in the ground fighting at Wake, with deeds which earned him a posthumous Medal of Honor.  He is also credited with shooting down two  of the twenty-or-so Japanese ”Zeros”.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p:txBody>
      </p:sp>
      <p:sp>
        <p:nvSpPr>
          <p:cNvPr id="27651" name="AutoShape 2" descr="http://www.ibiblio.org/hyperwar/USMC/img/USMC-C-Wake-14.gif"/>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sp>
        <p:nvSpPr>
          <p:cNvPr id="27652" name="AutoShape 4" descr="http://www.ibiblio.org/hyperwar/USMC/img/USMC-C-Wake-14.gif"/>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onstantia" pitchFamily="18" charset="0"/>
            </a:endParaRPr>
          </a:p>
        </p:txBody>
      </p:sp>
      <p:pic>
        <p:nvPicPr>
          <p:cNvPr id="27653" name="Picture 5" descr="USMC-C-Wake-14.gif"/>
          <p:cNvPicPr>
            <a:picLocks noChangeAspect="1"/>
          </p:cNvPicPr>
          <p:nvPr/>
        </p:nvPicPr>
        <p:blipFill>
          <a:blip r:embed="rId3"/>
          <a:srcRect/>
          <a:stretch>
            <a:fillRect/>
          </a:stretch>
        </p:blipFill>
        <p:spPr bwMode="auto">
          <a:xfrm>
            <a:off x="5334000" y="2667000"/>
            <a:ext cx="2476500" cy="24193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704850"/>
            <a:ext cx="8229600" cy="1143000"/>
          </a:xfrm>
        </p:spPr>
        <p:txBody>
          <a:bodyPr/>
          <a:lstStyle/>
          <a:p>
            <a:r>
              <a:rPr lang="en-US" smtClean="0"/>
              <a:t>Wake Island: Relief Effort</a:t>
            </a:r>
          </a:p>
        </p:txBody>
      </p:sp>
      <p:sp>
        <p:nvSpPr>
          <p:cNvPr id="3" name="Content Placeholder 2"/>
          <p:cNvSpPr>
            <a:spLocks noGrp="1"/>
          </p:cNvSpPr>
          <p:nvPr>
            <p:ph sz="half" idx="1"/>
          </p:nvPr>
        </p:nvSpPr>
        <p:spPr>
          <a:xfrm>
            <a:off x="457200" y="1920875"/>
            <a:ext cx="4038600" cy="4433888"/>
          </a:xfrm>
        </p:spPr>
        <p:txBody>
          <a:bodyPr>
            <a:normAutofit fontScale="62500" lnSpcReduction="20000"/>
          </a:bodyPr>
          <a:lstStyle/>
          <a:p>
            <a:pPr marL="274320" indent="-274320" fontAlgn="auto">
              <a:spcAft>
                <a:spcPts val="0"/>
              </a:spcAft>
              <a:buClr>
                <a:schemeClr val="accent3"/>
              </a:buClr>
              <a:buFont typeface="Wingdings 2"/>
              <a:buChar char=""/>
              <a:defRPr/>
            </a:pPr>
            <a:r>
              <a:rPr lang="en-US" dirty="0" smtClean="0"/>
              <a:t>Shortly after the attack on Pearl Harbor plans were being drawn up to relieve or reinforce Wake.  By December 10, plans had been finalized for a reinforcement sortie to Wake.</a:t>
            </a:r>
          </a:p>
          <a:p>
            <a:pPr marL="274320" indent="-274320" fontAlgn="auto">
              <a:spcAft>
                <a:spcPts val="0"/>
              </a:spcAft>
              <a:buClr>
                <a:schemeClr val="accent3"/>
              </a:buClr>
              <a:buFont typeface="Wingdings 2"/>
              <a:buChar char=""/>
              <a:defRPr/>
            </a:pPr>
            <a:r>
              <a:rPr lang="en-US" dirty="0" smtClean="0"/>
              <a:t>The mission to Wake was assigned to Task Force 14.  Task Force 14 was composed of the carrier </a:t>
            </a:r>
            <a:r>
              <a:rPr lang="en-US" i="1" dirty="0" smtClean="0"/>
              <a:t>Saratoga,</a:t>
            </a:r>
            <a:r>
              <a:rPr lang="en-US" dirty="0" smtClean="0"/>
              <a:t> three heavy cruisers, nine destroyers, a seaplane tender, and a fleet of oil tankers.  By December 13, the task force was ready-relief seemed to be on the way to wake.</a:t>
            </a:r>
          </a:p>
          <a:p>
            <a:pPr marL="274320" indent="-274320" fontAlgn="auto">
              <a:spcAft>
                <a:spcPts val="0"/>
              </a:spcAft>
              <a:buClr>
                <a:schemeClr val="accent3"/>
              </a:buClr>
              <a:buFont typeface="Wingdings 2"/>
              <a:buChar char=""/>
              <a:defRPr/>
            </a:pPr>
            <a:r>
              <a:rPr lang="en-US" dirty="0" smtClean="0"/>
              <a:t>But, after conflicting reports surround the current status of the island as well as the questionable strength of Japanese forces in the area, Task Force 14 was ordered to return to Pearl Harbor and abort the relief mission.</a:t>
            </a:r>
            <a:endParaRPr lang="en-US" dirty="0"/>
          </a:p>
        </p:txBody>
      </p:sp>
      <p:pic>
        <p:nvPicPr>
          <p:cNvPr id="28675" name="Content Placeholder 4" descr="fig17.jpg"/>
          <p:cNvPicPr>
            <a:picLocks noGrp="1" noChangeAspect="1"/>
          </p:cNvPicPr>
          <p:nvPr>
            <p:ph sz="half" idx="2"/>
          </p:nvPr>
        </p:nvPicPr>
        <p:blipFill>
          <a:blip r:embed="rId3"/>
          <a:srcRect/>
          <a:stretch>
            <a:fillRect/>
          </a:stretch>
        </p:blipFill>
        <p:spPr>
          <a:xfrm>
            <a:off x="4648200" y="3078163"/>
            <a:ext cx="4038600" cy="2119312"/>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704850"/>
            <a:ext cx="8229600" cy="1143000"/>
          </a:xfrm>
        </p:spPr>
        <p:txBody>
          <a:bodyPr/>
          <a:lstStyle/>
          <a:p>
            <a:r>
              <a:rPr lang="en-US" smtClean="0"/>
              <a:t>Wake Island: War Crimes</a:t>
            </a:r>
          </a:p>
        </p:txBody>
      </p:sp>
      <p:sp>
        <p:nvSpPr>
          <p:cNvPr id="3" name="Content Placeholder 2"/>
          <p:cNvSpPr>
            <a:spLocks noGrp="1"/>
          </p:cNvSpPr>
          <p:nvPr>
            <p:ph sz="half" idx="1"/>
          </p:nvPr>
        </p:nvSpPr>
        <p:spPr>
          <a:xfrm>
            <a:off x="457200" y="1920875"/>
            <a:ext cx="4038600" cy="5318125"/>
          </a:xfrm>
        </p:spPr>
        <p:txBody>
          <a:bodyPr>
            <a:normAutofit fontScale="55000" lnSpcReduction="20000"/>
          </a:bodyPr>
          <a:lstStyle/>
          <a:p>
            <a:pPr marL="274320" indent="-274320" fontAlgn="auto">
              <a:spcAft>
                <a:spcPts val="0"/>
              </a:spcAft>
              <a:buClr>
                <a:schemeClr val="accent3"/>
              </a:buClr>
              <a:buFont typeface="Wingdings 2"/>
              <a:buChar char=""/>
              <a:defRPr/>
            </a:pPr>
            <a:r>
              <a:rPr lang="en-US" dirty="0" smtClean="0"/>
              <a:t>Aircraft from the USS Yorktown raided Wake on October 5, 1943.  Fearing an invasion, Rear Admiral Shigematsu Sakaibara ordered the execution of the 98 laborers who still remained on Wake since its surrender.  </a:t>
            </a:r>
          </a:p>
          <a:p>
            <a:pPr marL="640080" lvl="1" indent="-246888" fontAlgn="auto">
              <a:spcAft>
                <a:spcPts val="0"/>
              </a:spcAft>
              <a:buFont typeface="Wingdings 2"/>
              <a:buChar char=""/>
              <a:defRPr/>
            </a:pPr>
            <a:r>
              <a:rPr lang="en-US" dirty="0" smtClean="0"/>
              <a:t>All of the prisoners were blindfolded and subsequently executed with machine guns.</a:t>
            </a:r>
          </a:p>
          <a:p>
            <a:pPr marL="274320" indent="-274320" fontAlgn="auto">
              <a:spcAft>
                <a:spcPts val="0"/>
              </a:spcAft>
              <a:buClr>
                <a:schemeClr val="accent3"/>
              </a:buClr>
              <a:buFont typeface="Wingdings 2"/>
              <a:buChar char=""/>
              <a:defRPr/>
            </a:pPr>
            <a:r>
              <a:rPr lang="en-US" dirty="0" smtClean="0"/>
              <a:t>An unknown prisoner managed to escape the pending massacre. </a:t>
            </a:r>
          </a:p>
          <a:p>
            <a:pPr marL="640080" lvl="1" indent="-246888" fontAlgn="auto">
              <a:spcAft>
                <a:spcPts val="0"/>
              </a:spcAft>
              <a:buFont typeface="Wingdings 2"/>
              <a:buChar char=""/>
              <a:defRPr/>
            </a:pPr>
            <a:r>
              <a:rPr lang="en-US" dirty="0" smtClean="0"/>
              <a:t>This prisoner eluded capture long enough to return to the sight of the executions and carved the message “98 US PW 5-10-43” on a large coral rock near where the victims had been hastily buried in a mass grave</a:t>
            </a:r>
          </a:p>
          <a:p>
            <a:pPr marL="640080" lvl="1" indent="-246888" fontAlgn="auto">
              <a:spcAft>
                <a:spcPts val="0"/>
              </a:spcAft>
              <a:buFont typeface="Wingdings 2"/>
              <a:buChar char=""/>
              <a:defRPr/>
            </a:pPr>
            <a:r>
              <a:rPr lang="en-US" dirty="0" smtClean="0"/>
              <a:t>When he was finally recaptured, Sakaibara personally beheaded him with a Katana.</a:t>
            </a:r>
          </a:p>
          <a:p>
            <a:pPr marL="274320" indent="-274320" fontAlgn="auto">
              <a:spcAft>
                <a:spcPts val="0"/>
              </a:spcAft>
              <a:buClr>
                <a:schemeClr val="accent3"/>
              </a:buClr>
              <a:buFont typeface="Wingdings 2"/>
              <a:buChar char=""/>
              <a:defRPr/>
            </a:pPr>
            <a:r>
              <a:rPr lang="en-US" dirty="0" smtClean="0"/>
              <a:t>After the war, Sakaibara and his subordinate, Lieutenant-Commander Tachibana, were sentenced to hang for this massacre.</a:t>
            </a:r>
            <a:br>
              <a:rPr lang="en-US" dirty="0" smtClean="0"/>
            </a:br>
            <a:r>
              <a:rPr lang="en-US" dirty="0" smtClean="0"/>
              <a:t/>
            </a:r>
            <a:br>
              <a:rPr lang="en-US" dirty="0" smtClean="0"/>
            </a:br>
            <a:r>
              <a:rPr lang="en-US" dirty="0" smtClean="0"/>
              <a:t/>
            </a:r>
            <a:br>
              <a:rPr lang="en-US" dirty="0" smtClean="0"/>
            </a:br>
            <a:endParaRPr lang="en-US" dirty="0"/>
          </a:p>
        </p:txBody>
      </p:sp>
      <p:pic>
        <p:nvPicPr>
          <p:cNvPr id="29699" name="Content Placeholder 4" descr="rock at wake.jpg"/>
          <p:cNvPicPr>
            <a:picLocks noGrp="1" noChangeAspect="1"/>
          </p:cNvPicPr>
          <p:nvPr>
            <p:ph sz="half" idx="2"/>
          </p:nvPr>
        </p:nvPicPr>
        <p:blipFill>
          <a:blip r:embed="rId3"/>
          <a:srcRect/>
          <a:stretch>
            <a:fillRect/>
          </a:stretch>
        </p:blipFill>
        <p:spPr>
          <a:xfrm>
            <a:off x="4556125" y="2590800"/>
            <a:ext cx="4284663" cy="2789238"/>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solidFill>
                  <a:schemeClr val="tx1"/>
                </a:solidFill>
              </a:rPr>
              <a:t>Wake Island: “The Alamo of the Pacific”</a:t>
            </a:r>
            <a:endParaRPr lang="en-US" dirty="0">
              <a:solidFill>
                <a:schemeClr val="tx1"/>
              </a:solidFill>
            </a:endParaRPr>
          </a:p>
        </p:txBody>
      </p:sp>
      <p:sp>
        <p:nvSpPr>
          <p:cNvPr id="3" name="Content Placeholder 2"/>
          <p:cNvSpPr>
            <a:spLocks noGrp="1"/>
          </p:cNvSpPr>
          <p:nvPr>
            <p:ph idx="1"/>
          </p:nvPr>
        </p:nvSpPr>
        <p:spPr/>
        <p:txBody>
          <a:bodyPr>
            <a:normAutofit fontScale="55000" lnSpcReduction="20000"/>
          </a:bodyPr>
          <a:lstStyle/>
          <a:p>
            <a:pPr marL="274320" indent="-274320" fontAlgn="auto">
              <a:spcAft>
                <a:spcPts val="0"/>
              </a:spcAft>
              <a:buClr>
                <a:schemeClr val="accent3"/>
              </a:buClr>
              <a:buFont typeface="Wingdings 2"/>
              <a:buNone/>
              <a:defRPr/>
            </a:pPr>
            <a:r>
              <a:rPr lang="en-US" dirty="0" smtClean="0"/>
              <a:t>	“During December 1941, the stubborn defense of Wake by less than 450 Marines galvanized not only the American public but their comrades in arms. In days of disaster then, as of uncertainty later, the thought of Wake and its defenders encouraged Marines to hang on longer, and to fight more resolutely. Small in time and numbers though the action was by comparison with Guadalcanal or the other great battles to come, Wake will never be forgotten. To my mind, in addition to the obvious military lessons which may be drawn from any battle, be it victory or defeat, the defense of Wake points up two soldierly characteristics which may well be remembered by Marines. These are military adaptability, and the realization that, first and always one must be prepared to face ultimate close ground combat with the enemy.</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	The officers and men of the 1st Defense Battalion on Wake were artillerymen of a highly specialized type; those of VMF-211 were aviation technicians. neither group let its specialized training or background prevent it from fighting courageously and well as basic infantry when the chips were down. Despite its specialization, each group did the best it could with what it had.</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	These capabilities and attributes, I submit, should characterize Marines now as they characterized those Marines on Wake, who, though they were outnumbers and eventually overwhelmed, were never outfought.”</a:t>
            </a:r>
          </a:p>
          <a:p>
            <a:pPr marL="274320" indent="-274320" fontAlgn="auto">
              <a:spcAft>
                <a:spcPts val="0"/>
              </a:spcAft>
              <a:buClr>
                <a:schemeClr val="accent3"/>
              </a:buClr>
              <a:buFont typeface="Wingdings 2"/>
              <a:buNone/>
              <a:defRPr/>
            </a:pPr>
            <a:endParaRPr lang="en-US" dirty="0" smtClean="0"/>
          </a:p>
          <a:p>
            <a:pPr marL="274320" indent="-274320" fontAlgn="auto">
              <a:spcAft>
                <a:spcPts val="0"/>
              </a:spcAft>
              <a:buClr>
                <a:schemeClr val="accent3"/>
              </a:buClr>
              <a:buFont typeface="Wingdings 2"/>
              <a:buNone/>
              <a:defRPr/>
            </a:pPr>
            <a:r>
              <a:rPr lang="en-US" dirty="0" smtClean="0"/>
              <a:t>	A.A. VANDEGRIFT</a:t>
            </a:r>
            <a:br>
              <a:rPr lang="en-US" dirty="0" smtClean="0"/>
            </a:br>
            <a:r>
              <a:rPr lang="en-US" dirty="0" smtClean="0"/>
              <a:t>General, U.S. Marine Corps</a:t>
            </a:r>
            <a:br>
              <a:rPr lang="en-US" dirty="0" smtClean="0"/>
            </a:br>
            <a:r>
              <a:rPr lang="en-US" dirty="0" smtClean="0"/>
              <a:t>Commandant of the Marine Corps</a:t>
            </a:r>
          </a:p>
          <a:p>
            <a:pPr marL="274320" indent="-274320" fontAlgn="auto">
              <a:spcAft>
                <a:spcPts val="0"/>
              </a:spcAft>
              <a:buClr>
                <a:schemeClr val="accent3"/>
              </a:buClr>
              <a:buFont typeface="Wingdings 2"/>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n-US" smtClean="0"/>
              <a:t>Bibliography  </a:t>
            </a:r>
          </a:p>
        </p:txBody>
      </p:sp>
      <p:sp>
        <p:nvSpPr>
          <p:cNvPr id="31746" name="Content Placeholder 2"/>
          <p:cNvSpPr>
            <a:spLocks noGrp="1"/>
          </p:cNvSpPr>
          <p:nvPr>
            <p:ph idx="1"/>
          </p:nvPr>
        </p:nvSpPr>
        <p:spPr/>
        <p:txBody>
          <a:bodyPr/>
          <a:lstStyle/>
          <a:p>
            <a:r>
              <a:rPr lang="en-US" sz="1200" smtClean="0"/>
              <a:t>Lieutenant Colonel R.D. Heinl, Jr., USMC. " Marines in World War II Historical Monograph: The Defense of Wake." Historical Section, Division of Public Information</a:t>
            </a:r>
            <a:br>
              <a:rPr lang="en-US" sz="1200" smtClean="0"/>
            </a:br>
            <a:r>
              <a:rPr lang="en-US" sz="1200" smtClean="0"/>
              <a:t>Headquarters, U.S. Marine Corps;1947. http://www.ibiblio.org/hyperwar/USMC/USMC-M-Wake.html (accessed 17 September 2011).</a:t>
            </a:r>
          </a:p>
          <a:p>
            <a:r>
              <a:rPr lang="en-US" sz="1200" smtClean="0"/>
              <a:t>Eagle Speak. "Sunday Shit History: The Heroes of Wake Island." Last Modified 13 December 2007. http://www.eaglespeak.us/2007/12/sunday-ship-history-heroes-of-wake.html (Accessed 17 September 2011).</a:t>
            </a:r>
          </a:p>
          <a:p>
            <a:r>
              <a:rPr lang="en-US" sz="1200" smtClean="0"/>
              <a:t>Olive Drab. "Wake Island: 1941." Last modified; 11 January 2011. http://www.olive-drab.com/od_history_ww2_ops_battles_1941wake.php.\ (Accessed 17 September 2011).</a:t>
            </a:r>
          </a:p>
          <a:p>
            <a:r>
              <a:rPr lang="en-US" sz="1200" smtClean="0"/>
              <a:t>Bill Sloan, </a:t>
            </a:r>
            <a:r>
              <a:rPr lang="en-US" sz="1200" i="1" smtClean="0"/>
              <a:t>Given Up for Dead</a:t>
            </a:r>
            <a:r>
              <a:rPr lang="en-US" sz="1200" smtClean="0"/>
              <a:t>. (New York: Bantam Books; 2003)</a:t>
            </a:r>
          </a:p>
          <a:p>
            <a:r>
              <a:rPr lang="en-US" sz="1200" smtClean="0"/>
              <a:t>Robert J. Cressman, </a:t>
            </a:r>
            <a:r>
              <a:rPr lang="en-US" sz="1200" i="1" smtClean="0"/>
              <a:t>A Magnificent Fight: Marines in the Battle for Wake Island: Marines in World War II (Commemorative  Series)</a:t>
            </a:r>
            <a:r>
              <a:rPr lang="en-US" sz="1200" smtClean="0"/>
              <a:t> (United States Government Printing; 1993).</a:t>
            </a:r>
            <a:endParaRPr lang="en-US" sz="1200" b="1" smtClean="0"/>
          </a:p>
          <a:p>
            <a:r>
              <a:rPr lang="en-US" sz="1200" smtClean="0"/>
              <a:t>http://www.militaryphotos.net/forums/showthread.php?177315-Battle-of-Wake-Island-Alamo-of-the-Pacific</a:t>
            </a:r>
          </a:p>
          <a:p>
            <a:r>
              <a:rPr lang="en-US" sz="1200" smtClean="0"/>
              <a:t>http://www.nps.gov/history/history/online_books/npswapa/extcontent/usmc/pcn-190-003119-00/sec2.htm</a:t>
            </a:r>
          </a:p>
          <a:p>
            <a:r>
              <a:rPr lang="en-US" sz="1200" smtClean="0"/>
              <a:t>http://militaryhistory.about.com/od/worldwari1/p/wakeisland.htm</a:t>
            </a:r>
          </a:p>
          <a:p>
            <a:r>
              <a:rPr lang="en-US" sz="1200" smtClean="0"/>
              <a:t>http://www.newworldencyclopedia.org/entry/Wake_Island</a:t>
            </a:r>
          </a:p>
          <a:p>
            <a:endParaRPr lang="en-US" sz="1200" b="1" smtClean="0"/>
          </a:p>
          <a:p>
            <a:endParaRPr lang="en-US" sz="1200" smtClean="0"/>
          </a:p>
        </p:txBody>
      </p:sp>
      <p:pic>
        <p:nvPicPr>
          <p:cNvPr id="31747" name="Content Placeholder 3" descr="USMC-C-Wake-31.gif"/>
          <p:cNvPicPr>
            <a:picLocks noChangeAspect="1"/>
          </p:cNvPicPr>
          <p:nvPr/>
        </p:nvPicPr>
        <p:blipFill>
          <a:blip r:embed="rId3">
            <a:grayscl/>
            <a:biLevel thresh="50000"/>
          </a:blip>
          <a:srcRect/>
          <a:stretch>
            <a:fillRect/>
          </a:stretch>
        </p:blipFill>
        <p:spPr bwMode="auto">
          <a:xfrm>
            <a:off x="3962400" y="5105400"/>
            <a:ext cx="1431925" cy="15700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704850"/>
            <a:ext cx="8229600" cy="1143000"/>
          </a:xfrm>
        </p:spPr>
        <p:txBody>
          <a:bodyPr/>
          <a:lstStyle/>
          <a:p>
            <a:r>
              <a:rPr lang="en-US" smtClean="0"/>
              <a:t>Wake Island: Location</a:t>
            </a:r>
          </a:p>
        </p:txBody>
      </p:sp>
      <p:pic>
        <p:nvPicPr>
          <p:cNvPr id="15362" name="Content Placeholder 4" descr="west_pacific_islands98.jpg"/>
          <p:cNvPicPr>
            <a:picLocks noGrp="1" noChangeAspect="1"/>
          </p:cNvPicPr>
          <p:nvPr>
            <p:ph sz="half" idx="1"/>
          </p:nvPr>
        </p:nvPicPr>
        <p:blipFill>
          <a:blip r:embed="rId3"/>
          <a:srcRect/>
          <a:stretch>
            <a:fillRect/>
          </a:stretch>
        </p:blipFill>
        <p:spPr>
          <a:xfrm>
            <a:off x="304800" y="2516188"/>
            <a:ext cx="4176713" cy="3275012"/>
          </a:xfrm>
        </p:spPr>
      </p:pic>
      <p:sp>
        <p:nvSpPr>
          <p:cNvPr id="15363" name="Content Placeholder 3"/>
          <p:cNvSpPr>
            <a:spLocks noGrp="1"/>
          </p:cNvSpPr>
          <p:nvPr>
            <p:ph sz="half" idx="2"/>
          </p:nvPr>
        </p:nvSpPr>
        <p:spPr>
          <a:xfrm>
            <a:off x="4648200" y="1920875"/>
            <a:ext cx="4038600" cy="4433888"/>
          </a:xfrm>
        </p:spPr>
        <p:txBody>
          <a:bodyPr/>
          <a:lstStyle/>
          <a:p>
            <a:r>
              <a:rPr lang="en-US" smtClean="0"/>
              <a:t>Northern Pacific Ocean</a:t>
            </a:r>
          </a:p>
          <a:p>
            <a:pPr lvl="1"/>
            <a:r>
              <a:rPr lang="en-US" smtClean="0"/>
              <a:t>2004 Nautical miles from Hawaii</a:t>
            </a:r>
          </a:p>
          <a:p>
            <a:pPr lvl="1"/>
            <a:r>
              <a:rPr lang="en-US" smtClean="0"/>
              <a:t>1029 Nautical Miles from Midway</a:t>
            </a:r>
          </a:p>
          <a:p>
            <a:pPr lvl="1"/>
            <a:r>
              <a:rPr lang="en-US" smtClean="0"/>
              <a:t>1723 Nautical Miles from Tokyo</a:t>
            </a:r>
          </a:p>
          <a:p>
            <a:endParaRPr lang="en-US" smtClean="0"/>
          </a:p>
          <a:p>
            <a:pPr lvl="1">
              <a:buFont typeface="Wingdings 2" pitchFamily="18" charset="2"/>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704850"/>
            <a:ext cx="8229600" cy="1143000"/>
          </a:xfrm>
        </p:spPr>
        <p:txBody>
          <a:bodyPr/>
          <a:lstStyle/>
          <a:p>
            <a:r>
              <a:rPr lang="en-US" smtClean="0"/>
              <a:t>Wake Island: Characteristic’s</a:t>
            </a:r>
          </a:p>
        </p:txBody>
      </p:sp>
      <p:pic>
        <p:nvPicPr>
          <p:cNvPr id="16386" name="Content Placeholder 4" descr="wake_island_1970.jpg"/>
          <p:cNvPicPr>
            <a:picLocks noGrp="1" noChangeAspect="1"/>
          </p:cNvPicPr>
          <p:nvPr>
            <p:ph sz="half" idx="1"/>
          </p:nvPr>
        </p:nvPicPr>
        <p:blipFill>
          <a:blip r:embed="rId3"/>
          <a:srcRect/>
          <a:stretch>
            <a:fillRect/>
          </a:stretch>
        </p:blipFill>
        <p:spPr>
          <a:xfrm>
            <a:off x="838200" y="2286000"/>
            <a:ext cx="3048000" cy="3511550"/>
          </a:xfrm>
        </p:spPr>
      </p:pic>
      <p:sp>
        <p:nvSpPr>
          <p:cNvPr id="4" name="Content Placeholder 3"/>
          <p:cNvSpPr>
            <a:spLocks noGrp="1"/>
          </p:cNvSpPr>
          <p:nvPr>
            <p:ph sz="half" idx="2"/>
          </p:nvPr>
        </p:nvSpPr>
        <p:spPr>
          <a:xfrm>
            <a:off x="4648200" y="1920875"/>
            <a:ext cx="4038600" cy="4433888"/>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V-Shaped atoll</a:t>
            </a:r>
          </a:p>
          <a:p>
            <a:pPr marL="274320" indent="-274320" fontAlgn="auto">
              <a:spcAft>
                <a:spcPts val="0"/>
              </a:spcAft>
              <a:buClr>
                <a:schemeClr val="accent3"/>
              </a:buClr>
              <a:buFont typeface="Wingdings 2"/>
              <a:buChar char=""/>
              <a:defRPr/>
            </a:pPr>
            <a:r>
              <a:rPr lang="en-US" dirty="0" smtClean="0"/>
              <a:t>2.85 sq. miles</a:t>
            </a:r>
          </a:p>
          <a:p>
            <a:pPr marL="274320" indent="-274320" fontAlgn="auto">
              <a:spcAft>
                <a:spcPts val="0"/>
              </a:spcAft>
              <a:buClr>
                <a:schemeClr val="accent3"/>
              </a:buClr>
              <a:buFont typeface="Wingdings 2"/>
              <a:buChar char=""/>
              <a:defRPr/>
            </a:pPr>
            <a:r>
              <a:rPr lang="en-US" dirty="0" smtClean="0"/>
              <a:t>Composed of three islands:</a:t>
            </a:r>
          </a:p>
          <a:p>
            <a:pPr marL="640080" lvl="1" indent="-246888" fontAlgn="auto">
              <a:spcAft>
                <a:spcPts val="0"/>
              </a:spcAft>
              <a:buFont typeface="Wingdings 2"/>
              <a:buChar char=""/>
              <a:defRPr/>
            </a:pPr>
            <a:r>
              <a:rPr lang="en-US" dirty="0" smtClean="0"/>
              <a:t>Wake</a:t>
            </a:r>
          </a:p>
          <a:p>
            <a:pPr marL="640080" lvl="1" indent="-246888" fontAlgn="auto">
              <a:spcAft>
                <a:spcPts val="0"/>
              </a:spcAft>
              <a:buFont typeface="Wingdings 2"/>
              <a:buChar char=""/>
              <a:defRPr/>
            </a:pPr>
            <a:r>
              <a:rPr lang="en-US" dirty="0" smtClean="0"/>
              <a:t>Peale</a:t>
            </a:r>
          </a:p>
          <a:p>
            <a:pPr marL="640080" lvl="1" indent="-246888" fontAlgn="auto">
              <a:spcAft>
                <a:spcPts val="0"/>
              </a:spcAft>
              <a:buFont typeface="Wingdings 2"/>
              <a:buChar char=""/>
              <a:defRPr/>
            </a:pPr>
            <a:r>
              <a:rPr lang="en-US" dirty="0" smtClean="0"/>
              <a:t>Wilkes</a:t>
            </a:r>
          </a:p>
          <a:p>
            <a:pPr marL="274320" indent="-274320" fontAlgn="auto">
              <a:spcAft>
                <a:spcPts val="0"/>
              </a:spcAft>
              <a:buClr>
                <a:schemeClr val="accent3"/>
              </a:buClr>
              <a:buFont typeface="Wingdings 2"/>
              <a:buChar char=""/>
              <a:defRPr/>
            </a:pPr>
            <a:r>
              <a:rPr lang="en-US" dirty="0" smtClean="0"/>
              <a:t>12 miles of defendable coastline</a:t>
            </a:r>
          </a:p>
          <a:p>
            <a:pPr marL="640080" lvl="1" indent="-246888" fontAlgn="auto">
              <a:spcAft>
                <a:spcPts val="0"/>
              </a:spcAft>
              <a:buFont typeface="Wingdings 2"/>
              <a:buChar char=""/>
              <a:defRPr/>
            </a:pPr>
            <a:r>
              <a:rPr lang="en-US" dirty="0" smtClean="0"/>
              <a:t>21 miles of total coastline</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smtClean="0"/>
          </a:p>
          <a:p>
            <a:pPr marL="640080" lvl="1" indent="-246888" fontAlgn="auto">
              <a:spcAft>
                <a:spcPts val="0"/>
              </a:spcAft>
              <a:buFont typeface="Wingdings 2"/>
              <a:buChar char=""/>
              <a:defRPr/>
            </a:pPr>
            <a:endParaRPr lang="en-US"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fontAlgn="auto">
              <a:spcAft>
                <a:spcPts val="0"/>
              </a:spcAft>
              <a:defRPr/>
            </a:pPr>
            <a:r>
              <a:rPr lang="en-US" dirty="0" smtClean="0"/>
              <a:t>Wake Island: Military Importance</a:t>
            </a:r>
            <a:endParaRPr lang="en-US" dirty="0"/>
          </a:p>
        </p:txBody>
      </p:sp>
      <p:sp>
        <p:nvSpPr>
          <p:cNvPr id="3" name="Content Placeholder 2"/>
          <p:cNvSpPr>
            <a:spLocks noGrp="1"/>
          </p:cNvSpPr>
          <p:nvPr>
            <p:ph sz="half" idx="1"/>
          </p:nvPr>
        </p:nvSpPr>
        <p:spPr>
          <a:xfrm>
            <a:off x="457200" y="1920875"/>
            <a:ext cx="4038600" cy="4433888"/>
          </a:xfrm>
        </p:spPr>
        <p:txBody>
          <a:bodyPr>
            <a:normAutofit fontScale="70000" lnSpcReduction="20000"/>
          </a:bodyPr>
          <a:lstStyle/>
          <a:p>
            <a:pPr marL="274320" indent="-274320" fontAlgn="auto">
              <a:spcAft>
                <a:spcPts val="0"/>
              </a:spcAft>
              <a:buClr>
                <a:schemeClr val="accent3"/>
              </a:buClr>
              <a:buFont typeface="Wingdings 2"/>
              <a:buChar char=""/>
              <a:defRPr/>
            </a:pPr>
            <a:r>
              <a:rPr lang="en-US" dirty="0" smtClean="0"/>
              <a:t>The location of Wake Island provided for a strategic location for both the United States and the Japanese.  </a:t>
            </a:r>
          </a:p>
          <a:p>
            <a:pPr marL="274320" indent="-274320" fontAlgn="auto">
              <a:spcAft>
                <a:spcPts val="0"/>
              </a:spcAft>
              <a:buClr>
                <a:schemeClr val="accent3"/>
              </a:buClr>
              <a:buFont typeface="Wingdings 2"/>
              <a:buChar char=""/>
              <a:defRPr/>
            </a:pPr>
            <a:r>
              <a:rPr lang="en-US" dirty="0" smtClean="0"/>
              <a:t>It was recognized that if war broke out between Japan and the United States, Wake could:</a:t>
            </a:r>
          </a:p>
          <a:p>
            <a:pPr marL="640080" lvl="1" indent="-246888" fontAlgn="auto">
              <a:spcAft>
                <a:spcPts val="0"/>
              </a:spcAft>
              <a:buFont typeface="Wingdings 2"/>
              <a:buChar char=""/>
              <a:defRPr/>
            </a:pPr>
            <a:r>
              <a:rPr lang="en-US" dirty="0" smtClean="0"/>
              <a:t>provide for an defensive outpost</a:t>
            </a:r>
          </a:p>
          <a:p>
            <a:pPr marL="640080" lvl="1" indent="-246888" fontAlgn="auto">
              <a:spcAft>
                <a:spcPts val="0"/>
              </a:spcAft>
              <a:buFont typeface="Wingdings 2"/>
              <a:buChar char=""/>
              <a:defRPr/>
            </a:pPr>
            <a:r>
              <a:rPr lang="en-US" dirty="0" smtClean="0"/>
              <a:t> enable long range reconnaissance deep into enemy territory</a:t>
            </a:r>
          </a:p>
          <a:p>
            <a:pPr marL="640080" lvl="1" indent="-246888" fontAlgn="auto">
              <a:spcAft>
                <a:spcPts val="0"/>
              </a:spcAft>
              <a:buFont typeface="Wingdings 2"/>
              <a:buChar char=""/>
              <a:defRPr/>
            </a:pPr>
            <a:r>
              <a:rPr lang="en-US" dirty="0" smtClean="0"/>
              <a:t>enable the disruption of shipping</a:t>
            </a:r>
          </a:p>
          <a:p>
            <a:pPr marL="640080" lvl="1" indent="-246888" fontAlgn="auto">
              <a:spcAft>
                <a:spcPts val="0"/>
              </a:spcAft>
              <a:buFont typeface="Wingdings 2"/>
              <a:buChar char=""/>
              <a:defRPr/>
            </a:pPr>
            <a:r>
              <a:rPr lang="en-US" dirty="0" smtClean="0"/>
              <a:t>serve as staging ground for offensive operations</a:t>
            </a:r>
          </a:p>
          <a:p>
            <a:pPr marL="640080" lvl="1" indent="-246888" fontAlgn="auto">
              <a:spcAft>
                <a:spcPts val="0"/>
              </a:spcAft>
              <a:buFont typeface="Wingdings 2"/>
              <a:buChar char=""/>
              <a:defRPr/>
            </a:pPr>
            <a:r>
              <a:rPr lang="en-US" dirty="0" smtClean="0"/>
              <a:t>be utilized as an emergency air station</a:t>
            </a:r>
          </a:p>
          <a:p>
            <a:pPr marL="640080" lvl="1"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a:p>
            <a:pPr marL="640080" lvl="1" indent="-246888" fontAlgn="auto">
              <a:spcAft>
                <a:spcPts val="0"/>
              </a:spcAft>
              <a:buFont typeface="Wingdings 2"/>
              <a:buChar char=""/>
              <a:defRPr/>
            </a:pPr>
            <a:endParaRPr lang="en-US" dirty="0" smtClean="0"/>
          </a:p>
        </p:txBody>
      </p:sp>
      <p:pic>
        <p:nvPicPr>
          <p:cNvPr id="17411" name="Content Placeholder 4" descr="Wake411203.jpg"/>
          <p:cNvPicPr>
            <a:picLocks noGrp="1" noChangeAspect="1"/>
          </p:cNvPicPr>
          <p:nvPr>
            <p:ph sz="half" idx="2"/>
          </p:nvPr>
        </p:nvPicPr>
        <p:blipFill>
          <a:blip r:embed="rId3"/>
          <a:srcRect/>
          <a:stretch>
            <a:fillRect/>
          </a:stretch>
        </p:blipFill>
        <p:spPr>
          <a:xfrm>
            <a:off x="4648200" y="3005138"/>
            <a:ext cx="4038600" cy="226536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704850"/>
            <a:ext cx="8229600" cy="1143000"/>
          </a:xfrm>
        </p:spPr>
        <p:txBody>
          <a:bodyPr/>
          <a:lstStyle/>
          <a:p>
            <a:r>
              <a:rPr lang="en-US" smtClean="0"/>
              <a:t>Wake Island: Military Garrison</a:t>
            </a:r>
          </a:p>
        </p:txBody>
      </p:sp>
      <p:sp>
        <p:nvSpPr>
          <p:cNvPr id="3" name="Content Placeholder 2"/>
          <p:cNvSpPr>
            <a:spLocks noGrp="1"/>
          </p:cNvSpPr>
          <p:nvPr>
            <p:ph sz="half" idx="1"/>
          </p:nvPr>
        </p:nvSpPr>
        <p:spPr>
          <a:xfrm>
            <a:off x="457200" y="1920875"/>
            <a:ext cx="4038600" cy="4433888"/>
          </a:xfrm>
        </p:spPr>
        <p:txBody>
          <a:bodyPr>
            <a:normAutofit fontScale="62500" lnSpcReduction="20000"/>
          </a:bodyPr>
          <a:lstStyle/>
          <a:p>
            <a:pPr marL="274320" indent="-274320" fontAlgn="auto">
              <a:spcAft>
                <a:spcPts val="0"/>
              </a:spcAft>
              <a:buClr>
                <a:schemeClr val="accent3"/>
              </a:buClr>
              <a:buFont typeface="Wingdings 2"/>
              <a:buChar char=""/>
              <a:defRPr/>
            </a:pPr>
            <a:r>
              <a:rPr lang="en-US" dirty="0" smtClean="0"/>
              <a:t>August 1941, Marine and civilian workers began to construct barracks, defensive fortifications, and an airfield.</a:t>
            </a:r>
          </a:p>
          <a:p>
            <a:pPr marL="640080" lvl="1" indent="-246888" fontAlgn="auto">
              <a:spcAft>
                <a:spcPts val="0"/>
              </a:spcAft>
              <a:buFont typeface="Wingdings 2"/>
              <a:buChar char=""/>
              <a:defRPr/>
            </a:pPr>
            <a:r>
              <a:rPr lang="en-US" dirty="0" smtClean="0"/>
              <a:t>All construction was conducted under the highest priority</a:t>
            </a:r>
          </a:p>
          <a:p>
            <a:pPr marL="274320" lvl="1" indent="-274320" fontAlgn="auto">
              <a:spcAft>
                <a:spcPts val="0"/>
              </a:spcAft>
              <a:buClr>
                <a:schemeClr val="accent3"/>
              </a:buClr>
              <a:buSzPct val="95000"/>
              <a:buFont typeface="Wingdings 2"/>
              <a:buChar char=""/>
              <a:defRPr/>
            </a:pPr>
            <a:r>
              <a:rPr lang="en-US" dirty="0" smtClean="0"/>
              <a:t>Wake Island was soon transformed from a desolate expanse to a formidable military garrison.</a:t>
            </a:r>
          </a:p>
          <a:p>
            <a:pPr marL="640080" lvl="1" indent="-246888" fontAlgn="auto">
              <a:spcAft>
                <a:spcPts val="0"/>
              </a:spcAft>
              <a:buFont typeface="Wingdings 2"/>
              <a:buChar char=""/>
              <a:defRPr/>
            </a:pPr>
            <a:r>
              <a:rPr lang="en-US" dirty="0" smtClean="0"/>
              <a:t>Four 3-inch antiaircraft batteries</a:t>
            </a:r>
          </a:p>
          <a:p>
            <a:pPr marL="640080" lvl="1" indent="-246888" fontAlgn="auto">
              <a:spcAft>
                <a:spcPts val="0"/>
              </a:spcAft>
              <a:buFont typeface="Wingdings 2"/>
              <a:buChar char=""/>
              <a:defRPr/>
            </a:pPr>
            <a:r>
              <a:rPr lang="en-US" dirty="0" smtClean="0"/>
              <a:t>Three 5-inch seacoast batteries</a:t>
            </a:r>
          </a:p>
          <a:p>
            <a:pPr marL="640080" lvl="1" indent="-246888" fontAlgn="auto">
              <a:spcAft>
                <a:spcPts val="0"/>
              </a:spcAft>
              <a:buFont typeface="Wingdings 2"/>
              <a:buChar char=""/>
              <a:defRPr/>
            </a:pPr>
            <a:r>
              <a:rPr lang="en-US" dirty="0" smtClean="0"/>
              <a:t>Appropriate automatic weapons</a:t>
            </a:r>
          </a:p>
          <a:p>
            <a:pPr marL="640080" lvl="1" indent="-246888" fontAlgn="auto">
              <a:spcAft>
                <a:spcPts val="0"/>
              </a:spcAft>
              <a:buFont typeface="Wingdings 2"/>
              <a:buChar char=""/>
              <a:defRPr/>
            </a:pPr>
            <a:r>
              <a:rPr lang="en-US" dirty="0" smtClean="0"/>
              <a:t>One SCR-268 fire-control radar, and one SCR-270B search radar</a:t>
            </a:r>
          </a:p>
          <a:p>
            <a:pPr marL="640080" lvl="1" indent="-246888" fontAlgn="auto">
              <a:spcAft>
                <a:spcPts val="0"/>
              </a:spcAft>
              <a:buFont typeface="Wingdings 2"/>
              <a:buChar char=""/>
              <a:defRPr/>
            </a:pPr>
            <a:r>
              <a:rPr lang="en-US" dirty="0" smtClean="0"/>
              <a:t>12 new F4F-3 (Grumman Wildcat) fighters</a:t>
            </a:r>
          </a:p>
          <a:p>
            <a:pPr marL="274320" lvl="1" indent="-274320" fontAlgn="auto">
              <a:spcAft>
                <a:spcPts val="0"/>
              </a:spcAft>
              <a:buClr>
                <a:schemeClr val="accent3"/>
              </a:buClr>
              <a:buSzPct val="95000"/>
              <a:buFont typeface="Wingdings 2"/>
              <a:buChar char=""/>
              <a:defRPr/>
            </a:pPr>
            <a:r>
              <a:rPr lang="en-US" dirty="0" smtClean="0"/>
              <a:t>The  1</a:t>
            </a:r>
            <a:r>
              <a:rPr lang="en-US" baseline="30000" dirty="0" smtClean="0"/>
              <a:t>st</a:t>
            </a:r>
            <a:r>
              <a:rPr lang="en-US" dirty="0" smtClean="0"/>
              <a:t> Marine Defense Battalion and VMF-211 were assigned to the defense of Wake.</a:t>
            </a:r>
          </a:p>
          <a:p>
            <a:pPr marL="274320" lvl="1" indent="-274320" fontAlgn="auto">
              <a:spcAft>
                <a:spcPts val="0"/>
              </a:spcAft>
              <a:buClr>
                <a:schemeClr val="accent3"/>
              </a:buClr>
              <a:buSzPct val="95000"/>
              <a:buFont typeface="Wingdings 2"/>
              <a:buChar char=""/>
              <a:defRPr/>
            </a:pPr>
            <a:endParaRPr lang="en-US" dirty="0" smtClean="0"/>
          </a:p>
          <a:p>
            <a:pPr marL="274320" lvl="1" indent="-274320" fontAlgn="auto">
              <a:spcAft>
                <a:spcPts val="0"/>
              </a:spcAft>
              <a:buClr>
                <a:schemeClr val="accent3"/>
              </a:buClr>
              <a:buSzPct val="95000"/>
              <a:buFont typeface="Wingdings 2"/>
              <a:buChar char=""/>
              <a:defRPr/>
            </a:pPr>
            <a:endParaRPr lang="en-US" dirty="0" smtClean="0"/>
          </a:p>
          <a:p>
            <a:pPr marL="274320" lvl="1" indent="-274320" fontAlgn="auto">
              <a:spcAft>
                <a:spcPts val="0"/>
              </a:spcAft>
              <a:buClr>
                <a:schemeClr val="accent3"/>
              </a:buClr>
              <a:buSzPct val="95000"/>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a:p>
        </p:txBody>
      </p:sp>
      <p:pic>
        <p:nvPicPr>
          <p:cNvPr id="18435" name="Content Placeholder 4" descr="USMC-M-Wake-5 (1).gif"/>
          <p:cNvPicPr>
            <a:picLocks noGrp="1" noChangeAspect="1"/>
          </p:cNvPicPr>
          <p:nvPr>
            <p:ph sz="half" idx="2"/>
          </p:nvPr>
        </p:nvPicPr>
        <p:blipFill>
          <a:blip r:embed="rId2"/>
          <a:srcRect/>
          <a:stretch>
            <a:fillRect/>
          </a:stretch>
        </p:blipFill>
        <p:spPr>
          <a:xfrm>
            <a:off x="4876800" y="1905000"/>
            <a:ext cx="2859088" cy="1905000"/>
          </a:xfrm>
        </p:spPr>
      </p:pic>
      <p:pic>
        <p:nvPicPr>
          <p:cNvPr id="18436" name="Picture 5" descr="USMC-M-Wake-8.gif"/>
          <p:cNvPicPr>
            <a:picLocks noChangeAspect="1"/>
          </p:cNvPicPr>
          <p:nvPr/>
        </p:nvPicPr>
        <p:blipFill>
          <a:blip r:embed="rId3"/>
          <a:srcRect/>
          <a:stretch>
            <a:fillRect/>
          </a:stretch>
        </p:blipFill>
        <p:spPr bwMode="auto">
          <a:xfrm>
            <a:off x="4876800" y="3886200"/>
            <a:ext cx="2895600" cy="1893888"/>
          </a:xfrm>
          <a:prstGeom prst="rect">
            <a:avLst/>
          </a:prstGeom>
          <a:noFill/>
          <a:ln w="9525">
            <a:noFill/>
            <a:miter lim="800000"/>
            <a:headEnd/>
            <a:tailEnd/>
          </a:ln>
        </p:spPr>
      </p:pic>
      <p:sp>
        <p:nvSpPr>
          <p:cNvPr id="18437" name="TextBox 6"/>
          <p:cNvSpPr txBox="1">
            <a:spLocks noChangeArrowheads="1"/>
          </p:cNvSpPr>
          <p:nvPr/>
        </p:nvSpPr>
        <p:spPr bwMode="auto">
          <a:xfrm>
            <a:off x="304800" y="5867400"/>
            <a:ext cx="8382000" cy="923925"/>
          </a:xfrm>
          <a:prstGeom prst="rect">
            <a:avLst/>
          </a:prstGeom>
          <a:noFill/>
          <a:ln w="9525">
            <a:noFill/>
            <a:miter lim="800000"/>
            <a:headEnd/>
            <a:tailEnd/>
          </a:ln>
        </p:spPr>
        <p:txBody>
          <a:bodyPr>
            <a:spAutoFit/>
          </a:bodyPr>
          <a:lstStyle/>
          <a:p>
            <a:r>
              <a:rPr lang="en-US">
                <a:solidFill>
                  <a:srgbClr val="FF0000"/>
                </a:solidFill>
                <a:latin typeface="Constantia" pitchFamily="18" charset="0"/>
              </a:rPr>
              <a:t> ”It is considered essential that the construction work now in progress on Wake be proceeded with and that the eventuality of war should not interrupt it.”</a:t>
            </a:r>
          </a:p>
          <a:p>
            <a:r>
              <a:rPr lang="en-US">
                <a:solidFill>
                  <a:srgbClr val="FF0000"/>
                </a:solidFill>
                <a:latin typeface="Constantia" pitchFamily="18" charset="0"/>
              </a:rPr>
              <a:t>-Major James P. S. Devereux</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US" smtClean="0"/>
              <a:t>Wake Island: Fortifications</a:t>
            </a:r>
          </a:p>
        </p:txBody>
      </p:sp>
      <p:pic>
        <p:nvPicPr>
          <p:cNvPr id="19458" name="Content Placeholder 5" descr="USMC-M-Wake-1.gif"/>
          <p:cNvPicPr>
            <a:picLocks noGrp="1" noChangeAspect="1"/>
          </p:cNvPicPr>
          <p:nvPr>
            <p:ph idx="1"/>
          </p:nvPr>
        </p:nvPicPr>
        <p:blipFill>
          <a:blip r:embed="rId3"/>
          <a:srcRect/>
          <a:stretch>
            <a:fillRect/>
          </a:stretch>
        </p:blipFill>
        <p:spPr>
          <a:xfrm>
            <a:off x="1295400" y="1825625"/>
            <a:ext cx="5753100" cy="49561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704850"/>
            <a:ext cx="8229600" cy="1143000"/>
          </a:xfrm>
        </p:spPr>
        <p:txBody>
          <a:bodyPr/>
          <a:lstStyle/>
          <a:p>
            <a:r>
              <a:rPr lang="en-US" smtClean="0"/>
              <a:t>Wake Island: The Defenders</a:t>
            </a:r>
          </a:p>
        </p:txBody>
      </p:sp>
      <p:sp>
        <p:nvSpPr>
          <p:cNvPr id="20482" name="Content Placeholder 3"/>
          <p:cNvSpPr>
            <a:spLocks noGrp="1"/>
          </p:cNvSpPr>
          <p:nvPr>
            <p:ph sz="half" idx="2"/>
          </p:nvPr>
        </p:nvSpPr>
        <p:spPr>
          <a:xfrm>
            <a:off x="4648200" y="1920875"/>
            <a:ext cx="4038600" cy="4433888"/>
          </a:xfrm>
        </p:spPr>
        <p:txBody>
          <a:bodyPr/>
          <a:lstStyle/>
          <a:p>
            <a:r>
              <a:rPr lang="en-US" smtClean="0"/>
              <a:t>Commander Winfield S. Cunningham</a:t>
            </a:r>
          </a:p>
          <a:p>
            <a:pPr lvl="1"/>
            <a:r>
              <a:rPr lang="en-US" smtClean="0"/>
              <a:t>Officer in Charge, Naval Activities Wake Island</a:t>
            </a:r>
          </a:p>
          <a:p>
            <a:r>
              <a:rPr lang="en-US" smtClean="0"/>
              <a:t>Assumed command of Wake Island on November 28, 1941</a:t>
            </a:r>
          </a:p>
          <a:p>
            <a:r>
              <a:rPr lang="en-US" smtClean="0"/>
              <a:t>Received the Navy Cross for his leadership during the defense of Wake</a:t>
            </a:r>
          </a:p>
        </p:txBody>
      </p:sp>
      <p:pic>
        <p:nvPicPr>
          <p:cNvPr id="20483" name="Content Placeholder 7" descr="USMC-M-Wake-3.gif"/>
          <p:cNvPicPr>
            <a:picLocks noGrp="1" noChangeAspect="1"/>
          </p:cNvPicPr>
          <p:nvPr>
            <p:ph sz="half" idx="1"/>
          </p:nvPr>
        </p:nvPicPr>
        <p:blipFill>
          <a:blip r:embed="rId3"/>
          <a:srcRect/>
          <a:stretch>
            <a:fillRect/>
          </a:stretch>
        </p:blipFill>
        <p:spPr>
          <a:xfrm>
            <a:off x="609600" y="1863725"/>
            <a:ext cx="3333750" cy="4359275"/>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704850"/>
            <a:ext cx="8229600" cy="1143000"/>
          </a:xfrm>
        </p:spPr>
        <p:txBody>
          <a:bodyPr/>
          <a:lstStyle/>
          <a:p>
            <a:r>
              <a:rPr lang="en-US" smtClean="0"/>
              <a:t>Wake Island: The Defenders</a:t>
            </a:r>
          </a:p>
        </p:txBody>
      </p:sp>
      <p:pic>
        <p:nvPicPr>
          <p:cNvPr id="21506" name="Content Placeholder 4" descr="200px-James_Patrick_Sinnott_Devereux.jpg"/>
          <p:cNvPicPr>
            <a:picLocks noGrp="1" noChangeAspect="1"/>
          </p:cNvPicPr>
          <p:nvPr>
            <p:ph sz="half" idx="1"/>
          </p:nvPr>
        </p:nvPicPr>
        <p:blipFill>
          <a:blip r:embed="rId3"/>
          <a:srcRect/>
          <a:stretch>
            <a:fillRect/>
          </a:stretch>
        </p:blipFill>
        <p:spPr>
          <a:xfrm>
            <a:off x="762000" y="1981200"/>
            <a:ext cx="3230563" cy="4038600"/>
          </a:xfrm>
        </p:spPr>
      </p:pic>
      <p:sp>
        <p:nvSpPr>
          <p:cNvPr id="21507" name="Content Placeholder 3"/>
          <p:cNvSpPr>
            <a:spLocks noGrp="1"/>
          </p:cNvSpPr>
          <p:nvPr>
            <p:ph sz="half" idx="2"/>
          </p:nvPr>
        </p:nvSpPr>
        <p:spPr>
          <a:xfrm>
            <a:off x="4648200" y="1920875"/>
            <a:ext cx="4038600" cy="4433888"/>
          </a:xfrm>
        </p:spPr>
        <p:txBody>
          <a:bodyPr/>
          <a:lstStyle/>
          <a:p>
            <a:r>
              <a:rPr lang="en-US" smtClean="0"/>
              <a:t>Major James Devereux</a:t>
            </a:r>
          </a:p>
          <a:p>
            <a:pPr lvl="1"/>
            <a:r>
              <a:rPr lang="en-US" smtClean="0"/>
              <a:t>Commanding Officer of the 1st Defense Battalion</a:t>
            </a:r>
          </a:p>
          <a:p>
            <a:pPr lvl="2"/>
            <a:r>
              <a:rPr lang="en-US" smtClean="0"/>
              <a:t>15 officers and 444 enlisted men</a:t>
            </a:r>
          </a:p>
          <a:p>
            <a:r>
              <a:rPr lang="en-US" smtClean="0"/>
              <a:t>Received the Navy Cross for his leadership during the defense of Wake Island</a:t>
            </a:r>
          </a:p>
          <a:p>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704850"/>
            <a:ext cx="8229600" cy="1143000"/>
          </a:xfrm>
        </p:spPr>
        <p:txBody>
          <a:bodyPr/>
          <a:lstStyle/>
          <a:p>
            <a:r>
              <a:rPr lang="en-US" smtClean="0"/>
              <a:t>Wake Island: The Defenders</a:t>
            </a:r>
          </a:p>
        </p:txBody>
      </p:sp>
      <p:sp>
        <p:nvSpPr>
          <p:cNvPr id="4" name="Content Placeholder 3"/>
          <p:cNvSpPr>
            <a:spLocks noGrp="1"/>
          </p:cNvSpPr>
          <p:nvPr>
            <p:ph sz="half" idx="2"/>
          </p:nvPr>
        </p:nvSpPr>
        <p:spPr>
          <a:xfrm>
            <a:off x="4648200" y="1920875"/>
            <a:ext cx="4038600" cy="4433888"/>
          </a:xfrm>
        </p:spPr>
        <p:txBody>
          <a:bodyPr>
            <a:normAutofit lnSpcReduction="10000"/>
          </a:bodyPr>
          <a:lstStyle/>
          <a:p>
            <a:pPr marL="274320" indent="-274320" fontAlgn="auto">
              <a:spcAft>
                <a:spcPts val="0"/>
              </a:spcAft>
              <a:buClr>
                <a:schemeClr val="accent3"/>
              </a:buClr>
              <a:buFont typeface="Wingdings 2"/>
              <a:buChar char=""/>
              <a:defRPr/>
            </a:pPr>
            <a:r>
              <a:rPr lang="en-US" dirty="0" smtClean="0"/>
              <a:t>Major Paul A. Putnam</a:t>
            </a:r>
          </a:p>
          <a:p>
            <a:pPr marL="640080" lvl="1" indent="-246888" fontAlgn="auto">
              <a:spcAft>
                <a:spcPts val="0"/>
              </a:spcAft>
              <a:buFont typeface="Wingdings 2"/>
              <a:buChar char=""/>
              <a:defRPr/>
            </a:pPr>
            <a:r>
              <a:rPr lang="en-US" dirty="0" smtClean="0"/>
              <a:t>Commanding Officer of Marine Fighting Squadron 211</a:t>
            </a:r>
          </a:p>
          <a:p>
            <a:pPr marL="274320" indent="-274320" fontAlgn="auto">
              <a:spcAft>
                <a:spcPts val="0"/>
              </a:spcAft>
              <a:buClr>
                <a:schemeClr val="accent3"/>
              </a:buClr>
              <a:buFont typeface="Wingdings 2"/>
              <a:buChar char=""/>
              <a:defRPr/>
            </a:pPr>
            <a:r>
              <a:rPr lang="en-US" dirty="0" smtClean="0"/>
              <a:t> A "model of strong nerves and the will to fight"</a:t>
            </a:r>
          </a:p>
          <a:p>
            <a:pPr marL="274320" indent="-274320" fontAlgn="auto">
              <a:spcAft>
                <a:spcPts val="0"/>
              </a:spcAft>
              <a:buClr>
                <a:schemeClr val="accent3"/>
              </a:buClr>
              <a:buFont typeface="Wingdings 2"/>
              <a:buChar char=""/>
              <a:defRPr/>
            </a:pPr>
            <a:r>
              <a:rPr lang="en-US" dirty="0" smtClean="0"/>
              <a:t>Received the Navy Cross for his heroism during the defense of Wake Island</a:t>
            </a:r>
          </a:p>
          <a:p>
            <a:pPr marL="274320" indent="-274320" fontAlgn="auto">
              <a:spcAft>
                <a:spcPts val="0"/>
              </a:spcAft>
              <a:buClr>
                <a:schemeClr val="accent3"/>
              </a:buClr>
              <a:buFont typeface="Wingdings 2"/>
              <a:buChar char=""/>
              <a:defRPr/>
            </a:pPr>
            <a:endParaRPr lang="en-US" dirty="0" smtClean="0"/>
          </a:p>
        </p:txBody>
      </p:sp>
      <p:pic>
        <p:nvPicPr>
          <p:cNvPr id="22531" name="Picture 5" descr="USMC-M-Wake-4.gif"/>
          <p:cNvPicPr>
            <a:picLocks noChangeAspect="1"/>
          </p:cNvPicPr>
          <p:nvPr/>
        </p:nvPicPr>
        <p:blipFill>
          <a:blip r:embed="rId3"/>
          <a:srcRect/>
          <a:stretch>
            <a:fillRect/>
          </a:stretch>
        </p:blipFill>
        <p:spPr bwMode="auto">
          <a:xfrm>
            <a:off x="609600" y="2133600"/>
            <a:ext cx="3657600" cy="4586288"/>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1665</TotalTime>
  <Words>1586</Words>
  <Application>Microsoft Office PowerPoint</Application>
  <PresentationFormat>On-screen Show (4:3)</PresentationFormat>
  <Paragraphs>121</Paragraphs>
  <Slides>18</Slides>
  <Notes>17</Notes>
  <HiddenSlides>0</HiddenSlides>
  <MMClips>0</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18</vt:i4>
      </vt:variant>
    </vt:vector>
  </HeadingPairs>
  <TitlesOfParts>
    <vt:vector size="26" baseType="lpstr">
      <vt:lpstr>Constantia</vt:lpstr>
      <vt:lpstr>Arial</vt:lpstr>
      <vt:lpstr>Calibri</vt:lpstr>
      <vt:lpstr>Wingdings 2</vt:lpstr>
      <vt:lpstr>Flow</vt:lpstr>
      <vt:lpstr>Flow</vt:lpstr>
      <vt:lpstr>Flow</vt:lpstr>
      <vt:lpstr>Flow</vt:lpstr>
      <vt:lpstr>Slide 1</vt:lpstr>
      <vt:lpstr>Wake Island: Location</vt:lpstr>
      <vt:lpstr>Wake Island: Characteristic’s</vt:lpstr>
      <vt:lpstr>Wake Island: Military Importance</vt:lpstr>
      <vt:lpstr>Wake Island: Military Garrison</vt:lpstr>
      <vt:lpstr>Wake Island: Fortifications</vt:lpstr>
      <vt:lpstr>Wake Island: The Defenders</vt:lpstr>
      <vt:lpstr>Wake Island: The Defenders</vt:lpstr>
      <vt:lpstr>Wake Island: The Defenders</vt:lpstr>
      <vt:lpstr>Wake Island: The Attackers</vt:lpstr>
      <vt:lpstr>Wake Island: The Attack Begins</vt:lpstr>
      <vt:lpstr>Wake Island: First Invasion Attempt</vt:lpstr>
      <vt:lpstr>Wake Island: Second Invasion Attempt</vt:lpstr>
      <vt:lpstr>Wake Island: The Aftermath</vt:lpstr>
      <vt:lpstr>Wake Island: Relief Effort</vt:lpstr>
      <vt:lpstr>Wake Island: War Crimes</vt:lpstr>
      <vt:lpstr>Wake Island: “The Alamo of the Pacific”</vt:lpstr>
      <vt:lpstr>Bibliography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Battle of Wake Island</dc:title>
  <dc:creator>John</dc:creator>
  <cp:lastModifiedBy> </cp:lastModifiedBy>
  <cp:revision>2</cp:revision>
  <dcterms:created xsi:type="dcterms:W3CDTF">2011-10-16T19:10:45Z</dcterms:created>
  <dcterms:modified xsi:type="dcterms:W3CDTF">2011-11-22T18:52:35Z</dcterms:modified>
</cp:coreProperties>
</file>