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92" r:id="rId6"/>
    <p:sldId id="293" r:id="rId7"/>
    <p:sldId id="294" r:id="rId8"/>
    <p:sldId id="291" r:id="rId9"/>
    <p:sldId id="257" r:id="rId10"/>
    <p:sldId id="276" r:id="rId11"/>
    <p:sldId id="268" r:id="rId12"/>
    <p:sldId id="271" r:id="rId13"/>
    <p:sldId id="272" r:id="rId14"/>
    <p:sldId id="273" r:id="rId15"/>
    <p:sldId id="275" r:id="rId16"/>
    <p:sldId id="295" r:id="rId17"/>
    <p:sldId id="298" r:id="rId18"/>
    <p:sldId id="287" r:id="rId19"/>
    <p:sldId id="270" r:id="rId20"/>
    <p:sldId id="278" r:id="rId21"/>
    <p:sldId id="283" r:id="rId22"/>
    <p:sldId id="297" r:id="rId23"/>
    <p:sldId id="290" r:id="rId24"/>
    <p:sldId id="26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ull Presentation" id="{CFF70CC9-7DBE-B143-B844-B3FE916B0799}">
          <p14:sldIdLst>
            <p14:sldId id="256"/>
            <p14:sldId id="292"/>
            <p14:sldId id="293"/>
            <p14:sldId id="294"/>
            <p14:sldId id="291"/>
            <p14:sldId id="257"/>
            <p14:sldId id="276"/>
            <p14:sldId id="268"/>
            <p14:sldId id="271"/>
            <p14:sldId id="272"/>
            <p14:sldId id="273"/>
            <p14:sldId id="275"/>
            <p14:sldId id="295"/>
            <p14:sldId id="298"/>
            <p14:sldId id="287"/>
            <p14:sldId id="270"/>
            <p14:sldId id="278"/>
            <p14:sldId id="283"/>
            <p14:sldId id="297"/>
            <p14:sldId id="290"/>
            <p14:sldId id="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A1D"/>
    <a:srgbClr val="FFFFFF"/>
    <a:srgbClr val="C56C39"/>
    <a:srgbClr val="0680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05" autoAdjust="0"/>
    <p:restoredTop sz="67170" autoAdjust="0"/>
  </p:normalViewPr>
  <p:slideViewPr>
    <p:cSldViewPr snapToGrid="0">
      <p:cViewPr varScale="1">
        <p:scale>
          <a:sx n="74" d="100"/>
          <a:sy n="74" d="100"/>
        </p:scale>
        <p:origin x="1800" y="54"/>
      </p:cViewPr>
      <p:guideLst/>
    </p:cSldViewPr>
  </p:slideViewPr>
  <p:outlineViewPr>
    <p:cViewPr>
      <p:scale>
        <a:sx n="33" d="100"/>
        <a:sy n="33" d="100"/>
      </p:scale>
      <p:origin x="0" y="-1875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mbic, Emily B" userId="adff157f-17af-4147-a17c-5213006a6835" providerId="ADAL" clId="{FDC397C4-E961-4C4D-873E-5630530BBC29}"/>
    <pc:docChg chg="undo custSel addSld delSld modSld sldOrd modSection">
      <pc:chgData name="Kambic, Emily B" userId="adff157f-17af-4147-a17c-5213006a6835" providerId="ADAL" clId="{FDC397C4-E961-4C4D-873E-5630530BBC29}" dt="2020-11-09T17:08:09.850" v="4795" actId="20577"/>
      <pc:docMkLst>
        <pc:docMk/>
      </pc:docMkLst>
      <pc:sldChg chg="modSp">
        <pc:chgData name="Kambic, Emily B" userId="adff157f-17af-4147-a17c-5213006a6835" providerId="ADAL" clId="{FDC397C4-E961-4C4D-873E-5630530BBC29}" dt="2020-11-09T16:17:02.567" v="112" actId="20577"/>
        <pc:sldMkLst>
          <pc:docMk/>
          <pc:sldMk cId="352107670" sldId="256"/>
        </pc:sldMkLst>
        <pc:spChg chg="mod">
          <ac:chgData name="Kambic, Emily B" userId="adff157f-17af-4147-a17c-5213006a6835" providerId="ADAL" clId="{FDC397C4-E961-4C4D-873E-5630530BBC29}" dt="2020-11-09T16:17:02.567" v="112" actId="20577"/>
          <ac:spMkLst>
            <pc:docMk/>
            <pc:sldMk cId="352107670" sldId="256"/>
            <ac:spMk id="12" creationId="{06EED253-646A-4EA2-9B92-E2F2F0BFE79B}"/>
          </ac:spMkLst>
        </pc:spChg>
      </pc:sldChg>
      <pc:sldChg chg="ord modNotesTx">
        <pc:chgData name="Kambic, Emily B" userId="adff157f-17af-4147-a17c-5213006a6835" providerId="ADAL" clId="{FDC397C4-E961-4C4D-873E-5630530BBC29}" dt="2020-11-09T16:37:27.981" v="1734"/>
        <pc:sldMkLst>
          <pc:docMk/>
          <pc:sldMk cId="525645676" sldId="257"/>
        </pc:sldMkLst>
      </pc:sldChg>
      <pc:sldChg chg="del">
        <pc:chgData name="Kambic, Emily B" userId="adff157f-17af-4147-a17c-5213006a6835" providerId="ADAL" clId="{FDC397C4-E961-4C4D-873E-5630530BBC29}" dt="2020-11-09T16:44:28.684" v="1736" actId="2696"/>
        <pc:sldMkLst>
          <pc:docMk/>
          <pc:sldMk cId="1297414104" sldId="258"/>
        </pc:sldMkLst>
      </pc:sldChg>
      <pc:sldChg chg="ord">
        <pc:chgData name="Kambic, Emily B" userId="adff157f-17af-4147-a17c-5213006a6835" providerId="ADAL" clId="{FDC397C4-E961-4C4D-873E-5630530BBC29}" dt="2020-11-09T16:37:33.860" v="1735"/>
        <pc:sldMkLst>
          <pc:docMk/>
          <pc:sldMk cId="2383051479" sldId="276"/>
        </pc:sldMkLst>
      </pc:sldChg>
      <pc:sldChg chg="modSp">
        <pc:chgData name="Kambic, Emily B" userId="adff157f-17af-4147-a17c-5213006a6835" providerId="ADAL" clId="{FDC397C4-E961-4C4D-873E-5630530BBC29}" dt="2020-11-09T16:22:10.130" v="771" actId="27636"/>
        <pc:sldMkLst>
          <pc:docMk/>
          <pc:sldMk cId="2655138741" sldId="287"/>
        </pc:sldMkLst>
        <pc:spChg chg="mod">
          <ac:chgData name="Kambic, Emily B" userId="adff157f-17af-4147-a17c-5213006a6835" providerId="ADAL" clId="{FDC397C4-E961-4C4D-873E-5630530BBC29}" dt="2020-11-09T16:22:10.130" v="771" actId="27636"/>
          <ac:spMkLst>
            <pc:docMk/>
            <pc:sldMk cId="2655138741" sldId="287"/>
            <ac:spMk id="3" creationId="{C85FAAB3-9CD6-44DF-B4E5-72ED24056A54}"/>
          </ac:spMkLst>
        </pc:spChg>
      </pc:sldChg>
      <pc:sldChg chg="ord">
        <pc:chgData name="Kambic, Emily B" userId="adff157f-17af-4147-a17c-5213006a6835" providerId="ADAL" clId="{FDC397C4-E961-4C4D-873E-5630530BBC29}" dt="2020-11-09T16:18:16.084" v="324"/>
        <pc:sldMkLst>
          <pc:docMk/>
          <pc:sldMk cId="906659211" sldId="288"/>
        </pc:sldMkLst>
      </pc:sldChg>
      <pc:sldChg chg="del">
        <pc:chgData name="Kambic, Emily B" userId="adff157f-17af-4147-a17c-5213006a6835" providerId="ADAL" clId="{FDC397C4-E961-4C4D-873E-5630530BBC29}" dt="2020-11-09T16:17:28.418" v="113" actId="2696"/>
        <pc:sldMkLst>
          <pc:docMk/>
          <pc:sldMk cId="2415279864" sldId="289"/>
        </pc:sldMkLst>
      </pc:sldChg>
      <pc:sldChg chg="modSp">
        <pc:chgData name="Kambic, Emily B" userId="adff157f-17af-4147-a17c-5213006a6835" providerId="ADAL" clId="{FDC397C4-E961-4C4D-873E-5630530BBC29}" dt="2020-11-09T16:18:12.139" v="323" actId="20577"/>
        <pc:sldMkLst>
          <pc:docMk/>
          <pc:sldMk cId="2146277411" sldId="290"/>
        </pc:sldMkLst>
        <pc:spChg chg="mod">
          <ac:chgData name="Kambic, Emily B" userId="adff157f-17af-4147-a17c-5213006a6835" providerId="ADAL" clId="{FDC397C4-E961-4C4D-873E-5630530BBC29}" dt="2020-11-09T16:18:12.139" v="323" actId="20577"/>
          <ac:spMkLst>
            <pc:docMk/>
            <pc:sldMk cId="2146277411" sldId="290"/>
            <ac:spMk id="3" creationId="{C85FAAB3-9CD6-44DF-B4E5-72ED24056A54}"/>
          </ac:spMkLst>
        </pc:spChg>
      </pc:sldChg>
      <pc:sldChg chg="modSp modNotesTx">
        <pc:chgData name="Kambic, Emily B" userId="adff157f-17af-4147-a17c-5213006a6835" providerId="ADAL" clId="{FDC397C4-E961-4C4D-873E-5630530BBC29}" dt="2020-11-09T16:23:40.878" v="987" actId="20577"/>
        <pc:sldMkLst>
          <pc:docMk/>
          <pc:sldMk cId="3160861760" sldId="291"/>
        </pc:sldMkLst>
        <pc:spChg chg="mod">
          <ac:chgData name="Kambic, Emily B" userId="adff157f-17af-4147-a17c-5213006a6835" providerId="ADAL" clId="{FDC397C4-E961-4C4D-873E-5630530BBC29}" dt="2020-11-09T16:23:01.920" v="810" actId="20577"/>
          <ac:spMkLst>
            <pc:docMk/>
            <pc:sldMk cId="3160861760" sldId="291"/>
            <ac:spMk id="10" creationId="{7BE0DBAA-1949-411E-890F-495658A13CF0}"/>
          </ac:spMkLst>
        </pc:spChg>
      </pc:sldChg>
      <pc:sldChg chg="modSp add del modNotesTx">
        <pc:chgData name="Kambic, Emily B" userId="adff157f-17af-4147-a17c-5213006a6835" providerId="ADAL" clId="{FDC397C4-E961-4C4D-873E-5630530BBC29}" dt="2020-11-09T16:58:08.391" v="2979" actId="20577"/>
        <pc:sldMkLst>
          <pc:docMk/>
          <pc:sldMk cId="1748699961" sldId="292"/>
        </pc:sldMkLst>
        <pc:spChg chg="mod">
          <ac:chgData name="Kambic, Emily B" userId="adff157f-17af-4147-a17c-5213006a6835" providerId="ADAL" clId="{FDC397C4-E961-4C4D-873E-5630530BBC29}" dt="2020-11-09T16:54:55.868" v="2785" actId="20577"/>
          <ac:spMkLst>
            <pc:docMk/>
            <pc:sldMk cId="1748699961" sldId="292"/>
            <ac:spMk id="10" creationId="{7BE0DBAA-1949-411E-890F-495658A13CF0}"/>
          </ac:spMkLst>
        </pc:spChg>
      </pc:sldChg>
      <pc:sldChg chg="modSp modNotesTx">
        <pc:chgData name="Kambic, Emily B" userId="adff157f-17af-4147-a17c-5213006a6835" providerId="ADAL" clId="{FDC397C4-E961-4C4D-873E-5630530BBC29}" dt="2020-11-09T16:53:22.374" v="2725" actId="20577"/>
        <pc:sldMkLst>
          <pc:docMk/>
          <pc:sldMk cId="933762623" sldId="293"/>
        </pc:sldMkLst>
        <pc:spChg chg="mod">
          <ac:chgData name="Kambic, Emily B" userId="adff157f-17af-4147-a17c-5213006a6835" providerId="ADAL" clId="{FDC397C4-E961-4C4D-873E-5630530BBC29}" dt="2020-11-09T16:53:22.374" v="2725" actId="20577"/>
          <ac:spMkLst>
            <pc:docMk/>
            <pc:sldMk cId="933762623" sldId="293"/>
            <ac:spMk id="10" creationId="{7BE0DBAA-1949-411E-890F-495658A13CF0}"/>
          </ac:spMkLst>
        </pc:spChg>
      </pc:sldChg>
      <pc:sldChg chg="modSp modNotesTx">
        <pc:chgData name="Kambic, Emily B" userId="adff157f-17af-4147-a17c-5213006a6835" providerId="ADAL" clId="{FDC397C4-E961-4C4D-873E-5630530BBC29}" dt="2020-11-09T17:08:09.850" v="4795" actId="20577"/>
        <pc:sldMkLst>
          <pc:docMk/>
          <pc:sldMk cId="1951630707" sldId="294"/>
        </pc:sldMkLst>
        <pc:spChg chg="mod">
          <ac:chgData name="Kambic, Emily B" userId="adff157f-17af-4147-a17c-5213006a6835" providerId="ADAL" clId="{FDC397C4-E961-4C4D-873E-5630530BBC29}" dt="2020-11-09T16:55:03.998" v="2788" actId="20577"/>
          <ac:spMkLst>
            <pc:docMk/>
            <pc:sldMk cId="1951630707" sldId="294"/>
            <ac:spMk id="10" creationId="{7BE0DBAA-1949-411E-890F-495658A13CF0}"/>
          </ac:spMkLst>
        </pc:spChg>
      </pc:sldChg>
      <pc:sldChg chg="modSp modNotesTx">
        <pc:chgData name="Kambic, Emily B" userId="adff157f-17af-4147-a17c-5213006a6835" providerId="ADAL" clId="{FDC397C4-E961-4C4D-873E-5630530BBC29}" dt="2020-11-09T16:29:18.828" v="1733" actId="20577"/>
        <pc:sldMkLst>
          <pc:docMk/>
          <pc:sldMk cId="1423909683" sldId="297"/>
        </pc:sldMkLst>
        <pc:spChg chg="mod">
          <ac:chgData name="Kambic, Emily B" userId="adff157f-17af-4147-a17c-5213006a6835" providerId="ADAL" clId="{FDC397C4-E961-4C4D-873E-5630530BBC29}" dt="2020-11-09T16:18:23.741" v="326" actId="20577"/>
          <ac:spMkLst>
            <pc:docMk/>
            <pc:sldMk cId="1423909683" sldId="297"/>
            <ac:spMk id="3" creationId="{89DE5536-1054-4368-A049-59CE0E9209DE}"/>
          </ac:spMkLst>
        </pc:spChg>
      </pc:sldChg>
      <pc:sldChg chg="add del">
        <pc:chgData name="Kambic, Emily B" userId="adff157f-17af-4147-a17c-5213006a6835" providerId="ADAL" clId="{FDC397C4-E961-4C4D-873E-5630530BBC29}" dt="2020-11-09T16:45:24.329" v="1740" actId="2696"/>
        <pc:sldMkLst>
          <pc:docMk/>
          <pc:sldMk cId="707105042" sldId="298"/>
        </pc:sldMkLst>
      </pc:sldChg>
    </pc:docChg>
  </pc:docChgLst>
  <pc:docChgLst>
    <pc:chgData name="Kambic, Emily B" userId="adff157f-17af-4147-a17c-5213006a6835" providerId="ADAL" clId="{2A94A3EA-2E12-4015-A83F-F164F4570FC6}"/>
    <pc:docChg chg="custSel addSld delSld modSld sldOrd modSection">
      <pc:chgData name="Kambic, Emily B" userId="adff157f-17af-4147-a17c-5213006a6835" providerId="ADAL" clId="{2A94A3EA-2E12-4015-A83F-F164F4570FC6}" dt="2020-11-10T23:38:48.082" v="1897" actId="962"/>
      <pc:docMkLst>
        <pc:docMk/>
      </pc:docMkLst>
      <pc:sldChg chg="modSp">
        <pc:chgData name="Kambic, Emily B" userId="adff157f-17af-4147-a17c-5213006a6835" providerId="ADAL" clId="{2A94A3EA-2E12-4015-A83F-F164F4570FC6}" dt="2020-11-10T23:38:10.882" v="1895" actId="962"/>
        <pc:sldMkLst>
          <pc:docMk/>
          <pc:sldMk cId="352107670" sldId="256"/>
        </pc:sldMkLst>
        <pc:picChg chg="mod">
          <ac:chgData name="Kambic, Emily B" userId="adff157f-17af-4147-a17c-5213006a6835" providerId="ADAL" clId="{2A94A3EA-2E12-4015-A83F-F164F4570FC6}" dt="2020-11-10T23:38:10.882" v="1895" actId="962"/>
          <ac:picMkLst>
            <pc:docMk/>
            <pc:sldMk cId="352107670" sldId="256"/>
            <ac:picMk id="3" creationId="{1F702E05-ECF4-43C3-A3B0-32E1BA1C7883}"/>
          </ac:picMkLst>
        </pc:picChg>
      </pc:sldChg>
      <pc:sldChg chg="modSp">
        <pc:chgData name="Kambic, Emily B" userId="adff157f-17af-4147-a17c-5213006a6835" providerId="ADAL" clId="{2A94A3EA-2E12-4015-A83F-F164F4570FC6}" dt="2020-11-10T23:36:53.423" v="1891" actId="962"/>
        <pc:sldMkLst>
          <pc:docMk/>
          <pc:sldMk cId="525645676" sldId="257"/>
        </pc:sldMkLst>
        <pc:spChg chg="mod">
          <ac:chgData name="Kambic, Emily B" userId="adff157f-17af-4147-a17c-5213006a6835" providerId="ADAL" clId="{2A94A3EA-2E12-4015-A83F-F164F4570FC6}" dt="2020-11-10T23:36:53.423" v="1891" actId="962"/>
          <ac:spMkLst>
            <pc:docMk/>
            <pc:sldMk cId="525645676" sldId="257"/>
            <ac:spMk id="10" creationId="{7BE0DBAA-1949-411E-890F-495658A13CF0}"/>
          </ac:spMkLst>
        </pc:spChg>
      </pc:sldChg>
      <pc:sldChg chg="modNotesTx">
        <pc:chgData name="Kambic, Emily B" userId="adff157f-17af-4147-a17c-5213006a6835" providerId="ADAL" clId="{2A94A3EA-2E12-4015-A83F-F164F4570FC6}" dt="2020-11-10T23:34:19.119" v="1890" actId="20577"/>
        <pc:sldMkLst>
          <pc:docMk/>
          <pc:sldMk cId="3705848819" sldId="272"/>
        </pc:sldMkLst>
      </pc:sldChg>
      <pc:sldChg chg="modSp">
        <pc:chgData name="Kambic, Emily B" userId="adff157f-17af-4147-a17c-5213006a6835" providerId="ADAL" clId="{2A94A3EA-2E12-4015-A83F-F164F4570FC6}" dt="2020-11-10T16:56:57.026" v="1887" actId="20577"/>
        <pc:sldMkLst>
          <pc:docMk/>
          <pc:sldMk cId="2383051479" sldId="276"/>
        </pc:sldMkLst>
        <pc:graphicFrameChg chg="modGraphic">
          <ac:chgData name="Kambic, Emily B" userId="adff157f-17af-4147-a17c-5213006a6835" providerId="ADAL" clId="{2A94A3EA-2E12-4015-A83F-F164F4570FC6}" dt="2020-11-10T16:56:57.026" v="1887" actId="20577"/>
          <ac:graphicFrameMkLst>
            <pc:docMk/>
            <pc:sldMk cId="2383051479" sldId="276"/>
            <ac:graphicFrameMk id="7" creationId="{AF3D93DE-A15E-4E08-91F9-20E352E0166C}"/>
          </ac:graphicFrameMkLst>
        </pc:graphicFrameChg>
      </pc:sldChg>
      <pc:sldChg chg="del">
        <pc:chgData name="Kambic, Emily B" userId="adff157f-17af-4147-a17c-5213006a6835" providerId="ADAL" clId="{2A94A3EA-2E12-4015-A83F-F164F4570FC6}" dt="2020-11-10T17:13:55.783" v="1889" actId="2696"/>
        <pc:sldMkLst>
          <pc:docMk/>
          <pc:sldMk cId="906659211" sldId="288"/>
        </pc:sldMkLst>
      </pc:sldChg>
      <pc:sldChg chg="modSp">
        <pc:chgData name="Kambic, Emily B" userId="adff157f-17af-4147-a17c-5213006a6835" providerId="ADAL" clId="{2A94A3EA-2E12-4015-A83F-F164F4570FC6}" dt="2020-11-10T17:13:51.427" v="1888" actId="20577"/>
        <pc:sldMkLst>
          <pc:docMk/>
          <pc:sldMk cId="2146277411" sldId="290"/>
        </pc:sldMkLst>
        <pc:spChg chg="mod">
          <ac:chgData name="Kambic, Emily B" userId="adff157f-17af-4147-a17c-5213006a6835" providerId="ADAL" clId="{2A94A3EA-2E12-4015-A83F-F164F4570FC6}" dt="2020-11-10T17:13:51.427" v="1888" actId="20577"/>
          <ac:spMkLst>
            <pc:docMk/>
            <pc:sldMk cId="2146277411" sldId="290"/>
            <ac:spMk id="10" creationId="{7BE0DBAA-1949-411E-890F-495658A13CF0}"/>
          </ac:spMkLst>
        </pc:spChg>
      </pc:sldChg>
      <pc:sldChg chg="ord">
        <pc:chgData name="Kambic, Emily B" userId="adff157f-17af-4147-a17c-5213006a6835" providerId="ADAL" clId="{2A94A3EA-2E12-4015-A83F-F164F4570FC6}" dt="2020-11-10T16:56:50.673" v="1886"/>
        <pc:sldMkLst>
          <pc:docMk/>
          <pc:sldMk cId="3160861760" sldId="291"/>
        </pc:sldMkLst>
      </pc:sldChg>
      <pc:sldChg chg="modSp">
        <pc:chgData name="Kambic, Emily B" userId="adff157f-17af-4147-a17c-5213006a6835" providerId="ADAL" clId="{2A94A3EA-2E12-4015-A83F-F164F4570FC6}" dt="2020-11-10T23:38:26.526" v="1896" actId="962"/>
        <pc:sldMkLst>
          <pc:docMk/>
          <pc:sldMk cId="933762623" sldId="293"/>
        </pc:sldMkLst>
        <pc:picChg chg="mod">
          <ac:chgData name="Kambic, Emily B" userId="adff157f-17af-4147-a17c-5213006a6835" providerId="ADAL" clId="{2A94A3EA-2E12-4015-A83F-F164F4570FC6}" dt="2020-11-10T23:38:26.526" v="1896" actId="962"/>
          <ac:picMkLst>
            <pc:docMk/>
            <pc:sldMk cId="933762623" sldId="293"/>
            <ac:picMk id="5" creationId="{D22EFA02-6AC5-4CD7-8E9C-6E8CBBE59D48}"/>
          </ac:picMkLst>
        </pc:picChg>
      </pc:sldChg>
      <pc:sldChg chg="addSp delSp modSp modNotesTx">
        <pc:chgData name="Kambic, Emily B" userId="adff157f-17af-4147-a17c-5213006a6835" providerId="ADAL" clId="{2A94A3EA-2E12-4015-A83F-F164F4570FC6}" dt="2020-11-10T23:38:48.082" v="1897" actId="962"/>
        <pc:sldMkLst>
          <pc:docMk/>
          <pc:sldMk cId="1951630707" sldId="294"/>
        </pc:sldMkLst>
        <pc:spChg chg="mod">
          <ac:chgData name="Kambic, Emily B" userId="adff157f-17af-4147-a17c-5213006a6835" providerId="ADAL" clId="{2A94A3EA-2E12-4015-A83F-F164F4570FC6}" dt="2020-11-09T18:25:47.264" v="1780" actId="20577"/>
          <ac:spMkLst>
            <pc:docMk/>
            <pc:sldMk cId="1951630707" sldId="294"/>
            <ac:spMk id="10" creationId="{7BE0DBAA-1949-411E-890F-495658A13CF0}"/>
          </ac:spMkLst>
        </pc:spChg>
        <pc:spChg chg="mod">
          <ac:chgData name="Kambic, Emily B" userId="adff157f-17af-4147-a17c-5213006a6835" providerId="ADAL" clId="{2A94A3EA-2E12-4015-A83F-F164F4570FC6}" dt="2020-11-09T18:26:49.177" v="1884" actId="20577"/>
          <ac:spMkLst>
            <pc:docMk/>
            <pc:sldMk cId="1951630707" sldId="294"/>
            <ac:spMk id="12" creationId="{16E5EB27-64A5-4A3D-B027-C16979229B12}"/>
          </ac:spMkLst>
        </pc:spChg>
        <pc:picChg chg="add mod ord">
          <ac:chgData name="Kambic, Emily B" userId="adff157f-17af-4147-a17c-5213006a6835" providerId="ADAL" clId="{2A94A3EA-2E12-4015-A83F-F164F4570FC6}" dt="2020-11-10T23:38:48.082" v="1897" actId="962"/>
          <ac:picMkLst>
            <pc:docMk/>
            <pc:sldMk cId="1951630707" sldId="294"/>
            <ac:picMk id="3" creationId="{D7C59CE5-9E83-43C6-809C-5AC1822D20EB}"/>
          </ac:picMkLst>
        </pc:picChg>
        <pc:picChg chg="del mod">
          <ac:chgData name="Kambic, Emily B" userId="adff157f-17af-4147-a17c-5213006a6835" providerId="ADAL" clId="{2A94A3EA-2E12-4015-A83F-F164F4570FC6}" dt="2020-11-09T18:26:08.170" v="1784" actId="478"/>
          <ac:picMkLst>
            <pc:docMk/>
            <pc:sldMk cId="1951630707" sldId="294"/>
            <ac:picMk id="5" creationId="{0520749C-5E8E-4FBC-B429-E6967704F17C}"/>
          </ac:picMkLst>
        </pc:picChg>
      </pc:sldChg>
      <pc:sldChg chg="modSp">
        <pc:chgData name="Kambic, Emily B" userId="adff157f-17af-4147-a17c-5213006a6835" providerId="ADAL" clId="{2A94A3EA-2E12-4015-A83F-F164F4570FC6}" dt="2020-11-10T23:37:22.542" v="1894" actId="962"/>
        <pc:sldMkLst>
          <pc:docMk/>
          <pc:sldMk cId="3444435945" sldId="295"/>
        </pc:sldMkLst>
        <pc:spChg chg="mod">
          <ac:chgData name="Kambic, Emily B" userId="adff157f-17af-4147-a17c-5213006a6835" providerId="ADAL" clId="{2A94A3EA-2E12-4015-A83F-F164F4570FC6}" dt="2020-11-10T23:36:57.464" v="1892" actId="962"/>
          <ac:spMkLst>
            <pc:docMk/>
            <pc:sldMk cId="3444435945" sldId="295"/>
            <ac:spMk id="10" creationId="{7BE0DBAA-1949-411E-890F-495658A13CF0}"/>
          </ac:spMkLst>
        </pc:spChg>
        <pc:spChg chg="mod">
          <ac:chgData name="Kambic, Emily B" userId="adff157f-17af-4147-a17c-5213006a6835" providerId="ADAL" clId="{2A94A3EA-2E12-4015-A83F-F164F4570FC6}" dt="2020-11-10T23:36:59.389" v="1893" actId="13244"/>
          <ac:spMkLst>
            <pc:docMk/>
            <pc:sldMk cId="3444435945" sldId="295"/>
            <ac:spMk id="12" creationId="{2838A77F-DD2A-49CD-B90E-FB5B281ED008}"/>
          </ac:spMkLst>
        </pc:spChg>
        <pc:picChg chg="mod">
          <ac:chgData name="Kambic, Emily B" userId="adff157f-17af-4147-a17c-5213006a6835" providerId="ADAL" clId="{2A94A3EA-2E12-4015-A83F-F164F4570FC6}" dt="2020-11-10T23:37:22.542" v="1894" actId="962"/>
          <ac:picMkLst>
            <pc:docMk/>
            <pc:sldMk cId="3444435945" sldId="295"/>
            <ac:picMk id="4" creationId="{FFCC6061-D23C-48C3-8D9E-EB74A8D65009}"/>
          </ac:picMkLst>
        </pc:picChg>
      </pc:sldChg>
      <pc:sldChg chg="del">
        <pc:chgData name="Kambic, Emily B" userId="adff157f-17af-4147-a17c-5213006a6835" providerId="ADAL" clId="{2A94A3EA-2E12-4015-A83F-F164F4570FC6}" dt="2020-11-09T18:17:24.307" v="1" actId="2696"/>
        <pc:sldMkLst>
          <pc:docMk/>
          <pc:sldMk cId="187163800" sldId="296"/>
        </pc:sldMkLst>
      </pc:sldChg>
      <pc:sldChg chg="add">
        <pc:chgData name="Kambic, Emily B" userId="adff157f-17af-4147-a17c-5213006a6835" providerId="ADAL" clId="{2A94A3EA-2E12-4015-A83F-F164F4570FC6}" dt="2020-11-09T18:17:06.770" v="0"/>
        <pc:sldMkLst>
          <pc:docMk/>
          <pc:sldMk cId="348704275" sldId="298"/>
        </pc:sldMkLst>
      </pc:sldChg>
    </pc:docChg>
  </pc:docChgLst>
  <pc:docChgLst>
    <pc:chgData name="Christie, Anna K" userId="9bcdfae9-1447-4d66-9585-0c6c3d4a4643" providerId="ADAL" clId="{1ABC52E1-8576-4782-92D3-C723E2CF26E8}"/>
    <pc:docChg chg="modSld">
      <pc:chgData name="Christie, Anna K" userId="9bcdfae9-1447-4d66-9585-0c6c3d4a4643" providerId="ADAL" clId="{1ABC52E1-8576-4782-92D3-C723E2CF26E8}" dt="2022-03-18T20:54:19.401" v="7" actId="13244"/>
      <pc:docMkLst>
        <pc:docMk/>
      </pc:docMkLst>
      <pc:sldChg chg="modSp mod">
        <pc:chgData name="Christie, Anna K" userId="9bcdfae9-1447-4d66-9585-0c6c3d4a4643" providerId="ADAL" clId="{1ABC52E1-8576-4782-92D3-C723E2CF26E8}" dt="2022-03-18T20:53:55.398" v="1" actId="962"/>
        <pc:sldMkLst>
          <pc:docMk/>
          <pc:sldMk cId="525645676" sldId="257"/>
        </pc:sldMkLst>
        <pc:spChg chg="mod">
          <ac:chgData name="Christie, Anna K" userId="9bcdfae9-1447-4d66-9585-0c6c3d4a4643" providerId="ADAL" clId="{1ABC52E1-8576-4782-92D3-C723E2CF26E8}" dt="2022-03-18T20:53:55.398" v="1" actId="962"/>
          <ac:spMkLst>
            <pc:docMk/>
            <pc:sldMk cId="525645676" sldId="257"/>
            <ac:spMk id="10" creationId="{7BE0DBAA-1949-411E-890F-495658A13CF0}"/>
          </ac:spMkLst>
        </pc:spChg>
      </pc:sldChg>
      <pc:sldChg chg="modSp mod">
        <pc:chgData name="Christie, Anna K" userId="9bcdfae9-1447-4d66-9585-0c6c3d4a4643" providerId="ADAL" clId="{1ABC52E1-8576-4782-92D3-C723E2CF26E8}" dt="2022-03-18T20:54:10.745" v="4" actId="13244"/>
        <pc:sldMkLst>
          <pc:docMk/>
          <pc:sldMk cId="3444435945" sldId="295"/>
        </pc:sldMkLst>
        <pc:spChg chg="mod ord">
          <ac:chgData name="Christie, Anna K" userId="9bcdfae9-1447-4d66-9585-0c6c3d4a4643" providerId="ADAL" clId="{1ABC52E1-8576-4782-92D3-C723E2CF26E8}" dt="2022-03-18T20:54:10.745" v="4" actId="13244"/>
          <ac:spMkLst>
            <pc:docMk/>
            <pc:sldMk cId="3444435945" sldId="295"/>
            <ac:spMk id="10" creationId="{7BE0DBAA-1949-411E-890F-495658A13CF0}"/>
          </ac:spMkLst>
        </pc:spChg>
      </pc:sldChg>
      <pc:sldChg chg="modSp mod">
        <pc:chgData name="Christie, Anna K" userId="9bcdfae9-1447-4d66-9585-0c6c3d4a4643" providerId="ADAL" clId="{1ABC52E1-8576-4782-92D3-C723E2CF26E8}" dt="2022-03-18T20:54:19.401" v="7" actId="13244"/>
        <pc:sldMkLst>
          <pc:docMk/>
          <pc:sldMk cId="348704275" sldId="298"/>
        </pc:sldMkLst>
        <pc:spChg chg="mod ord">
          <ac:chgData name="Christie, Anna K" userId="9bcdfae9-1447-4d66-9585-0c6c3d4a4643" providerId="ADAL" clId="{1ABC52E1-8576-4782-92D3-C723E2CF26E8}" dt="2022-03-18T20:54:19.401" v="7" actId="13244"/>
          <ac:spMkLst>
            <pc:docMk/>
            <pc:sldMk cId="348704275" sldId="298"/>
            <ac:spMk id="10" creationId="{7BE0DBAA-1949-411E-890F-495658A13CF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0E807D-4DD5-4219-919E-12804311F3E7}" type="datetimeFigureOut">
              <a:rPr lang="en-US" smtClean="0"/>
              <a:t>3/18/2022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2D367B-7909-46F8-A870-FA5CB5F709C0}" type="slidenum">
              <a:rPr lang="en-US" smtClean="0"/>
              <a:t>‹#›</a:t>
            </a:fld>
            <a:endParaRPr lang="en-US" dirty="0"/>
          </a:p>
        </p:txBody>
      </p:sp>
    </p:spTree>
    <p:extLst>
      <p:ext uri="{BB962C8B-B14F-4D97-AF65-F5344CB8AC3E}">
        <p14:creationId xmlns:p14="http://schemas.microsoft.com/office/powerpoint/2010/main" val="1863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speaker intro and what we’re going to cover – grants from the ABPP with a focus on preservation planning grants, expanded eligibility guidance, examples of successful projects, and time for Q&amp;A</a:t>
            </a:r>
          </a:p>
        </p:txBody>
      </p:sp>
      <p:sp>
        <p:nvSpPr>
          <p:cNvPr id="4" name="Slide Number Placeholder 3"/>
          <p:cNvSpPr>
            <a:spLocks noGrp="1"/>
          </p:cNvSpPr>
          <p:nvPr>
            <p:ph type="sldNum" sz="quarter" idx="5"/>
          </p:nvPr>
        </p:nvSpPr>
        <p:spPr/>
        <p:txBody>
          <a:bodyPr/>
          <a:lstStyle/>
          <a:p>
            <a:fld id="{252D367B-7909-46F8-A870-FA5CB5F709C0}" type="slidenum">
              <a:rPr lang="en-US" smtClean="0"/>
              <a:t>1</a:t>
            </a:fld>
            <a:endParaRPr lang="en-US" dirty="0"/>
          </a:p>
        </p:txBody>
      </p:sp>
    </p:spTree>
    <p:extLst>
      <p:ext uri="{BB962C8B-B14F-4D97-AF65-F5344CB8AC3E}">
        <p14:creationId xmlns:p14="http://schemas.microsoft.com/office/powerpoint/2010/main" val="30482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give a couple of examples of lesser known armed conflicts that we have recently funded, that also exemplify project activities people might not think of as “preservation,” but that we believe contribute to stewardship. </a:t>
            </a:r>
          </a:p>
          <a:p>
            <a:endParaRPr lang="en-US" dirty="0"/>
          </a:p>
          <a:p>
            <a:r>
              <a:rPr lang="en-US" dirty="0"/>
              <a:t>Now, we haven’t given a clear definition of associated sites for these grants previously, so there are fewer funded examples, but I’d like to discuss a few types of potentially eligible sites that aren’t battlefields per se. One type would be the fort, supply depot, or other infrastructure intimately tied with preparation and defense in conflict, even if no battle was fought. Another would be rail lines that provided supply and transport so critical that armies fought to defend them. Also contraband camps, recruitment stations, hospitals, etc. We are open to creative proposals applying this definition in historically grounded ways to projects that will be innovative for our program. </a:t>
            </a:r>
          </a:p>
        </p:txBody>
      </p:sp>
      <p:sp>
        <p:nvSpPr>
          <p:cNvPr id="4" name="Slide Number Placeholder 3"/>
          <p:cNvSpPr>
            <a:spLocks noGrp="1"/>
          </p:cNvSpPr>
          <p:nvPr>
            <p:ph type="sldNum" sz="quarter" idx="5"/>
          </p:nvPr>
        </p:nvSpPr>
        <p:spPr/>
        <p:txBody>
          <a:bodyPr/>
          <a:lstStyle/>
          <a:p>
            <a:fld id="{252D367B-7909-46F8-A870-FA5CB5F709C0}" type="slidenum">
              <a:rPr lang="en-US" smtClean="0"/>
              <a:t>10</a:t>
            </a:fld>
            <a:endParaRPr lang="en-US" dirty="0"/>
          </a:p>
        </p:txBody>
      </p:sp>
    </p:spTree>
    <p:extLst>
      <p:ext uri="{BB962C8B-B14F-4D97-AF65-F5344CB8AC3E}">
        <p14:creationId xmlns:p14="http://schemas.microsoft.com/office/powerpoint/2010/main" val="2294570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11</a:t>
            </a:fld>
            <a:endParaRPr lang="en-US" dirty="0"/>
          </a:p>
        </p:txBody>
      </p:sp>
    </p:spTree>
    <p:extLst>
      <p:ext uri="{BB962C8B-B14F-4D97-AF65-F5344CB8AC3E}">
        <p14:creationId xmlns:p14="http://schemas.microsoft.com/office/powerpoint/2010/main" val="694066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Plus anything else that is unallowable under 2 CFR 200</a:t>
            </a:r>
          </a:p>
        </p:txBody>
      </p:sp>
      <p:sp>
        <p:nvSpPr>
          <p:cNvPr id="4" name="Slide Number Placeholder 3"/>
          <p:cNvSpPr>
            <a:spLocks noGrp="1"/>
          </p:cNvSpPr>
          <p:nvPr>
            <p:ph type="sldNum" sz="quarter" idx="5"/>
          </p:nvPr>
        </p:nvSpPr>
        <p:spPr/>
        <p:txBody>
          <a:bodyPr/>
          <a:lstStyle/>
          <a:p>
            <a:fld id="{252D367B-7909-46F8-A870-FA5CB5F709C0}" type="slidenum">
              <a:rPr lang="en-US" smtClean="0"/>
              <a:t>12</a:t>
            </a:fld>
            <a:endParaRPr lang="en-US" dirty="0"/>
          </a:p>
        </p:txBody>
      </p:sp>
    </p:spTree>
    <p:extLst>
      <p:ext uri="{BB962C8B-B14F-4D97-AF65-F5344CB8AC3E}">
        <p14:creationId xmlns:p14="http://schemas.microsoft.com/office/powerpoint/2010/main" val="130638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 traced Temecula Massacre as a result of Battle of San Pasqual, 1846. Previous eligibility guidelines had said specifically “battlefields” were eligible and a site had to be directly connected to a battlefield, which left one-sided violence like massacres in an ambiguous space. New guidelines say that sites must be connected to an armed conflict, but do not have to fit the definition of a battlefield, which is not applicable for all wars or even all occurrences of collective violence during a given war. </a:t>
            </a:r>
          </a:p>
          <a:p>
            <a:endParaRPr lang="en-US" dirty="0"/>
          </a:p>
          <a:p>
            <a:r>
              <a:rPr lang="en-US" dirty="0"/>
              <a:t>This is a sensitive site to the Pechanga Band, so identifying the resources associated with the massacre is an important step toward preserving them, especially since they are not all on tribal land. Additionally, the grant includes funding for a documentary film about the battle and its resonance for the Tribe, which is an activity that might not immediately occur to everyone as preservation-oriented, so we wanted to highlight this.</a:t>
            </a:r>
          </a:p>
        </p:txBody>
      </p:sp>
      <p:sp>
        <p:nvSpPr>
          <p:cNvPr id="4" name="Slide Number Placeholder 3"/>
          <p:cNvSpPr>
            <a:spLocks noGrp="1"/>
          </p:cNvSpPr>
          <p:nvPr>
            <p:ph type="sldNum" sz="quarter" idx="5"/>
          </p:nvPr>
        </p:nvSpPr>
        <p:spPr/>
        <p:txBody>
          <a:bodyPr/>
          <a:lstStyle/>
          <a:p>
            <a:fld id="{252D367B-7909-46F8-A870-FA5CB5F709C0}" type="slidenum">
              <a:rPr lang="en-US" smtClean="0"/>
              <a:t>13</a:t>
            </a:fld>
            <a:endParaRPr lang="en-US" dirty="0"/>
          </a:p>
        </p:txBody>
      </p:sp>
    </p:spTree>
    <p:extLst>
      <p:ext uri="{BB962C8B-B14F-4D97-AF65-F5344CB8AC3E}">
        <p14:creationId xmlns:p14="http://schemas.microsoft.com/office/powerpoint/2010/main" val="2141513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Ball State University’s Archaeology and Applied Anthropology Laboratories has received multiple planning grants for work on battlefields in the Midwest, which I’d like to discuss as an example of best practices for non-Native applicants. Two recent grants in 2018 and 2020 have focused on archeological survey to research the Revolutionary War battle of Peckuwe and the extension of settlers into today’s Ohio. While this project is led by non-Native researchers, they have worked to build relationships with tribes like the Eastern Shawnee and Shawnee Tribe of OK who are part of this history, starting with seeking tribal input prior to applying and continuing to communicate throughout the projects. We know this through letters of support from the tribes.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NPS ABPP invites tribes to consult on our grantmaking activities under Section 106 of the National Historic Preservation Act, and we see over and over that when non-Native applicants start building these relationships early, and the Section 106 initiation letter is not the first time a tribal leader or THPO hears about a project, this leads to better relationships and a greater chance for indigenous perspectives to shape the project. This is relevant for any conflict, since Native ancestral lands and Native people were involved in the Revolutionary War, Civil War, World War II, and others people might not initially think of. If you would like to propose a project and are not sure how to find tribes with interest in the area, your SHPO can help. Please also be aware that you can apply for a grant just to work on building these relationships prior to starting a larger project. (Image: Ball State University)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D367B-7909-46F8-A870-FA5CB5F709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49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15</a:t>
            </a:fld>
            <a:endParaRPr lang="en-US" dirty="0"/>
          </a:p>
        </p:txBody>
      </p:sp>
    </p:spTree>
    <p:extLst>
      <p:ext uri="{BB962C8B-B14F-4D97-AF65-F5344CB8AC3E}">
        <p14:creationId xmlns:p14="http://schemas.microsoft.com/office/powerpoint/2010/main" val="2209488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16</a:t>
            </a:fld>
            <a:endParaRPr lang="en-US" dirty="0"/>
          </a:p>
        </p:txBody>
      </p:sp>
    </p:spTree>
    <p:extLst>
      <p:ext uri="{BB962C8B-B14F-4D97-AF65-F5344CB8AC3E}">
        <p14:creationId xmlns:p14="http://schemas.microsoft.com/office/powerpoint/2010/main" val="2332346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17</a:t>
            </a:fld>
            <a:endParaRPr lang="en-US" dirty="0"/>
          </a:p>
        </p:txBody>
      </p:sp>
    </p:spTree>
    <p:extLst>
      <p:ext uri="{BB962C8B-B14F-4D97-AF65-F5344CB8AC3E}">
        <p14:creationId xmlns:p14="http://schemas.microsoft.com/office/powerpoint/2010/main" val="1576796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18</a:t>
            </a:fld>
            <a:endParaRPr lang="en-US" dirty="0"/>
          </a:p>
        </p:txBody>
      </p:sp>
    </p:spTree>
    <p:extLst>
      <p:ext uri="{BB962C8B-B14F-4D97-AF65-F5344CB8AC3E}">
        <p14:creationId xmlns:p14="http://schemas.microsoft.com/office/powerpoint/2010/main" val="2642060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Geographic: west of Mississippi</a:t>
            </a:r>
          </a:p>
          <a:p>
            <a:r>
              <a:rPr lang="en-US" dirty="0"/>
              <a:t>Community-led: especially for explorations of Black and Indigenous history, funding projects for descendant community led organizations or strong partnership projects</a:t>
            </a:r>
          </a:p>
          <a:p>
            <a:r>
              <a:rPr lang="en-US" dirty="0"/>
              <a:t>Historical: Black history and associated sites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review, This year’s funding competition will be starting very soon, and application materials will be available at grants.gov. We are excited to fund new projects directed by communities and their needs, representing the histories of all Americans. Next week we will be offering webinars focusing on Native American and African American histories and how they relate to battlefield preservation, so we also invite you and your networks to join us again Tuesday and Wednesday afternoons if you’d like to hear more; you can sign up on our website. We know there are so many more stories to be told and places to be cared for, we are excited to hear your ideas.</a:t>
            </a:r>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19</a:t>
            </a:fld>
            <a:endParaRPr lang="en-US" dirty="0"/>
          </a:p>
        </p:txBody>
      </p:sp>
    </p:spTree>
    <p:extLst>
      <p:ext uri="{BB962C8B-B14F-4D97-AF65-F5344CB8AC3E}">
        <p14:creationId xmlns:p14="http://schemas.microsoft.com/office/powerpoint/2010/main" val="344758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2017 grant application asked a provocative question: “What have we overlooked?” in the stories that shape battlefield preservation priorities?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University of Montana used a 2017 grant to complete a study of how spirituality and spiritual landscapes shaped battlefield strategies and histories on the Northern Plains. This collaborative project was led by both Native and non-Native researchers, partnering with the Crow Tribe, elders, Salish Kootenai College, and Little Big Horn College. The project centered </a:t>
            </a:r>
            <a:r>
              <a:rPr lang="en-US" sz="1200" kern="1200" dirty="0" err="1">
                <a:solidFill>
                  <a:schemeClr val="tx1"/>
                </a:solidFill>
                <a:effectLst/>
                <a:latin typeface="+mn-lt"/>
                <a:ea typeface="+mn-ea"/>
                <a:cs typeface="+mn-cs"/>
              </a:rPr>
              <a:t>Apsáalooke</a:t>
            </a:r>
            <a:r>
              <a:rPr lang="en-US" sz="1200" kern="1200" dirty="0">
                <a:solidFill>
                  <a:schemeClr val="tx1"/>
                </a:solidFill>
                <a:effectLst/>
                <a:latin typeface="+mn-lt"/>
                <a:ea typeface="+mn-ea"/>
                <a:cs typeface="+mn-cs"/>
              </a:rPr>
              <a:t> (Crow) perspectives on </a:t>
            </a:r>
            <a:r>
              <a:rPr lang="en-US" sz="1200" kern="1200" dirty="0" err="1">
                <a:solidFill>
                  <a:schemeClr val="tx1"/>
                </a:solidFill>
                <a:effectLst/>
                <a:latin typeface="+mn-lt"/>
                <a:ea typeface="+mn-ea"/>
                <a:cs typeface="+mn-cs"/>
              </a:rPr>
              <a:t>Ashkoota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Binnaxchikua</a:t>
            </a:r>
            <a:r>
              <a:rPr lang="en-US" sz="1200" kern="1200" dirty="0">
                <a:solidFill>
                  <a:schemeClr val="tx1"/>
                </a:solidFill>
                <a:effectLst/>
                <a:latin typeface="+mn-lt"/>
                <a:ea typeface="+mn-ea"/>
                <a:cs typeface="+mn-cs"/>
              </a:rPr>
              <a:t>/Where The Camp Was Fortified, also known as the Battle of Arrow Creek, which occurred between </a:t>
            </a:r>
            <a:r>
              <a:rPr lang="en-US" sz="1200" kern="1200" dirty="0" err="1">
                <a:solidFill>
                  <a:schemeClr val="tx1"/>
                </a:solidFill>
                <a:effectLst/>
                <a:latin typeface="+mn-lt"/>
                <a:ea typeface="+mn-ea"/>
                <a:cs typeface="+mn-cs"/>
              </a:rPr>
              <a:t>Apsalooke</a:t>
            </a:r>
            <a:r>
              <a:rPr lang="en-US" sz="1200" kern="1200" dirty="0">
                <a:solidFill>
                  <a:schemeClr val="tx1"/>
                </a:solidFill>
                <a:effectLst/>
                <a:latin typeface="+mn-lt"/>
                <a:ea typeface="+mn-ea"/>
                <a:cs typeface="+mn-cs"/>
              </a:rPr>
              <a:t> and allied Arapaho, Cheyenne, and Sioux forces in 1863-1864 as settler incursions disrupted Native territories and food security. According to </a:t>
            </a:r>
            <a:r>
              <a:rPr lang="en-US" sz="1200" kern="1200" dirty="0" err="1">
                <a:solidFill>
                  <a:schemeClr val="tx1"/>
                </a:solidFill>
                <a:effectLst/>
                <a:latin typeface="+mn-lt"/>
                <a:ea typeface="+mn-ea"/>
                <a:cs typeface="+mn-cs"/>
              </a:rPr>
              <a:t>Apsaalooke</a:t>
            </a:r>
            <a:r>
              <a:rPr lang="en-US" sz="1200" kern="1200" dirty="0">
                <a:solidFill>
                  <a:schemeClr val="tx1"/>
                </a:solidFill>
                <a:effectLst/>
                <a:latin typeface="+mn-lt"/>
                <a:ea typeface="+mn-ea"/>
                <a:cs typeface="+mn-cs"/>
              </a:rPr>
              <a:t> traditions, the history of this battle is interlaced with places, events, and visions that connect battlefield landscapes with spiritual understandings of the past and present. This project recognized that in answering the fundamental question of “where is the battlefield?,” indigenous cultural knowledge is vital for our collective understandings of what happened, where it happened, and why it was important. This project created a case study for an indigenous definition of the battlefield landscape and events that the researchers hope will keep this heritage, which was so carefully preserved for over 150 years, from being overlooked in cultural heritage preservation efforts.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“What have we overlooked?” this grant’s final report was titled “Where They Fought,” which sums up the success of this project in centering Native voices, and leads us to ask, what stories do YOU want to remember? (Image: University of Montana)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D367B-7909-46F8-A870-FA5CB5F709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357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20</a:t>
            </a:fld>
            <a:endParaRPr lang="en-US" dirty="0"/>
          </a:p>
        </p:txBody>
      </p:sp>
    </p:spTree>
    <p:extLst>
      <p:ext uri="{BB962C8B-B14F-4D97-AF65-F5344CB8AC3E}">
        <p14:creationId xmlns:p14="http://schemas.microsoft.com/office/powerpoint/2010/main" val="2058749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b="0" dirty="0">
              <a:solidFill>
                <a:srgbClr val="2B4A1D"/>
              </a:solidFill>
            </a:endParaRPr>
          </a:p>
        </p:txBody>
      </p:sp>
      <p:sp>
        <p:nvSpPr>
          <p:cNvPr id="4" name="Slide Number Placeholder 3"/>
          <p:cNvSpPr>
            <a:spLocks noGrp="1"/>
          </p:cNvSpPr>
          <p:nvPr>
            <p:ph type="sldNum" sz="quarter" idx="5"/>
          </p:nvPr>
        </p:nvSpPr>
        <p:spPr/>
        <p:txBody>
          <a:bodyPr/>
          <a:lstStyle/>
          <a:p>
            <a:fld id="{252D367B-7909-46F8-A870-FA5CB5F709C0}" type="slidenum">
              <a:rPr lang="en-US" smtClean="0"/>
              <a:t>21</a:t>
            </a:fld>
            <a:endParaRPr lang="en-US" dirty="0"/>
          </a:p>
        </p:txBody>
      </p:sp>
    </p:spTree>
    <p:extLst>
      <p:ext uri="{BB962C8B-B14F-4D97-AF65-F5344CB8AC3E}">
        <p14:creationId xmlns:p14="http://schemas.microsoft.com/office/powerpoint/2010/main" val="2722575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Communities are dynamic, and battlefields are also people’s homes, which change as our nation changes. These grants also give grassroots organizations the means to ask their communities, “important things happened here – how do you want to shape this land’s future?” </a:t>
            </a:r>
          </a:p>
          <a:p>
            <a:endParaRPr lang="en-US" dirty="0"/>
          </a:p>
          <a:p>
            <a:r>
              <a:rPr lang="en-US" dirty="0"/>
              <a:t>For instance, one grant to the Alliance… funded capacity building activities for a merger of 3 very small local conservation and community advocacy nonprofits, partnering with Shenandoah Valley battlefields Foundation as well. Very expansive view of battlefield preservation as part of heritage tourism and preservation of valued rural community lifestyles. Brings together multiple groups with grassroots origins in the Shenandoah Valley for a larger voice. Grant application clearly distinguished which activities would be funded by PPG, as specifically tied to battlefields, vs other activities with other funding sources, which is important for eligibility on a project with a broader vision like this. This organization received a 2020 grant for community visioning around the future of the Port Republic and Cross Keys battlefields. How could you imagine bringing people together for places that are important to you? </a:t>
            </a:r>
          </a:p>
          <a:p>
            <a:endParaRPr lang="en-US" dirty="0"/>
          </a:p>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3</a:t>
            </a:fld>
            <a:endParaRPr lang="en-US" dirty="0"/>
          </a:p>
        </p:txBody>
      </p:sp>
    </p:spTree>
    <p:extLst>
      <p:ext uri="{BB962C8B-B14F-4D97-AF65-F5344CB8AC3E}">
        <p14:creationId xmlns:p14="http://schemas.microsoft.com/office/powerpoint/2010/main" val="341962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 been inspired by a narrative of American history that you felt you were part of? The Preservation Planning Grant program can fund research and interpretive activities to help tell the full story of American history. For example, a recent grant to the state of North Carolina will help the state incorporate the blossoming of recent historical scholarship on African Americans in the Civil War by studying how the US Colored Troops were involved in the state’s 20 Civil War battlefields. This focus may lead to new approaches to preservation planning, new nominations for the National Register of Historic Places, and interpretation of battlefields that recognizes the important contributions of Black soldiers and says to Black residents and visitors, “you are part of the story of this place.” </a:t>
            </a:r>
          </a:p>
          <a:p>
            <a:endParaRPr lang="en-US" dirty="0"/>
          </a:p>
          <a:p>
            <a:r>
              <a:rPr lang="en-US" dirty="0"/>
              <a:t>These are a few examples of what these grants can do, but they are far from comprehensive. I hope you might get some inspiration from these questions – what stories you want to tell, and how you want to shape your land’s future – as you hear more about the details of the planning grant program.</a:t>
            </a:r>
          </a:p>
        </p:txBody>
      </p:sp>
      <p:sp>
        <p:nvSpPr>
          <p:cNvPr id="4" name="Slide Number Placeholder 3"/>
          <p:cNvSpPr>
            <a:spLocks noGrp="1"/>
          </p:cNvSpPr>
          <p:nvPr>
            <p:ph type="sldNum" sz="quarter" idx="5"/>
          </p:nvPr>
        </p:nvSpPr>
        <p:spPr/>
        <p:txBody>
          <a:bodyPr/>
          <a:lstStyle/>
          <a:p>
            <a:fld id="{252D367B-7909-46F8-A870-FA5CB5F709C0}" type="slidenum">
              <a:rPr lang="en-US" smtClean="0"/>
              <a:t>4</a:t>
            </a:fld>
            <a:endParaRPr lang="en-US" dirty="0"/>
          </a:p>
        </p:txBody>
      </p:sp>
    </p:spTree>
    <p:extLst>
      <p:ext uri="{BB962C8B-B14F-4D97-AF65-F5344CB8AC3E}">
        <p14:creationId xmlns:p14="http://schemas.microsoft.com/office/powerpoint/2010/main" val="3211988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may be preaching to the choir since you’ve joined this webinar, but why should anyone care about battlefields? These can seem like a pretty niche concern within historic preservation. Yet think about how armed conflict is interwoven throughout American history. From Spanish colonial conflicts of the 16</a:t>
            </a:r>
            <a:r>
              <a:rPr lang="en-US" baseline="30000" dirty="0"/>
              <a:t>th</a:t>
            </a:r>
            <a:r>
              <a:rPr lang="en-US" dirty="0"/>
              <a:t> century in the southwest and Florida, to the formative Pequot War and King Philip’s War in 17</a:t>
            </a:r>
            <a:r>
              <a:rPr lang="en-US" baseline="30000" dirty="0"/>
              <a:t>th</a:t>
            </a:r>
            <a:r>
              <a:rPr lang="en-US" dirty="0"/>
              <a:t> century New England, to the American Revolution, to the nineteenth century’s battles across the continent, war shaped the territory and landscapes of todays United States. Many Americans have ancestors who died on these lands. Furthermore, many battlefields are large cultural landscapes. Documenting and preserving the state of these landscapes when battles took place can be a part of larger strategies for conservation and public access to green spaces for communities and stakeholders who may value these lands for purposes in addition to their history. When it comes to both preserving historic sites that are part of American heritage and landscape-level stewardship, we know one really important principle is not ending our efforts at the borders of protected lands. Grants are one of the tools in NPS’s toolbox to extend our stewardship mission by giving control and money to other organizations for projects beyond federal lands, without substantial federal involvement. Let me give you a few examples how.</a:t>
            </a:r>
          </a:p>
          <a:p>
            <a:endParaRPr lang="en-US" dirty="0"/>
          </a:p>
          <a:p>
            <a:r>
              <a:rPr lang="en-US" dirty="0"/>
              <a:t>(Image: map of battlefields?)</a:t>
            </a:r>
          </a:p>
        </p:txBody>
      </p:sp>
      <p:sp>
        <p:nvSpPr>
          <p:cNvPr id="4" name="Slide Number Placeholder 3"/>
          <p:cNvSpPr>
            <a:spLocks noGrp="1"/>
          </p:cNvSpPr>
          <p:nvPr>
            <p:ph type="sldNum" sz="quarter" idx="5"/>
          </p:nvPr>
        </p:nvSpPr>
        <p:spPr/>
        <p:txBody>
          <a:bodyPr/>
          <a:lstStyle/>
          <a:p>
            <a:fld id="{252D367B-7909-46F8-A870-FA5CB5F709C0}" type="slidenum">
              <a:rPr lang="en-US" smtClean="0"/>
              <a:t>5</a:t>
            </a:fld>
            <a:endParaRPr lang="en-US" dirty="0"/>
          </a:p>
        </p:txBody>
      </p:sp>
    </p:spTree>
    <p:extLst>
      <p:ext uri="{BB962C8B-B14F-4D97-AF65-F5344CB8AC3E}">
        <p14:creationId xmlns:p14="http://schemas.microsoft.com/office/powerpoint/2010/main" val="4218133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I’d like to tell you who we are. The ABPP is a national program authorized by Congress and administered by the NPS for the purpose of… (read) We’re a program with seven staff, located in the Cultural Resource, Partnerships, &amp; Science Directorate within WASO, and our offices are in Washington, DC. You can reach us easily at abpp@nps.gov, and our last slide will share contact information.</a:t>
            </a:r>
          </a:p>
        </p:txBody>
      </p:sp>
      <p:sp>
        <p:nvSpPr>
          <p:cNvPr id="4" name="Slide Number Placeholder 3"/>
          <p:cNvSpPr>
            <a:spLocks noGrp="1"/>
          </p:cNvSpPr>
          <p:nvPr>
            <p:ph type="sldNum" sz="quarter" idx="5"/>
          </p:nvPr>
        </p:nvSpPr>
        <p:spPr/>
        <p:txBody>
          <a:bodyPr/>
          <a:lstStyle/>
          <a:p>
            <a:fld id="{252D367B-7909-46F8-A870-FA5CB5F709C0}" type="slidenum">
              <a:rPr lang="en-US" smtClean="0"/>
              <a:t>6</a:t>
            </a:fld>
            <a:endParaRPr lang="en-US" dirty="0"/>
          </a:p>
        </p:txBody>
      </p:sp>
    </p:spTree>
    <p:extLst>
      <p:ext uri="{BB962C8B-B14F-4D97-AF65-F5344CB8AC3E}">
        <p14:creationId xmlns:p14="http://schemas.microsoft.com/office/powerpoint/2010/main" val="381279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NPS ABPP currently administers two grant programs, and two more were established in the 2019 National Defense Authorization Act. We anticipate that they will be funded and become active in FY2021. Here is a quick comparison. </a:t>
            </a:r>
          </a:p>
          <a:p>
            <a:endParaRPr lang="en-US" dirty="0"/>
          </a:p>
          <a:p>
            <a:r>
              <a:rPr lang="en-US" dirty="0"/>
              <a:t>Since one of our frequent land acquisition grant partners, the American Battlefield Trust, offered a webinar in this series a few months ago, today we’re going to focus on the preservation planning grants. Nevertheless, I’d like to give you a couple of quick examples of land acquisition grants that also exemplify partnerships in conservation. </a:t>
            </a:r>
          </a:p>
        </p:txBody>
      </p:sp>
      <p:sp>
        <p:nvSpPr>
          <p:cNvPr id="4" name="Slide Number Placeholder 3"/>
          <p:cNvSpPr>
            <a:spLocks noGrp="1"/>
          </p:cNvSpPr>
          <p:nvPr>
            <p:ph type="sldNum" sz="quarter" idx="5"/>
          </p:nvPr>
        </p:nvSpPr>
        <p:spPr/>
        <p:txBody>
          <a:bodyPr/>
          <a:lstStyle/>
          <a:p>
            <a:fld id="{252D367B-7909-46F8-A870-FA5CB5F709C0}" type="slidenum">
              <a:rPr lang="en-US" smtClean="0"/>
              <a:t>7</a:t>
            </a:fld>
            <a:endParaRPr lang="en-US" dirty="0"/>
          </a:p>
        </p:txBody>
      </p:sp>
    </p:spTree>
    <p:extLst>
      <p:ext uri="{BB962C8B-B14F-4D97-AF65-F5344CB8AC3E}">
        <p14:creationId xmlns:p14="http://schemas.microsoft.com/office/powerpoint/2010/main" val="2455189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8</a:t>
            </a:fld>
            <a:endParaRPr lang="en-US" dirty="0"/>
          </a:p>
        </p:txBody>
      </p:sp>
    </p:spTree>
    <p:extLst>
      <p:ext uri="{BB962C8B-B14F-4D97-AF65-F5344CB8AC3E}">
        <p14:creationId xmlns:p14="http://schemas.microsoft.com/office/powerpoint/2010/main" val="730553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9</a:t>
            </a:fld>
            <a:endParaRPr lang="en-US" dirty="0"/>
          </a:p>
        </p:txBody>
      </p:sp>
    </p:spTree>
    <p:extLst>
      <p:ext uri="{BB962C8B-B14F-4D97-AF65-F5344CB8AC3E}">
        <p14:creationId xmlns:p14="http://schemas.microsoft.com/office/powerpoint/2010/main" val="2471493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B949-9212-4FDF-8D2B-9D1846C4A4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080DB5-76F0-47FB-941C-465A809192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4FC8FE-A5C3-4229-9268-C6CB811D80C8}"/>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5" name="Footer Placeholder 4">
            <a:extLst>
              <a:ext uri="{FF2B5EF4-FFF2-40B4-BE49-F238E27FC236}">
                <a16:creationId xmlns:a16="http://schemas.microsoft.com/office/drawing/2014/main" id="{13552FCA-2DE2-4635-A294-C286E2F36D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266535-C510-4B68-9277-C9778E3D278A}"/>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3576719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7481-D8F6-4D51-9CB2-2556D40893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C31451-F4A6-481C-9FBA-1FA22C51D7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424B3C-6A8E-411C-B85B-8B4FAE11F343}"/>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5" name="Footer Placeholder 4">
            <a:extLst>
              <a:ext uri="{FF2B5EF4-FFF2-40B4-BE49-F238E27FC236}">
                <a16:creationId xmlns:a16="http://schemas.microsoft.com/office/drawing/2014/main" id="{B8E61A67-D95C-4395-8D23-8D08513AFB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807984-C1E5-4389-A287-833A21E6467B}"/>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2255223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EB2315-AD4A-4A9B-97EC-41D1FBEDEE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7CDFEE-7056-4B9E-A385-CB960D02B6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789E29-C6E0-4005-BE1C-680172B774E0}"/>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5" name="Footer Placeholder 4">
            <a:extLst>
              <a:ext uri="{FF2B5EF4-FFF2-40B4-BE49-F238E27FC236}">
                <a16:creationId xmlns:a16="http://schemas.microsoft.com/office/drawing/2014/main" id="{D98E909D-0062-475C-8C08-AD6CE9FC59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F59F43-4FE1-4A93-992B-02E52A75E680}"/>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2750077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66E6B-455E-4EF9-B617-07DE2B20E4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0EE2C3-4C08-4A85-9234-8AD5E133AE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A672C-C626-4695-9C04-2FFC3867F3F0}"/>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5" name="Footer Placeholder 4">
            <a:extLst>
              <a:ext uri="{FF2B5EF4-FFF2-40B4-BE49-F238E27FC236}">
                <a16:creationId xmlns:a16="http://schemas.microsoft.com/office/drawing/2014/main" id="{300E27E1-31EB-4E61-8928-B2522342AC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48D90E-633E-4F45-B82B-B67AC4150977}"/>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2930948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08C0-3E22-4721-9DA3-7BABC219DF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E3778D-F517-43FE-ADD4-84A1BD4B43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769C81-38EC-4323-A5BE-0228B9DABA0B}"/>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5" name="Footer Placeholder 4">
            <a:extLst>
              <a:ext uri="{FF2B5EF4-FFF2-40B4-BE49-F238E27FC236}">
                <a16:creationId xmlns:a16="http://schemas.microsoft.com/office/drawing/2014/main" id="{0F0E0C65-E101-41D8-81E7-270826E5ED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6D2716-0D5B-45F5-A5D3-E2257D53A8A9}"/>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3183759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A9BC3-F1D3-4C7F-A73E-453E434850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2BD24A-DFF2-4C3A-88EC-2C0EFE539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69675E-562C-47B6-A97D-BDDC819CE9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D9B93B-94FE-4A2A-8A9A-9F0C159056C5}"/>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6" name="Footer Placeholder 5">
            <a:extLst>
              <a:ext uri="{FF2B5EF4-FFF2-40B4-BE49-F238E27FC236}">
                <a16:creationId xmlns:a16="http://schemas.microsoft.com/office/drawing/2014/main" id="{3D2F6BE5-3D9C-40A6-901E-D16708CADDF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FA61030-8F88-4E24-9977-2835289A167B}"/>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2363009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E1E2D-0942-4474-9266-C3C9A5B862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E7AF9C-113E-4BC3-BEA6-7D407207C2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4871C-8710-430B-8BBF-4149226110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45EB77-D8A5-4F2B-8079-9C3E6C5967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1F4ECC-8B20-4743-BAE9-3DDDE70D7F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871877-45B7-47B9-B47F-37AE8A6338BC}"/>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8" name="Footer Placeholder 7">
            <a:extLst>
              <a:ext uri="{FF2B5EF4-FFF2-40B4-BE49-F238E27FC236}">
                <a16:creationId xmlns:a16="http://schemas.microsoft.com/office/drawing/2014/main" id="{535E937B-98E9-4591-8AEA-09D72AAA6B3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259F282-9BFF-46A9-9410-419EF0665AB1}"/>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3098241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77F09-87A0-4854-A914-CA007A066D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AE56A2-6380-49B4-88D4-B4F8CF7AC612}"/>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4" name="Footer Placeholder 3">
            <a:extLst>
              <a:ext uri="{FF2B5EF4-FFF2-40B4-BE49-F238E27FC236}">
                <a16:creationId xmlns:a16="http://schemas.microsoft.com/office/drawing/2014/main" id="{988D27AD-C0EF-4ABE-A11C-047CB7229E5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5927EAA-65EE-446F-A100-6C2A80F951AC}"/>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460617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82B5B2-AC53-43DE-9754-BB91C4715075}"/>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3" name="Footer Placeholder 2">
            <a:extLst>
              <a:ext uri="{FF2B5EF4-FFF2-40B4-BE49-F238E27FC236}">
                <a16:creationId xmlns:a16="http://schemas.microsoft.com/office/drawing/2014/main" id="{5C0E6999-E807-4C3D-BE69-11A9BB1F1A3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E95EEB1-63D6-47E7-8CED-A7FF83F731C4}"/>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338260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AEFEC-29F4-446E-9E83-E3C614E82F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B20442-6053-4008-BA2F-16C9F6BD97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01D52E-048F-4267-9099-9E28E2F47F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EE7ABF-546A-4F8F-97E7-053F4AEEC8A9}"/>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6" name="Footer Placeholder 5">
            <a:extLst>
              <a:ext uri="{FF2B5EF4-FFF2-40B4-BE49-F238E27FC236}">
                <a16:creationId xmlns:a16="http://schemas.microsoft.com/office/drawing/2014/main" id="{24E86068-3182-46B2-AC2A-EDDFE20E1F9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6BE42A-8ABF-4ABE-8061-BAA850D91450}"/>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450573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49D0F-1C1B-4560-BBA6-A83A280ABB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B2F274-9C39-4182-B20A-E031F71984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89B6ABD-A392-4D29-B65D-B4DA430975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371938-76ED-4615-8911-6D1F6D218599}"/>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6" name="Footer Placeholder 5">
            <a:extLst>
              <a:ext uri="{FF2B5EF4-FFF2-40B4-BE49-F238E27FC236}">
                <a16:creationId xmlns:a16="http://schemas.microsoft.com/office/drawing/2014/main" id="{B10E8EC3-5ECC-4503-A50F-401C78E7A2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142B75-1497-48D9-B63E-8DEDDB696C94}"/>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224896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B9AF3A-31C0-4CBC-B66A-E789A93541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EB1097-721E-4C8E-A577-5144CD84C8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078CC-2030-4277-B6D4-B6AF02E5E9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978D4E-AB78-4011-9457-F01630D735C2}" type="datetimeFigureOut">
              <a:rPr lang="en-US" smtClean="0"/>
              <a:t>3/18/2022</a:t>
            </a:fld>
            <a:endParaRPr lang="en-US" dirty="0"/>
          </a:p>
        </p:txBody>
      </p:sp>
      <p:sp>
        <p:nvSpPr>
          <p:cNvPr id="5" name="Footer Placeholder 4">
            <a:extLst>
              <a:ext uri="{FF2B5EF4-FFF2-40B4-BE49-F238E27FC236}">
                <a16:creationId xmlns:a16="http://schemas.microsoft.com/office/drawing/2014/main" id="{47924048-DE96-467B-B2F1-7D1C8A86E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B91303C-DA9F-4F11-A3B9-50E00583D6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9FECCC-2310-48FF-AA7C-21DB4C2C45F8}" type="slidenum">
              <a:rPr lang="en-US" smtClean="0"/>
              <a:t>‹#›</a:t>
            </a:fld>
            <a:endParaRPr lang="en-US" dirty="0"/>
          </a:p>
        </p:txBody>
      </p:sp>
    </p:spTree>
    <p:extLst>
      <p:ext uri="{BB962C8B-B14F-4D97-AF65-F5344CB8AC3E}">
        <p14:creationId xmlns:p14="http://schemas.microsoft.com/office/powerpoint/2010/main" val="4349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hyperlink" Target="https://www.nps.gov/abpp" TargetMode="External"/><Relationship Id="rId4" Type="http://schemas.openxmlformats.org/officeDocument/2006/relationships/hyperlink" Target="mailto:abpp@nps.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ees in a forest">
            <a:extLst>
              <a:ext uri="{FF2B5EF4-FFF2-40B4-BE49-F238E27FC236}">
                <a16:creationId xmlns:a16="http://schemas.microsoft.com/office/drawing/2014/main" id="{1F702E05-ECF4-43C3-A3B0-32E1BA1C7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6330" y="149650"/>
            <a:ext cx="12191999" cy="12191999"/>
          </a:xfrm>
          <a:prstGeom prst="rect">
            <a:avLst/>
          </a:prstGeom>
          <a:solidFill>
            <a:schemeClr val="bg1"/>
          </a:solidFill>
        </p:spPr>
      </p:pic>
      <p:sp>
        <p:nvSpPr>
          <p:cNvPr id="10" name="Rectangle 9">
            <a:extLst>
              <a:ext uri="{FF2B5EF4-FFF2-40B4-BE49-F238E27FC236}">
                <a16:creationId xmlns:a16="http://schemas.microsoft.com/office/drawing/2014/main" id="{7BE0DBAA-1949-411E-890F-495658A13CF0}"/>
              </a:ext>
              <a:ext uri="{C183D7F6-B498-43B3-948B-1728B52AA6E4}">
                <adec:decorative xmlns:adec="http://schemas.microsoft.com/office/drawing/2017/decorative" val="1"/>
              </a:ext>
            </a:extLst>
          </p:cNvPr>
          <p:cNvSpPr/>
          <p:nvPr/>
        </p:nvSpPr>
        <p:spPr>
          <a:xfrm>
            <a:off x="-16329" y="-1"/>
            <a:ext cx="12192000" cy="99604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06EED253-646A-4EA2-9B92-E2F2F0BFE79B}"/>
              </a:ext>
            </a:extLst>
          </p:cNvPr>
          <p:cNvSpPr txBox="1">
            <a:spLocks noGrp="1"/>
          </p:cNvSpPr>
          <p:nvPr>
            <p:ph type="title" idx="4294967295"/>
          </p:nvPr>
        </p:nvSpPr>
        <p:spPr>
          <a:xfrm>
            <a:off x="391563" y="1943442"/>
            <a:ext cx="11376212" cy="3563792"/>
          </a:xfrm>
          <a:prstGeom prst="rect">
            <a:avLst/>
          </a:prstGeom>
          <a:solidFill>
            <a:schemeClr val="bg1">
              <a:alpha val="73000"/>
            </a:schemeClr>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Frutiger LT Std 45 Light" panose="020B0402020204020204" pitchFamily="34" charset="0"/>
                <a:ea typeface="+mj-ea"/>
                <a:cs typeface="+mj-cs"/>
              </a:rPr>
              <a:t>Battlefield Preservation Planning Grants: </a:t>
            </a:r>
            <a:br>
              <a:rPr kumimoji="0" lang="en-US" sz="4400" b="1" i="0" u="none" strike="noStrike" kern="1200" cap="none" spc="0" normalizeH="0" baseline="0" noProof="0" dirty="0">
                <a:ln>
                  <a:noFill/>
                </a:ln>
                <a:solidFill>
                  <a:schemeClr val="tx1"/>
                </a:solidFill>
                <a:effectLst/>
                <a:uLnTx/>
                <a:uFillTx/>
                <a:latin typeface="Frutiger LT Std 45 Light" panose="020B0402020204020204" pitchFamily="34" charset="0"/>
                <a:ea typeface="+mj-ea"/>
                <a:cs typeface="+mj-cs"/>
              </a:rPr>
            </a:br>
            <a:r>
              <a:rPr kumimoji="0" lang="en-US" sz="4400" b="1" i="0" u="none" strike="noStrike" kern="1200" cap="none" spc="0" normalizeH="0" baseline="0" noProof="0" dirty="0">
                <a:ln>
                  <a:noFill/>
                </a:ln>
                <a:solidFill>
                  <a:schemeClr val="tx1"/>
                </a:solidFill>
                <a:effectLst/>
                <a:uLnTx/>
                <a:uFillTx/>
                <a:latin typeface="Frutiger LT Std 45 Light" panose="020B0402020204020204" pitchFamily="34" charset="0"/>
                <a:ea typeface="+mj-ea"/>
                <a:cs typeface="+mj-cs"/>
              </a:rPr>
              <a:t>2021 Program Overview</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chemeClr val="tx1"/>
              </a:solidFill>
              <a:effectLst/>
              <a:uLnTx/>
              <a:uFillTx/>
              <a:latin typeface="Frutiger LT Std 45 Light" panose="020B0402020204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Frutiger LT Std 45 Light" panose="020B0402020204020204" pitchFamily="34" charset="0"/>
                <a:ea typeface="+mj-ea"/>
                <a:cs typeface="+mj-cs"/>
              </a:rPr>
              <a:t>November 10, 2020</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bg2">
                  <a:lumMod val="50000"/>
                </a:schemeClr>
              </a:solidFill>
              <a:effectLst/>
              <a:uLnTx/>
              <a:uFillTx/>
              <a:latin typeface="Frutiger LT Std 55 Roman" panose="020B0602020204020204" pitchFamily="34" charset="0"/>
              <a:ea typeface="+mj-ea"/>
              <a:cs typeface="Arial" panose="020B0604020202020204" pitchFamily="34" charset="0"/>
            </a:endParaRPr>
          </a:p>
        </p:txBody>
      </p:sp>
      <p:pic>
        <p:nvPicPr>
          <p:cNvPr id="15" name="Picture 14">
            <a:extLst>
              <a:ext uri="{FF2B5EF4-FFF2-40B4-BE49-F238E27FC236}">
                <a16:creationId xmlns:a16="http://schemas.microsoft.com/office/drawing/2014/main" id="{9C18D998-D574-4824-B5CC-964991866D0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060C57CE-9010-46CA-99A5-E79012718728}"/>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35210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Definitions</a:t>
            </a:r>
            <a:endPar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endParaRP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432159" y="1097509"/>
            <a:ext cx="11327681" cy="5283200"/>
          </a:xfrm>
        </p:spPr>
        <p:txBody>
          <a:bodyPr>
            <a:normAutofit fontScale="92500" lnSpcReduction="20000"/>
          </a:bodyPr>
          <a:lstStyle/>
          <a:p>
            <a:pPr marL="0" indent="0">
              <a:buClr>
                <a:srgbClr val="2B4A1D"/>
              </a:buClr>
              <a:buNone/>
            </a:pPr>
            <a:r>
              <a:rPr lang="en-US" dirty="0"/>
              <a:t>1. Eligible activities must focus on planning, interpreting, and preserving sites associated with armed conflicts that shaped the growth and development of the United States.</a:t>
            </a:r>
          </a:p>
          <a:p>
            <a:pPr lvl="1">
              <a:buClr>
                <a:srgbClr val="2B4A1D"/>
              </a:buClr>
            </a:pPr>
            <a:r>
              <a:rPr lang="en-US" dirty="0"/>
              <a:t>Armed conflicts = periods of collective violence, characterized by specific events and bounded in time </a:t>
            </a:r>
            <a:br>
              <a:rPr lang="en-US" dirty="0"/>
            </a:br>
            <a:endParaRPr lang="en-US" dirty="0"/>
          </a:p>
          <a:p>
            <a:pPr marL="0" indent="0">
              <a:buNone/>
            </a:pPr>
            <a:r>
              <a:rPr lang="en-US" dirty="0"/>
              <a:t>2. Projects must contribute to the preservation of battlefields or associated sites that are thematically tied with events that occurred during an armed conflict. </a:t>
            </a:r>
            <a:br>
              <a:rPr lang="en-US" dirty="0"/>
            </a:br>
            <a:endParaRPr lang="en-US" dirty="0"/>
          </a:p>
          <a:p>
            <a:pPr marL="0" indent="0">
              <a:buNone/>
            </a:pPr>
            <a:r>
              <a:rPr lang="en-US" dirty="0"/>
              <a:t>Themes for associated sites: </a:t>
            </a:r>
          </a:p>
          <a:p>
            <a:pPr lvl="1"/>
            <a:r>
              <a:rPr lang="en-US" dirty="0">
                <a:solidFill>
                  <a:schemeClr val="tx1">
                    <a:lumMod val="75000"/>
                    <a:lumOff val="25000"/>
                  </a:schemeClr>
                </a:solidFill>
                <a:latin typeface="Frutiger LT Std 45 Light" panose="020B0402020204020204" pitchFamily="34" charset="0"/>
              </a:rPr>
              <a:t>Military </a:t>
            </a:r>
          </a:p>
          <a:p>
            <a:pPr lvl="1"/>
            <a:r>
              <a:rPr lang="en-US" dirty="0">
                <a:solidFill>
                  <a:schemeClr val="tx1">
                    <a:lumMod val="75000"/>
                    <a:lumOff val="25000"/>
                  </a:schemeClr>
                </a:solidFill>
                <a:latin typeface="Frutiger LT Std 45 Light" panose="020B0402020204020204" pitchFamily="34" charset="0"/>
              </a:rPr>
              <a:t>Government, Law, Politics, and Diplomacy</a:t>
            </a:r>
          </a:p>
          <a:p>
            <a:pPr lvl="1"/>
            <a:r>
              <a:rPr lang="en-US" dirty="0">
                <a:solidFill>
                  <a:schemeClr val="tx1">
                    <a:lumMod val="75000"/>
                    <a:lumOff val="25000"/>
                  </a:schemeClr>
                </a:solidFill>
                <a:latin typeface="Frutiger LT Std 45 Light" panose="020B0402020204020204" pitchFamily="34" charset="0"/>
              </a:rPr>
              <a:t>Intellectual History</a:t>
            </a:r>
          </a:p>
          <a:p>
            <a:pPr lvl="1"/>
            <a:r>
              <a:rPr lang="en-US" dirty="0">
                <a:solidFill>
                  <a:schemeClr val="tx1">
                    <a:lumMod val="75000"/>
                    <a:lumOff val="25000"/>
                  </a:schemeClr>
                </a:solidFill>
                <a:latin typeface="Frutiger LT Std 45 Light" panose="020B0402020204020204" pitchFamily="34" charset="0"/>
              </a:rPr>
              <a:t>Economics of War</a:t>
            </a:r>
          </a:p>
          <a:p>
            <a:pPr lvl="1"/>
            <a:r>
              <a:rPr lang="en-US" dirty="0">
                <a:solidFill>
                  <a:schemeClr val="tx1">
                    <a:lumMod val="75000"/>
                    <a:lumOff val="25000"/>
                  </a:schemeClr>
                </a:solidFill>
                <a:latin typeface="Frutiger LT Std 45 Light" panose="020B0402020204020204" pitchFamily="34" charset="0"/>
              </a:rPr>
              <a:t>Society</a:t>
            </a:r>
          </a:p>
          <a:p>
            <a:pPr lvl="1"/>
            <a:r>
              <a:rPr lang="en-US" dirty="0">
                <a:solidFill>
                  <a:schemeClr val="tx1">
                    <a:lumMod val="75000"/>
                    <a:lumOff val="25000"/>
                  </a:schemeClr>
                </a:solidFill>
                <a:latin typeface="Frutiger LT Std 45 Light" panose="020B0402020204020204" pitchFamily="34" charset="0"/>
              </a:rPr>
              <a:t>Transportation</a:t>
            </a:r>
          </a:p>
          <a:p>
            <a:pPr marL="457200" lvl="1" indent="0">
              <a:buClr>
                <a:srgbClr val="2B4A1D"/>
              </a:buClr>
              <a:buNone/>
            </a:pPr>
            <a:endParaRPr lang="en-US" sz="2800" dirty="0">
              <a:solidFill>
                <a:srgbClr val="2B4A1D"/>
              </a:solidFill>
            </a:endParaRPr>
          </a:p>
          <a:p>
            <a:pPr marL="0" indent="0">
              <a:buClr>
                <a:srgbClr val="2B4A1D"/>
              </a:buClr>
              <a:buNone/>
            </a:pPr>
            <a:endParaRPr lang="en-US" sz="3200" dirty="0">
              <a:solidFill>
                <a:srgbClr val="2B4A1D"/>
              </a:solidFill>
            </a:endParaRP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370584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Eligible Activities</a:t>
            </a: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508719" y="1412673"/>
            <a:ext cx="10885421" cy="4432315"/>
          </a:xfrm>
        </p:spPr>
        <p:txBody>
          <a:bodyPr>
            <a:normAutofit/>
          </a:bodyPr>
          <a:lstStyle/>
          <a:p>
            <a:pPr>
              <a:buClr>
                <a:srgbClr val="2B4A1D"/>
              </a:buClr>
            </a:pPr>
            <a:r>
              <a:rPr lang="en-US" dirty="0">
                <a:solidFill>
                  <a:schemeClr val="tx1">
                    <a:lumMod val="75000"/>
                    <a:lumOff val="25000"/>
                  </a:schemeClr>
                </a:solidFill>
                <a:latin typeface="Frutiger LT Std 45 Light" panose="020B0402020204020204" pitchFamily="34" charset="0"/>
              </a:rPr>
              <a:t>Consultation and partnerships</a:t>
            </a:r>
          </a:p>
          <a:p>
            <a:pPr>
              <a:buClr>
                <a:srgbClr val="2B4A1D"/>
              </a:buClr>
            </a:pPr>
            <a:r>
              <a:rPr lang="en-US" dirty="0">
                <a:solidFill>
                  <a:schemeClr val="tx1">
                    <a:lumMod val="75000"/>
                    <a:lumOff val="25000"/>
                  </a:schemeClr>
                </a:solidFill>
                <a:latin typeface="Frutiger LT Std 45 Light" panose="020B0402020204020204" pitchFamily="34" charset="0"/>
              </a:rPr>
              <a:t>Collections stewardship</a:t>
            </a:r>
          </a:p>
          <a:p>
            <a:pPr>
              <a:buClr>
                <a:srgbClr val="2B4A1D"/>
              </a:buClr>
            </a:pPr>
            <a:r>
              <a:rPr lang="en-US" dirty="0">
                <a:solidFill>
                  <a:schemeClr val="tx1">
                    <a:lumMod val="75000"/>
                    <a:lumOff val="25000"/>
                  </a:schemeClr>
                </a:solidFill>
                <a:latin typeface="Frutiger LT Std 45 Light" panose="020B0402020204020204" pitchFamily="34" charset="0"/>
              </a:rPr>
              <a:t>Education</a:t>
            </a:r>
          </a:p>
          <a:p>
            <a:pPr>
              <a:buClr>
                <a:srgbClr val="2B4A1D"/>
              </a:buClr>
            </a:pPr>
            <a:r>
              <a:rPr lang="en-US" dirty="0">
                <a:solidFill>
                  <a:schemeClr val="tx1">
                    <a:lumMod val="75000"/>
                    <a:lumOff val="25000"/>
                  </a:schemeClr>
                </a:solidFill>
                <a:latin typeface="Frutiger LT Std 45 Light" panose="020B0402020204020204" pitchFamily="34" charset="0"/>
              </a:rPr>
              <a:t>Historical documentation</a:t>
            </a:r>
          </a:p>
          <a:p>
            <a:pPr>
              <a:buClr>
                <a:srgbClr val="2B4A1D"/>
              </a:buClr>
            </a:pPr>
            <a:r>
              <a:rPr lang="en-US" dirty="0">
                <a:solidFill>
                  <a:schemeClr val="tx1">
                    <a:lumMod val="75000"/>
                    <a:lumOff val="25000"/>
                  </a:schemeClr>
                </a:solidFill>
                <a:latin typeface="Frutiger LT Std 45 Light" panose="020B0402020204020204" pitchFamily="34" charset="0"/>
              </a:rPr>
              <a:t>Exhibitions, media, and signage</a:t>
            </a:r>
          </a:p>
          <a:p>
            <a:pPr>
              <a:buClr>
                <a:srgbClr val="2B4A1D"/>
              </a:buClr>
            </a:pPr>
            <a:r>
              <a:rPr lang="en-US" dirty="0">
                <a:solidFill>
                  <a:schemeClr val="tx1">
                    <a:lumMod val="75000"/>
                    <a:lumOff val="25000"/>
                  </a:schemeClr>
                </a:solidFill>
                <a:latin typeface="Frutiger LT Std 45 Light" panose="020B0402020204020204" pitchFamily="34" charset="0"/>
              </a:rPr>
              <a:t>Planning</a:t>
            </a:r>
          </a:p>
          <a:p>
            <a:pPr>
              <a:buClr>
                <a:srgbClr val="2B4A1D"/>
              </a:buClr>
            </a:pPr>
            <a:r>
              <a:rPr lang="en-US" dirty="0">
                <a:solidFill>
                  <a:schemeClr val="tx1">
                    <a:lumMod val="75000"/>
                    <a:lumOff val="25000"/>
                  </a:schemeClr>
                </a:solidFill>
                <a:latin typeface="Frutiger LT Std 45 Light" panose="020B0402020204020204" pitchFamily="34" charset="0"/>
              </a:rPr>
              <a:t>Public programs and outreach</a:t>
            </a:r>
          </a:p>
          <a:p>
            <a:pPr>
              <a:buClr>
                <a:srgbClr val="2B4A1D"/>
              </a:buClr>
            </a:pPr>
            <a:r>
              <a:rPr lang="en-US" dirty="0">
                <a:solidFill>
                  <a:schemeClr val="tx1">
                    <a:lumMod val="75000"/>
                    <a:lumOff val="25000"/>
                  </a:schemeClr>
                </a:solidFill>
                <a:latin typeface="Frutiger LT Std 45 Light" panose="020B0402020204020204" pitchFamily="34" charset="0"/>
              </a:rPr>
              <a:t>Survey and inventory</a:t>
            </a:r>
          </a:p>
          <a:p>
            <a:pPr marL="457200" lvl="1" indent="0">
              <a:buClr>
                <a:srgbClr val="2B4A1D"/>
              </a:buClr>
              <a:buNone/>
            </a:pPr>
            <a:endParaRPr lang="en-US" sz="2800" dirty="0">
              <a:solidFill>
                <a:srgbClr val="2B4A1D"/>
              </a:solidFill>
            </a:endParaRPr>
          </a:p>
          <a:p>
            <a:pPr marL="0" indent="0">
              <a:buClr>
                <a:srgbClr val="2B4A1D"/>
              </a:buClr>
              <a:buNone/>
            </a:pPr>
            <a:endParaRPr lang="en-US" sz="3200" dirty="0">
              <a:solidFill>
                <a:srgbClr val="2B4A1D"/>
              </a:solidFill>
            </a:endParaRP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424924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21145"/>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kumimoji="0" lang="en-US" sz="4000" b="0" i="0" u="none" strike="noStrike" kern="1200" cap="none" spc="0" normalizeH="0" baseline="0" noProof="0" dirty="0">
                <a:ln w="0"/>
                <a:solidFill>
                  <a:schemeClr val="bg1"/>
                </a:solidFill>
                <a:effectLst>
                  <a:outerShdw blurRad="38100" dist="25400" dir="5400000" algn="ctr" rotWithShape="0">
                    <a:srgbClr val="6E747A">
                      <a:alpha val="43000"/>
                    </a:srgbClr>
                  </a:outerShdw>
                </a:effectLst>
                <a:uLnTx/>
                <a:uFillTx/>
                <a:latin typeface="Frutiger LT Std 45 Light" panose="020B0402020204020204" pitchFamily="34" charset="0"/>
                <a:ea typeface="+mn-ea"/>
                <a:cs typeface="+mn-cs"/>
              </a:rPr>
              <a:t>What is Not Eligible? </a:t>
            </a:r>
            <a:endParaRPr kumimoji="0" lang="en-US" sz="4000" b="0" i="0" u="none" strike="noStrike" kern="1200" cap="none" spc="0" normalizeH="0" baseline="0" noProof="0" dirty="0">
              <a:ln>
                <a:noFill/>
              </a:ln>
              <a:solidFill>
                <a:schemeClr val="bg1"/>
              </a:solidFill>
              <a:effectLst/>
              <a:uLnTx/>
              <a:uFillTx/>
              <a:latin typeface="Frutiger LT Std 45 Light" panose="020B0402020204020204" pitchFamily="34" charset="0"/>
              <a:ea typeface="+mn-ea"/>
              <a:cs typeface="+mn-cs"/>
            </a:endParaRP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508719" y="1412673"/>
            <a:ext cx="10885421" cy="4432315"/>
          </a:xfrm>
        </p:spPr>
        <p:txBody>
          <a:bodyPr>
            <a:normAutofit/>
          </a:bodyPr>
          <a:lstStyle/>
          <a:p>
            <a:pPr>
              <a:buClr>
                <a:srgbClr val="2B4A1D"/>
              </a:buClr>
            </a:pPr>
            <a:r>
              <a:rPr lang="en-US" dirty="0">
                <a:solidFill>
                  <a:schemeClr val="tx1">
                    <a:lumMod val="75000"/>
                    <a:lumOff val="25000"/>
                  </a:schemeClr>
                </a:solidFill>
                <a:latin typeface="Frutiger LT Std 45 Light" panose="020B0402020204020204" pitchFamily="34" charset="0"/>
              </a:rPr>
              <a:t>Lobbying and fundraising</a:t>
            </a:r>
          </a:p>
          <a:p>
            <a:pPr>
              <a:buClr>
                <a:srgbClr val="2B4A1D"/>
              </a:buClr>
            </a:pPr>
            <a:r>
              <a:rPr lang="en-US" dirty="0">
                <a:solidFill>
                  <a:schemeClr val="tx1">
                    <a:lumMod val="75000"/>
                    <a:lumOff val="25000"/>
                  </a:schemeClr>
                </a:solidFill>
                <a:latin typeface="Frutiger LT Std 45 Light" panose="020B0402020204020204" pitchFamily="34" charset="0"/>
              </a:rPr>
              <a:t>Land acquisition</a:t>
            </a:r>
          </a:p>
          <a:p>
            <a:pPr>
              <a:buClr>
                <a:srgbClr val="2B4A1D"/>
              </a:buClr>
            </a:pPr>
            <a:r>
              <a:rPr lang="en-US" dirty="0">
                <a:solidFill>
                  <a:schemeClr val="tx1">
                    <a:lumMod val="75000"/>
                    <a:lumOff val="25000"/>
                  </a:schemeClr>
                </a:solidFill>
                <a:latin typeface="Frutiger LT Std 45 Light" panose="020B0402020204020204" pitchFamily="34" charset="0"/>
              </a:rPr>
              <a:t>Capital projects or bricks and mortar preservation work</a:t>
            </a:r>
          </a:p>
          <a:p>
            <a:pPr>
              <a:buClr>
                <a:srgbClr val="2B4A1D"/>
              </a:buClr>
            </a:pPr>
            <a:r>
              <a:rPr lang="en-US" dirty="0">
                <a:solidFill>
                  <a:schemeClr val="tx1">
                    <a:lumMod val="75000"/>
                    <a:lumOff val="25000"/>
                  </a:schemeClr>
                </a:solidFill>
                <a:latin typeface="Frutiger LT Std 45 Light" panose="020B0402020204020204" pitchFamily="34" charset="0"/>
              </a:rPr>
              <a:t>Battle reenactments</a:t>
            </a:r>
          </a:p>
          <a:p>
            <a:pPr>
              <a:buClr>
                <a:srgbClr val="2B4A1D"/>
              </a:buClr>
            </a:pPr>
            <a:r>
              <a:rPr lang="en-US" dirty="0">
                <a:solidFill>
                  <a:schemeClr val="tx1">
                    <a:lumMod val="75000"/>
                    <a:lumOff val="25000"/>
                  </a:schemeClr>
                </a:solidFill>
                <a:latin typeface="Frutiger LT Std 45 Light" panose="020B0402020204020204" pitchFamily="34" charset="0"/>
              </a:rPr>
              <a:t>Activities that could harm a battlefield’s integrity (e.g. large scale archeological data recovery, metal detection without a research design)</a:t>
            </a:r>
          </a:p>
          <a:p>
            <a:pPr>
              <a:buClr>
                <a:srgbClr val="2B4A1D"/>
              </a:buClr>
            </a:pPr>
            <a:r>
              <a:rPr lang="en-US" dirty="0">
                <a:solidFill>
                  <a:schemeClr val="tx1">
                    <a:lumMod val="75000"/>
                    <a:lumOff val="25000"/>
                  </a:schemeClr>
                </a:solidFill>
                <a:latin typeface="Frutiger LT Std 45 Light" panose="020B0402020204020204" pitchFamily="34" charset="0"/>
              </a:rPr>
              <a:t>Research unrelated to place-based preservation and stewardship</a:t>
            </a:r>
          </a:p>
          <a:p>
            <a:pPr>
              <a:buClr>
                <a:srgbClr val="2B4A1D"/>
              </a:buClr>
            </a:pPr>
            <a:r>
              <a:rPr lang="en-US" dirty="0">
                <a:solidFill>
                  <a:schemeClr val="tx1">
                    <a:lumMod val="75000"/>
                    <a:lumOff val="25000"/>
                  </a:schemeClr>
                </a:solidFill>
                <a:latin typeface="Frutiger LT Std 45 Light" panose="020B0402020204020204" pitchFamily="34" charset="0"/>
              </a:rPr>
              <a:t>Projects unrelated to battlefields and associated sites</a:t>
            </a:r>
          </a:p>
          <a:p>
            <a:pPr marL="457200" lvl="1" indent="0">
              <a:buClr>
                <a:srgbClr val="2B4A1D"/>
              </a:buClr>
              <a:buNone/>
            </a:pPr>
            <a:endParaRPr lang="en-US" sz="2800" dirty="0">
              <a:solidFill>
                <a:srgbClr val="2B4A1D"/>
              </a:solidFill>
            </a:endParaRPr>
          </a:p>
          <a:p>
            <a:pPr marL="0" indent="0">
              <a:buClr>
                <a:srgbClr val="2B4A1D"/>
              </a:buClr>
              <a:buNone/>
            </a:pPr>
            <a:endParaRPr lang="en-US" sz="3200" dirty="0">
              <a:solidFill>
                <a:srgbClr val="2B4A1D"/>
              </a:solidFill>
            </a:endParaRP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246507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BE0DBAA-1949-411E-890F-495658A13CF0}"/>
              </a:ext>
              <a:ext uri="{C183D7F6-B498-43B3-948B-1728B52AA6E4}">
                <adec:decorative xmlns:adec="http://schemas.microsoft.com/office/drawing/2017/decorative" val="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Pechanga Band of Indians Planning Grant</a:t>
            </a:r>
          </a:p>
        </p:txBody>
      </p:sp>
      <p:sp>
        <p:nvSpPr>
          <p:cNvPr id="12" name="Content Placeholder 2">
            <a:extLst>
              <a:ext uri="{FF2B5EF4-FFF2-40B4-BE49-F238E27FC236}">
                <a16:creationId xmlns:a16="http://schemas.microsoft.com/office/drawing/2014/main" id="{2838A77F-DD2A-49CD-B90E-FB5B281ED008}"/>
              </a:ext>
            </a:extLst>
          </p:cNvPr>
          <p:cNvSpPr>
            <a:spLocks noGrp="1"/>
          </p:cNvSpPr>
          <p:nvPr>
            <p:ph idx="1"/>
          </p:nvPr>
        </p:nvSpPr>
        <p:spPr>
          <a:xfrm>
            <a:off x="165100" y="913454"/>
            <a:ext cx="5839835" cy="5156200"/>
          </a:xfrm>
        </p:spPr>
        <p:txBody>
          <a:bodyPr>
            <a:normAutofit/>
          </a:bodyPr>
          <a:lstStyle/>
          <a:p>
            <a:pPr marL="0" indent="0">
              <a:buClr>
                <a:srgbClr val="2B4A1D"/>
              </a:buClr>
              <a:buNone/>
            </a:pPr>
            <a:r>
              <a:rPr lang="en-US" sz="2600" dirty="0"/>
              <a:t>Temecula Massacre Battlefield and Cemetery Documentation</a:t>
            </a:r>
            <a:br>
              <a:rPr lang="en-US" dirty="0"/>
            </a:br>
            <a:endParaRPr lang="en-US" dirty="0"/>
          </a:p>
          <a:p>
            <a:pPr lvl="1">
              <a:buClr>
                <a:srgbClr val="2B4A1D"/>
              </a:buClr>
              <a:buFont typeface="Wingdings" panose="05000000000000000000" pitchFamily="2" charset="2"/>
              <a:buChar char="ü"/>
            </a:pPr>
            <a:r>
              <a:rPr lang="en-US" sz="2200" dirty="0"/>
              <a:t>Armed conflict: Mexican-American War</a:t>
            </a:r>
          </a:p>
          <a:p>
            <a:pPr lvl="1">
              <a:buClr>
                <a:srgbClr val="2B4A1D"/>
              </a:buClr>
              <a:buFont typeface="Wingdings" panose="05000000000000000000" pitchFamily="2" charset="2"/>
              <a:buChar char="ü"/>
            </a:pPr>
            <a:r>
              <a:rPr lang="en-US" sz="2200" dirty="0"/>
              <a:t>Preservation goals: Identification &amp; documentation of massacre site and associated cemetery, commemoration through documentary film</a:t>
            </a:r>
          </a:p>
          <a:p>
            <a:pPr marL="0" indent="0">
              <a:buNone/>
            </a:pPr>
            <a:r>
              <a:rPr lang="en-US" sz="2600" dirty="0"/>
              <a:t>Eligible Activities: </a:t>
            </a:r>
            <a:br>
              <a:rPr lang="en-US" dirty="0"/>
            </a:br>
            <a:endParaRPr lang="en-US" dirty="0"/>
          </a:p>
          <a:p>
            <a:pPr lvl="1">
              <a:buFont typeface="Wingdings" panose="05000000000000000000" pitchFamily="2" charset="2"/>
              <a:buChar char="ü"/>
            </a:pPr>
            <a:r>
              <a:rPr lang="en-US" sz="2200" dirty="0">
                <a:solidFill>
                  <a:schemeClr val="tx1">
                    <a:lumMod val="75000"/>
                    <a:lumOff val="25000"/>
                  </a:schemeClr>
                </a:solidFill>
                <a:latin typeface="Frutiger LT Std 45 Light" panose="020B0402020204020204" pitchFamily="34" charset="0"/>
              </a:rPr>
              <a:t>Site survey and inventory</a:t>
            </a:r>
          </a:p>
          <a:p>
            <a:pPr lvl="1">
              <a:buFont typeface="Wingdings" panose="05000000000000000000" pitchFamily="2" charset="2"/>
              <a:buChar char="ü"/>
            </a:pPr>
            <a:r>
              <a:rPr lang="en-US" sz="2200" dirty="0">
                <a:solidFill>
                  <a:schemeClr val="tx1">
                    <a:lumMod val="75000"/>
                    <a:lumOff val="25000"/>
                  </a:schemeClr>
                </a:solidFill>
                <a:latin typeface="Frutiger LT Std 45 Light" panose="020B0402020204020204" pitchFamily="34" charset="0"/>
              </a:rPr>
              <a:t>Archival research and oral history interviews</a:t>
            </a:r>
          </a:p>
          <a:p>
            <a:pPr lvl="1">
              <a:buFont typeface="Wingdings" panose="05000000000000000000" pitchFamily="2" charset="2"/>
              <a:buChar char="ü"/>
            </a:pPr>
            <a:r>
              <a:rPr lang="en-US" sz="2200" dirty="0">
                <a:solidFill>
                  <a:schemeClr val="tx1">
                    <a:lumMod val="75000"/>
                    <a:lumOff val="25000"/>
                  </a:schemeClr>
                </a:solidFill>
                <a:latin typeface="Frutiger LT Std 45 Light" panose="020B0402020204020204" pitchFamily="34" charset="0"/>
              </a:rPr>
              <a:t>Production of documentary film </a:t>
            </a:r>
          </a:p>
          <a:p>
            <a:pPr marL="457200" lvl="1" indent="0">
              <a:buClr>
                <a:srgbClr val="2B4A1D"/>
              </a:buClr>
              <a:buNone/>
            </a:pPr>
            <a:endParaRPr lang="en-US" sz="2800" dirty="0">
              <a:solidFill>
                <a:srgbClr val="2B4A1D"/>
              </a:solidFill>
            </a:endParaRPr>
          </a:p>
          <a:p>
            <a:pPr marL="0" indent="0">
              <a:buClr>
                <a:srgbClr val="2B4A1D"/>
              </a:buClr>
              <a:buNone/>
            </a:pPr>
            <a:endParaRPr lang="en-US" sz="3200" dirty="0">
              <a:solidFill>
                <a:srgbClr val="2B4A1D"/>
              </a:solidFill>
            </a:endParaRPr>
          </a:p>
        </p:txBody>
      </p:sp>
      <p:pic>
        <p:nvPicPr>
          <p:cNvPr id="4" name="Picture 3" descr="Stone wall with &quot;Pechanga Cultural Resources Facility&quot; spelled out on it">
            <a:extLst>
              <a:ext uri="{FF2B5EF4-FFF2-40B4-BE49-F238E27FC236}">
                <a16:creationId xmlns:a16="http://schemas.microsoft.com/office/drawing/2014/main" id="{FFCC6061-D23C-48C3-8D9E-EB74A8D65009}"/>
              </a:ext>
            </a:extLst>
          </p:cNvPr>
          <p:cNvPicPr>
            <a:picLocks noChangeAspect="1"/>
          </p:cNvPicPr>
          <p:nvPr/>
        </p:nvPicPr>
        <p:blipFill rotWithShape="1">
          <a:blip r:embed="rId3">
            <a:extLst>
              <a:ext uri="{28A0092B-C50C-407E-A947-70E740481C1C}">
                <a14:useLocalDpi xmlns:a14="http://schemas.microsoft.com/office/drawing/2010/main" val="0"/>
              </a:ext>
            </a:extLst>
          </a:blip>
          <a:srcRect l="16477" r="5401"/>
          <a:stretch/>
        </p:blipFill>
        <p:spPr>
          <a:xfrm>
            <a:off x="5676900" y="788346"/>
            <a:ext cx="7467600" cy="5547140"/>
          </a:xfrm>
          <a:prstGeom prst="rect">
            <a:avLst/>
          </a:prstGeom>
        </p:spPr>
      </p:pic>
      <p:pic>
        <p:nvPicPr>
          <p:cNvPr id="11" name="Picture 10">
            <a:extLst>
              <a:ext uri="{FF2B5EF4-FFF2-40B4-BE49-F238E27FC236}">
                <a16:creationId xmlns:a16="http://schemas.microsoft.com/office/drawing/2014/main" id="{2F19D990-06F7-4DD6-8FED-FD14B39A101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344443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BE0DBAA-1949-411E-890F-495658A13CF0}"/>
              </a:ext>
              <a:ext uri="{C183D7F6-B498-43B3-948B-1728B52AA6E4}">
                <adec:decorative xmlns:adec="http://schemas.microsoft.com/office/drawing/2017/decorative" val="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Ball State University Planning Grants</a:t>
            </a:r>
            <a:endPar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endParaRP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114300" y="1066801"/>
            <a:ext cx="5839835" cy="5156200"/>
          </a:xfrm>
        </p:spPr>
        <p:txBody>
          <a:bodyPr>
            <a:normAutofit fontScale="92500" lnSpcReduction="10000"/>
          </a:bodyPr>
          <a:lstStyle/>
          <a:p>
            <a:pPr marL="0" indent="0">
              <a:buClr>
                <a:srgbClr val="2B4A1D"/>
              </a:buClr>
              <a:buNone/>
            </a:pPr>
            <a:r>
              <a:rPr lang="en-US" dirty="0"/>
              <a:t>Battle of Peckuwe Site Identification, Documentation, and Public Outreach (2018, 2020)</a:t>
            </a:r>
            <a:br>
              <a:rPr lang="en-US" dirty="0"/>
            </a:br>
            <a:endParaRPr lang="en-US" dirty="0"/>
          </a:p>
          <a:p>
            <a:pPr lvl="1">
              <a:buClr>
                <a:srgbClr val="2B4A1D"/>
              </a:buClr>
              <a:buFont typeface="Wingdings" panose="05000000000000000000" pitchFamily="2" charset="2"/>
              <a:buChar char="ü"/>
            </a:pPr>
            <a:r>
              <a:rPr lang="en-US" dirty="0"/>
              <a:t>Armed conflict: Battle of Peckuwe (1780), Revolutionary War </a:t>
            </a:r>
          </a:p>
          <a:p>
            <a:pPr lvl="1">
              <a:buClr>
                <a:srgbClr val="2B4A1D"/>
              </a:buClr>
              <a:buFont typeface="Wingdings" panose="05000000000000000000" pitchFamily="2" charset="2"/>
              <a:buChar char="ü"/>
            </a:pPr>
            <a:r>
              <a:rPr lang="en-US" dirty="0"/>
              <a:t>Preservation goals: Identification &amp; documentation of battlefield boundaries, interpretation &amp; education</a:t>
            </a:r>
          </a:p>
          <a:p>
            <a:pPr marL="0" indent="0">
              <a:buNone/>
            </a:pPr>
            <a:r>
              <a:rPr lang="en-US" dirty="0"/>
              <a:t>Eligible Activities: </a:t>
            </a:r>
            <a:br>
              <a:rPr lang="en-US" dirty="0"/>
            </a:br>
            <a:endParaRPr lang="en-US" dirty="0"/>
          </a:p>
          <a:p>
            <a:pPr lvl="1">
              <a:buFont typeface="Wingdings" panose="05000000000000000000" pitchFamily="2" charset="2"/>
              <a:buChar char="ü"/>
            </a:pPr>
            <a:r>
              <a:rPr lang="en-US" dirty="0">
                <a:solidFill>
                  <a:schemeClr val="tx1">
                    <a:lumMod val="75000"/>
                    <a:lumOff val="25000"/>
                  </a:schemeClr>
                </a:solidFill>
                <a:latin typeface="Frutiger LT Std 45 Light" panose="020B0402020204020204" pitchFamily="34" charset="0"/>
              </a:rPr>
              <a:t>Archeological and historical survey </a:t>
            </a:r>
          </a:p>
          <a:p>
            <a:pPr lvl="1">
              <a:buFont typeface="Wingdings" panose="05000000000000000000" pitchFamily="2" charset="2"/>
              <a:buChar char="ü"/>
            </a:pPr>
            <a:r>
              <a:rPr lang="en-US" dirty="0">
                <a:solidFill>
                  <a:schemeClr val="tx1">
                    <a:lumMod val="75000"/>
                    <a:lumOff val="25000"/>
                  </a:schemeClr>
                </a:solidFill>
                <a:latin typeface="Frutiger LT Std 45 Light" panose="020B0402020204020204" pitchFamily="34" charset="0"/>
              </a:rPr>
              <a:t>Interpretation and education in partnership with Clark County Parks </a:t>
            </a:r>
          </a:p>
          <a:p>
            <a:pPr lvl="1">
              <a:buFont typeface="Wingdings" panose="05000000000000000000" pitchFamily="2" charset="2"/>
              <a:buChar char="ü"/>
            </a:pPr>
            <a:r>
              <a:rPr lang="en-US" dirty="0">
                <a:solidFill>
                  <a:schemeClr val="tx1">
                    <a:lumMod val="75000"/>
                    <a:lumOff val="25000"/>
                  </a:schemeClr>
                </a:solidFill>
                <a:latin typeface="Frutiger LT Std 45 Light" panose="020B0402020204020204" pitchFamily="34" charset="0"/>
              </a:rPr>
              <a:t>Communication with interested tribes before and throughout project </a:t>
            </a:r>
          </a:p>
          <a:p>
            <a:pPr marL="457200" lvl="1" indent="0">
              <a:buClr>
                <a:srgbClr val="2B4A1D"/>
              </a:buClr>
              <a:buNone/>
            </a:pPr>
            <a:endParaRPr lang="en-US" sz="2800" dirty="0">
              <a:solidFill>
                <a:srgbClr val="2B4A1D"/>
              </a:solidFill>
            </a:endParaRPr>
          </a:p>
          <a:p>
            <a:pPr marL="0" indent="0">
              <a:buClr>
                <a:srgbClr val="2B4A1D"/>
              </a:buClr>
              <a:buNone/>
            </a:pPr>
            <a:endParaRPr lang="en-US" sz="3200" dirty="0">
              <a:solidFill>
                <a:srgbClr val="2B4A1D"/>
              </a:solidFill>
            </a:endParaRPr>
          </a:p>
        </p:txBody>
      </p:sp>
      <p:pic>
        <p:nvPicPr>
          <p:cNvPr id="2" name="Picture 1" descr="People look at artifacts in bags in tables in a large building with windows">
            <a:extLst>
              <a:ext uri="{FF2B5EF4-FFF2-40B4-BE49-F238E27FC236}">
                <a16:creationId xmlns:a16="http://schemas.microsoft.com/office/drawing/2014/main" id="{89866D55-4C20-446C-88F8-EC3CFDE21EF0}"/>
              </a:ext>
            </a:extLst>
          </p:cNvPr>
          <p:cNvPicPr>
            <a:picLocks noChangeAspect="1"/>
          </p:cNvPicPr>
          <p:nvPr/>
        </p:nvPicPr>
        <p:blipFill>
          <a:blip r:embed="rId3"/>
          <a:stretch>
            <a:fillRect/>
          </a:stretch>
        </p:blipFill>
        <p:spPr>
          <a:xfrm>
            <a:off x="5954135" y="1292351"/>
            <a:ext cx="6052173" cy="4539130"/>
          </a:xfrm>
          <a:prstGeom prst="rect">
            <a:avLst/>
          </a:prstGeom>
        </p:spPr>
      </p:pic>
      <p:pic>
        <p:nvPicPr>
          <p:cNvPr id="11" name="Picture 10">
            <a:extLst>
              <a:ext uri="{FF2B5EF4-FFF2-40B4-BE49-F238E27FC236}">
                <a16:creationId xmlns:a16="http://schemas.microsoft.com/office/drawing/2014/main" id="{2F19D990-06F7-4DD6-8FED-FD14B39A101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0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Review &amp; Award Timeline*</a:t>
            </a: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508719" y="1412673"/>
            <a:ext cx="11244010" cy="4638503"/>
          </a:xfrm>
        </p:spPr>
        <p:txBody>
          <a:bodyPr>
            <a:normAutofit lnSpcReduction="10000"/>
          </a:bodyPr>
          <a:lstStyle/>
          <a:p>
            <a:pPr>
              <a:buClr>
                <a:srgbClr val="2B4A1D"/>
              </a:buClr>
            </a:pPr>
            <a:r>
              <a:rPr lang="en-US" dirty="0">
                <a:solidFill>
                  <a:schemeClr val="tx1">
                    <a:lumMod val="75000"/>
                    <a:lumOff val="25000"/>
                  </a:schemeClr>
                </a:solidFill>
                <a:latin typeface="Frutiger LT Std 45 Light" panose="020B0402020204020204" pitchFamily="34" charset="0"/>
              </a:rPr>
              <a:t>February 12, 2021: 	Application deadline</a:t>
            </a:r>
          </a:p>
          <a:p>
            <a:pPr>
              <a:buClr>
                <a:srgbClr val="2B4A1D"/>
              </a:buClr>
            </a:pPr>
            <a:r>
              <a:rPr lang="en-US" dirty="0">
                <a:solidFill>
                  <a:schemeClr val="tx1">
                    <a:lumMod val="75000"/>
                    <a:lumOff val="25000"/>
                  </a:schemeClr>
                </a:solidFill>
                <a:latin typeface="Frutiger LT Std 45 Light" panose="020B0402020204020204" pitchFamily="34" charset="0"/>
              </a:rPr>
              <a:t>February/March 2021: 	Internal review for eligibility and completeness</a:t>
            </a:r>
            <a:br>
              <a:rPr lang="en-US" dirty="0">
                <a:solidFill>
                  <a:schemeClr val="tx1">
                    <a:lumMod val="75000"/>
                    <a:lumOff val="25000"/>
                  </a:schemeClr>
                </a:solidFill>
                <a:latin typeface="Frutiger LT Std 45 Light" panose="020B0402020204020204" pitchFamily="34" charset="0"/>
              </a:rPr>
            </a:br>
            <a:r>
              <a:rPr lang="en-US" dirty="0">
                <a:solidFill>
                  <a:schemeClr val="tx1">
                    <a:lumMod val="75000"/>
                    <a:lumOff val="25000"/>
                  </a:schemeClr>
                </a:solidFill>
                <a:latin typeface="Frutiger LT Std 45 Light" panose="020B0402020204020204" pitchFamily="34" charset="0"/>
              </a:rPr>
              <a:t>				Initiation of Section 106 review</a:t>
            </a:r>
          </a:p>
          <a:p>
            <a:pPr>
              <a:buClr>
                <a:srgbClr val="2B4A1D"/>
              </a:buClr>
            </a:pPr>
            <a:r>
              <a:rPr lang="en-US" dirty="0">
                <a:solidFill>
                  <a:schemeClr val="tx1">
                    <a:lumMod val="75000"/>
                    <a:lumOff val="25000"/>
                  </a:schemeClr>
                </a:solidFill>
                <a:latin typeface="Frutiger LT Std 45 Light" panose="020B0402020204020204" pitchFamily="34" charset="0"/>
              </a:rPr>
              <a:t>March/April 2021: 	Competitive merit review</a:t>
            </a:r>
          </a:p>
          <a:p>
            <a:pPr>
              <a:buClr>
                <a:srgbClr val="2B4A1D"/>
              </a:buClr>
            </a:pPr>
            <a:r>
              <a:rPr lang="en-US" dirty="0">
                <a:solidFill>
                  <a:schemeClr val="tx1">
                    <a:lumMod val="75000"/>
                    <a:lumOff val="25000"/>
                  </a:schemeClr>
                </a:solidFill>
                <a:latin typeface="Frutiger LT Std 45 Light" panose="020B0402020204020204" pitchFamily="34" charset="0"/>
              </a:rPr>
              <a:t>April/May 2021: 		Risk assessment</a:t>
            </a:r>
            <a:br>
              <a:rPr lang="en-US" dirty="0">
                <a:solidFill>
                  <a:schemeClr val="tx1">
                    <a:lumMod val="75000"/>
                    <a:lumOff val="25000"/>
                  </a:schemeClr>
                </a:solidFill>
                <a:latin typeface="Frutiger LT Std 45 Light" panose="020B0402020204020204" pitchFamily="34" charset="0"/>
              </a:rPr>
            </a:br>
            <a:r>
              <a:rPr lang="en-US" dirty="0">
                <a:solidFill>
                  <a:schemeClr val="tx1">
                    <a:lumMod val="75000"/>
                    <a:lumOff val="25000"/>
                  </a:schemeClr>
                </a:solidFill>
                <a:latin typeface="Frutiger LT Std 45 Light" panose="020B0402020204020204" pitchFamily="34" charset="0"/>
              </a:rPr>
              <a:t>				Budget &amp; scope negotiation (if needed)</a:t>
            </a:r>
          </a:p>
          <a:p>
            <a:pPr>
              <a:buClr>
                <a:srgbClr val="2B4A1D"/>
              </a:buClr>
            </a:pPr>
            <a:r>
              <a:rPr lang="en-US" dirty="0">
                <a:solidFill>
                  <a:schemeClr val="tx1">
                    <a:lumMod val="75000"/>
                    <a:lumOff val="25000"/>
                  </a:schemeClr>
                </a:solidFill>
                <a:latin typeface="Frutiger LT Std 45 Light" panose="020B0402020204020204" pitchFamily="34" charset="0"/>
              </a:rPr>
              <a:t>June 2021: 		Grants awarded</a:t>
            </a:r>
          </a:p>
          <a:p>
            <a:pPr>
              <a:buClr>
                <a:srgbClr val="2B4A1D"/>
              </a:buClr>
            </a:pPr>
            <a:r>
              <a:rPr lang="en-US" dirty="0">
                <a:solidFill>
                  <a:schemeClr val="tx1">
                    <a:lumMod val="75000"/>
                    <a:lumOff val="25000"/>
                  </a:schemeClr>
                </a:solidFill>
                <a:latin typeface="Frutiger LT Std 45 Light" panose="020B0402020204020204" pitchFamily="34" charset="0"/>
              </a:rPr>
              <a:t>July 2021: 			Grant agreements signed, projects can begin</a:t>
            </a:r>
          </a:p>
          <a:p>
            <a:pPr>
              <a:buClr>
                <a:srgbClr val="2B4A1D"/>
              </a:buClr>
            </a:pPr>
            <a:endParaRPr lang="en-US" dirty="0">
              <a:solidFill>
                <a:schemeClr val="tx1">
                  <a:lumMod val="75000"/>
                  <a:lumOff val="25000"/>
                </a:schemeClr>
              </a:solidFill>
              <a:latin typeface="Frutiger LT Std 45 Light" panose="020B0402020204020204" pitchFamily="34" charset="0"/>
            </a:endParaRPr>
          </a:p>
          <a:p>
            <a:pPr marL="0" indent="0">
              <a:buClr>
                <a:srgbClr val="2B4A1D"/>
              </a:buClr>
              <a:buNone/>
            </a:pPr>
            <a:r>
              <a:rPr lang="en-US" dirty="0">
                <a:solidFill>
                  <a:schemeClr val="tx1">
                    <a:lumMod val="75000"/>
                    <a:lumOff val="25000"/>
                  </a:schemeClr>
                </a:solidFill>
                <a:latin typeface="Frutiger LT Std 45 Light" panose="020B0402020204020204" pitchFamily="34" charset="0"/>
              </a:rPr>
              <a:t>*This timeline may be subject to change</a:t>
            </a:r>
            <a:endParaRPr lang="en-US" dirty="0">
              <a:solidFill>
                <a:srgbClr val="2B4A1D"/>
              </a:solidFill>
            </a:endParaRPr>
          </a:p>
          <a:p>
            <a:pPr marL="0" indent="0">
              <a:buClr>
                <a:srgbClr val="2B4A1D"/>
              </a:buClr>
              <a:buNone/>
            </a:pPr>
            <a:endParaRPr lang="en-US" sz="3200" dirty="0">
              <a:solidFill>
                <a:srgbClr val="2B4A1D"/>
              </a:solidFill>
            </a:endParaRP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265513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How to Apply</a:t>
            </a: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508719" y="1412673"/>
            <a:ext cx="10885421" cy="4432315"/>
          </a:xfrm>
        </p:spPr>
        <p:txBody>
          <a:bodyPr>
            <a:normAutofit/>
          </a:bodyPr>
          <a:lstStyle/>
          <a:p>
            <a:pPr>
              <a:buClr>
                <a:srgbClr val="2B4A1D"/>
              </a:buClr>
            </a:pPr>
            <a:r>
              <a:rPr lang="en-US" dirty="0">
                <a:solidFill>
                  <a:schemeClr val="tx1">
                    <a:lumMod val="75000"/>
                    <a:lumOff val="25000"/>
                  </a:schemeClr>
                </a:solidFill>
                <a:latin typeface="Frutiger LT Std 45 Light" panose="020B0402020204020204" pitchFamily="34" charset="0"/>
              </a:rPr>
              <a:t>Search on Grants.gov: CFDA #15.926, or program name</a:t>
            </a:r>
          </a:p>
          <a:p>
            <a:pPr>
              <a:buClr>
                <a:srgbClr val="2B4A1D"/>
              </a:buClr>
            </a:pPr>
            <a:r>
              <a:rPr lang="en-US" dirty="0">
                <a:solidFill>
                  <a:schemeClr val="tx1">
                    <a:lumMod val="75000"/>
                    <a:lumOff val="25000"/>
                  </a:schemeClr>
                </a:solidFill>
                <a:latin typeface="Frutiger LT Std 45 Light" panose="020B0402020204020204" pitchFamily="34" charset="0"/>
              </a:rPr>
              <a:t>Download application package from Grants.gov: </a:t>
            </a:r>
          </a:p>
          <a:p>
            <a:pPr lvl="1">
              <a:buClr>
                <a:srgbClr val="2B4A1D"/>
              </a:buClr>
            </a:pPr>
            <a:r>
              <a:rPr lang="en-US" dirty="0">
                <a:solidFill>
                  <a:schemeClr val="tx1">
                    <a:lumMod val="75000"/>
                    <a:lumOff val="25000"/>
                  </a:schemeClr>
                </a:solidFill>
                <a:latin typeface="Frutiger LT Std 45 Light" panose="020B0402020204020204" pitchFamily="34" charset="0"/>
              </a:rPr>
              <a:t>Notice of Funding Opportunity </a:t>
            </a:r>
          </a:p>
          <a:p>
            <a:pPr lvl="1">
              <a:buClr>
                <a:srgbClr val="2B4A1D"/>
              </a:buClr>
            </a:pPr>
            <a:r>
              <a:rPr lang="en-US" dirty="0">
                <a:solidFill>
                  <a:schemeClr val="tx1">
                    <a:lumMod val="75000"/>
                    <a:lumOff val="25000"/>
                  </a:schemeClr>
                </a:solidFill>
                <a:latin typeface="Frutiger LT Std 45 Light" panose="020B0402020204020204" pitchFamily="34" charset="0"/>
              </a:rPr>
              <a:t>Standard application forms</a:t>
            </a:r>
          </a:p>
          <a:p>
            <a:pPr>
              <a:buClr>
                <a:srgbClr val="2B4A1D"/>
              </a:buClr>
            </a:pPr>
            <a:r>
              <a:rPr lang="en-US" dirty="0">
                <a:solidFill>
                  <a:schemeClr val="tx1">
                    <a:lumMod val="75000"/>
                    <a:lumOff val="25000"/>
                  </a:schemeClr>
                </a:solidFill>
                <a:latin typeface="Frutiger LT Std 45 Light" panose="020B0402020204020204" pitchFamily="34" charset="0"/>
              </a:rPr>
              <a:t>Complete and submit through Grants.gov Workspace</a:t>
            </a: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142710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Application Components</a:t>
            </a: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508719" y="1412673"/>
            <a:ext cx="10885421" cy="4432315"/>
          </a:xfrm>
        </p:spPr>
        <p:txBody>
          <a:bodyPr>
            <a:normAutofit lnSpcReduction="10000"/>
          </a:bodyPr>
          <a:lstStyle/>
          <a:p>
            <a:r>
              <a:rPr lang="en-US" dirty="0"/>
              <a:t>Grants.gov standard forms: </a:t>
            </a:r>
          </a:p>
          <a:p>
            <a:pPr marL="457200" lvl="1" indent="0">
              <a:buNone/>
            </a:pPr>
            <a:r>
              <a:rPr lang="en-US" dirty="0"/>
              <a:t>SF-424 - Application for Financial Assistance </a:t>
            </a:r>
          </a:p>
          <a:p>
            <a:pPr marL="457200" lvl="1" indent="0">
              <a:buNone/>
            </a:pPr>
            <a:r>
              <a:rPr lang="en-US" dirty="0"/>
              <a:t>SF-424A - Budget Information – Non-Construction Programs</a:t>
            </a:r>
          </a:p>
          <a:p>
            <a:pPr marL="457200" lvl="1" indent="0">
              <a:buNone/>
            </a:pPr>
            <a:r>
              <a:rPr lang="en-US" dirty="0"/>
              <a:t>SF-424B - Assurances – Non-Construction Programs</a:t>
            </a:r>
          </a:p>
          <a:p>
            <a:pPr marL="457200" lvl="1" indent="0">
              <a:buNone/>
            </a:pPr>
            <a:r>
              <a:rPr lang="en-US" dirty="0"/>
              <a:t>SF-LLL – Disclosure of Lobbying Activities??? </a:t>
            </a:r>
          </a:p>
          <a:p>
            <a:r>
              <a:rPr lang="en-US" dirty="0"/>
              <a:t>Project Narrative</a:t>
            </a:r>
          </a:p>
          <a:p>
            <a:r>
              <a:rPr lang="en-US" dirty="0"/>
              <a:t>Budget Narrative</a:t>
            </a:r>
          </a:p>
          <a:p>
            <a:r>
              <a:rPr lang="en-US" dirty="0"/>
              <a:t>Map </a:t>
            </a:r>
          </a:p>
          <a:p>
            <a:r>
              <a:rPr lang="en-US" dirty="0"/>
              <a:t>Indirect Cost Rate Agreement, if applicable</a:t>
            </a:r>
          </a:p>
          <a:p>
            <a:r>
              <a:rPr lang="en-US" dirty="0"/>
              <a:t>Other supporting documents</a:t>
            </a:r>
          </a:p>
          <a:p>
            <a:pPr marL="457200" lvl="1" indent="0">
              <a:buClr>
                <a:srgbClr val="2B4A1D"/>
              </a:buClr>
              <a:buNone/>
            </a:pPr>
            <a:endParaRPr lang="en-US" sz="2800" dirty="0">
              <a:solidFill>
                <a:srgbClr val="2B4A1D"/>
              </a:solidFill>
            </a:endParaRPr>
          </a:p>
          <a:p>
            <a:pPr marL="0" indent="0">
              <a:buClr>
                <a:srgbClr val="2B4A1D"/>
              </a:buClr>
              <a:buNone/>
            </a:pPr>
            <a:endParaRPr lang="en-US" sz="3200" dirty="0">
              <a:solidFill>
                <a:srgbClr val="2B4A1D"/>
              </a:solidFill>
            </a:endParaRP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389237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BE0DBAA-1949-411E-890F-495658A13CF0}"/>
              </a:ext>
              <a:ext uri="{C183D7F6-B498-43B3-948B-1728B52AA6E4}">
                <adec:decorative xmlns:adec="http://schemas.microsoft.com/office/drawing/2017/decorative" val="1"/>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Merit Review: NOFO Section E </a:t>
            </a:r>
          </a:p>
        </p:txBody>
      </p:sp>
      <p:pic>
        <p:nvPicPr>
          <p:cNvPr id="11" name="Picture 10">
            <a:extLst>
              <a:ext uri="{FF2B5EF4-FFF2-40B4-BE49-F238E27FC236}">
                <a16:creationId xmlns:a16="http://schemas.microsoft.com/office/drawing/2014/main" id="{2F19D990-06F7-4DD6-8FED-FD14B39A1011}"/>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graphicFrame>
        <p:nvGraphicFramePr>
          <p:cNvPr id="5" name="Table 5">
            <a:extLst>
              <a:ext uri="{FF2B5EF4-FFF2-40B4-BE49-F238E27FC236}">
                <a16:creationId xmlns:a16="http://schemas.microsoft.com/office/drawing/2014/main" id="{E6D54855-E429-43BB-8584-0ACEC6124646}"/>
              </a:ext>
            </a:extLst>
          </p:cNvPr>
          <p:cNvGraphicFramePr>
            <a:graphicFrameLocks noGrp="1"/>
          </p:cNvGraphicFramePr>
          <p:nvPr>
            <p:ph idx="1"/>
            <p:extLst>
              <p:ext uri="{D42A27DB-BD31-4B8C-83A1-F6EECF244321}">
                <p14:modId xmlns:p14="http://schemas.microsoft.com/office/powerpoint/2010/main" val="3703387043"/>
              </p:ext>
            </p:extLst>
          </p:nvPr>
        </p:nvGraphicFramePr>
        <p:xfrm>
          <a:off x="1169894" y="1448473"/>
          <a:ext cx="9313048" cy="4293421"/>
        </p:xfrm>
        <a:graphic>
          <a:graphicData uri="http://schemas.openxmlformats.org/drawingml/2006/table">
            <a:tbl>
              <a:tblPr firstRow="1" bandRow="1">
                <a:tableStyleId>{68D230F3-CF80-4859-8CE7-A43EE81993B5}</a:tableStyleId>
              </a:tblPr>
              <a:tblGrid>
                <a:gridCol w="4656524">
                  <a:extLst>
                    <a:ext uri="{9D8B030D-6E8A-4147-A177-3AD203B41FA5}">
                      <a16:colId xmlns:a16="http://schemas.microsoft.com/office/drawing/2014/main" val="1812125132"/>
                    </a:ext>
                  </a:extLst>
                </a:gridCol>
                <a:gridCol w="4656524">
                  <a:extLst>
                    <a:ext uri="{9D8B030D-6E8A-4147-A177-3AD203B41FA5}">
                      <a16:colId xmlns:a16="http://schemas.microsoft.com/office/drawing/2014/main" val="166762831"/>
                    </a:ext>
                  </a:extLst>
                </a:gridCol>
              </a:tblGrid>
              <a:tr h="517571">
                <a:tc>
                  <a:txBody>
                    <a:bodyPr/>
                    <a:lstStyle/>
                    <a:p>
                      <a:r>
                        <a:rPr lang="en-US" dirty="0"/>
                        <a:t>Criteria</a:t>
                      </a:r>
                    </a:p>
                  </a:txBody>
                  <a:tcPr/>
                </a:tc>
                <a:tc>
                  <a:txBody>
                    <a:bodyPr/>
                    <a:lstStyle/>
                    <a:p>
                      <a:r>
                        <a:rPr lang="en-US" dirty="0"/>
                        <a:t>Value</a:t>
                      </a:r>
                    </a:p>
                  </a:txBody>
                  <a:tcPr/>
                </a:tc>
                <a:extLst>
                  <a:ext uri="{0D108BD9-81ED-4DB2-BD59-A6C34878D82A}">
                    <a16:rowId xmlns:a16="http://schemas.microsoft.com/office/drawing/2014/main" val="152939313"/>
                  </a:ext>
                </a:extLst>
              </a:tr>
              <a:tr h="517571">
                <a:tc>
                  <a:txBody>
                    <a:bodyPr/>
                    <a:lstStyle/>
                    <a:p>
                      <a:r>
                        <a:rPr lang="en-US" dirty="0"/>
                        <a:t>1. Preservation Opportunity</a:t>
                      </a:r>
                    </a:p>
                  </a:txBody>
                  <a:tcPr/>
                </a:tc>
                <a:tc>
                  <a:txBody>
                    <a:bodyPr/>
                    <a:lstStyle/>
                    <a:p>
                      <a:r>
                        <a:rPr lang="en-US" dirty="0"/>
                        <a:t>20 points</a:t>
                      </a:r>
                    </a:p>
                  </a:txBody>
                  <a:tcPr/>
                </a:tc>
                <a:extLst>
                  <a:ext uri="{0D108BD9-81ED-4DB2-BD59-A6C34878D82A}">
                    <a16:rowId xmlns:a16="http://schemas.microsoft.com/office/drawing/2014/main" val="3312369206"/>
                  </a:ext>
                </a:extLst>
              </a:tr>
              <a:tr h="517571">
                <a:tc>
                  <a:txBody>
                    <a:bodyPr/>
                    <a:lstStyle/>
                    <a:p>
                      <a:r>
                        <a:rPr lang="en-US" dirty="0"/>
                        <a:t>2. FY2021 Focus Areas</a:t>
                      </a:r>
                    </a:p>
                  </a:txBody>
                  <a:tcPr/>
                </a:tc>
                <a:tc>
                  <a:txBody>
                    <a:bodyPr/>
                    <a:lstStyle/>
                    <a:p>
                      <a:r>
                        <a:rPr lang="en-US" dirty="0"/>
                        <a:t>10 points</a:t>
                      </a:r>
                    </a:p>
                  </a:txBody>
                  <a:tcPr/>
                </a:tc>
                <a:extLst>
                  <a:ext uri="{0D108BD9-81ED-4DB2-BD59-A6C34878D82A}">
                    <a16:rowId xmlns:a16="http://schemas.microsoft.com/office/drawing/2014/main" val="4254645335"/>
                  </a:ext>
                </a:extLst>
              </a:tr>
              <a:tr h="517571">
                <a:tc>
                  <a:txBody>
                    <a:bodyPr/>
                    <a:lstStyle/>
                    <a:p>
                      <a:r>
                        <a:rPr lang="en-US" dirty="0"/>
                        <a:t>3. Objectives &amp; Activities</a:t>
                      </a:r>
                    </a:p>
                  </a:txBody>
                  <a:tcPr/>
                </a:tc>
                <a:tc>
                  <a:txBody>
                    <a:bodyPr/>
                    <a:lstStyle/>
                    <a:p>
                      <a:r>
                        <a:rPr lang="en-US" dirty="0"/>
                        <a:t>20 points</a:t>
                      </a:r>
                    </a:p>
                  </a:txBody>
                  <a:tcPr/>
                </a:tc>
                <a:extLst>
                  <a:ext uri="{0D108BD9-81ED-4DB2-BD59-A6C34878D82A}">
                    <a16:rowId xmlns:a16="http://schemas.microsoft.com/office/drawing/2014/main" val="1561295611"/>
                  </a:ext>
                </a:extLst>
              </a:tr>
              <a:tr h="517571">
                <a:tc>
                  <a:txBody>
                    <a:bodyPr/>
                    <a:lstStyle/>
                    <a:p>
                      <a:r>
                        <a:rPr lang="en-US" dirty="0"/>
                        <a:t>4. Administration &amp; Implementation</a:t>
                      </a:r>
                    </a:p>
                  </a:txBody>
                  <a:tcPr/>
                </a:tc>
                <a:tc>
                  <a:txBody>
                    <a:bodyPr/>
                    <a:lstStyle/>
                    <a:p>
                      <a:r>
                        <a:rPr lang="en-US" dirty="0"/>
                        <a:t>20 points</a:t>
                      </a:r>
                    </a:p>
                  </a:txBody>
                  <a:tcPr/>
                </a:tc>
                <a:extLst>
                  <a:ext uri="{0D108BD9-81ED-4DB2-BD59-A6C34878D82A}">
                    <a16:rowId xmlns:a16="http://schemas.microsoft.com/office/drawing/2014/main" val="1542759057"/>
                  </a:ext>
                </a:extLst>
              </a:tr>
              <a:tr h="511993">
                <a:tc>
                  <a:txBody>
                    <a:bodyPr/>
                    <a:lstStyle/>
                    <a:p>
                      <a:r>
                        <a:rPr lang="en-US" dirty="0"/>
                        <a:t>5. Partnerships &amp; Engagement</a:t>
                      </a:r>
                    </a:p>
                  </a:txBody>
                  <a:tcPr/>
                </a:tc>
                <a:tc>
                  <a:txBody>
                    <a:bodyPr/>
                    <a:lstStyle/>
                    <a:p>
                      <a:r>
                        <a:rPr lang="en-US" dirty="0"/>
                        <a:t>20 points</a:t>
                      </a:r>
                    </a:p>
                  </a:txBody>
                  <a:tcPr/>
                </a:tc>
                <a:extLst>
                  <a:ext uri="{0D108BD9-81ED-4DB2-BD59-A6C34878D82A}">
                    <a16:rowId xmlns:a16="http://schemas.microsoft.com/office/drawing/2014/main" val="3272491297"/>
                  </a:ext>
                </a:extLst>
              </a:tr>
              <a:tr h="683092">
                <a:tc>
                  <a:txBody>
                    <a:bodyPr/>
                    <a:lstStyle/>
                    <a:p>
                      <a:r>
                        <a:rPr lang="en-US" dirty="0"/>
                        <a:t>6. Secretary of the Interior Priorities</a:t>
                      </a:r>
                    </a:p>
                  </a:txBody>
                  <a:tcPr/>
                </a:tc>
                <a:tc>
                  <a:txBody>
                    <a:bodyPr/>
                    <a:lstStyle/>
                    <a:p>
                      <a:r>
                        <a:rPr lang="en-US" dirty="0"/>
                        <a:t>10 points</a:t>
                      </a:r>
                    </a:p>
                  </a:txBody>
                  <a:tcPr/>
                </a:tc>
                <a:extLst>
                  <a:ext uri="{0D108BD9-81ED-4DB2-BD59-A6C34878D82A}">
                    <a16:rowId xmlns:a16="http://schemas.microsoft.com/office/drawing/2014/main" val="1095141255"/>
                  </a:ext>
                </a:extLst>
              </a:tr>
              <a:tr h="510481">
                <a:tc>
                  <a:txBody>
                    <a:bodyPr/>
                    <a:lstStyle/>
                    <a:p>
                      <a:r>
                        <a:rPr lang="en-US" dirty="0"/>
                        <a:t>Highest Possible Total Score</a:t>
                      </a:r>
                      <a:endParaRPr lang="en-US" b="1" dirty="0"/>
                    </a:p>
                  </a:txBody>
                  <a:tcPr/>
                </a:tc>
                <a:tc>
                  <a:txBody>
                    <a:bodyPr/>
                    <a:lstStyle/>
                    <a:p>
                      <a:r>
                        <a:rPr lang="en-US" dirty="0"/>
                        <a:t>100 points</a:t>
                      </a:r>
                      <a:endParaRPr lang="en-US" b="1" dirty="0"/>
                    </a:p>
                  </a:txBody>
                  <a:tcPr/>
                </a:tc>
                <a:extLst>
                  <a:ext uri="{0D108BD9-81ED-4DB2-BD59-A6C34878D82A}">
                    <a16:rowId xmlns:a16="http://schemas.microsoft.com/office/drawing/2014/main" val="1998434755"/>
                  </a:ext>
                </a:extLst>
              </a:tr>
            </a:tbl>
          </a:graphicData>
        </a:graphic>
      </p:graphicFrame>
    </p:spTree>
    <p:extLst>
      <p:ext uri="{BB962C8B-B14F-4D97-AF65-F5344CB8AC3E}">
        <p14:creationId xmlns:p14="http://schemas.microsoft.com/office/powerpoint/2010/main" val="428076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Outreach Goals</a:t>
            </a: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
        <p:nvSpPr>
          <p:cNvPr id="3" name="Content Placeholder 2">
            <a:extLst>
              <a:ext uri="{FF2B5EF4-FFF2-40B4-BE49-F238E27FC236}">
                <a16:creationId xmlns:a16="http://schemas.microsoft.com/office/drawing/2014/main" id="{89DE5536-1054-4368-A049-59CE0E9209DE}"/>
              </a:ext>
            </a:extLst>
          </p:cNvPr>
          <p:cNvSpPr>
            <a:spLocks noGrp="1"/>
          </p:cNvSpPr>
          <p:nvPr>
            <p:ph idx="1"/>
          </p:nvPr>
        </p:nvSpPr>
        <p:spPr>
          <a:xfrm>
            <a:off x="635000" y="1386247"/>
            <a:ext cx="10515600" cy="4351338"/>
          </a:xfrm>
        </p:spPr>
        <p:txBody>
          <a:bodyPr/>
          <a:lstStyle/>
          <a:p>
            <a:r>
              <a:rPr lang="en-US" dirty="0"/>
              <a:t>Broaden the pool of new applicants, especially with expanded guidance on eligible armed conflicts and associated sites</a:t>
            </a:r>
          </a:p>
          <a:p>
            <a:r>
              <a:rPr lang="en-US" dirty="0"/>
              <a:t>Fund projects and organizations telling the full American story from diverse perspectives</a:t>
            </a:r>
          </a:p>
          <a:p>
            <a:r>
              <a:rPr lang="en-US" dirty="0"/>
              <a:t>Highlight underrepresented program areas: Black history, Indigenous-led projects, associated sites, sites west of the Mississippi</a:t>
            </a:r>
          </a:p>
          <a:p>
            <a:pPr marL="0" indent="0">
              <a:buNone/>
            </a:pPr>
            <a:r>
              <a:rPr lang="en-US" b="1" dirty="0"/>
              <a:t> </a:t>
            </a:r>
          </a:p>
          <a:p>
            <a:pPr marL="0" indent="0">
              <a:buNone/>
            </a:pPr>
            <a:endParaRPr lang="en-US" dirty="0"/>
          </a:p>
        </p:txBody>
      </p:sp>
    </p:spTree>
    <p:extLst>
      <p:ext uri="{BB962C8B-B14F-4D97-AF65-F5344CB8AC3E}">
        <p14:creationId xmlns:p14="http://schemas.microsoft.com/office/powerpoint/2010/main" val="142390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en landscape with bending creek and trees in foreground and mountains in background&#10;">
            <a:extLst>
              <a:ext uri="{FF2B5EF4-FFF2-40B4-BE49-F238E27FC236}">
                <a16:creationId xmlns:a16="http://schemas.microsoft.com/office/drawing/2014/main" id="{ED38FA7D-9F16-4456-9A83-2165046432A4}"/>
              </a:ext>
            </a:extLst>
          </p:cNvPr>
          <p:cNvPicPr>
            <a:picLocks noChangeAspect="1"/>
          </p:cNvPicPr>
          <p:nvPr/>
        </p:nvPicPr>
        <p:blipFill>
          <a:blip r:embed="rId3"/>
          <a:stretch>
            <a:fillRect/>
          </a:stretch>
        </p:blipFill>
        <p:spPr>
          <a:xfrm>
            <a:off x="5310095" y="943087"/>
            <a:ext cx="9661588" cy="5392398"/>
          </a:xfrm>
          <a:prstGeom prst="rect">
            <a:avLst/>
          </a:prstGeom>
        </p:spPr>
      </p:pic>
      <p:sp>
        <p:nvSpPr>
          <p:cNvPr id="10" name="Title 9" descr="Green overbar with text box">
            <a:extLst>
              <a:ext uri="{FF2B5EF4-FFF2-40B4-BE49-F238E27FC236}">
                <a16:creationId xmlns:a16="http://schemas.microsoft.com/office/drawing/2014/main" id="{7BE0DBAA-1949-411E-890F-495658A13CF0}"/>
              </a:ext>
              <a:ext uri="{C183D7F6-B498-43B3-948B-1728B52AA6E4}">
                <adec:decorative xmlns:adec="http://schemas.microsoft.com/office/drawing/2017/decorative" val="0"/>
              </a:ext>
            </a:extLst>
          </p:cNvPr>
          <p:cNvSpPr>
            <a:spLocks noGrp="1"/>
          </p:cNvSpPr>
          <p:nvPr>
            <p:ph type="title" idx="4294967295"/>
          </p:nvPr>
        </p:nvSpPr>
        <p:spPr>
          <a:xfrm>
            <a:off x="0" y="0"/>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latin typeface="Frutiger LT Std 45 Light" panose="020B0402020204020204" pitchFamily="34" charset="0"/>
              </a:rPr>
              <a:t>Centering Local Knowledge</a:t>
            </a:r>
            <a:endPar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endParaRPr>
          </a:p>
        </p:txBody>
      </p:sp>
      <p:pic>
        <p:nvPicPr>
          <p:cNvPr id="11" name="Picture 10">
            <a:extLst>
              <a:ext uri="{FF2B5EF4-FFF2-40B4-BE49-F238E27FC236}">
                <a16:creationId xmlns:a16="http://schemas.microsoft.com/office/drawing/2014/main" id="{2F19D990-06F7-4DD6-8FED-FD14B39A101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8" name="Rectangle 7">
            <a:extLst>
              <a:ext uri="{FF2B5EF4-FFF2-40B4-BE49-F238E27FC236}">
                <a16:creationId xmlns:a16="http://schemas.microsoft.com/office/drawing/2014/main" id="{46C501E7-3E1A-41A1-AD2E-8201E6C0BE2E}"/>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C1CB7332-0EE2-42A2-AC8C-2E47EF68BC1C}"/>
              </a:ext>
            </a:extLst>
          </p:cNvPr>
          <p:cNvSpPr txBox="1">
            <a:spLocks/>
          </p:cNvSpPr>
          <p:nvPr/>
        </p:nvSpPr>
        <p:spPr>
          <a:xfrm>
            <a:off x="181872" y="996044"/>
            <a:ext cx="5255634" cy="53923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In 2017-2020, the University of Montana’s highly collaborative grant-funded project aimed to define a battlefield centering Indigenous ways of knowing.</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The project brought together non-Native and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Apsáalooke</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(Crow) researchers, elders, and institutions to document a battlefield landscape and history defined by spiritual events and places.</a:t>
            </a:r>
            <a:endParaRPr kumimoji="0" lang="en-US" sz="2400" b="0" i="0" u="none" strike="noStrike" kern="1200" cap="none" spc="0" normalizeH="0" baseline="0" noProof="0" dirty="0">
              <a:ln>
                <a:noFill/>
              </a:ln>
              <a:solidFill>
                <a:srgbClr val="2B4A1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69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Q&amp;A</a:t>
            </a: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452050" y="1345758"/>
            <a:ext cx="10885421" cy="4432315"/>
          </a:xfrm>
        </p:spPr>
        <p:txBody>
          <a:bodyPr anchor="ctr">
            <a:normAutofit fontScale="92500" lnSpcReduction="20000"/>
          </a:bodyPr>
          <a:lstStyle/>
          <a:p>
            <a:pPr marL="457200" lvl="1" indent="0" algn="ctr">
              <a:buClr>
                <a:srgbClr val="2B4A1D"/>
              </a:buClr>
              <a:buNone/>
            </a:pPr>
            <a:r>
              <a:rPr lang="en-US" sz="4400" dirty="0">
                <a:solidFill>
                  <a:srgbClr val="2B4A1D"/>
                </a:solidFill>
              </a:rPr>
              <a:t>Questions for Discussion: </a:t>
            </a:r>
          </a:p>
          <a:p>
            <a:pPr marL="457200" lvl="1" indent="0">
              <a:buClr>
                <a:srgbClr val="2B4A1D"/>
              </a:buClr>
              <a:buNone/>
            </a:pPr>
            <a:endParaRPr lang="en-US" sz="4400" dirty="0">
              <a:solidFill>
                <a:srgbClr val="2B4A1D"/>
              </a:solidFill>
            </a:endParaRPr>
          </a:p>
          <a:p>
            <a:pPr lvl="1">
              <a:buClr>
                <a:srgbClr val="2B4A1D"/>
              </a:buClr>
            </a:pPr>
            <a:r>
              <a:rPr lang="en-US" sz="4400" dirty="0">
                <a:solidFill>
                  <a:srgbClr val="2B4A1D"/>
                </a:solidFill>
              </a:rPr>
              <a:t>Do you have any ideas you’d like to talk about?</a:t>
            </a:r>
          </a:p>
          <a:p>
            <a:pPr lvl="1">
              <a:buClr>
                <a:srgbClr val="2B4A1D"/>
              </a:buClr>
            </a:pPr>
            <a:r>
              <a:rPr lang="en-US" sz="4400" dirty="0">
                <a:solidFill>
                  <a:srgbClr val="2B4A1D"/>
                </a:solidFill>
              </a:rPr>
              <a:t>What potential barriers for your partners or communities do you see in applying for this funding? </a:t>
            </a:r>
          </a:p>
          <a:p>
            <a:pPr lvl="1">
              <a:buClr>
                <a:srgbClr val="2B4A1D"/>
              </a:buClr>
            </a:pPr>
            <a:r>
              <a:rPr lang="en-US" sz="4400" dirty="0">
                <a:solidFill>
                  <a:srgbClr val="2B4A1D"/>
                </a:solidFill>
              </a:rPr>
              <a:t>Do you have advice for NPS ABPP on successful strategies for outreach and help to new potential applicants?</a:t>
            </a: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214627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E0DBAA-1949-411E-890F-495658A13CF0}"/>
              </a:ext>
              <a:ext uri="{C183D7F6-B498-43B3-948B-1728B52AA6E4}">
                <adec:decorative xmlns:adec="http://schemas.microsoft.com/office/drawing/2017/decorative" val="1"/>
              </a:ext>
            </a:extLst>
          </p:cNvPr>
          <p:cNvSpPr/>
          <p:nvPr/>
        </p:nvSpPr>
        <p:spPr>
          <a:xfrm>
            <a:off x="-16329" y="-1"/>
            <a:ext cx="12192000" cy="99604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   </a:t>
            </a:r>
            <a:r>
              <a:rPr lang="en-US" sz="4000" dirty="0">
                <a:latin typeface="Frutiger LT Std 45 Light" panose="020B0402020204020204" pitchFamily="34" charset="0"/>
              </a:rPr>
              <a:t>Questions?</a:t>
            </a:r>
          </a:p>
        </p:txBody>
      </p:sp>
      <p:pic>
        <p:nvPicPr>
          <p:cNvPr id="11" name="Picture 10">
            <a:extLst>
              <a:ext uri="{FF2B5EF4-FFF2-40B4-BE49-F238E27FC236}">
                <a16:creationId xmlns:a16="http://schemas.microsoft.com/office/drawing/2014/main" id="{2F19D990-06F7-4DD6-8FED-FD14B39A1011}"/>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grpSp>
        <p:nvGrpSpPr>
          <p:cNvPr id="6" name="Group 5">
            <a:extLst>
              <a:ext uri="{FF2B5EF4-FFF2-40B4-BE49-F238E27FC236}">
                <a16:creationId xmlns:a16="http://schemas.microsoft.com/office/drawing/2014/main" id="{35C9F208-1219-4955-8548-0E05616F57DA}"/>
              </a:ext>
              <a:ext uri="{C183D7F6-B498-43B3-948B-1728B52AA6E4}">
                <adec:decorative xmlns:adec="http://schemas.microsoft.com/office/drawing/2017/decorative" val="1"/>
              </a:ext>
            </a:extLst>
          </p:cNvPr>
          <p:cNvGrpSpPr/>
          <p:nvPr/>
        </p:nvGrpSpPr>
        <p:grpSpPr>
          <a:xfrm>
            <a:off x="0" y="6335486"/>
            <a:ext cx="12192000" cy="522514"/>
            <a:chOff x="0" y="6335486"/>
            <a:chExt cx="12192000" cy="522514"/>
          </a:xfrm>
        </p:grpSpPr>
        <p:sp>
          <p:nvSpPr>
            <p:cNvPr id="8" name="Rectangle 7">
              <a:extLst>
                <a:ext uri="{FF2B5EF4-FFF2-40B4-BE49-F238E27FC236}">
                  <a16:creationId xmlns:a16="http://schemas.microsoft.com/office/drawing/2014/main" id="{7AD6E827-E407-4C88-8F45-445AD06F5B14}"/>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
          <p:nvSpPr>
            <p:cNvPr id="9" name="TextBox 8">
              <a:extLst>
                <a:ext uri="{FF2B5EF4-FFF2-40B4-BE49-F238E27FC236}">
                  <a16:creationId xmlns:a16="http://schemas.microsoft.com/office/drawing/2014/main" id="{4A44731C-FB96-4826-AB82-59DDD287C1BD}"/>
                </a:ext>
              </a:extLst>
            </p:cNvPr>
            <p:cNvSpPr txBox="1"/>
            <p:nvPr/>
          </p:nvSpPr>
          <p:spPr>
            <a:xfrm>
              <a:off x="5633361" y="6444736"/>
              <a:ext cx="6497889" cy="307777"/>
            </a:xfrm>
            <a:prstGeom prst="rect">
              <a:avLst/>
            </a:prstGeom>
            <a:noFill/>
          </p:spPr>
          <p:txBody>
            <a:bodyPr wrap="square" rtlCol="0">
              <a:spAutoFit/>
            </a:bodyPr>
            <a:lstStyle/>
            <a:p>
              <a:pPr algn="r"/>
              <a:r>
                <a:rPr lang="en-US" sz="1400" dirty="0">
                  <a:solidFill>
                    <a:schemeClr val="bg1"/>
                  </a:solidFill>
                </a:rPr>
                <a:t>.. </a:t>
              </a:r>
            </a:p>
          </p:txBody>
        </p:sp>
      </p:grpSp>
      <p:sp>
        <p:nvSpPr>
          <p:cNvPr id="2" name="Title 1">
            <a:extLst>
              <a:ext uri="{FF2B5EF4-FFF2-40B4-BE49-F238E27FC236}">
                <a16:creationId xmlns:a16="http://schemas.microsoft.com/office/drawing/2014/main" id="{C0CC4114-91A9-4F5B-812D-3AE4BFC1E88E}"/>
              </a:ext>
            </a:extLst>
          </p:cNvPr>
          <p:cNvSpPr txBox="1">
            <a:spLocks noGrp="1"/>
          </p:cNvSpPr>
          <p:nvPr>
            <p:ph type="title" idx="4294967295"/>
          </p:nvPr>
        </p:nvSpPr>
        <p:spPr>
          <a:xfrm flipH="1">
            <a:off x="833717" y="1151686"/>
            <a:ext cx="10112187" cy="47705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rPr>
              <a:t>Contact us any time!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hlinkClick r:id="rId4"/>
              </a:rPr>
              <a:t>abpp@nps.gov</a:t>
            </a:r>
            <a:endParaRPr kumimoji="0" lang="en-US" sz="32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rPr>
              <a:t>Philip Bailey: (202) 513-7126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rPr>
              <a:t>Emily Button Kambic: (202) 354-2035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hlinkClick r:id="rId5"/>
              </a:rPr>
              <a:t>https://www.nps.gov/abpp</a:t>
            </a:r>
            <a:r>
              <a:rPr kumimoji="0" lang="en-US" sz="32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rPr>
              <a:t>Thank You</a:t>
            </a:r>
          </a:p>
        </p:txBody>
      </p:sp>
      <p:sp>
        <p:nvSpPr>
          <p:cNvPr id="12" name="TextBox 11">
            <a:extLst>
              <a:ext uri="{FF2B5EF4-FFF2-40B4-BE49-F238E27FC236}">
                <a16:creationId xmlns:a16="http://schemas.microsoft.com/office/drawing/2014/main" id="{62A711BD-CD2D-49C4-B649-121A5B62D861}"/>
              </a:ext>
            </a:extLst>
          </p:cNvPr>
          <p:cNvSpPr txBox="1"/>
          <p:nvPr/>
        </p:nvSpPr>
        <p:spPr>
          <a:xfrm>
            <a:off x="1166964" y="6444736"/>
            <a:ext cx="6497889" cy="307777"/>
          </a:xfrm>
          <a:prstGeom prst="rect">
            <a:avLst/>
          </a:prstGeom>
          <a:noFill/>
        </p:spPr>
        <p:txBody>
          <a:bodyPr wrap="square" rtlCol="0">
            <a:spAutoFit/>
          </a:bodyPr>
          <a:lstStyle/>
          <a:p>
            <a:r>
              <a:rPr lang="en-US" sz="1400" dirty="0">
                <a:solidFill>
                  <a:schemeClr val="bg1"/>
                </a:solidFill>
              </a:rPr>
              <a:t>.</a:t>
            </a:r>
          </a:p>
        </p:txBody>
      </p:sp>
    </p:spTree>
    <p:extLst>
      <p:ext uri="{BB962C8B-B14F-4D97-AF65-F5344CB8AC3E}">
        <p14:creationId xmlns:p14="http://schemas.microsoft.com/office/powerpoint/2010/main" val="9406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alley with wooded mountains in background">
            <a:extLst>
              <a:ext uri="{FF2B5EF4-FFF2-40B4-BE49-F238E27FC236}">
                <a16:creationId xmlns:a16="http://schemas.microsoft.com/office/drawing/2014/main" id="{D22EFA02-6AC5-4CD7-8E9C-6E8CBBE59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9525000" cy="6343650"/>
          </a:xfrm>
          <a:prstGeom prst="rect">
            <a:avLst/>
          </a:prstGeom>
        </p:spPr>
      </p:pic>
      <p:sp>
        <p:nvSpPr>
          <p:cNvPr id="10" name="Title 9">
            <a:extLst>
              <a:ext uri="{FF2B5EF4-FFF2-40B4-BE49-F238E27FC236}">
                <a16:creationId xmlns:a16="http://schemas.microsoft.com/office/drawing/2014/main" id="{7BE0DBAA-1949-411E-890F-495658A13CF0}"/>
              </a:ext>
              <a:ext uri="{C183D7F6-B498-43B3-948B-1728B52AA6E4}">
                <adec:decorative xmlns:adec="http://schemas.microsoft.com/office/drawing/2017/decorative" val="1"/>
              </a:ext>
            </a:extLst>
          </p:cNvPr>
          <p:cNvSpPr>
            <a:spLocks noGrp="1"/>
          </p:cNvSpPr>
          <p:nvPr>
            <p:ph type="title" idx="4294967295"/>
          </p:nvPr>
        </p:nvSpPr>
        <p:spPr>
          <a:xfrm>
            <a:off x="0" y="0"/>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latin typeface="Frutiger LT Std 45 Light" panose="020B0402020204020204" pitchFamily="34" charset="0"/>
              </a:rPr>
              <a:t>Planning for the Future</a:t>
            </a:r>
            <a:endParaRPr kumimoji="0" lang="en-US" sz="36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endParaRPr>
          </a:p>
        </p:txBody>
      </p:sp>
      <p:pic>
        <p:nvPicPr>
          <p:cNvPr id="11" name="Picture 10">
            <a:extLst>
              <a:ext uri="{FF2B5EF4-FFF2-40B4-BE49-F238E27FC236}">
                <a16:creationId xmlns:a16="http://schemas.microsoft.com/office/drawing/2014/main" id="{2F19D990-06F7-4DD6-8FED-FD14B39A101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8" name="Rectangle 7">
            <a:extLst>
              <a:ext uri="{FF2B5EF4-FFF2-40B4-BE49-F238E27FC236}">
                <a16:creationId xmlns:a16="http://schemas.microsoft.com/office/drawing/2014/main" id="{46C501E7-3E1A-41A1-AD2E-8201E6C0BE2E}"/>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
        <p:nvSpPr>
          <p:cNvPr id="9" name="Content Placeholder 2">
            <a:extLst>
              <a:ext uri="{FF2B5EF4-FFF2-40B4-BE49-F238E27FC236}">
                <a16:creationId xmlns:a16="http://schemas.microsoft.com/office/drawing/2014/main" id="{C8DF7B93-419B-4106-A1EE-27E6E2B6A6F5}"/>
              </a:ext>
            </a:extLst>
          </p:cNvPr>
          <p:cNvSpPr txBox="1">
            <a:spLocks/>
          </p:cNvSpPr>
          <p:nvPr/>
        </p:nvSpPr>
        <p:spPr>
          <a:xfrm>
            <a:off x="109033" y="1200692"/>
            <a:ext cx="5877934" cy="513479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Preservation Planning Grant (2016)</a:t>
            </a:r>
            <a:r>
              <a:rPr lang="en-US" dirty="0"/>
              <a:t>: Shenandoah Valley Conservation Alliance: Building Capacity for the Future</a:t>
            </a:r>
          </a:p>
          <a:p>
            <a:r>
              <a:rPr lang="en-US" b="1" dirty="0"/>
              <a:t>Recipient</a:t>
            </a:r>
            <a:r>
              <a:rPr lang="en-US" dirty="0"/>
              <a:t>: Alliance for the Shenandoah Valley</a:t>
            </a:r>
          </a:p>
          <a:p>
            <a:r>
              <a:rPr lang="en-US" b="1" dirty="0"/>
              <a:t>Project Highlights: </a:t>
            </a:r>
            <a:r>
              <a:rPr lang="en-US" dirty="0"/>
              <a:t>This grant supported GIS database creation and outreach materials for a new nonprofit created by a merger of 3 nonprofits. The Alliance convenes communities to have a voice in planning for preservation, conservation, farmland protection, and transportation. </a:t>
            </a:r>
            <a:endParaRPr lang="en-US" sz="2400" dirty="0">
              <a:solidFill>
                <a:srgbClr val="2B4A1D"/>
              </a:solidFill>
            </a:endParaRPr>
          </a:p>
        </p:txBody>
      </p:sp>
    </p:spTree>
    <p:extLst>
      <p:ext uri="{BB962C8B-B14F-4D97-AF65-F5344CB8AC3E}">
        <p14:creationId xmlns:p14="http://schemas.microsoft.com/office/powerpoint/2010/main" val="93376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frican American Civil War reenactors">
            <a:extLst>
              <a:ext uri="{FF2B5EF4-FFF2-40B4-BE49-F238E27FC236}">
                <a16:creationId xmlns:a16="http://schemas.microsoft.com/office/drawing/2014/main" id="{D7C59CE5-9E83-43C6-809C-5AC1822D20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9009" y="-792465"/>
            <a:ext cx="5622991" cy="8442929"/>
          </a:xfrm>
          <a:prstGeom prst="rect">
            <a:avLst/>
          </a:prstGeom>
        </p:spPr>
      </p:pic>
      <p:sp>
        <p:nvSpPr>
          <p:cNvPr id="10" name="Title 9">
            <a:extLst>
              <a:ext uri="{FF2B5EF4-FFF2-40B4-BE49-F238E27FC236}">
                <a16:creationId xmlns:a16="http://schemas.microsoft.com/office/drawing/2014/main" id="{7BE0DBAA-1949-411E-890F-495658A13CF0}"/>
              </a:ext>
              <a:ext uri="{C183D7F6-B498-43B3-948B-1728B52AA6E4}">
                <adec:decorative xmlns:adec="http://schemas.microsoft.com/office/drawing/2017/decorative" val="1"/>
              </a:ext>
            </a:extLst>
          </p:cNvPr>
          <p:cNvSpPr>
            <a:spLocks noGrp="1"/>
          </p:cNvSpPr>
          <p:nvPr>
            <p:ph type="title" idx="4294967295"/>
          </p:nvPr>
        </p:nvSpPr>
        <p:spPr>
          <a:xfrm>
            <a:off x="0" y="0"/>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latin typeface="Frutiger LT Std 45 Light" panose="020B0402020204020204" pitchFamily="34" charset="0"/>
              </a:rPr>
              <a:t>Telling All Americans’ Stories</a:t>
            </a:r>
            <a:endPar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endParaRPr>
          </a:p>
        </p:txBody>
      </p:sp>
      <p:pic>
        <p:nvPicPr>
          <p:cNvPr id="11" name="Picture 10">
            <a:extLst>
              <a:ext uri="{FF2B5EF4-FFF2-40B4-BE49-F238E27FC236}">
                <a16:creationId xmlns:a16="http://schemas.microsoft.com/office/drawing/2014/main" id="{2F19D990-06F7-4DD6-8FED-FD14B39A101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8" name="Rectangle 7">
            <a:extLst>
              <a:ext uri="{FF2B5EF4-FFF2-40B4-BE49-F238E27FC236}">
                <a16:creationId xmlns:a16="http://schemas.microsoft.com/office/drawing/2014/main" id="{46C501E7-3E1A-41A1-AD2E-8201E6C0BE2E}"/>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
        <p:nvSpPr>
          <p:cNvPr id="12" name="Content Placeholder 2">
            <a:extLst>
              <a:ext uri="{FF2B5EF4-FFF2-40B4-BE49-F238E27FC236}">
                <a16:creationId xmlns:a16="http://schemas.microsoft.com/office/drawing/2014/main" id="{16E5EB27-64A5-4A3D-B027-C16979229B12}"/>
              </a:ext>
            </a:extLst>
          </p:cNvPr>
          <p:cNvSpPr txBox="1">
            <a:spLocks/>
          </p:cNvSpPr>
          <p:nvPr/>
        </p:nvSpPr>
        <p:spPr>
          <a:xfrm>
            <a:off x="371521" y="1274712"/>
            <a:ext cx="5724479" cy="49138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t>Preservation Planning Grant (2019)</a:t>
            </a:r>
            <a:r>
              <a:rPr lang="en-US" sz="2600" dirty="0"/>
              <a:t>: The US Colored Troops and North Carolina’s Civil </a:t>
            </a:r>
            <a:r>
              <a:rPr lang="en-US" sz="2600"/>
              <a:t>War Battlefields</a:t>
            </a:r>
            <a:endParaRPr lang="en-US" sz="2600" dirty="0"/>
          </a:p>
          <a:p>
            <a:r>
              <a:rPr lang="en-US" sz="2600" b="1" dirty="0"/>
              <a:t>Recipient</a:t>
            </a:r>
            <a:r>
              <a:rPr lang="en-US" sz="2600" dirty="0"/>
              <a:t>: North Carolina Department of Natural &amp; Cultural Resources</a:t>
            </a:r>
          </a:p>
          <a:p>
            <a:r>
              <a:rPr lang="en-US" sz="2600" b="1" dirty="0"/>
              <a:t>Project Highlights: </a:t>
            </a:r>
            <a:r>
              <a:rPr lang="en-US" sz="2600" dirty="0"/>
              <a:t>This project is focused on researching the movements and impacts of the United States Colored Troops at 20 North Carolina Civil War battlefields for use in future preservation planning and interpretation across the state.</a:t>
            </a:r>
            <a:endParaRPr lang="en-US" sz="2600" dirty="0">
              <a:solidFill>
                <a:srgbClr val="2B4A1D"/>
              </a:solidFill>
            </a:endParaRPr>
          </a:p>
          <a:p>
            <a:pPr marL="0" indent="0">
              <a:buFont typeface="Arial" panose="020B0604020202020204" pitchFamily="34" charset="0"/>
              <a:buNone/>
            </a:pPr>
            <a:endParaRPr lang="en-US" sz="2400" dirty="0">
              <a:solidFill>
                <a:srgbClr val="2B4A1D"/>
              </a:solidFill>
            </a:endParaRPr>
          </a:p>
        </p:txBody>
      </p:sp>
    </p:spTree>
    <p:extLst>
      <p:ext uri="{BB962C8B-B14F-4D97-AF65-F5344CB8AC3E}">
        <p14:creationId xmlns:p14="http://schemas.microsoft.com/office/powerpoint/2010/main" val="195163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ew of river and landscape with trees and fields">
            <a:extLst>
              <a:ext uri="{FF2B5EF4-FFF2-40B4-BE49-F238E27FC236}">
                <a16:creationId xmlns:a16="http://schemas.microsoft.com/office/drawing/2014/main" id="{247EF349-BBB4-49A0-B3F7-37973856A968}"/>
              </a:ext>
            </a:extLst>
          </p:cNvPr>
          <p:cNvPicPr>
            <a:picLocks noChangeAspect="1"/>
          </p:cNvPicPr>
          <p:nvPr/>
        </p:nvPicPr>
        <p:blipFill>
          <a:blip r:embed="rId3"/>
          <a:stretch>
            <a:fillRect/>
          </a:stretch>
        </p:blipFill>
        <p:spPr>
          <a:xfrm>
            <a:off x="0" y="-1384570"/>
            <a:ext cx="12192000" cy="8118968"/>
          </a:xfrm>
          <a:prstGeom prst="rect">
            <a:avLst/>
          </a:prstGeom>
        </p:spPr>
      </p:pic>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Why Battlefields? Why Grants? </a:t>
            </a: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316086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BE0DBAA-1949-411E-890F-495658A13CF0}"/>
              </a:ext>
              <a:ext uri="{C183D7F6-B498-43B3-948B-1728B52AA6E4}">
                <adec:decorative xmlns:adec="http://schemas.microsoft.com/office/drawing/2017/decorative" val="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American Battlefield Protection Program</a:t>
            </a:r>
          </a:p>
        </p:txBody>
      </p:sp>
      <p:pic>
        <p:nvPicPr>
          <p:cNvPr id="5" name="Picture 4" descr="Battlefield with rocky field and fall treeline in background&#10;">
            <a:extLst>
              <a:ext uri="{FF2B5EF4-FFF2-40B4-BE49-F238E27FC236}">
                <a16:creationId xmlns:a16="http://schemas.microsoft.com/office/drawing/2014/main" id="{A73827F5-1B4E-4826-A260-7772CF65DE4E}"/>
              </a:ext>
            </a:extLst>
          </p:cNvPr>
          <p:cNvPicPr>
            <a:picLocks noChangeAspect="1"/>
          </p:cNvPicPr>
          <p:nvPr/>
        </p:nvPicPr>
        <p:blipFill>
          <a:blip r:embed="rId3"/>
          <a:stretch>
            <a:fillRect/>
          </a:stretch>
        </p:blipFill>
        <p:spPr>
          <a:xfrm>
            <a:off x="6478057" y="788346"/>
            <a:ext cx="7915930" cy="5547140"/>
          </a:xfrm>
          <a:prstGeom prst="rect">
            <a:avLst/>
          </a:prstGeom>
        </p:spPr>
      </p:pic>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228601" y="1166472"/>
            <a:ext cx="6106534" cy="4790888"/>
          </a:xfrm>
        </p:spPr>
        <p:txBody>
          <a:bodyPr>
            <a:normAutofit/>
          </a:bodyPr>
          <a:lstStyle/>
          <a:p>
            <a:pPr marL="0" indent="0">
              <a:buClr>
                <a:srgbClr val="2B4A1D"/>
              </a:buClr>
              <a:buNone/>
            </a:pPr>
            <a:r>
              <a:rPr lang="en-US" dirty="0">
                <a:solidFill>
                  <a:srgbClr val="2B4A1D"/>
                </a:solidFill>
              </a:rPr>
              <a:t>The National Park Service’s American Battlefield Protection Program (NPS ABPP) assists citizens, public and private institutions, and governments in planning, interpreting, and protecting sites where historic battles were fought on American soil during the armed conflicts that shaped the growth and development of the United States. </a:t>
            </a:r>
          </a:p>
          <a:p>
            <a:pPr marL="0" indent="0">
              <a:buClr>
                <a:srgbClr val="2B4A1D"/>
              </a:buClr>
              <a:buNone/>
            </a:pPr>
            <a:endParaRPr lang="en-US" dirty="0">
              <a:solidFill>
                <a:srgbClr val="2B4A1D"/>
              </a:solidFill>
            </a:endParaRPr>
          </a:p>
          <a:p>
            <a:pPr marL="0" indent="0">
              <a:buClr>
                <a:srgbClr val="2B4A1D"/>
              </a:buClr>
              <a:buNone/>
            </a:pPr>
            <a:r>
              <a:rPr lang="en-US" dirty="0">
                <a:solidFill>
                  <a:srgbClr val="2B4A1D"/>
                </a:solidFill>
              </a:rPr>
              <a:t>Legislative Authority: 54 U.S.C. § 308102</a:t>
            </a:r>
          </a:p>
        </p:txBody>
      </p:sp>
      <p:pic>
        <p:nvPicPr>
          <p:cNvPr id="11" name="Picture 10">
            <a:extLst>
              <a:ext uri="{FF2B5EF4-FFF2-40B4-BE49-F238E27FC236}">
                <a16:creationId xmlns:a16="http://schemas.microsoft.com/office/drawing/2014/main" id="{2F19D990-06F7-4DD6-8FED-FD14B39A101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52564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Battlefield Preservation Grant Programs</a:t>
            </a:r>
          </a:p>
        </p:txBody>
      </p:sp>
      <p:sp>
        <p:nvSpPr>
          <p:cNvPr id="16" name="Rectangle 15">
            <a:extLst>
              <a:ext uri="{FF2B5EF4-FFF2-40B4-BE49-F238E27FC236}">
                <a16:creationId xmlns:a16="http://schemas.microsoft.com/office/drawing/2014/main" id="{E31EF259-9DC5-4F1A-A17E-67D957DE2627}"/>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*Authorized but not yet an active funding opportunity</a:t>
            </a:r>
          </a:p>
        </p:txBody>
      </p:sp>
      <p:graphicFrame>
        <p:nvGraphicFramePr>
          <p:cNvPr id="7" name="Table 7">
            <a:extLst>
              <a:ext uri="{FF2B5EF4-FFF2-40B4-BE49-F238E27FC236}">
                <a16:creationId xmlns:a16="http://schemas.microsoft.com/office/drawing/2014/main" id="{AF3D93DE-A15E-4E08-91F9-20E352E0166C}"/>
              </a:ext>
            </a:extLst>
          </p:cNvPr>
          <p:cNvGraphicFramePr>
            <a:graphicFrameLocks noGrp="1"/>
          </p:cNvGraphicFramePr>
          <p:nvPr>
            <p:ph idx="1"/>
            <p:extLst>
              <p:ext uri="{D42A27DB-BD31-4B8C-83A1-F6EECF244321}">
                <p14:modId xmlns:p14="http://schemas.microsoft.com/office/powerpoint/2010/main" val="415565259"/>
              </p:ext>
            </p:extLst>
          </p:nvPr>
        </p:nvGraphicFramePr>
        <p:xfrm>
          <a:off x="1598" y="788346"/>
          <a:ext cx="12190400" cy="5547138"/>
        </p:xfrm>
        <a:graphic>
          <a:graphicData uri="http://schemas.openxmlformats.org/drawingml/2006/table">
            <a:tbl>
              <a:tblPr firstRow="1" bandRow="1">
                <a:tableStyleId>{68D230F3-CF80-4859-8CE7-A43EE81993B5}</a:tableStyleId>
              </a:tblPr>
              <a:tblGrid>
                <a:gridCol w="3047600">
                  <a:extLst>
                    <a:ext uri="{9D8B030D-6E8A-4147-A177-3AD203B41FA5}">
                      <a16:colId xmlns:a16="http://schemas.microsoft.com/office/drawing/2014/main" val="3316115237"/>
                    </a:ext>
                  </a:extLst>
                </a:gridCol>
                <a:gridCol w="3047600">
                  <a:extLst>
                    <a:ext uri="{9D8B030D-6E8A-4147-A177-3AD203B41FA5}">
                      <a16:colId xmlns:a16="http://schemas.microsoft.com/office/drawing/2014/main" val="2319420702"/>
                    </a:ext>
                  </a:extLst>
                </a:gridCol>
                <a:gridCol w="3047600">
                  <a:extLst>
                    <a:ext uri="{9D8B030D-6E8A-4147-A177-3AD203B41FA5}">
                      <a16:colId xmlns:a16="http://schemas.microsoft.com/office/drawing/2014/main" val="3599827577"/>
                    </a:ext>
                  </a:extLst>
                </a:gridCol>
                <a:gridCol w="3047600">
                  <a:extLst>
                    <a:ext uri="{9D8B030D-6E8A-4147-A177-3AD203B41FA5}">
                      <a16:colId xmlns:a16="http://schemas.microsoft.com/office/drawing/2014/main" val="3443278029"/>
                    </a:ext>
                  </a:extLst>
                </a:gridCol>
              </a:tblGrid>
              <a:tr h="1099030">
                <a:tc>
                  <a:txBody>
                    <a:bodyPr/>
                    <a:lstStyle/>
                    <a:p>
                      <a:r>
                        <a:rPr lang="en-US" dirty="0"/>
                        <a:t>Preservation Planning</a:t>
                      </a:r>
                    </a:p>
                  </a:txBody>
                  <a:tcPr anchor="ctr"/>
                </a:tc>
                <a:tc>
                  <a:txBody>
                    <a:bodyPr/>
                    <a:lstStyle/>
                    <a:p>
                      <a:r>
                        <a:rPr lang="en-US" dirty="0"/>
                        <a:t>Land Acquisition</a:t>
                      </a:r>
                    </a:p>
                  </a:txBody>
                  <a:tcPr anchor="ctr"/>
                </a:tc>
                <a:tc>
                  <a:txBody>
                    <a:bodyPr/>
                    <a:lstStyle/>
                    <a:p>
                      <a:r>
                        <a:rPr lang="en-US" dirty="0"/>
                        <a:t>Interpretive Modernization*</a:t>
                      </a:r>
                    </a:p>
                  </a:txBody>
                  <a:tcPr anchor="ctr"/>
                </a:tc>
                <a:tc>
                  <a:txBody>
                    <a:bodyPr/>
                    <a:lstStyle/>
                    <a:p>
                      <a:r>
                        <a:rPr lang="en-US" dirty="0"/>
                        <a:t>Battlefield </a:t>
                      </a:r>
                    </a:p>
                    <a:p>
                      <a:r>
                        <a:rPr lang="en-US" dirty="0"/>
                        <a:t>Restoration*</a:t>
                      </a:r>
                    </a:p>
                  </a:txBody>
                  <a:tcPr anchor="ctr"/>
                </a:tc>
                <a:extLst>
                  <a:ext uri="{0D108BD9-81ED-4DB2-BD59-A6C34878D82A}">
                    <a16:rowId xmlns:a16="http://schemas.microsoft.com/office/drawing/2014/main" val="3654058181"/>
                  </a:ext>
                </a:extLst>
              </a:tr>
              <a:tr h="636739">
                <a:tc>
                  <a:txBody>
                    <a:bodyPr/>
                    <a:lstStyle/>
                    <a:p>
                      <a:r>
                        <a:rPr lang="en-US" dirty="0"/>
                        <a:t>Annual, competitive</a:t>
                      </a:r>
                    </a:p>
                  </a:txBody>
                  <a:tcPr/>
                </a:tc>
                <a:tc>
                  <a:txBody>
                    <a:bodyPr/>
                    <a:lstStyle/>
                    <a:p>
                      <a:r>
                        <a:rPr lang="en-US" dirty="0"/>
                        <a:t>Rolling</a:t>
                      </a:r>
                    </a:p>
                  </a:txBody>
                  <a:tcPr/>
                </a:tc>
                <a:tc>
                  <a:txBody>
                    <a:bodyPr/>
                    <a:lstStyle/>
                    <a:p>
                      <a:r>
                        <a:rPr lang="en-US" dirty="0"/>
                        <a:t>Annual, competitive</a:t>
                      </a:r>
                    </a:p>
                  </a:txBody>
                  <a:tcPr/>
                </a:tc>
                <a:tc>
                  <a:txBody>
                    <a:bodyPr/>
                    <a:lstStyle/>
                    <a:p>
                      <a:r>
                        <a:rPr lang="en-US" dirty="0"/>
                        <a:t>TBD</a:t>
                      </a:r>
                    </a:p>
                  </a:txBody>
                  <a:tcPr/>
                </a:tc>
                <a:extLst>
                  <a:ext uri="{0D108BD9-81ED-4DB2-BD59-A6C34878D82A}">
                    <a16:rowId xmlns:a16="http://schemas.microsoft.com/office/drawing/2014/main" val="938949098"/>
                  </a:ext>
                </a:extLst>
              </a:tr>
              <a:tr h="636739">
                <a:tc>
                  <a:txBody>
                    <a:bodyPr/>
                    <a:lstStyle/>
                    <a:p>
                      <a:r>
                        <a:rPr lang="en-US" dirty="0"/>
                        <a:t>No match</a:t>
                      </a:r>
                    </a:p>
                  </a:txBody>
                  <a:tcPr/>
                </a:tc>
                <a:tc>
                  <a:txBody>
                    <a:bodyPr/>
                    <a:lstStyle/>
                    <a:p>
                      <a:r>
                        <a:rPr lang="en-US" dirty="0"/>
                        <a:t>50% match</a:t>
                      </a:r>
                    </a:p>
                  </a:txBody>
                  <a:tcPr/>
                </a:tc>
                <a:tc>
                  <a:txBody>
                    <a:bodyPr/>
                    <a:lstStyle/>
                    <a:p>
                      <a:r>
                        <a:rPr lang="en-US" dirty="0"/>
                        <a:t>50% match</a:t>
                      </a:r>
                    </a:p>
                  </a:txBody>
                  <a:tcPr/>
                </a:tc>
                <a:tc>
                  <a:txBody>
                    <a:bodyPr/>
                    <a:lstStyle/>
                    <a:p>
                      <a:r>
                        <a:rPr lang="en-US" dirty="0"/>
                        <a:t>50% match</a:t>
                      </a:r>
                    </a:p>
                  </a:txBody>
                  <a:tcPr/>
                </a:tc>
                <a:extLst>
                  <a:ext uri="{0D108BD9-81ED-4DB2-BD59-A6C34878D82A}">
                    <a16:rowId xmlns:a16="http://schemas.microsoft.com/office/drawing/2014/main" val="288789631"/>
                  </a:ext>
                </a:extLst>
              </a:tr>
              <a:tr h="636739">
                <a:tc>
                  <a:txBody>
                    <a:bodyPr/>
                    <a:lstStyle/>
                    <a:p>
                      <a:r>
                        <a:rPr lang="en-US" dirty="0"/>
                        <a:t>All periods of history</a:t>
                      </a:r>
                    </a:p>
                  </a:txBody>
                  <a:tcPr/>
                </a:tc>
                <a:tc>
                  <a:txBody>
                    <a:bodyPr/>
                    <a:lstStyle/>
                    <a:p>
                      <a:r>
                        <a:rPr lang="en-US" dirty="0"/>
                        <a:t>Rev War, 1812, Civil War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 War, 1812, Civil War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 War, 1812, Civil War</a:t>
                      </a:r>
                    </a:p>
                  </a:txBody>
                  <a:tcPr/>
                </a:tc>
                <a:extLst>
                  <a:ext uri="{0D108BD9-81ED-4DB2-BD59-A6C34878D82A}">
                    <a16:rowId xmlns:a16="http://schemas.microsoft.com/office/drawing/2014/main" val="2408830495"/>
                  </a:ext>
                </a:extLst>
              </a:tr>
              <a:tr h="1901152">
                <a:tc>
                  <a:txBody>
                    <a:bodyPr/>
                    <a:lstStyle/>
                    <a:p>
                      <a:r>
                        <a:rPr lang="en-US" dirty="0"/>
                        <a:t>Planning, research, and outreach activities excluding bricks-and-mortar preservation or restoration work</a:t>
                      </a:r>
                    </a:p>
                  </a:txBody>
                  <a:tcPr/>
                </a:tc>
                <a:tc>
                  <a:txBody>
                    <a:bodyPr/>
                    <a:lstStyle/>
                    <a:p>
                      <a:r>
                        <a:rPr lang="en-US" dirty="0"/>
                        <a:t>Land acquisition by state and local governments</a:t>
                      </a:r>
                    </a:p>
                  </a:txBody>
                  <a:tcPr/>
                </a:tc>
                <a:tc>
                  <a:txBody>
                    <a:bodyPr/>
                    <a:lstStyle/>
                    <a:p>
                      <a:r>
                        <a:rPr lang="en-US" dirty="0"/>
                        <a:t>Reimagining battlefield interpretation using technology – planning and implementation level</a:t>
                      </a:r>
                    </a:p>
                  </a:txBody>
                  <a:tcPr/>
                </a:tc>
                <a:tc>
                  <a:txBody>
                    <a:bodyPr/>
                    <a:lstStyle/>
                    <a:p>
                      <a:r>
                        <a:rPr lang="en-US" dirty="0"/>
                        <a:t>Restoration of landscapes to day-of-battle conditions, including plans and studies</a:t>
                      </a:r>
                    </a:p>
                  </a:txBody>
                  <a:tcPr/>
                </a:tc>
                <a:extLst>
                  <a:ext uri="{0D108BD9-81ED-4DB2-BD59-A6C34878D82A}">
                    <a16:rowId xmlns:a16="http://schemas.microsoft.com/office/drawing/2014/main" val="1519906205"/>
                  </a:ext>
                </a:extLst>
              </a:tr>
              <a:tr h="636739">
                <a:tc>
                  <a:txBody>
                    <a:bodyPr/>
                    <a:lstStyle/>
                    <a:p>
                      <a:r>
                        <a:rPr lang="en-US" dirty="0"/>
                        <a:t>$1.9 million per year</a:t>
                      </a:r>
                    </a:p>
                  </a:txBody>
                  <a:tcPr/>
                </a:tc>
                <a:tc>
                  <a:txBody>
                    <a:bodyPr/>
                    <a:lstStyle/>
                    <a:p>
                      <a:r>
                        <a:rPr lang="en-US" dirty="0"/>
                        <a:t>$10-13 million/year</a:t>
                      </a:r>
                    </a:p>
                  </a:txBody>
                  <a:tcPr/>
                </a:tc>
                <a:tc>
                  <a:txBody>
                    <a:bodyPr/>
                    <a:lstStyle/>
                    <a:p>
                      <a:r>
                        <a:rPr lang="en-US" dirty="0"/>
                        <a:t>Up to $1 million/year</a:t>
                      </a:r>
                    </a:p>
                  </a:txBody>
                  <a:tcPr/>
                </a:tc>
                <a:tc>
                  <a:txBody>
                    <a:bodyPr/>
                    <a:lstStyle/>
                    <a:p>
                      <a:r>
                        <a:rPr lang="en-US" dirty="0"/>
                        <a:t>Up to $1 million/year</a:t>
                      </a:r>
                    </a:p>
                  </a:txBody>
                  <a:tcPr/>
                </a:tc>
                <a:extLst>
                  <a:ext uri="{0D108BD9-81ED-4DB2-BD59-A6C34878D82A}">
                    <a16:rowId xmlns:a16="http://schemas.microsoft.com/office/drawing/2014/main" val="3395267778"/>
                  </a:ext>
                </a:extLst>
              </a:tr>
            </a:tbl>
          </a:graphicData>
        </a:graphic>
      </p:graphicFrame>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Tree>
    <p:extLst>
      <p:ext uri="{BB962C8B-B14F-4D97-AF65-F5344CB8AC3E}">
        <p14:creationId xmlns:p14="http://schemas.microsoft.com/office/powerpoint/2010/main" val="238305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35407"/>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Grant Basics</a:t>
            </a: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452050" y="1600932"/>
            <a:ext cx="10885421" cy="4432315"/>
          </a:xfrm>
        </p:spPr>
        <p:txBody>
          <a:bodyPr>
            <a:normAutofit/>
          </a:bodyPr>
          <a:lstStyle/>
          <a:p>
            <a:pPr>
              <a:buClr>
                <a:srgbClr val="2B4A1D"/>
              </a:buClr>
            </a:pPr>
            <a:r>
              <a:rPr lang="en-US" dirty="0">
                <a:solidFill>
                  <a:schemeClr val="tx1">
                    <a:lumMod val="75000"/>
                    <a:lumOff val="25000"/>
                  </a:schemeClr>
                </a:solidFill>
                <a:latin typeface="Frutiger LT Std 45 Light" panose="020B0402020204020204" pitchFamily="34" charset="0"/>
              </a:rPr>
              <a:t>Battlefield Preservation Planning Grants fund documentation, research, planning, partnership building, interpretation, and outreach </a:t>
            </a:r>
          </a:p>
          <a:p>
            <a:pPr>
              <a:buClr>
                <a:srgbClr val="2B4A1D"/>
              </a:buClr>
            </a:pPr>
            <a:r>
              <a:rPr lang="en-US" dirty="0">
                <a:solidFill>
                  <a:schemeClr val="tx1">
                    <a:lumMod val="75000"/>
                    <a:lumOff val="25000"/>
                  </a:schemeClr>
                </a:solidFill>
                <a:latin typeface="Frutiger LT Std 45 Light" panose="020B0402020204020204" pitchFamily="34" charset="0"/>
              </a:rPr>
              <a:t>Projects can focus on battlefields and associated sites from </a:t>
            </a:r>
            <a:r>
              <a:rPr lang="en-US" b="1" dirty="0">
                <a:solidFill>
                  <a:schemeClr val="tx1">
                    <a:lumMod val="75000"/>
                    <a:lumOff val="25000"/>
                  </a:schemeClr>
                </a:solidFill>
                <a:latin typeface="Frutiger LT Std 45 Light" panose="020B0402020204020204" pitchFamily="34" charset="0"/>
              </a:rPr>
              <a:t>any period in American history</a:t>
            </a:r>
          </a:p>
          <a:p>
            <a:pPr>
              <a:buClr>
                <a:srgbClr val="2B4A1D"/>
              </a:buClr>
            </a:pPr>
            <a:r>
              <a:rPr lang="en-US" dirty="0">
                <a:solidFill>
                  <a:schemeClr val="tx1">
                    <a:lumMod val="75000"/>
                    <a:lumOff val="25000"/>
                  </a:schemeClr>
                </a:solidFill>
                <a:latin typeface="Frutiger LT Std 45 Light" panose="020B0402020204020204" pitchFamily="34" charset="0"/>
              </a:rPr>
              <a:t>Grants are awarded </a:t>
            </a:r>
            <a:r>
              <a:rPr lang="en-US" b="1" dirty="0">
                <a:solidFill>
                  <a:schemeClr val="tx1">
                    <a:lumMod val="75000"/>
                    <a:lumOff val="25000"/>
                  </a:schemeClr>
                </a:solidFill>
                <a:latin typeface="Frutiger LT Std 45 Light" panose="020B0402020204020204" pitchFamily="34" charset="0"/>
              </a:rPr>
              <a:t>annually</a:t>
            </a:r>
            <a:r>
              <a:rPr lang="en-US" dirty="0">
                <a:solidFill>
                  <a:schemeClr val="tx1">
                    <a:lumMod val="75000"/>
                    <a:lumOff val="25000"/>
                  </a:schemeClr>
                </a:solidFill>
                <a:latin typeface="Frutiger LT Std 45 Light" panose="020B0402020204020204" pitchFamily="34" charset="0"/>
              </a:rPr>
              <a:t> through a competitive merit review process</a:t>
            </a:r>
          </a:p>
          <a:p>
            <a:pPr>
              <a:buClr>
                <a:srgbClr val="2B4A1D"/>
              </a:buClr>
            </a:pPr>
            <a:r>
              <a:rPr lang="en-US" sz="2800" dirty="0">
                <a:solidFill>
                  <a:schemeClr val="tx1">
                    <a:lumMod val="75000"/>
                    <a:lumOff val="25000"/>
                  </a:schemeClr>
                </a:solidFill>
                <a:latin typeface="Frutiger LT Std 45 Light" panose="020B0402020204020204" pitchFamily="34" charset="0"/>
              </a:rPr>
              <a:t>Typical</a:t>
            </a:r>
            <a:r>
              <a:rPr lang="en-US" dirty="0">
                <a:solidFill>
                  <a:schemeClr val="tx1">
                    <a:lumMod val="75000"/>
                    <a:lumOff val="25000"/>
                  </a:schemeClr>
                </a:solidFill>
                <a:latin typeface="Frutiger LT Std 45 Light" panose="020B0402020204020204" pitchFamily="34" charset="0"/>
              </a:rPr>
              <a:t> </a:t>
            </a:r>
            <a:r>
              <a:rPr lang="en-US" sz="2800" dirty="0">
                <a:solidFill>
                  <a:schemeClr val="tx1">
                    <a:lumMod val="75000"/>
                    <a:lumOff val="25000"/>
                  </a:schemeClr>
                </a:solidFill>
                <a:latin typeface="Frutiger LT Std 45 Light" panose="020B0402020204020204" pitchFamily="34" charset="0"/>
              </a:rPr>
              <a:t>awards range from $30,000-$100,000, and </a:t>
            </a:r>
            <a:r>
              <a:rPr lang="en-US" b="1" dirty="0">
                <a:solidFill>
                  <a:schemeClr val="tx1">
                    <a:lumMod val="75000"/>
                    <a:lumOff val="25000"/>
                  </a:schemeClr>
                </a:solidFill>
                <a:latin typeface="Frutiger LT Std 45 Light" panose="020B0402020204020204" pitchFamily="34" charset="0"/>
              </a:rPr>
              <a:t>n</a:t>
            </a:r>
            <a:r>
              <a:rPr lang="en-US" sz="2800" b="1" dirty="0">
                <a:solidFill>
                  <a:schemeClr val="tx1">
                    <a:lumMod val="75000"/>
                    <a:lumOff val="25000"/>
                  </a:schemeClr>
                </a:solidFill>
                <a:latin typeface="Frutiger LT Std 45 Light" panose="020B0402020204020204" pitchFamily="34" charset="0"/>
              </a:rPr>
              <a:t>o match is required</a:t>
            </a:r>
            <a:endParaRPr lang="en-US" sz="2800" dirty="0">
              <a:solidFill>
                <a:schemeClr val="tx1">
                  <a:lumMod val="75000"/>
                  <a:lumOff val="25000"/>
                </a:schemeClr>
              </a:solidFill>
              <a:latin typeface="Frutiger LT Std 45 Light" panose="020B0402020204020204" pitchFamily="34" charset="0"/>
            </a:endParaRPr>
          </a:p>
          <a:p>
            <a:pPr>
              <a:buClr>
                <a:srgbClr val="2B4A1D"/>
              </a:buClr>
            </a:pPr>
            <a:r>
              <a:rPr lang="en-US" sz="2800" dirty="0">
                <a:solidFill>
                  <a:schemeClr val="tx1">
                    <a:lumMod val="75000"/>
                    <a:lumOff val="25000"/>
                  </a:schemeClr>
                </a:solidFill>
                <a:latin typeface="Frutiger LT Std 45 Light" panose="020B0402020204020204" pitchFamily="34" charset="0"/>
              </a:rPr>
              <a:t>Grant projects should be completed in </a:t>
            </a:r>
            <a:r>
              <a:rPr lang="en-US" sz="2800" b="1" dirty="0">
                <a:solidFill>
                  <a:schemeClr val="tx1">
                    <a:lumMod val="75000"/>
                    <a:lumOff val="25000"/>
                  </a:schemeClr>
                </a:solidFill>
                <a:latin typeface="Frutiger LT Std 45 Light" panose="020B0402020204020204" pitchFamily="34" charset="0"/>
              </a:rPr>
              <a:t>two </a:t>
            </a:r>
            <a:r>
              <a:rPr lang="en-US" b="1" dirty="0">
                <a:solidFill>
                  <a:schemeClr val="tx1">
                    <a:lumMod val="75000"/>
                    <a:lumOff val="25000"/>
                  </a:schemeClr>
                </a:solidFill>
                <a:latin typeface="Frutiger LT Std 45 Light" panose="020B0402020204020204" pitchFamily="34" charset="0"/>
              </a:rPr>
              <a:t>years</a:t>
            </a:r>
            <a:endParaRPr lang="en-US" sz="2800" dirty="0">
              <a:solidFill>
                <a:srgbClr val="2B4A1D"/>
              </a:solidFill>
            </a:endParaRPr>
          </a:p>
          <a:p>
            <a:pPr marL="0" indent="0">
              <a:buClr>
                <a:srgbClr val="2B4A1D"/>
              </a:buClr>
              <a:buNone/>
            </a:pPr>
            <a:endParaRPr lang="en-US" sz="3200" dirty="0">
              <a:solidFill>
                <a:srgbClr val="2B4A1D"/>
              </a:solidFill>
            </a:endParaRP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318655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Eligible Applicants</a:t>
            </a: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508719" y="1412673"/>
            <a:ext cx="10885421" cy="4432315"/>
          </a:xfrm>
        </p:spPr>
        <p:txBody>
          <a:bodyPr>
            <a:normAutofit/>
          </a:bodyPr>
          <a:lstStyle/>
          <a:p>
            <a:pPr lvl="0"/>
            <a:r>
              <a:rPr lang="en-US" dirty="0"/>
              <a:t>State and local governments</a:t>
            </a:r>
          </a:p>
          <a:p>
            <a:pPr lvl="0"/>
            <a:r>
              <a:rPr lang="en-US" dirty="0"/>
              <a:t>Public and </a:t>
            </a:r>
            <a:r>
              <a:rPr lang="en-US"/>
              <a:t>private institutes </a:t>
            </a:r>
            <a:r>
              <a:rPr lang="en-US" dirty="0"/>
              <a:t>of higher education </a:t>
            </a:r>
          </a:p>
          <a:p>
            <a:pPr lvl="0"/>
            <a:r>
              <a:rPr lang="en-US" dirty="0"/>
              <a:t>Nonprofits having a 501(c)(3) status </a:t>
            </a:r>
          </a:p>
          <a:p>
            <a:pPr lvl="0"/>
            <a:r>
              <a:rPr lang="en-US" dirty="0"/>
              <a:t>Federally recognized Native American tribal governments, other Native American tribal organizations, and Native Hawaiian Organizations</a:t>
            </a:r>
          </a:p>
          <a:p>
            <a:pPr marL="457200" lvl="1" indent="0">
              <a:buClr>
                <a:srgbClr val="2B4A1D"/>
              </a:buClr>
              <a:buNone/>
            </a:pPr>
            <a:endParaRPr lang="en-US" sz="2800" dirty="0">
              <a:solidFill>
                <a:srgbClr val="2B4A1D"/>
              </a:solidFill>
            </a:endParaRPr>
          </a:p>
          <a:p>
            <a:pPr marL="0" indent="0">
              <a:buClr>
                <a:srgbClr val="2B4A1D"/>
              </a:buClr>
              <a:buNone/>
            </a:pPr>
            <a:endParaRPr lang="en-US" sz="3200" dirty="0">
              <a:solidFill>
                <a:srgbClr val="2B4A1D"/>
              </a:solidFill>
            </a:endParaRP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332111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DDD41E5DE9D9E43B625B7CF9A5F215D" ma:contentTypeVersion="9" ma:contentTypeDescription="Create a new document." ma:contentTypeScope="" ma:versionID="8a4aaed48323ac5ba743906c6c009ab9">
  <xsd:schema xmlns:xsd="http://www.w3.org/2001/XMLSchema" xmlns:xs="http://www.w3.org/2001/XMLSchema" xmlns:p="http://schemas.microsoft.com/office/2006/metadata/properties" xmlns:ns2="73e730c6-7d16-4a80-8d56-95fe64f6fbb0" xmlns:ns3="2b8eca42-bbaa-4602-a2b4-1626cec75391" targetNamespace="http://schemas.microsoft.com/office/2006/metadata/properties" ma:root="true" ma:fieldsID="ed392b03e4bfd6b4ffa593141076f9b9" ns2:_="" ns3:_="">
    <xsd:import namespace="73e730c6-7d16-4a80-8d56-95fe64f6fbb0"/>
    <xsd:import namespace="2b8eca42-bbaa-4602-a2b4-1626cec7539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e730c6-7d16-4a80-8d56-95fe64f6fb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8eca42-bbaa-4602-a2b4-1626cec7539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93A7D8-E251-4BE1-969E-FDA9D29460DB}">
  <ds:schemaRefs>
    <ds:schemaRef ds:uri="http://schemas.microsoft.com/sharepoint/v3/contenttype/forms"/>
  </ds:schemaRefs>
</ds:datastoreItem>
</file>

<file path=customXml/itemProps2.xml><?xml version="1.0" encoding="utf-8"?>
<ds:datastoreItem xmlns:ds="http://schemas.openxmlformats.org/officeDocument/2006/customXml" ds:itemID="{AA4C09A8-6482-41BB-893D-2150658E413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27F2A8B-BC41-4DB4-9218-A902D2D3E0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e730c6-7d16-4a80-8d56-95fe64f6fbb0"/>
    <ds:schemaRef ds:uri="2b8eca42-bbaa-4602-a2b4-1626cec753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17709</TotalTime>
  <Words>3202</Words>
  <Application>Microsoft Office PowerPoint</Application>
  <PresentationFormat>Widescreen</PresentationFormat>
  <Paragraphs>222</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Frutiger LT Std 45 Light</vt:lpstr>
      <vt:lpstr>Frutiger LT Std 55 Roman</vt:lpstr>
      <vt:lpstr>Wingdings</vt:lpstr>
      <vt:lpstr>Office Theme</vt:lpstr>
      <vt:lpstr>Battlefield Preservation Planning Grants:  2021 Program Overview  November 10, 2020 </vt:lpstr>
      <vt:lpstr>Centering Local Knowledge</vt:lpstr>
      <vt:lpstr>Planning for the Future</vt:lpstr>
      <vt:lpstr>Telling All Americans’ Stories</vt:lpstr>
      <vt:lpstr>Why Battlefields? Why Grants? </vt:lpstr>
      <vt:lpstr>   American Battlefield Protection Program</vt:lpstr>
      <vt:lpstr>   Battlefield Preservation Grant Programs</vt:lpstr>
      <vt:lpstr>   Grant Basics</vt:lpstr>
      <vt:lpstr>   Eligible Applicants</vt:lpstr>
      <vt:lpstr>Definitions</vt:lpstr>
      <vt:lpstr>   Eligible Activities</vt:lpstr>
      <vt:lpstr>   What is Not Eligible? </vt:lpstr>
      <vt:lpstr>Pechanga Band of Indians Planning Grant</vt:lpstr>
      <vt:lpstr>Ball State University Planning Grants</vt:lpstr>
      <vt:lpstr>Review &amp; Award Timeline*</vt:lpstr>
      <vt:lpstr>   How to Apply</vt:lpstr>
      <vt:lpstr>   Application Components</vt:lpstr>
      <vt:lpstr>Merit Review: NOFO Section E </vt:lpstr>
      <vt:lpstr>Outreach Goals</vt:lpstr>
      <vt:lpstr>   Q&amp;A</vt:lpstr>
      <vt:lpstr>Contact us any time!   abpp@nps.gov Philip Bailey: (202) 513-7126 Emily Button Kambic: (202) 354-2035 https://www.nps.gov/abpp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Brawdy</dc:creator>
  <cp:lastModifiedBy>Christie, Anna K</cp:lastModifiedBy>
  <cp:revision>90</cp:revision>
  <dcterms:created xsi:type="dcterms:W3CDTF">2019-03-19T15:55:05Z</dcterms:created>
  <dcterms:modified xsi:type="dcterms:W3CDTF">2022-03-18T20:54:22Z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0x0101009DDD41E5DE9D9E43B625B7CF9A5F215D</vt:lpwstr>
  </property>
</Properties>
</file>