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75" r:id="rId3"/>
    <p:sldId id="276" r:id="rId4"/>
    <p:sldId id="273" r:id="rId5"/>
    <p:sldId id="269" r:id="rId6"/>
    <p:sldId id="272" r:id="rId7"/>
    <p:sldId id="277" r:id="rId8"/>
    <p:sldId id="278" r:id="rId9"/>
    <p:sldId id="279" r:id="rId10"/>
    <p:sldId id="266" r:id="rId11"/>
    <p:sldId id="267" r:id="rId12"/>
    <p:sldId id="280"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24" autoAdjust="0"/>
  </p:normalViewPr>
  <p:slideViewPr>
    <p:cSldViewPr>
      <p:cViewPr>
        <p:scale>
          <a:sx n="95" d="100"/>
          <a:sy n="95" d="100"/>
        </p:scale>
        <p:origin x="-444" y="-72"/>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AE7F957-867B-4A47-A27C-952F3A24B06C}" type="datetimeFigureOut">
              <a:rPr lang="en-US" smtClean="0"/>
              <a:pPr/>
              <a:t>9/30/2011</a:t>
            </a:fld>
            <a:endParaRPr lang="en-US"/>
          </a:p>
        </p:txBody>
      </p:sp>
      <p:sp>
        <p:nvSpPr>
          <p:cNvPr id="4" name="Slide Image Placeholder 3"/>
          <p:cNvSpPr>
            <a:spLocks noGrp="1" noRot="1" noChangeAspect="1"/>
          </p:cNvSpPr>
          <p:nvPr>
            <p:ph type="sldImg" idx="2"/>
          </p:nvPr>
        </p:nvSpPr>
        <p:spPr>
          <a:xfrm>
            <a:off x="1828800" y="381000"/>
            <a:ext cx="5105400" cy="3829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4191000"/>
            <a:ext cx="8229600" cy="228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BC28B2-9F70-46BB-94F3-159224B447EE}" type="slidenum">
              <a:rPr lang="en-US" smtClean="0"/>
              <a:pPr/>
              <a:t>‹#›</a:t>
            </a:fld>
            <a:endParaRPr lang="en-US"/>
          </a:p>
        </p:txBody>
      </p:sp>
    </p:spTree>
    <p:extLst>
      <p:ext uri="{BB962C8B-B14F-4D97-AF65-F5344CB8AC3E}">
        <p14:creationId xmlns:p14="http://schemas.microsoft.com/office/powerpoint/2010/main" val="315044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C28B2-9F70-46BB-94F3-159224B447EE}" type="slidenum">
              <a:rPr lang="en-US" smtClean="0"/>
              <a:pPr/>
              <a:t>1</a:t>
            </a:fld>
            <a:endParaRPr lang="en-US"/>
          </a:p>
        </p:txBody>
      </p:sp>
    </p:spTree>
    <p:extLst>
      <p:ext uri="{BB962C8B-B14F-4D97-AF65-F5344CB8AC3E}">
        <p14:creationId xmlns:p14="http://schemas.microsoft.com/office/powerpoint/2010/main" val="3677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demands on seafood have risen and the technology of fishing</a:t>
            </a:r>
            <a:r>
              <a:rPr lang="en-US" baseline="0" dirty="0" smtClean="0"/>
              <a:t> fleets have increased, record numbers of fish are captured in the world’s oceans. From sonar to track and scoop up entire schools of fish in the open waters, to bottom-trawling nets that up every fish on the ocean floor, to drift-nets 25 miles long, it seems almost impossible for fish to escape the net.</a:t>
            </a:r>
          </a:p>
          <a:p>
            <a:endParaRPr lang="en-US" baseline="0" dirty="0" smtClean="0"/>
          </a:p>
          <a:p>
            <a:r>
              <a:rPr lang="en-US" baseline="0" dirty="0" smtClean="0"/>
              <a:t>Salmon are not alone in seeing their numbers collapse in the last few decades. Atlantic Cod became famous in the 1990’s, when their population collapsed in the Grand Banks. This was the world’s greatest fishery at one point. Virtually every major fish species that is harvested has seen dramatic drops recently. Today, fishermen in Newfoundland and Atlantic coast sit on the shore helplessly with no fish to catch.</a:t>
            </a:r>
          </a:p>
          <a:p>
            <a:endParaRPr lang="en-US" baseline="0" dirty="0" smtClean="0"/>
          </a:p>
          <a:p>
            <a:r>
              <a:rPr lang="en-US" baseline="0" dirty="0" smtClean="0"/>
              <a:t>Notice the graph in the upper right showing total catch. It shows that the number of fish being caught worldwide increased until the 1970’s and then began to drop. Compare that to the graph in the lower right, which shows world fish consumption continuing to increase. It is not as if they are purposely catching fewer fish or demand has dropped. The numbers of fish captured is decreasing because there simply are fewer fish left to catch.</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Over-fishing has put enormous pressures on wild fish. The first major fish stock to collapse</a:t>
            </a:r>
            <a:r>
              <a:rPr lang="en-US" baseline="0" dirty="0" smtClean="0"/>
              <a:t> was the Atlantic cod. In the 1700’s, it was so plentiful, that farmers used it as fertilizer in their fields and it was traded to sugar cane plantations for valuable rum simply to feed the slaves.</a:t>
            </a:r>
          </a:p>
          <a:p>
            <a:endParaRPr lang="en-US" baseline="0" dirty="0" smtClean="0"/>
          </a:p>
          <a:p>
            <a:r>
              <a:rPr lang="en-US" baseline="0" dirty="0" smtClean="0"/>
              <a:t>As the fisheries of so many traditional species have collapsed, fishing fleets have been searching for new fish to market. With easy to harvest shallow waters depleted, they have moved to deeper waters and to the open ocean. </a:t>
            </a:r>
          </a:p>
          <a:p>
            <a:endParaRPr lang="en-US" baseline="0" dirty="0" smtClean="0"/>
          </a:p>
          <a:p>
            <a:r>
              <a:rPr lang="en-US" baseline="0" dirty="0" smtClean="0"/>
              <a:t>In Australia and New Zealand, they discovered a fish species in the very deep oceans, that was incredibly abundant and tasted good, called the orange </a:t>
            </a:r>
            <a:r>
              <a:rPr lang="en-US" baseline="0" dirty="0" err="1" smtClean="0"/>
              <a:t>roughy</a:t>
            </a:r>
            <a:r>
              <a:rPr lang="en-US" baseline="0" dirty="0" smtClean="0"/>
              <a:t>. They began to harvest and market them worldwide. However, before long the entire fishery suddenly collapsed. Why? </a:t>
            </a:r>
          </a:p>
          <a:p>
            <a:endParaRPr lang="en-US" baseline="0" dirty="0" smtClean="0"/>
          </a:p>
          <a:p>
            <a:r>
              <a:rPr lang="en-US" baseline="0" dirty="0" smtClean="0"/>
              <a:t>Because, orange </a:t>
            </a:r>
            <a:r>
              <a:rPr lang="en-US" baseline="0" dirty="0" err="1" smtClean="0"/>
              <a:t>roughy</a:t>
            </a:r>
            <a:r>
              <a:rPr lang="en-US" baseline="0" dirty="0" smtClean="0"/>
              <a:t> do not reproduce until they are 20 years old and do not produce many offspring when they do reproduce. But, this species can live for more than 100 years, so given that long life span, populations could grow quite large. However, once all of the older adults were captured, and reproduction was stopped, there were few young fish to replace them. Recovery of the orange roughly will now take between 20-100 years for the remaining young fish to grow old enough to reproduce again.</a:t>
            </a:r>
          </a:p>
          <a:p>
            <a:endParaRPr lang="en-US" baseline="0" dirty="0" smtClean="0"/>
          </a:p>
          <a:p>
            <a:r>
              <a:rPr lang="en-US" baseline="0" dirty="0" smtClean="0"/>
              <a:t>Deep sea trawling also has the other problem of by-catch. Up to 50% of the fish they pull up are not marketable, so they throw them back. But, the trauma of being captured, pulled out of water on a boat, and being thrown back in results in very high mortality. Stunned or dead, they become prey for predatory fish or seabirds.</a:t>
            </a:r>
          </a:p>
          <a:p>
            <a:endParaRPr lang="en-US" baseline="0" dirty="0" smtClean="0"/>
          </a:p>
          <a:p>
            <a:r>
              <a:rPr lang="en-US" baseline="0" dirty="0" smtClean="0"/>
              <a:t>Next commercial fisheries moved onto the Patagonian </a:t>
            </a:r>
            <a:r>
              <a:rPr lang="en-US" baseline="0" dirty="0" err="1" smtClean="0"/>
              <a:t>toothfish</a:t>
            </a:r>
            <a:r>
              <a:rPr lang="en-US" baseline="0" dirty="0" smtClean="0"/>
              <a:t>. Since that name does not sound appetizing, they renamed it Chilean sea bass (even though it is not related to bass at all). They have fished that species down to very low levels and now it is also approaching collapse.</a:t>
            </a:r>
          </a:p>
          <a:p>
            <a:endParaRPr lang="en-US" baseline="0" dirty="0" smtClean="0"/>
          </a:p>
          <a:p>
            <a:r>
              <a:rPr lang="en-US" baseline="0" dirty="0" smtClean="0"/>
              <a:t>Today, the world’s most common marketable fish is the Alaska walleye </a:t>
            </a:r>
            <a:r>
              <a:rPr lang="en-US" baseline="0" dirty="0" err="1" smtClean="0"/>
              <a:t>pollock</a:t>
            </a:r>
            <a:r>
              <a:rPr lang="en-US" baseline="0" dirty="0" smtClean="0"/>
              <a:t>. It is used for fish sticks, fish burgers, and artificial crab meat.  They are also using it as a replacement for cod in fish and chips and other meals. Will this species survive or be the next to collapse? Only time will tell…</a:t>
            </a:r>
          </a:p>
          <a:p>
            <a:endParaRPr lang="en-US" dirty="0" smtClean="0"/>
          </a:p>
          <a:p>
            <a:r>
              <a:rPr lang="en-US" dirty="0" smtClean="0"/>
              <a:t>As each fishery collapses, commercial</a:t>
            </a:r>
            <a:r>
              <a:rPr lang="en-US" baseline="0" dirty="0" smtClean="0"/>
              <a:t> fishing fleets</a:t>
            </a:r>
            <a:r>
              <a:rPr lang="en-US" dirty="0" smtClean="0"/>
              <a:t> move onto new fish species. Other species such as grouper,</a:t>
            </a:r>
            <a:r>
              <a:rPr lang="en-US" baseline="0" dirty="0" smtClean="0"/>
              <a:t> rockfish, red snapper, tuna, and haddock have all seen dramatic collapses in recent years. </a:t>
            </a:r>
            <a:r>
              <a:rPr lang="en-US" dirty="0" smtClean="0"/>
              <a:t>With these wild fisheries collapses, fish farming seems like a great alternative.</a:t>
            </a:r>
          </a:p>
        </p:txBody>
      </p:sp>
      <p:sp>
        <p:nvSpPr>
          <p:cNvPr id="4" name="Slide Number Placeholder 3"/>
          <p:cNvSpPr>
            <a:spLocks noGrp="1"/>
          </p:cNvSpPr>
          <p:nvPr>
            <p:ph type="sldNum" sz="quarter" idx="10"/>
          </p:nvPr>
        </p:nvSpPr>
        <p:spPr/>
        <p:txBody>
          <a:bodyPr/>
          <a:lstStyle/>
          <a:p>
            <a:fld id="{51BC28B2-9F70-46BB-94F3-159224B447E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C28B2-9F70-46BB-94F3-159224B447EE}" type="slidenum">
              <a:rPr lang="en-US" smtClean="0"/>
              <a:pPr/>
              <a:t>12</a:t>
            </a:fld>
            <a:endParaRPr lang="en-US"/>
          </a:p>
        </p:txBody>
      </p:sp>
    </p:spTree>
    <p:extLst>
      <p:ext uri="{BB962C8B-B14F-4D97-AF65-F5344CB8AC3E}">
        <p14:creationId xmlns:p14="http://schemas.microsoft.com/office/powerpoint/2010/main" val="138142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biggest threat to salmon once they enter the ocean</a:t>
            </a:r>
            <a:r>
              <a:rPr lang="en-US" baseline="0" dirty="0" smtClean="0"/>
              <a:t> is commercial fisheries, since between 40-65% of salmon who enter the ocean end up being caught by fishing vessels. Of those harvested, 70% are captured in Canadian waters. So, because of the international entanglements, not much can be done to help salmon once they enter the ocean.</a:t>
            </a:r>
            <a:endParaRPr lang="en-US" dirty="0"/>
          </a:p>
        </p:txBody>
      </p:sp>
      <p:sp>
        <p:nvSpPr>
          <p:cNvPr id="4" name="Slide Number Placeholder 3"/>
          <p:cNvSpPr>
            <a:spLocks noGrp="1"/>
          </p:cNvSpPr>
          <p:nvPr>
            <p:ph type="sldNum" sz="quarter" idx="10"/>
          </p:nvPr>
        </p:nvSpPr>
        <p:spPr/>
        <p:txBody>
          <a:bodyPr/>
          <a:lstStyle/>
          <a:p>
            <a:fld id="{29D02287-2C55-4B3A-9E2E-7FC18771A5C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warming threatens to change ocean current patterns,</a:t>
            </a:r>
            <a:r>
              <a:rPr lang="en-US" baseline="0" dirty="0" smtClean="0"/>
              <a:t> impact upwelling rates, </a:t>
            </a:r>
            <a:r>
              <a:rPr lang="en-US" dirty="0" smtClean="0"/>
              <a:t>raise water temperatures, and will</a:t>
            </a:r>
            <a:r>
              <a:rPr lang="en-US" baseline="0" dirty="0" smtClean="0"/>
              <a:t> </a:t>
            </a:r>
            <a:r>
              <a:rPr lang="en-US" dirty="0" smtClean="0"/>
              <a:t>cause</a:t>
            </a:r>
            <a:r>
              <a:rPr lang="en-US" baseline="0" dirty="0" smtClean="0"/>
              <a:t> the oceans to become more acidic as the ocean absorbs more carbon dioxide. All of this is </a:t>
            </a:r>
            <a:r>
              <a:rPr lang="en-US" dirty="0" smtClean="0"/>
              <a:t>likely to</a:t>
            </a:r>
            <a:r>
              <a:rPr lang="en-US" baseline="0" dirty="0" smtClean="0"/>
              <a:t> result</a:t>
            </a:r>
            <a:r>
              <a:rPr lang="en-US" dirty="0" smtClean="0"/>
              <a:t> in less</a:t>
            </a:r>
            <a:r>
              <a:rPr lang="en-US" baseline="0" dirty="0" smtClean="0"/>
              <a:t> plankton, which impacts forage fish and salmon food availability</a:t>
            </a:r>
            <a:r>
              <a:rPr lang="en-US" dirty="0" smtClean="0"/>
              <a:t>.</a:t>
            </a:r>
          </a:p>
          <a:p>
            <a:endParaRPr lang="en-US" dirty="0" smtClean="0"/>
          </a:p>
          <a:p>
            <a:r>
              <a:rPr lang="en-US" dirty="0" smtClean="0"/>
              <a:t>Increasing cyclical El Nino events result in higher ocean temperatures and the loss of nutrient-rich upwelling, which vastly reduces food supply for salmon</a:t>
            </a:r>
            <a:r>
              <a:rPr lang="en-US" baseline="0" dirty="0" smtClean="0"/>
              <a:t> and causes temporary crashes in fish populations. While El Nino events have been going on a long time, their impact combined with other factors could doom salmon to virtual extinction.</a:t>
            </a:r>
            <a:endParaRPr lang="en-US" dirty="0" smtClean="0"/>
          </a:p>
          <a:p>
            <a:endParaRPr lang="en-US" dirty="0" smtClean="0"/>
          </a:p>
          <a:p>
            <a:r>
              <a:rPr lang="en-US" dirty="0" smtClean="0"/>
              <a:t>Pollution,</a:t>
            </a:r>
            <a:r>
              <a:rPr lang="en-US" baseline="0" dirty="0" smtClean="0"/>
              <a:t> sewage, and dangerous chemicals entering the ocean</a:t>
            </a:r>
            <a:r>
              <a:rPr lang="en-US" dirty="0" smtClean="0"/>
              <a:t> from urban centers along the Pacific coast threaten the entire food chain, as well as, salmon health specifically.</a:t>
            </a:r>
          </a:p>
        </p:txBody>
      </p:sp>
      <p:sp>
        <p:nvSpPr>
          <p:cNvPr id="4" name="Slide Number Placeholder 3"/>
          <p:cNvSpPr>
            <a:spLocks noGrp="1"/>
          </p:cNvSpPr>
          <p:nvPr>
            <p:ph type="sldNum" sz="quarter" idx="10"/>
          </p:nvPr>
        </p:nvSpPr>
        <p:spPr/>
        <p:txBody>
          <a:bodyPr/>
          <a:lstStyle/>
          <a:p>
            <a:fld id="{29D02287-2C55-4B3A-9E2E-7FC18771A5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Fishing has been around for as</a:t>
            </a:r>
            <a:r>
              <a:rPr lang="en-US" baseline="0" dirty="0" smtClean="0"/>
              <a:t> long as humans have lived near water. But, it was not until the 1500’s that major industrial scale fishing began to take hold. European fishing vessels plied the waters of the Grand Banks off of Newfoundland harvesting cod that were so plentiful, they could virtually drop a net and pull it up full of cod within minutes.</a:t>
            </a:r>
          </a:p>
          <a:p>
            <a:endParaRPr lang="en-US" baseline="0" dirty="0" smtClean="0"/>
          </a:p>
          <a:p>
            <a:r>
              <a:rPr lang="en-US" baseline="0" dirty="0" smtClean="0"/>
              <a:t>However, despite relentless fishing by hundreds of ships over the centuries, they never even seemed to make a dent in the Atlantic cod populations until the advent of modern commercial fishing vessels and techniques in the 1960’s. For more than one hundred years, commercial fisheries harvested 300,000 tons of cod from the Grand Banks every year. However, in the 1960’s larger fishing vessels with improved technology for finding fish increased the numbers harvested to a peak of 800,000 tons in 1968.</a:t>
            </a:r>
          </a:p>
          <a:p>
            <a:endParaRPr lang="en-US" baseline="0" dirty="0" smtClean="0"/>
          </a:p>
          <a:p>
            <a:r>
              <a:rPr lang="en-US" baseline="0" dirty="0" smtClean="0"/>
              <a:t>Shortly thereafter, scientists began to see a drop in the number of cod in the sea. By the 1990’s, the cod was gone with a dramatic fishery collapse that has yet to recover.</a:t>
            </a:r>
          </a:p>
        </p:txBody>
      </p:sp>
      <p:sp>
        <p:nvSpPr>
          <p:cNvPr id="4" name="Slide Number Placeholder 3"/>
          <p:cNvSpPr>
            <a:spLocks noGrp="1"/>
          </p:cNvSpPr>
          <p:nvPr>
            <p:ph type="sldNum" sz="quarter" idx="10"/>
          </p:nvPr>
        </p:nvSpPr>
        <p:spPr/>
        <p:txBody>
          <a:bodyPr/>
          <a:lstStyle/>
          <a:p>
            <a:fld id="{51BC28B2-9F70-46BB-94F3-159224B447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Modern fishing techniques</a:t>
            </a:r>
            <a:r>
              <a:rPr lang="en-US" baseline="0" dirty="0" smtClean="0"/>
              <a:t> have far out-stripped the ability for fish to reproduce. As the fish get harder to find, commercial fishing fleets have had to use technology to keep up. The use of </a:t>
            </a:r>
            <a:r>
              <a:rPr lang="en-US" baseline="0" dirty="0" err="1" smtClean="0"/>
              <a:t>fishfinder</a:t>
            </a:r>
            <a:r>
              <a:rPr lang="en-US" baseline="0" dirty="0" smtClean="0"/>
              <a:t> sonar allows ships to find the schools, track them down, and capture the entire group. </a:t>
            </a:r>
          </a:p>
          <a:p>
            <a:endParaRPr lang="en-US" baseline="0" dirty="0" smtClean="0"/>
          </a:p>
          <a:p>
            <a:r>
              <a:rPr lang="en-US" baseline="0" dirty="0" smtClean="0"/>
              <a:t>Historically, ships with shallow nets and plying the waters blindly would capture groups of fish, but not entire schools. Sure, fishermen with years of experience would know the best locations at the right times of the year to get large catches, but it was never enough to severely impact the population’s ability to reproduce successfully.</a:t>
            </a:r>
          </a:p>
          <a:p>
            <a:endParaRPr lang="en-US" baseline="0" dirty="0" smtClean="0"/>
          </a:p>
          <a:p>
            <a:r>
              <a:rPr lang="en-US" baseline="0" dirty="0" smtClean="0"/>
              <a:t>But, beginning in the 1960’s, commercial fishing fleets began using larger boats, with larger nets, and mechanized equipment to go further out to sea and deeper into the ocean than ever before on the search for fish. International competition for fish led commercial fishing companies to race to catch more or risk losing out to competitors.</a:t>
            </a:r>
          </a:p>
          <a:p>
            <a:endParaRPr lang="en-US" baseline="0" dirty="0" smtClean="0"/>
          </a:p>
          <a:p>
            <a:r>
              <a:rPr lang="en-US" baseline="0" dirty="0" smtClean="0"/>
              <a:t>The creation of factory boats allows them to capture and process the fish right at sea, making for a more efficient operation, but also risking the livelihood of small family fishing operations.</a:t>
            </a:r>
          </a:p>
          <a:p>
            <a:endParaRPr lang="en-US" baseline="0" dirty="0" smtClean="0"/>
          </a:p>
          <a:p>
            <a:r>
              <a:rPr lang="en-US" baseline="0" dirty="0" smtClean="0"/>
              <a:t>With the ability to capture virtually every fish in the water with these new technologies, the target fish species simply could not keep up. There are not enough adults producing enough offspring for the populations that once numbered in the billions or even the trillions to return to those numbers. </a:t>
            </a:r>
          </a:p>
        </p:txBody>
      </p:sp>
      <p:sp>
        <p:nvSpPr>
          <p:cNvPr id="4" name="Slide Number Placeholder 3"/>
          <p:cNvSpPr>
            <a:spLocks noGrp="1"/>
          </p:cNvSpPr>
          <p:nvPr>
            <p:ph type="sldNum" sz="quarter" idx="10"/>
          </p:nvPr>
        </p:nvSpPr>
        <p:spPr/>
        <p:txBody>
          <a:bodyPr/>
          <a:lstStyle/>
          <a:p>
            <a:fld id="{51BC28B2-9F70-46BB-94F3-159224B447E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When the cod</a:t>
            </a:r>
            <a:r>
              <a:rPr lang="en-US" baseline="0" dirty="0" smtClean="0"/>
              <a:t> fishery collapsed, most governments called for an moratorium to cod fishing in these areas until the population recovered. It was thought, based on their lifecycles, that fishing could resume in 5-10 years. But, the population has not recovered in the 20 years since the collapse and fishing activities have still not resumed. Why?</a:t>
            </a:r>
          </a:p>
          <a:p>
            <a:endParaRPr lang="en-US" baseline="0" dirty="0" smtClean="0"/>
          </a:p>
          <a:p>
            <a:r>
              <a:rPr lang="en-US" baseline="0" dirty="0" smtClean="0"/>
              <a:t>Young cod primarily feed on zooplankton like copepods near the surface. But, once they grow older, they settle to the bottom of the ocean floor and begin feeding on larger forage fish like herring and capelin. Atlantic cod can grow to be up to 6 feet long and over 200 pounds. Cod can live for more than 25 years and each female produces millions of eggs each year starting at around age five.</a:t>
            </a:r>
          </a:p>
          <a:p>
            <a:endParaRPr lang="en-US" baseline="0" dirty="0" smtClean="0"/>
          </a:p>
          <a:p>
            <a:r>
              <a:rPr lang="en-US" baseline="0" dirty="0" smtClean="0"/>
              <a:t>Historically, due to their physical size and their shear numbers, Atlantic cod was at the top of the food web.</a:t>
            </a:r>
          </a:p>
          <a:p>
            <a:endParaRPr lang="en-US" baseline="0" dirty="0" smtClean="0"/>
          </a:p>
          <a:p>
            <a:r>
              <a:rPr lang="en-US" baseline="0" dirty="0" smtClean="0"/>
              <a:t>But, as large cod disappeared from the ecosystem, other species began to fill in the niche of top predator on forage fish. Species like flounder, hake, haddock, and seals have increased in population and taken on the niche of primary predators of forage fish.</a:t>
            </a:r>
          </a:p>
          <a:p>
            <a:endParaRPr lang="en-US" baseline="0" dirty="0" smtClean="0"/>
          </a:p>
          <a:p>
            <a:r>
              <a:rPr lang="en-US" baseline="0" dirty="0" smtClean="0"/>
              <a:t>In addition, with large adult cod gone from the ecosystem due to overfishing and only smaller younger cod left, they are now prey for these same predators. Many of the young cod are being eaten before they reproduce. Historically, once a large female adult cod began reproducing, she could produce millions of eggs for up to 20 years. With so many millions of adult cod in the seas, even heavy predation on smaller cod was tolerable because there were so many large adults reproducing.</a:t>
            </a:r>
          </a:p>
          <a:p>
            <a:endParaRPr lang="en-US" baseline="0" dirty="0" smtClean="0"/>
          </a:p>
          <a:p>
            <a:r>
              <a:rPr lang="en-US" baseline="0" dirty="0" smtClean="0"/>
              <a:t>However, now there are very few large adults, and the young cod are being consumed by the larger numbers of predators that have filled the niche, making recovery of the stock very slow and difficult.</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Historically, due to their physical size and their shear numbers, Atlantic cod was at the top of the food web. But, as large cod disappeared from the ecosystem, other species began to fill in the niche of top predator on forage fish. Species like flounder, hake, haddock, and seals have increased in population and taken on the niche of primary predators of forage fish.</a:t>
            </a:r>
          </a:p>
          <a:p>
            <a:endParaRPr lang="en-US" baseline="0" dirty="0" smtClean="0"/>
          </a:p>
          <a:p>
            <a:r>
              <a:rPr lang="en-US" baseline="0" dirty="0" smtClean="0"/>
              <a:t>With large adult cod gone from the ecosystem due to overfishing, only smaller young cod are left, but they are now prey for these new top-level predators. Many of the young cod are being eaten before they reproduce. Historically, once a large female adult cod began reproducing, she could produce millions of eggs for some 20 years. Historically, millions of adult cod could out-reproduce, the predation on smaller cod, while also feeding on those same predators. </a:t>
            </a:r>
          </a:p>
          <a:p>
            <a:endParaRPr lang="en-US" baseline="0" dirty="0" smtClean="0"/>
          </a:p>
          <a:p>
            <a:r>
              <a:rPr lang="en-US" baseline="0" dirty="0" smtClean="0"/>
              <a:t>However, now there are very few large adults, and the young cod are being consumed by the larger numbers of predators that have filled the niche, making recovery of the stock very slow and difficult.</a:t>
            </a:r>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Historically, due to their physical size and their shear numbers, Atlantic cod was at the top of the food web. Adult cod feed on forage fish, smaller predatory fish, and even cannibalize juvenile cod.</a:t>
            </a:r>
          </a:p>
          <a:p>
            <a:endParaRPr lang="en-US" baseline="0" dirty="0" smtClean="0"/>
          </a:p>
          <a:p>
            <a:r>
              <a:rPr lang="en-US" baseline="0" dirty="0" smtClean="0"/>
              <a:t>But, as large cod disappeared from the ecosystem, other species began to fill in the niche of top predator on forage fish. Species like flounder, hake, haddock, and seals have increased in population and taken on the niche of primary predators of forage fish.</a:t>
            </a:r>
          </a:p>
          <a:p>
            <a:endParaRPr lang="en-US" baseline="0" dirty="0" smtClean="0"/>
          </a:p>
          <a:p>
            <a:r>
              <a:rPr lang="en-US" baseline="0" dirty="0" smtClean="0"/>
              <a:t>Historically, once a large female adult cod began reproducing, she could produce millions of eggs for some 20 years. Historically, millions of adult cod could out-reproduce the predation on smaller cod, while also feeding on those same predators of their juveniles.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large adult cod gone from the ecosystem due to overfishing, only smaller young cod are left, but they are now prey for these new top-level predators. Many of the young cod are being eaten before they reproduce. Historically the sheer number of juveniles allowed enough adults to be produced to sustain their huge populations.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now there are very few large adults, and the young cod are being consumed by the larger numbers of predators that have filled the niche, making recovery of the stock very slow and difficult.</a:t>
            </a:r>
            <a:endParaRPr lang="en-US" dirty="0" smtClean="0"/>
          </a:p>
          <a:p>
            <a:endParaRPr lang="en-US" dirty="0"/>
          </a:p>
        </p:txBody>
      </p:sp>
      <p:sp>
        <p:nvSpPr>
          <p:cNvPr id="4" name="Slide Number Placeholder 3"/>
          <p:cNvSpPr>
            <a:spLocks noGrp="1"/>
          </p:cNvSpPr>
          <p:nvPr>
            <p:ph type="sldNum" sz="quarter" idx="10"/>
          </p:nvPr>
        </p:nvSpPr>
        <p:spPr/>
        <p:txBody>
          <a:bodyPr/>
          <a:lstStyle/>
          <a:p>
            <a:fld id="{51BC28B2-9F70-46BB-94F3-159224B447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upload.wikimedia.org/wikipedia/en/9/94/Atlantic_cod_capture_1950_2005.png" TargetMode="External"/><Relationship Id="rId3" Type="http://schemas.openxmlformats.org/officeDocument/2006/relationships/image" Target="../media/image29.jpeg"/><Relationship Id="rId7"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upload.wikimedia.org/wikipedia/en/8/8a/World_catches_1950_2005.png" TargetMode="External"/><Relationship Id="rId4" Type="http://schemas.openxmlformats.org/officeDocument/2006/relationships/image" Target="../media/image30.jpe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upload.wikimedia.org/wikipedia/commons/a/a8/Toothfish.jpg" TargetMode="External"/><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hyperlink" Target="http://upload.wikimedia.org/wikipedia/commons/6/6b/Walleye_pollock.jpg" TargetMode="External"/><Relationship Id="rId10" Type="http://schemas.openxmlformats.org/officeDocument/2006/relationships/image" Target="../media/image16.jpeg"/><Relationship Id="rId4" Type="http://schemas.openxmlformats.org/officeDocument/2006/relationships/image" Target="../media/image34.jpeg"/><Relationship Id="rId9" Type="http://schemas.openxmlformats.org/officeDocument/2006/relationships/hyperlink" Target="http://upload.wikimedia.org/wikipedia/commons/a/a3/Atlantic_cod.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upload.wikimedia.org/wikipedia/commons/c/cf/Gadus_morhua-Cod-2-Atlanterhavsparken-Norway.JPG" TargetMode="External"/><Relationship Id="rId5" Type="http://schemas.openxmlformats.org/officeDocument/2006/relationships/image" Target="../media/image11.jpeg"/><Relationship Id="rId4" Type="http://schemas.openxmlformats.org/officeDocument/2006/relationships/hyperlink" Target="http://upload.wikimedia.org/wikipedia/commons/4/47/Friendship_of_Salem.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a/a3/Atlantic_cod.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upload.wikimedia.org/wikipedia/commons/4/4d/Haddock,_Boston_Aquarium.JPG" TargetMode="External"/><Relationship Id="rId7" Type="http://schemas.openxmlformats.org/officeDocument/2006/relationships/hyperlink" Target="http://upload.wikimedia.org/wikipedia/commons/c/cb/Mallotus_villosus.gi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hyperlink" Target="http://upload.wikimedia.org/wikipedia/commons/2/29/Epinephelus_malabaricus.jpg"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6.jpeg"/><Relationship Id="rId3" Type="http://schemas.openxmlformats.org/officeDocument/2006/relationships/hyperlink" Target="http://upload.wikimedia.org/wikipedia/commons/a/a3/Atlantic_cod.jpg" TargetMode="External"/><Relationship Id="rId7" Type="http://schemas.openxmlformats.org/officeDocument/2006/relationships/hyperlink" Target="http://upload.wikimedia.org/wikipedia/commons/c/cb/Mallotus_villosus.gif" TargetMode="External"/><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21.jpeg"/><Relationship Id="rId9" Type="http://schemas.openxmlformats.org/officeDocument/2006/relationships/image" Target="../media/image22.jpeg"/><Relationship Id="rId1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16.jpeg"/><Relationship Id="rId3" Type="http://schemas.openxmlformats.org/officeDocument/2006/relationships/hyperlink" Target="http://upload.wikimedia.org/wikipedia/commons/a/a3/Atlantic_cod.jpg" TargetMode="External"/><Relationship Id="rId7" Type="http://schemas.openxmlformats.org/officeDocument/2006/relationships/image" Target="../media/image19.gif"/><Relationship Id="rId12"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upload.wikimedia.org/wikipedia/commons/c/cb/Mallotus_villosus.gif" TargetMode="External"/><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Fisheries Collapses</a:t>
            </a:r>
            <a:endParaRPr lang="en-US" dirty="0"/>
          </a:p>
        </p:txBody>
      </p:sp>
      <p:sp>
        <p:nvSpPr>
          <p:cNvPr id="3" name="Subtitle 2"/>
          <p:cNvSpPr>
            <a:spLocks noGrp="1"/>
          </p:cNvSpPr>
          <p:nvPr>
            <p:ph type="subTitle" idx="1"/>
          </p:nvPr>
        </p:nvSpPr>
        <p:spPr/>
        <p:txBody>
          <a:bodyPr/>
          <a:lstStyle/>
          <a:p>
            <a:r>
              <a:rPr lang="en-US" dirty="0" smtClean="0"/>
              <a:t>Technology and Food Demands</a:t>
            </a:r>
            <a:endParaRPr lang="en-US" dirty="0"/>
          </a:p>
        </p:txBody>
      </p:sp>
      <p:sp>
        <p:nvSpPr>
          <p:cNvPr id="4" name="Footer Placeholder 3"/>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4" name="Picture 12" descr="http://www.environmentaldefense.org/content_images/red_snapper_graph.jpg"/>
          <p:cNvPicPr>
            <a:picLocks noChangeAspect="1" noChangeArrowheads="1"/>
          </p:cNvPicPr>
          <p:nvPr/>
        </p:nvPicPr>
        <p:blipFill>
          <a:blip r:embed="rId3"/>
          <a:srcRect/>
          <a:stretch>
            <a:fillRect/>
          </a:stretch>
        </p:blipFill>
        <p:spPr bwMode="auto">
          <a:xfrm>
            <a:off x="1905000" y="1905000"/>
            <a:ext cx="2514600" cy="1905000"/>
          </a:xfrm>
          <a:prstGeom prst="rect">
            <a:avLst/>
          </a:prstGeom>
          <a:noFill/>
          <a:ln>
            <a:solidFill>
              <a:schemeClr val="tx1"/>
            </a:solidFill>
          </a:ln>
        </p:spPr>
      </p:pic>
      <p:pic>
        <p:nvPicPr>
          <p:cNvPr id="33806" name="Picture 14" descr="http://www.eoearth.org/media/draft/3/3f/Lme29graph.jpg"/>
          <p:cNvPicPr>
            <a:picLocks noChangeAspect="1" noChangeArrowheads="1"/>
          </p:cNvPicPr>
          <p:nvPr/>
        </p:nvPicPr>
        <p:blipFill>
          <a:blip r:embed="rId4"/>
          <a:srcRect l="4000" t="15675" r="27800" b="8649"/>
          <a:stretch>
            <a:fillRect/>
          </a:stretch>
        </p:blipFill>
        <p:spPr bwMode="auto">
          <a:xfrm>
            <a:off x="4419600" y="1066800"/>
            <a:ext cx="4724400" cy="2819401"/>
          </a:xfrm>
          <a:prstGeom prst="rect">
            <a:avLst/>
          </a:prstGeom>
          <a:noFill/>
          <a:ln>
            <a:solidFill>
              <a:schemeClr val="tx1"/>
            </a:solidFill>
          </a:ln>
        </p:spPr>
      </p:pic>
      <p:pic>
        <p:nvPicPr>
          <p:cNvPr id="14" name="Picture 12" descr="Image:World catches 1950 2005.png">
            <a:hlinkClick r:id="rId5"/>
          </p:cNvPr>
          <p:cNvPicPr>
            <a:picLocks noChangeAspect="1" noChangeArrowheads="1"/>
          </p:cNvPicPr>
          <p:nvPr/>
        </p:nvPicPr>
        <p:blipFill>
          <a:blip r:embed="rId6"/>
          <a:srcRect/>
          <a:stretch>
            <a:fillRect/>
          </a:stretch>
        </p:blipFill>
        <p:spPr bwMode="auto">
          <a:xfrm>
            <a:off x="4419600" y="3810000"/>
            <a:ext cx="4724400" cy="3048000"/>
          </a:xfrm>
          <a:prstGeom prst="rect">
            <a:avLst/>
          </a:prstGeom>
          <a:noFill/>
          <a:ln>
            <a:solidFill>
              <a:schemeClr val="tx1"/>
            </a:solidFill>
          </a:ln>
        </p:spPr>
      </p:pic>
      <p:pic>
        <p:nvPicPr>
          <p:cNvPr id="33800" name="Picture 8" descr="http://graphics8.nytimes.com/images/2008/03/17/us/17salmon.graph.190.gif"/>
          <p:cNvPicPr>
            <a:picLocks noChangeAspect="1" noChangeArrowheads="1"/>
          </p:cNvPicPr>
          <p:nvPr/>
        </p:nvPicPr>
        <p:blipFill>
          <a:blip r:embed="rId7"/>
          <a:srcRect/>
          <a:stretch>
            <a:fillRect/>
          </a:stretch>
        </p:blipFill>
        <p:spPr bwMode="auto">
          <a:xfrm>
            <a:off x="0" y="0"/>
            <a:ext cx="1905000" cy="3810000"/>
          </a:xfrm>
          <a:prstGeom prst="rect">
            <a:avLst/>
          </a:prstGeom>
          <a:noFill/>
          <a:ln>
            <a:solidFill>
              <a:schemeClr val="tx1"/>
            </a:solidFill>
          </a:ln>
        </p:spPr>
      </p:pic>
      <p:sp>
        <p:nvSpPr>
          <p:cNvPr id="2" name="Title 1"/>
          <p:cNvSpPr>
            <a:spLocks noGrp="1"/>
          </p:cNvSpPr>
          <p:nvPr>
            <p:ph type="title"/>
          </p:nvPr>
        </p:nvSpPr>
        <p:spPr>
          <a:xfrm>
            <a:off x="1905000" y="274638"/>
            <a:ext cx="5943600" cy="715962"/>
          </a:xfrm>
        </p:spPr>
        <p:txBody>
          <a:bodyPr>
            <a:normAutofit fontScale="90000"/>
          </a:bodyPr>
          <a:lstStyle/>
          <a:p>
            <a:r>
              <a:rPr lang="en-US" dirty="0" smtClean="0"/>
              <a:t>Fisheries Collapses</a:t>
            </a:r>
            <a:endParaRPr lang="en-US"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33810" name="Picture 18" descr="Image:Atlantic cod capture 1950 2005.png">
            <a:hlinkClick r:id="rId8"/>
          </p:cNvPr>
          <p:cNvPicPr>
            <a:picLocks noChangeAspect="1" noChangeArrowheads="1"/>
          </p:cNvPicPr>
          <p:nvPr/>
        </p:nvPicPr>
        <p:blipFill>
          <a:blip r:embed="rId9"/>
          <a:srcRect/>
          <a:stretch>
            <a:fillRect/>
          </a:stretch>
        </p:blipFill>
        <p:spPr bwMode="auto">
          <a:xfrm>
            <a:off x="0" y="3810001"/>
            <a:ext cx="4419600" cy="3047998"/>
          </a:xfrm>
          <a:prstGeom prst="rect">
            <a:avLst/>
          </a:prstGeom>
          <a:noFill/>
          <a:ln>
            <a:solidFill>
              <a:schemeClr val="tx1"/>
            </a:solidFill>
          </a:ln>
        </p:spPr>
      </p:pic>
      <p:pic>
        <p:nvPicPr>
          <p:cNvPr id="13" name="Picture 14" descr="http://www.eoearth.org/media/draft/3/3f/Lme29graph.jpg"/>
          <p:cNvPicPr>
            <a:picLocks noChangeAspect="1" noChangeArrowheads="1"/>
          </p:cNvPicPr>
          <p:nvPr/>
        </p:nvPicPr>
        <p:blipFill>
          <a:blip r:embed="rId4"/>
          <a:srcRect l="76823" t="24324" r="2370" b="25946"/>
          <a:stretch>
            <a:fillRect/>
          </a:stretch>
        </p:blipFill>
        <p:spPr bwMode="auto">
          <a:xfrm>
            <a:off x="7772400" y="0"/>
            <a:ext cx="1371600" cy="175260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Each Fish Species Collapses</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grpSp>
        <p:nvGrpSpPr>
          <p:cNvPr id="16" name="Group 15"/>
          <p:cNvGrpSpPr/>
          <p:nvPr/>
        </p:nvGrpSpPr>
        <p:grpSpPr>
          <a:xfrm>
            <a:off x="1676400" y="1066800"/>
            <a:ext cx="6172200" cy="2286000"/>
            <a:chOff x="304799" y="4724400"/>
            <a:chExt cx="3612795" cy="1343799"/>
          </a:xfrm>
        </p:grpSpPr>
        <p:pic>
          <p:nvPicPr>
            <p:cNvPr id="36871" name="Picture 7" descr="Image:Toothfish.jpg">
              <a:hlinkClick r:id="rId3"/>
            </p:cNvPr>
            <p:cNvPicPr>
              <a:picLocks noChangeAspect="1" noChangeArrowheads="1"/>
            </p:cNvPicPr>
            <p:nvPr/>
          </p:nvPicPr>
          <p:blipFill>
            <a:blip r:embed="rId4"/>
            <a:srcRect/>
            <a:stretch>
              <a:fillRect/>
            </a:stretch>
          </p:blipFill>
          <p:spPr bwMode="auto">
            <a:xfrm>
              <a:off x="304799" y="4724400"/>
              <a:ext cx="3612795" cy="1335102"/>
            </a:xfrm>
            <a:prstGeom prst="rect">
              <a:avLst/>
            </a:prstGeom>
            <a:noFill/>
          </p:spPr>
        </p:pic>
        <p:sp>
          <p:nvSpPr>
            <p:cNvPr id="11" name="TextBox 10"/>
            <p:cNvSpPr txBox="1"/>
            <p:nvPr/>
          </p:nvSpPr>
          <p:spPr>
            <a:xfrm>
              <a:off x="304800" y="5791200"/>
              <a:ext cx="2514600" cy="276999"/>
            </a:xfrm>
            <a:prstGeom prst="rect">
              <a:avLst/>
            </a:prstGeom>
            <a:noFill/>
          </p:spPr>
          <p:txBody>
            <a:bodyPr wrap="square" rtlCol="0">
              <a:spAutoFit/>
            </a:bodyPr>
            <a:lstStyle/>
            <a:p>
              <a:r>
                <a:rPr lang="en-US" sz="1200" dirty="0" smtClean="0"/>
                <a:t>Chilean Sea Bass/Patagonia </a:t>
              </a:r>
              <a:r>
                <a:rPr lang="en-US" sz="1200" dirty="0" err="1" smtClean="0"/>
                <a:t>Toothfish</a:t>
              </a:r>
              <a:endParaRPr lang="en-US" sz="1200" dirty="0"/>
            </a:p>
          </p:txBody>
        </p:sp>
      </p:grpSp>
      <p:grpSp>
        <p:nvGrpSpPr>
          <p:cNvPr id="19" name="Group 18"/>
          <p:cNvGrpSpPr/>
          <p:nvPr/>
        </p:nvGrpSpPr>
        <p:grpSpPr>
          <a:xfrm>
            <a:off x="2438400" y="3657600"/>
            <a:ext cx="4572000" cy="2209800"/>
            <a:chOff x="6737350" y="2446283"/>
            <a:chExt cx="4210050" cy="1981200"/>
          </a:xfrm>
        </p:grpSpPr>
        <p:pic>
          <p:nvPicPr>
            <p:cNvPr id="36873" name="Picture 9" descr="Image:Walleye pollock.jpg">
              <a:hlinkClick r:id="rId5"/>
            </p:cNvPr>
            <p:cNvPicPr>
              <a:picLocks noChangeAspect="1" noChangeArrowheads="1"/>
            </p:cNvPicPr>
            <p:nvPr/>
          </p:nvPicPr>
          <p:blipFill>
            <a:blip r:embed="rId6"/>
            <a:srcRect l="1778" t="26035" b="12426"/>
            <a:stretch>
              <a:fillRect/>
            </a:stretch>
          </p:blipFill>
          <p:spPr bwMode="auto">
            <a:xfrm>
              <a:off x="6737350" y="2446283"/>
              <a:ext cx="4210050" cy="1981200"/>
            </a:xfrm>
            <a:prstGeom prst="rect">
              <a:avLst/>
            </a:prstGeom>
            <a:noFill/>
          </p:spPr>
        </p:pic>
        <p:sp>
          <p:nvSpPr>
            <p:cNvPr id="14" name="TextBox 13"/>
            <p:cNvSpPr txBox="1"/>
            <p:nvPr/>
          </p:nvSpPr>
          <p:spPr>
            <a:xfrm>
              <a:off x="8153400" y="3962400"/>
              <a:ext cx="1162498" cy="276999"/>
            </a:xfrm>
            <a:prstGeom prst="rect">
              <a:avLst/>
            </a:prstGeom>
            <a:noFill/>
          </p:spPr>
          <p:txBody>
            <a:bodyPr wrap="none" rtlCol="0">
              <a:spAutoFit/>
            </a:bodyPr>
            <a:lstStyle/>
            <a:p>
              <a:r>
                <a:rPr lang="en-US" sz="1200" dirty="0" smtClean="0"/>
                <a:t>Walleye Pollock</a:t>
              </a:r>
              <a:endParaRPr lang="en-US" sz="1200" dirty="0"/>
            </a:p>
          </p:txBody>
        </p:sp>
      </p:grpSp>
      <p:grpSp>
        <p:nvGrpSpPr>
          <p:cNvPr id="24" name="Group 23"/>
          <p:cNvGrpSpPr/>
          <p:nvPr/>
        </p:nvGrpSpPr>
        <p:grpSpPr>
          <a:xfrm>
            <a:off x="1371600" y="3200400"/>
            <a:ext cx="6629400" cy="3200400"/>
            <a:chOff x="533400" y="1295400"/>
            <a:chExt cx="6629400" cy="3200400"/>
          </a:xfrm>
        </p:grpSpPr>
        <p:grpSp>
          <p:nvGrpSpPr>
            <p:cNvPr id="20" name="Group 19"/>
            <p:cNvGrpSpPr/>
            <p:nvPr/>
          </p:nvGrpSpPr>
          <p:grpSpPr>
            <a:xfrm>
              <a:off x="4114800" y="1295400"/>
              <a:ext cx="3048000" cy="3200400"/>
              <a:chOff x="4495800" y="1371600"/>
              <a:chExt cx="3048000" cy="3200400"/>
            </a:xfrm>
          </p:grpSpPr>
          <p:pic>
            <p:nvPicPr>
              <p:cNvPr id="36866" name="Picture 2" descr="fish"/>
              <p:cNvPicPr>
                <a:picLocks noChangeAspect="1" noChangeArrowheads="1"/>
              </p:cNvPicPr>
              <p:nvPr/>
            </p:nvPicPr>
            <p:blipFill>
              <a:blip r:embed="rId7"/>
              <a:srcRect/>
              <a:stretch>
                <a:fillRect/>
              </a:stretch>
            </p:blipFill>
            <p:spPr bwMode="auto">
              <a:xfrm>
                <a:off x="4495800" y="1676400"/>
                <a:ext cx="3048000" cy="2895600"/>
              </a:xfrm>
              <a:prstGeom prst="rect">
                <a:avLst/>
              </a:prstGeom>
              <a:noFill/>
            </p:spPr>
          </p:pic>
          <p:sp>
            <p:nvSpPr>
              <p:cNvPr id="36867" name="Rectangle 3"/>
              <p:cNvSpPr>
                <a:spLocks noChangeArrowheads="1"/>
              </p:cNvSpPr>
              <p:nvPr/>
            </p:nvSpPr>
            <p:spPr bwMode="auto">
              <a:xfrm>
                <a:off x="4495800" y="1371600"/>
                <a:ext cx="3048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Deep sea catch of orange </a:t>
                </a:r>
                <a:r>
                  <a:rPr kumimoji="0" lang="en-US" sz="800" b="1" i="0" u="none" strike="noStrike" cap="none" normalizeH="0" baseline="0" dirty="0" err="1" smtClean="0">
                    <a:ln>
                      <a:noFill/>
                    </a:ln>
                    <a:solidFill>
                      <a:schemeClr val="tx1"/>
                    </a:solidFill>
                    <a:effectLst/>
                    <a:latin typeface="Arial" pitchFamily="34" charset="0"/>
                  </a:rPr>
                  <a:t>roughy</a:t>
                </a:r>
                <a:r>
                  <a:rPr kumimoji="0" lang="en-US" sz="800" b="1" i="0" u="none" strike="noStrike" cap="none" normalizeH="0" baseline="0" dirty="0" smtClean="0">
                    <a:ln>
                      <a:noFill/>
                    </a:ln>
                    <a:solidFill>
                      <a:schemeClr val="tx1"/>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(Photo by Stephen McGowan courtesy Marine</a:t>
                </a:r>
                <a:r>
                  <a:rPr kumimoji="0" lang="en-US" sz="800" b="1" i="0" u="none" strike="noStrike" cap="none" normalizeH="0" dirty="0" smtClean="0">
                    <a:ln>
                      <a:noFill/>
                    </a:ln>
                    <a:solidFill>
                      <a:schemeClr val="tx1"/>
                    </a:solidFill>
                    <a:effectLst/>
                    <a:latin typeface="Arial" pitchFamily="34" charset="0"/>
                  </a:rPr>
                  <a:t> </a:t>
                </a:r>
                <a:r>
                  <a:rPr kumimoji="0" lang="en-US" sz="800" b="1" i="0" u="none" strike="noStrike" cap="none" normalizeH="0" baseline="0" dirty="0" err="1" smtClean="0">
                    <a:ln>
                      <a:noFill/>
                    </a:ln>
                    <a:solidFill>
                      <a:schemeClr val="tx1"/>
                    </a:solidFill>
                    <a:effectLst/>
                    <a:latin typeface="Arial" pitchFamily="34" charset="0"/>
                  </a:rPr>
                  <a:t>Photobank</a:t>
                </a:r>
                <a:r>
                  <a:rPr kumimoji="0" lang="en-US" sz="800" b="1" i="0" u="none" strike="noStrike" cap="none" normalizeH="0" baseline="0" dirty="0" smtClean="0">
                    <a:ln>
                      <a:noFill/>
                    </a:ln>
                    <a:solidFill>
                      <a:schemeClr val="tx1"/>
                    </a:solidFill>
                    <a:effectLst/>
                    <a:latin typeface="Arial" pitchFamily="34" charset="0"/>
                  </a:rPr>
                  <a:t>) </a:t>
                </a:r>
              </a:p>
            </p:txBody>
          </p:sp>
        </p:grpSp>
        <p:grpSp>
          <p:nvGrpSpPr>
            <p:cNvPr id="18" name="Group 17"/>
            <p:cNvGrpSpPr/>
            <p:nvPr/>
          </p:nvGrpSpPr>
          <p:grpSpPr>
            <a:xfrm>
              <a:off x="533400" y="1600200"/>
              <a:ext cx="3576197" cy="2895600"/>
              <a:chOff x="-1" y="1637408"/>
              <a:chExt cx="2966597" cy="2324992"/>
            </a:xfrm>
          </p:grpSpPr>
          <p:pic>
            <p:nvPicPr>
              <p:cNvPr id="36869" name="Picture 5" descr="Orange Roughy"/>
              <p:cNvPicPr>
                <a:picLocks noChangeAspect="1" noChangeArrowheads="1"/>
              </p:cNvPicPr>
              <p:nvPr/>
            </p:nvPicPr>
            <p:blipFill>
              <a:blip r:embed="rId8">
                <a:lum bright="10000" contrast="10000"/>
              </a:blip>
              <a:srcRect/>
              <a:stretch>
                <a:fillRect/>
              </a:stretch>
            </p:blipFill>
            <p:spPr bwMode="auto">
              <a:xfrm>
                <a:off x="-1" y="1637408"/>
                <a:ext cx="2966597" cy="2324992"/>
              </a:xfrm>
              <a:prstGeom prst="rect">
                <a:avLst/>
              </a:prstGeom>
              <a:noFill/>
            </p:spPr>
          </p:pic>
          <p:sp>
            <p:nvSpPr>
              <p:cNvPr id="17" name="TextBox 16"/>
              <p:cNvSpPr txBox="1"/>
              <p:nvPr/>
            </p:nvSpPr>
            <p:spPr>
              <a:xfrm>
                <a:off x="1066800" y="3657600"/>
                <a:ext cx="1134413" cy="276999"/>
              </a:xfrm>
              <a:prstGeom prst="rect">
                <a:avLst/>
              </a:prstGeom>
              <a:noFill/>
            </p:spPr>
            <p:txBody>
              <a:bodyPr wrap="none" rtlCol="0">
                <a:spAutoFit/>
              </a:bodyPr>
              <a:lstStyle/>
              <a:p>
                <a:r>
                  <a:rPr lang="en-US" sz="1200" dirty="0" smtClean="0"/>
                  <a:t>Orange </a:t>
                </a:r>
                <a:r>
                  <a:rPr lang="en-US" sz="1200" dirty="0" err="1" smtClean="0"/>
                  <a:t>Roughy</a:t>
                </a:r>
                <a:endParaRPr lang="en-US" sz="1200" dirty="0"/>
              </a:p>
            </p:txBody>
          </p:sp>
        </p:grpSp>
      </p:grpSp>
      <p:grpSp>
        <p:nvGrpSpPr>
          <p:cNvPr id="23" name="Group 22"/>
          <p:cNvGrpSpPr/>
          <p:nvPr/>
        </p:nvGrpSpPr>
        <p:grpSpPr>
          <a:xfrm>
            <a:off x="2514600" y="1219200"/>
            <a:ext cx="4191000" cy="1981200"/>
            <a:chOff x="0" y="0"/>
            <a:chExt cx="3406588" cy="1447801"/>
          </a:xfrm>
        </p:grpSpPr>
        <p:pic>
          <p:nvPicPr>
            <p:cNvPr id="36875" name="Picture 11" descr="Image:Atlantic cod.jpg">
              <a:hlinkClick r:id="rId9"/>
            </p:cNvPr>
            <p:cNvPicPr>
              <a:picLocks noChangeAspect="1" noChangeArrowheads="1"/>
            </p:cNvPicPr>
            <p:nvPr/>
          </p:nvPicPr>
          <p:blipFill>
            <a:blip r:embed="rId10"/>
            <a:srcRect/>
            <a:stretch>
              <a:fillRect/>
            </a:stretch>
          </p:blipFill>
          <p:spPr bwMode="auto">
            <a:xfrm>
              <a:off x="0" y="1"/>
              <a:ext cx="3406588" cy="1447800"/>
            </a:xfrm>
            <a:prstGeom prst="rect">
              <a:avLst/>
            </a:prstGeom>
            <a:noFill/>
          </p:spPr>
        </p:pic>
        <p:sp>
          <p:nvSpPr>
            <p:cNvPr id="22" name="TextBox 21"/>
            <p:cNvSpPr txBox="1"/>
            <p:nvPr/>
          </p:nvSpPr>
          <p:spPr>
            <a:xfrm>
              <a:off x="2438400" y="0"/>
              <a:ext cx="923458" cy="276999"/>
            </a:xfrm>
            <a:prstGeom prst="rect">
              <a:avLst/>
            </a:prstGeom>
            <a:noFill/>
          </p:spPr>
          <p:txBody>
            <a:bodyPr wrap="none" rtlCol="0">
              <a:spAutoFit/>
            </a:bodyPr>
            <a:lstStyle/>
            <a:p>
              <a:r>
                <a:rPr lang="en-US" sz="1200" dirty="0" smtClean="0"/>
                <a:t>Atlantic cod</a:t>
              </a:r>
              <a:endParaRPr lang="en-US" sz="1200" dirty="0"/>
            </a:p>
          </p:txBody>
        </p:sp>
      </p:grpSp>
      <p:sp>
        <p:nvSpPr>
          <p:cNvPr id="25" name="TextBox 24"/>
          <p:cNvSpPr txBox="1"/>
          <p:nvPr/>
        </p:nvSpPr>
        <p:spPr>
          <a:xfrm>
            <a:off x="4191000" y="2362200"/>
            <a:ext cx="1146468" cy="923330"/>
          </a:xfrm>
          <a:prstGeom prst="rect">
            <a:avLst/>
          </a:prstGeom>
          <a:noFill/>
        </p:spPr>
        <p:txBody>
          <a:bodyPr wrap="none" rtlCol="0">
            <a:spAutoFit/>
          </a:bodyPr>
          <a:lstStyle/>
          <a:p>
            <a:r>
              <a:rPr lang="en-US" sz="5400" dirty="0" smtClean="0">
                <a:solidFill>
                  <a:srgbClr val="FF0000"/>
                </a:solidFill>
              </a:rPr>
              <a:t>???</a:t>
            </a:r>
            <a:endParaRPr 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23"/>
                                        </p:tgtEl>
                                      </p:cBhvr>
                                    </p:animEffect>
                                    <p:set>
                                      <p:cBhvr>
                                        <p:cTn id="7" dur="1" fill="hold">
                                          <p:stCondLst>
                                            <p:cond delay="4999"/>
                                          </p:stCondLst>
                                        </p:cTn>
                                        <p:tgtEl>
                                          <p:spTgt spid="2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0"/>
                                        <p:tgtEl>
                                          <p:spTgt spid="24"/>
                                        </p:tgtEl>
                                      </p:cBhvr>
                                    </p:animEffect>
                                    <p:set>
                                      <p:cBhvr>
                                        <p:cTn id="15" dur="1" fill="hold">
                                          <p:stCondLst>
                                            <p:cond delay="4999"/>
                                          </p:stCondLst>
                                        </p:cTn>
                                        <p:tgtEl>
                                          <p:spTgt spid="2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0"/>
                                        <p:tgtEl>
                                          <p:spTgt spid="16"/>
                                        </p:tgtEl>
                                      </p:cBhvr>
                                    </p:animEffect>
                                    <p:set>
                                      <p:cBhvr>
                                        <p:cTn id="23" dur="1" fill="hold">
                                          <p:stCondLst>
                                            <p:cond delay="49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35" presetClass="emph" presetSubtype="0" fill="hold" grpId="1" nodeType="withEffect">
                                  <p:stCondLst>
                                    <p:cond delay="0"/>
                                  </p:stCondLst>
                                  <p:childTnLst>
                                    <p:anim calcmode="discrete" valueType="str">
                                      <p:cBhvr>
                                        <p:cTn id="33" dur="1000" fill="hold"/>
                                        <p:tgtEl>
                                          <p:spTgt spid="25"/>
                                        </p:tgtEl>
                                        <p:attrNameLst>
                                          <p:attrName>style.visibility</p:attrName>
                                        </p:attrNameLst>
                                      </p:cBhvr>
                                      <p:tavLst>
                                        <p:tav tm="0">
                                          <p:val>
                                            <p:strVal val="hidden"/>
                                          </p:val>
                                        </p:tav>
                                        <p:tav tm="50000">
                                          <p:val>
                                            <p:strVal val="visible"/>
                                          </p:val>
                                        </p:tav>
                                      </p:tavLst>
                                    </p:anim>
                                  </p:childTnLst>
                                </p:cTn>
                              </p:par>
                            </p:childTnLst>
                          </p:cTn>
                        </p:par>
                        <p:par>
                          <p:cTn id="34" fill="hold">
                            <p:stCondLst>
                              <p:cond delay="2000"/>
                            </p:stCondLst>
                            <p:childTnLst>
                              <p:par>
                                <p:cTn id="35" presetID="35" presetClass="emph" presetSubtype="0" fill="hold" grpId="2" nodeType="afterEffect">
                                  <p:stCondLst>
                                    <p:cond delay="0"/>
                                  </p:stCondLst>
                                  <p:childTnLst>
                                    <p:anim calcmode="discrete" valueType="str">
                                      <p:cBhvr>
                                        <p:cTn id="36" dur="1000" fill="hold"/>
                                        <p:tgtEl>
                                          <p:spTgt spid="25"/>
                                        </p:tgtEl>
                                        <p:attrNameLst>
                                          <p:attrName>style.visibility</p:attrName>
                                        </p:attrNameLst>
                                      </p:cBhvr>
                                      <p:tavLst>
                                        <p:tav tm="0">
                                          <p:val>
                                            <p:strVal val="hidden"/>
                                          </p:val>
                                        </p:tav>
                                        <p:tav tm="50000">
                                          <p:val>
                                            <p:strVal val="visible"/>
                                          </p:val>
                                        </p:tav>
                                      </p:tavLst>
                                    </p:anim>
                                  </p:childTnLst>
                                </p:cTn>
                              </p:par>
                              <p:par>
                                <p:cTn id="37" presetID="32" presetClass="emph" presetSubtype="0" fill="hold" nodeType="withEffect">
                                  <p:stCondLst>
                                    <p:cond delay="0"/>
                                  </p:stCondLst>
                                  <p:childTnLst>
                                    <p:animClr clrSpc="rgb" dir="cw">
                                      <p:cBhvr override="childStyle">
                                        <p:cTn id="38" dur="100" fill="hold"/>
                                        <p:tgtEl>
                                          <p:spTgt spid="19"/>
                                        </p:tgtEl>
                                        <p:attrNameLst>
                                          <p:attrName>style.color</p:attrName>
                                        </p:attrNameLst>
                                      </p:cBhvr>
                                      <p:to>
                                        <a:schemeClr val="accent2"/>
                                      </p:to>
                                    </p:animClr>
                                    <p:animClr clrSpc="rgb" dir="cw">
                                      <p:cBhvr>
                                        <p:cTn id="39" dur="100" fill="hold"/>
                                        <p:tgtEl>
                                          <p:spTgt spid="19"/>
                                        </p:tgtEl>
                                        <p:attrNameLst>
                                          <p:attrName>fillcolor</p:attrName>
                                        </p:attrNameLst>
                                      </p:cBhvr>
                                      <p:to>
                                        <a:schemeClr val="accent2"/>
                                      </p:to>
                                    </p:animClr>
                                    <p:set>
                                      <p:cBhvr>
                                        <p:cTn id="40" dur="100" fill="hold"/>
                                        <p:tgtEl>
                                          <p:spTgt spid="19"/>
                                        </p:tgtEl>
                                        <p:attrNameLst>
                                          <p:attrName>fill.type</p:attrName>
                                        </p:attrNameLst>
                                      </p:cBhvr>
                                      <p:to>
                                        <p:strVal val="solid"/>
                                      </p:to>
                                    </p:set>
                                    <p:set>
                                      <p:cBhvr>
                                        <p:cTn id="41" dur="100" fill="hold"/>
                                        <p:tgtEl>
                                          <p:spTgt spid="19"/>
                                        </p:tgtEl>
                                        <p:attrNameLst>
                                          <p:attrName>fill.on</p:attrName>
                                        </p:attrNameLst>
                                      </p:cBhvr>
                                      <p:to>
                                        <p:strVal val="true"/>
                                      </p:to>
                                    </p:set>
                                    <p:animRot by="120000">
                                      <p:cBhvr>
                                        <p:cTn id="42" dur="100" fill="hold">
                                          <p:stCondLst>
                                            <p:cond delay="0"/>
                                          </p:stCondLst>
                                        </p:cTn>
                                        <p:tgtEl>
                                          <p:spTgt spid="19"/>
                                        </p:tgtEl>
                                        <p:attrNameLst>
                                          <p:attrName>r</p:attrName>
                                        </p:attrNameLst>
                                      </p:cBhvr>
                                    </p:animRot>
                                    <p:animRot by="-240000">
                                      <p:cBhvr>
                                        <p:cTn id="43" dur="200" fill="hold">
                                          <p:stCondLst>
                                            <p:cond delay="200"/>
                                          </p:stCondLst>
                                        </p:cTn>
                                        <p:tgtEl>
                                          <p:spTgt spid="19"/>
                                        </p:tgtEl>
                                        <p:attrNameLst>
                                          <p:attrName>r</p:attrName>
                                        </p:attrNameLst>
                                      </p:cBhvr>
                                    </p:animRot>
                                    <p:animRot by="240000">
                                      <p:cBhvr>
                                        <p:cTn id="44" dur="200" fill="hold">
                                          <p:stCondLst>
                                            <p:cond delay="400"/>
                                          </p:stCondLst>
                                        </p:cTn>
                                        <p:tgtEl>
                                          <p:spTgt spid="19"/>
                                        </p:tgtEl>
                                        <p:attrNameLst>
                                          <p:attrName>r</p:attrName>
                                        </p:attrNameLst>
                                      </p:cBhvr>
                                    </p:animRot>
                                    <p:animRot by="-240000">
                                      <p:cBhvr>
                                        <p:cTn id="45" dur="200" fill="hold">
                                          <p:stCondLst>
                                            <p:cond delay="600"/>
                                          </p:stCondLst>
                                        </p:cTn>
                                        <p:tgtEl>
                                          <p:spTgt spid="19"/>
                                        </p:tgtEl>
                                        <p:attrNameLst>
                                          <p:attrName>r</p:attrName>
                                        </p:attrNameLst>
                                      </p:cBhvr>
                                    </p:animRot>
                                    <p:animRot by="120000">
                                      <p:cBhvr>
                                        <p:cTn id="46"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sp>
        <p:nvSpPr>
          <p:cNvPr id="2" name="Footer Placeholder 1"/>
          <p:cNvSpPr>
            <a:spLocks noGrp="1"/>
          </p:cNvSpPr>
          <p:nvPr>
            <p:ph type="ftr" sz="quarter" idx="3"/>
          </p:nvPr>
        </p:nvSpPr>
        <p:spPr/>
        <p:txBody>
          <a:bodyPr/>
          <a:lstStyle/>
          <a:p>
            <a:r>
              <a:rPr lang="en-US" smtClean="0"/>
              <a:t>FREEING THE ELWA</a:t>
            </a:r>
            <a:endParaRPr lang="en-US"/>
          </a:p>
        </p:txBody>
      </p:sp>
      <p:pic>
        <p:nvPicPr>
          <p:cNvPr id="1026" name="Picture 2" descr="http://onwebmanager.net/wnpf/images/WNPF_Logo_trans.gif"/>
          <p:cNvPicPr>
            <a:picLocks noChangeAspect="1" noChangeArrowheads="1"/>
          </p:cNvPicPr>
          <p:nvPr/>
        </p:nvPicPr>
        <p:blipFill>
          <a:blip r:embed="rId3"/>
          <a:srcRect/>
          <a:stretch>
            <a:fillRect/>
          </a:stretch>
        </p:blipFill>
        <p:spPr bwMode="auto">
          <a:xfrm>
            <a:off x="3733800" y="2895600"/>
            <a:ext cx="1969129"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3200" dirty="0" smtClean="0"/>
              <a:t>Escapement Rate and Harvests</a:t>
            </a:r>
            <a:endParaRPr lang="en-US" sz="3200" dirty="0"/>
          </a:p>
        </p:txBody>
      </p:sp>
      <p:sp>
        <p:nvSpPr>
          <p:cNvPr id="3" name="Content Placeholder 2"/>
          <p:cNvSpPr>
            <a:spLocks noGrp="1"/>
          </p:cNvSpPr>
          <p:nvPr>
            <p:ph idx="1"/>
          </p:nvPr>
        </p:nvSpPr>
        <p:spPr>
          <a:xfrm>
            <a:off x="457200" y="1447800"/>
            <a:ext cx="8382000" cy="2209800"/>
          </a:xfrm>
        </p:spPr>
        <p:txBody>
          <a:bodyPr>
            <a:normAutofit/>
          </a:bodyPr>
          <a:lstStyle/>
          <a:p>
            <a:r>
              <a:rPr lang="en-US" sz="2400" dirty="0" smtClean="0"/>
              <a:t>The biggest threat to recovery is open ocean harvest.</a:t>
            </a:r>
          </a:p>
          <a:p>
            <a:r>
              <a:rPr lang="en-US" sz="2400" dirty="0" smtClean="0"/>
              <a:t>Nearly 70% of salmon harvested are in Canadian waters.</a:t>
            </a:r>
          </a:p>
          <a:p>
            <a:r>
              <a:rPr lang="en-US" sz="2400" dirty="0" smtClean="0"/>
              <a:t>10% are harvested in Alaskan waters, while only </a:t>
            </a:r>
          </a:p>
          <a:p>
            <a:pPr>
              <a:buNone/>
            </a:pPr>
            <a:r>
              <a:rPr lang="en-US" sz="2400" dirty="0" smtClean="0"/>
              <a:t>	8.5% are harvested commercially in Washington.</a:t>
            </a:r>
            <a:endParaRPr lang="en-US" sz="2400" dirty="0"/>
          </a:p>
        </p:txBody>
      </p:sp>
      <p:sp>
        <p:nvSpPr>
          <p:cNvPr id="4" name="Footer Placeholder 3"/>
          <p:cNvSpPr>
            <a:spLocks noGrp="1"/>
          </p:cNvSpPr>
          <p:nvPr>
            <p:ph type="ftr" sz="quarter" idx="3"/>
          </p:nvPr>
        </p:nvSpPr>
        <p:spPr/>
        <p:txBody>
          <a:bodyPr/>
          <a:lstStyle/>
          <a:p>
            <a:r>
              <a:rPr lang="en-US" smtClean="0"/>
              <a:t>FREEING THE ELWA</a:t>
            </a:r>
            <a:endParaRPr lang="en-US"/>
          </a:p>
        </p:txBody>
      </p:sp>
      <p:pic>
        <p:nvPicPr>
          <p:cNvPr id="6" name="Picture 7" descr="http://wdfw.wa.gov/fish/regs/commregs/graphics/deckload.jpg"/>
          <p:cNvPicPr>
            <a:picLocks noChangeAspect="1" noChangeArrowheads="1"/>
          </p:cNvPicPr>
          <p:nvPr/>
        </p:nvPicPr>
        <p:blipFill>
          <a:blip r:embed="rId3"/>
          <a:srcRect t="8994"/>
          <a:stretch>
            <a:fillRect/>
          </a:stretch>
        </p:blipFill>
        <p:spPr bwMode="auto">
          <a:xfrm>
            <a:off x="4343400" y="3581400"/>
            <a:ext cx="4800600" cy="3276600"/>
          </a:xfrm>
          <a:prstGeom prst="rect">
            <a:avLst/>
          </a:prstGeom>
          <a:noFill/>
        </p:spPr>
      </p:pic>
      <p:pic>
        <p:nvPicPr>
          <p:cNvPr id="1028" name="Picture 4" descr="Soviet trawler"/>
          <p:cNvPicPr>
            <a:picLocks noChangeAspect="1" noChangeArrowheads="1"/>
          </p:cNvPicPr>
          <p:nvPr/>
        </p:nvPicPr>
        <p:blipFill>
          <a:blip r:embed="rId4"/>
          <a:srcRect t="8502"/>
          <a:stretch>
            <a:fillRect/>
          </a:stretch>
        </p:blipFill>
        <p:spPr bwMode="auto">
          <a:xfrm>
            <a:off x="0" y="3581401"/>
            <a:ext cx="48006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global-blended-temp-pg.gif"/>
          <p:cNvPicPr>
            <a:picLocks noChangeAspect="1"/>
          </p:cNvPicPr>
          <p:nvPr/>
        </p:nvPicPr>
        <p:blipFill>
          <a:blip r:embed="rId3"/>
          <a:stretch>
            <a:fillRect/>
          </a:stretch>
        </p:blipFill>
        <p:spPr>
          <a:xfrm>
            <a:off x="914400" y="2819400"/>
            <a:ext cx="7848600" cy="2692673"/>
          </a:xfrm>
          <a:prstGeom prst="rect">
            <a:avLst/>
          </a:prstGeom>
        </p:spPr>
      </p:pic>
      <p:sp>
        <p:nvSpPr>
          <p:cNvPr id="2" name="Title 1"/>
          <p:cNvSpPr>
            <a:spLocks noGrp="1"/>
          </p:cNvSpPr>
          <p:nvPr>
            <p:ph type="title"/>
          </p:nvPr>
        </p:nvSpPr>
        <p:spPr>
          <a:xfrm>
            <a:off x="457200" y="274638"/>
            <a:ext cx="8229600" cy="411162"/>
          </a:xfrm>
        </p:spPr>
        <p:txBody>
          <a:bodyPr>
            <a:normAutofit fontScale="90000"/>
          </a:bodyPr>
          <a:lstStyle/>
          <a:p>
            <a:r>
              <a:rPr lang="en-US" sz="3200" b="1" dirty="0" smtClean="0">
                <a:solidFill>
                  <a:srgbClr val="FFFF00"/>
                </a:solidFill>
              </a:rPr>
              <a:t>Other Threats in the Ocean</a:t>
            </a:r>
            <a:endParaRPr lang="en-US" sz="3200" b="1" dirty="0">
              <a:solidFill>
                <a:srgbClr val="FFFF00"/>
              </a:solidFill>
            </a:endParaRPr>
          </a:p>
        </p:txBody>
      </p:sp>
      <p:sp>
        <p:nvSpPr>
          <p:cNvPr id="3" name="Content Placeholder 2"/>
          <p:cNvSpPr>
            <a:spLocks noGrp="1"/>
          </p:cNvSpPr>
          <p:nvPr>
            <p:ph idx="1"/>
          </p:nvPr>
        </p:nvSpPr>
        <p:spPr>
          <a:xfrm>
            <a:off x="304800" y="1066800"/>
            <a:ext cx="8229600" cy="4525963"/>
          </a:xfrm>
        </p:spPr>
        <p:txBody>
          <a:bodyPr>
            <a:normAutofit/>
          </a:bodyPr>
          <a:lstStyle/>
          <a:p>
            <a:r>
              <a:rPr lang="en-US" sz="2400" dirty="0" smtClean="0">
                <a:solidFill>
                  <a:srgbClr val="FFFF00"/>
                </a:solidFill>
              </a:rPr>
              <a:t>Global Warming</a:t>
            </a:r>
          </a:p>
          <a:p>
            <a:r>
              <a:rPr lang="en-US" sz="2400" dirty="0" smtClean="0">
                <a:solidFill>
                  <a:srgbClr val="FFFF00"/>
                </a:solidFill>
              </a:rPr>
              <a:t>El Nino Events</a:t>
            </a:r>
          </a:p>
          <a:p>
            <a:r>
              <a:rPr lang="en-US" sz="2400" dirty="0" smtClean="0">
                <a:solidFill>
                  <a:srgbClr val="FFFF00"/>
                </a:solidFill>
              </a:rPr>
              <a:t>Pollution</a:t>
            </a:r>
          </a:p>
          <a:p>
            <a:pPr>
              <a:buNone/>
            </a:pPr>
            <a:endParaRPr lang="en-US" sz="2400" dirty="0" smtClean="0">
              <a:solidFill>
                <a:srgbClr val="FFFF00"/>
              </a:solidFill>
            </a:endParaRPr>
          </a:p>
        </p:txBody>
      </p:sp>
      <p:sp>
        <p:nvSpPr>
          <p:cNvPr id="5" name="Footer Placeholder 4"/>
          <p:cNvSpPr>
            <a:spLocks noGrp="1"/>
          </p:cNvSpPr>
          <p:nvPr>
            <p:ph type="ftr" sz="quarter" idx="3"/>
          </p:nvPr>
        </p:nvSpPr>
        <p:spPr/>
        <p:txBody>
          <a:bodyPr/>
          <a:lstStyle/>
          <a:p>
            <a:r>
              <a:rPr lang="en-US" smtClean="0"/>
              <a:t>FREEING THE ELWA</a:t>
            </a:r>
            <a:endParaRPr lang="en-US"/>
          </a:p>
        </p:txBody>
      </p:sp>
      <p:pic>
        <p:nvPicPr>
          <p:cNvPr id="2058" name="Picture 10" descr="http://www.jpl.nasa.gov/images/topex/topex-el-nino-browse.jpg"/>
          <p:cNvPicPr>
            <a:picLocks noChangeAspect="1" noChangeArrowheads="1"/>
          </p:cNvPicPr>
          <p:nvPr/>
        </p:nvPicPr>
        <p:blipFill>
          <a:blip r:embed="rId4"/>
          <a:srcRect/>
          <a:stretch>
            <a:fillRect/>
          </a:stretch>
        </p:blipFill>
        <p:spPr bwMode="auto">
          <a:xfrm>
            <a:off x="3429000" y="1152524"/>
            <a:ext cx="5715000" cy="5705475"/>
          </a:xfrm>
          <a:prstGeom prst="rect">
            <a:avLst/>
          </a:prstGeom>
          <a:noFill/>
        </p:spPr>
      </p:pic>
      <p:grpSp>
        <p:nvGrpSpPr>
          <p:cNvPr id="4" name="Group 10"/>
          <p:cNvGrpSpPr/>
          <p:nvPr/>
        </p:nvGrpSpPr>
        <p:grpSpPr>
          <a:xfrm>
            <a:off x="4568952" y="762000"/>
            <a:ext cx="4575048" cy="6096000"/>
            <a:chOff x="4568952" y="762000"/>
            <a:chExt cx="4575048" cy="6096000"/>
          </a:xfrm>
        </p:grpSpPr>
        <p:pic>
          <p:nvPicPr>
            <p:cNvPr id="2062" name="Picture 14" descr="http://dadecosurf.com/files/u8/Delray_Sewage_Pic.jpg"/>
            <p:cNvPicPr>
              <a:picLocks noChangeAspect="1" noChangeArrowheads="1"/>
            </p:cNvPicPr>
            <p:nvPr/>
          </p:nvPicPr>
          <p:blipFill>
            <a:blip r:embed="rId5"/>
            <a:srcRect/>
            <a:stretch>
              <a:fillRect/>
            </a:stretch>
          </p:blipFill>
          <p:spPr bwMode="auto">
            <a:xfrm>
              <a:off x="4572000" y="762000"/>
              <a:ext cx="4572000" cy="3429000"/>
            </a:xfrm>
            <a:prstGeom prst="rect">
              <a:avLst/>
            </a:prstGeom>
            <a:noFill/>
          </p:spPr>
        </p:pic>
        <p:pic>
          <p:nvPicPr>
            <p:cNvPr id="2060" name="Picture 12" descr="http://www.ecy.wa.gov/PROGRAMS/tcp/sites/oaklandBay/oaklandBayAerialView1_smaller.jpg"/>
            <p:cNvPicPr>
              <a:picLocks noChangeAspect="1" noChangeArrowheads="1"/>
            </p:cNvPicPr>
            <p:nvPr/>
          </p:nvPicPr>
          <p:blipFill>
            <a:blip r:embed="rId6"/>
            <a:srcRect b="9729"/>
            <a:stretch>
              <a:fillRect/>
            </a:stretch>
          </p:blipFill>
          <p:spPr bwMode="auto">
            <a:xfrm>
              <a:off x="4568952" y="4114800"/>
              <a:ext cx="4575048" cy="2743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fade">
                                      <p:cBhvr>
                                        <p:cTn id="15" dur="500"/>
                                        <p:tgtEl>
                                          <p:spTgt spid="205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xit" presetSubtype="0" fill="hold" nodeType="withEffect">
                                  <p:stCondLst>
                                    <p:cond delay="0"/>
                                  </p:stCondLst>
                                  <p:childTnLst>
                                    <p:animEffect transition="out" filter="fade">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childTnLst>
                                </p:cTn>
                              </p:par>
                              <p:par>
                                <p:cTn id="30" presetID="10" presetClass="exit" presetSubtype="0" fill="hold" nodeType="withEffect">
                                  <p:stCondLst>
                                    <p:cond delay="0"/>
                                  </p:stCondLst>
                                  <p:childTnLst>
                                    <p:animEffect transition="out" filter="fade">
                                      <p:cBhvr>
                                        <p:cTn id="31" dur="500"/>
                                        <p:tgtEl>
                                          <p:spTgt spid="2058"/>
                                        </p:tgtEl>
                                      </p:cBhvr>
                                    </p:animEffect>
                                    <p:set>
                                      <p:cBhvr>
                                        <p:cTn id="32" dur="1" fill="hold">
                                          <p:stCondLst>
                                            <p:cond delay="4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1143000"/>
          </a:xfrm>
        </p:spPr>
        <p:txBody>
          <a:bodyPr>
            <a:noAutofit/>
          </a:bodyPr>
          <a:lstStyle/>
          <a:p>
            <a:r>
              <a:rPr lang="en-US" sz="3200" dirty="0" smtClean="0"/>
              <a:t/>
            </a:r>
            <a:br>
              <a:rPr lang="en-US" sz="3200" dirty="0" smtClean="0"/>
            </a:br>
            <a:r>
              <a:rPr lang="en-US" sz="3200" dirty="0" smtClean="0"/>
              <a:t>The Advent of Industrial Fishing</a:t>
            </a:r>
            <a:br>
              <a:rPr lang="en-US" sz="3200" dirty="0" smtClean="0"/>
            </a:br>
            <a:r>
              <a:rPr lang="en-US" sz="3200" dirty="0" smtClean="0"/>
              <a:t/>
            </a:r>
            <a:br>
              <a:rPr lang="en-US" sz="3200" dirty="0" smtClean="0"/>
            </a:br>
            <a:r>
              <a:rPr lang="en-US" sz="2400" dirty="0" smtClean="0"/>
              <a:t>The Grand Banks</a:t>
            </a:r>
            <a:br>
              <a:rPr lang="en-US" sz="2400" dirty="0" smtClean="0"/>
            </a:br>
            <a:r>
              <a:rPr lang="en-US" sz="2400" dirty="0" smtClean="0"/>
              <a:t>Example</a:t>
            </a:r>
            <a:r>
              <a:rPr lang="en-US" sz="3200" dirty="0" smtClean="0"/>
              <a:t/>
            </a:r>
            <a:br>
              <a:rPr lang="en-US" sz="3200" dirty="0" smtClean="0"/>
            </a:b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2052" name="Picture 4" descr="http://upload.wikimedia.org/wikipedia/en/a/a3/Harbor_from_Salem_Willows.jpg"/>
          <p:cNvPicPr>
            <a:picLocks noChangeAspect="1" noChangeArrowheads="1"/>
          </p:cNvPicPr>
          <p:nvPr/>
        </p:nvPicPr>
        <p:blipFill>
          <a:blip r:embed="rId3"/>
          <a:srcRect/>
          <a:stretch>
            <a:fillRect/>
          </a:stretch>
        </p:blipFill>
        <p:spPr bwMode="auto">
          <a:xfrm>
            <a:off x="3971925" y="4038600"/>
            <a:ext cx="5172075" cy="2819400"/>
          </a:xfrm>
          <a:prstGeom prst="rect">
            <a:avLst/>
          </a:prstGeom>
          <a:noFill/>
        </p:spPr>
      </p:pic>
      <p:pic>
        <p:nvPicPr>
          <p:cNvPr id="2054" name="Picture 6" descr="Image:Friendship of Salem.JPG">
            <a:hlinkClick r:id="rId4"/>
          </p:cNvPr>
          <p:cNvPicPr>
            <a:picLocks noChangeAspect="1" noChangeArrowheads="1"/>
          </p:cNvPicPr>
          <p:nvPr/>
        </p:nvPicPr>
        <p:blipFill>
          <a:blip r:embed="rId5"/>
          <a:srcRect l="8434" t="3614" r="9639"/>
          <a:stretch>
            <a:fillRect/>
          </a:stretch>
        </p:blipFill>
        <p:spPr bwMode="auto">
          <a:xfrm>
            <a:off x="3962400" y="0"/>
            <a:ext cx="5181600" cy="4038600"/>
          </a:xfrm>
          <a:prstGeom prst="rect">
            <a:avLst/>
          </a:prstGeom>
          <a:noFill/>
        </p:spPr>
      </p:pic>
      <p:pic>
        <p:nvPicPr>
          <p:cNvPr id="2056" name="Picture 8" descr="Image:Gadus morhua-Cod-2-Atlanterhavsparken-Norway.JPG">
            <a:hlinkClick r:id="rId6"/>
          </p:cNvPr>
          <p:cNvPicPr>
            <a:picLocks noChangeAspect="1" noChangeArrowheads="1"/>
          </p:cNvPicPr>
          <p:nvPr/>
        </p:nvPicPr>
        <p:blipFill>
          <a:blip r:embed="rId7"/>
          <a:srcRect l="13000" t="8000" b="4000"/>
          <a:stretch>
            <a:fillRect/>
          </a:stretch>
        </p:blipFill>
        <p:spPr bwMode="auto">
          <a:xfrm>
            <a:off x="-1" y="3852040"/>
            <a:ext cx="3962401" cy="30059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upload.wikimedia.org/wikipedia/commons/8/86/Albatun_Dod_cropped.jpg"/>
          <p:cNvPicPr>
            <a:picLocks noChangeAspect="1" noChangeArrowheads="1"/>
          </p:cNvPicPr>
          <p:nvPr/>
        </p:nvPicPr>
        <p:blipFill>
          <a:blip r:embed="rId3"/>
          <a:srcRect/>
          <a:stretch>
            <a:fillRect/>
          </a:stretch>
        </p:blipFill>
        <p:spPr bwMode="auto">
          <a:xfrm>
            <a:off x="0" y="1447800"/>
            <a:ext cx="5852664" cy="2516242"/>
          </a:xfrm>
          <a:prstGeom prst="rect">
            <a:avLst/>
          </a:prstGeom>
          <a:noFill/>
        </p:spPr>
      </p:pic>
      <p:sp>
        <p:nvSpPr>
          <p:cNvPr id="2" name="Title 1"/>
          <p:cNvSpPr>
            <a:spLocks noGrp="1"/>
          </p:cNvSpPr>
          <p:nvPr>
            <p:ph type="title"/>
          </p:nvPr>
        </p:nvSpPr>
        <p:spPr>
          <a:xfrm>
            <a:off x="152400" y="304800"/>
            <a:ext cx="8839200" cy="639762"/>
          </a:xfrm>
        </p:spPr>
        <p:txBody>
          <a:bodyPr>
            <a:normAutofit/>
          </a:bodyPr>
          <a:lstStyle/>
          <a:p>
            <a:r>
              <a:rPr lang="en-US" sz="3200" dirty="0" smtClean="0"/>
              <a:t>New Technology and Bigger Boats</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37892" name="Picture 4" descr="http://www.westcoastmall.net/images/406960-1.jpg"/>
          <p:cNvPicPr>
            <a:picLocks noChangeAspect="1" noChangeArrowheads="1"/>
          </p:cNvPicPr>
          <p:nvPr/>
        </p:nvPicPr>
        <p:blipFill>
          <a:blip r:embed="rId4"/>
          <a:srcRect/>
          <a:stretch>
            <a:fillRect/>
          </a:stretch>
        </p:blipFill>
        <p:spPr bwMode="auto">
          <a:xfrm>
            <a:off x="0" y="3962400"/>
            <a:ext cx="4715960" cy="2895600"/>
          </a:xfrm>
          <a:prstGeom prst="rect">
            <a:avLst/>
          </a:prstGeom>
          <a:noFill/>
        </p:spPr>
      </p:pic>
      <p:pic>
        <p:nvPicPr>
          <p:cNvPr id="37896" name="Picture 8" descr="http://upload.wikimedia.org/wikipedia/commons/2/2a/Trawling_Drawing.jpg"/>
          <p:cNvPicPr>
            <a:picLocks noChangeAspect="1" noChangeArrowheads="1"/>
          </p:cNvPicPr>
          <p:nvPr/>
        </p:nvPicPr>
        <p:blipFill>
          <a:blip r:embed="rId5"/>
          <a:srcRect/>
          <a:stretch>
            <a:fillRect/>
          </a:stretch>
        </p:blipFill>
        <p:spPr bwMode="auto">
          <a:xfrm>
            <a:off x="5791200" y="1437497"/>
            <a:ext cx="3352800" cy="2591578"/>
          </a:xfrm>
          <a:prstGeom prst="rect">
            <a:avLst/>
          </a:prstGeom>
          <a:noFill/>
        </p:spPr>
      </p:pic>
      <p:pic>
        <p:nvPicPr>
          <p:cNvPr id="11" name="Picture 7" descr="http://wdfw.wa.gov/fish/regs/commregs/graphics/deckload.jpg"/>
          <p:cNvPicPr>
            <a:picLocks noChangeAspect="1" noChangeArrowheads="1"/>
          </p:cNvPicPr>
          <p:nvPr/>
        </p:nvPicPr>
        <p:blipFill>
          <a:blip r:embed="rId6"/>
          <a:srcRect t="8994"/>
          <a:stretch>
            <a:fillRect/>
          </a:stretch>
        </p:blipFill>
        <p:spPr bwMode="auto">
          <a:xfrm>
            <a:off x="4724400" y="3945467"/>
            <a:ext cx="4419600" cy="29125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t>Will the Atlantic Cod Ever Return?</a:t>
            </a:r>
            <a:br>
              <a:rPr lang="en-US" sz="3200" dirty="0" smtClean="0"/>
            </a:br>
            <a:r>
              <a:rPr lang="en-US" sz="2700" dirty="0" smtClean="0"/>
              <a:t>Maybe not…</a:t>
            </a:r>
            <a:endParaRPr lang="en-US" sz="27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1028" name="Picture 4" descr="Image:Atlantic cod.jpg">
            <a:hlinkClick r:id="rId3"/>
          </p:cNvPr>
          <p:cNvPicPr>
            <a:picLocks noChangeAspect="1" noChangeArrowheads="1"/>
          </p:cNvPicPr>
          <p:nvPr/>
        </p:nvPicPr>
        <p:blipFill>
          <a:blip r:embed="rId4"/>
          <a:srcRect/>
          <a:stretch>
            <a:fillRect/>
          </a:stretch>
        </p:blipFill>
        <p:spPr bwMode="auto">
          <a:xfrm>
            <a:off x="1524000" y="3276600"/>
            <a:ext cx="5715000" cy="2428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The Competition</a:t>
            </a:r>
            <a:endParaRPr lang="en-US" sz="3200" dirty="0"/>
          </a:p>
        </p:txBody>
      </p:sp>
      <p:sp>
        <p:nvSpPr>
          <p:cNvPr id="4" name="Footer Placeholder 3"/>
          <p:cNvSpPr>
            <a:spLocks noGrp="1"/>
          </p:cNvSpPr>
          <p:nvPr>
            <p:ph type="ftr" sz="quarter" idx="3"/>
          </p:nvPr>
        </p:nvSpPr>
        <p:spPr/>
        <p:txBody>
          <a:bodyPr/>
          <a:lstStyle/>
          <a:p>
            <a:r>
              <a:rPr lang="en-US" smtClean="0"/>
              <a:t>FREEING THE ELWA</a:t>
            </a:r>
            <a:endParaRPr lang="en-US"/>
          </a:p>
        </p:txBody>
      </p:sp>
      <p:grpSp>
        <p:nvGrpSpPr>
          <p:cNvPr id="3" name="Group 9"/>
          <p:cNvGrpSpPr/>
          <p:nvPr/>
        </p:nvGrpSpPr>
        <p:grpSpPr>
          <a:xfrm>
            <a:off x="762000" y="1447800"/>
            <a:ext cx="7391400" cy="4114800"/>
            <a:chOff x="838200" y="1295400"/>
            <a:chExt cx="7391400" cy="4114800"/>
          </a:xfrm>
        </p:grpSpPr>
        <p:pic>
          <p:nvPicPr>
            <p:cNvPr id="1030" name="Picture 6" descr="Image:Haddock, Boston Aquarium.JPG">
              <a:hlinkClick r:id="rId3"/>
            </p:cNvPr>
            <p:cNvPicPr>
              <a:picLocks noChangeAspect="1" noChangeArrowheads="1"/>
            </p:cNvPicPr>
            <p:nvPr/>
          </p:nvPicPr>
          <p:blipFill>
            <a:blip r:embed="rId4"/>
            <a:srcRect/>
            <a:stretch>
              <a:fillRect/>
            </a:stretch>
          </p:blipFill>
          <p:spPr bwMode="auto">
            <a:xfrm>
              <a:off x="838200" y="1295400"/>
              <a:ext cx="3810000" cy="2533651"/>
            </a:xfrm>
            <a:prstGeom prst="rect">
              <a:avLst/>
            </a:prstGeom>
            <a:noFill/>
          </p:spPr>
        </p:pic>
        <p:pic>
          <p:nvPicPr>
            <p:cNvPr id="1034" name="Picture 10" descr="Image:Epinephelus malabaricus.jpg">
              <a:hlinkClick r:id="rId5"/>
            </p:cNvPr>
            <p:cNvPicPr>
              <a:picLocks noChangeAspect="1" noChangeArrowheads="1"/>
            </p:cNvPicPr>
            <p:nvPr/>
          </p:nvPicPr>
          <p:blipFill>
            <a:blip r:embed="rId6"/>
            <a:srcRect/>
            <a:stretch>
              <a:fillRect/>
            </a:stretch>
          </p:blipFill>
          <p:spPr bwMode="auto">
            <a:xfrm>
              <a:off x="4572000" y="1297966"/>
              <a:ext cx="3657600" cy="2512034"/>
            </a:xfrm>
            <a:prstGeom prst="rect">
              <a:avLst/>
            </a:prstGeom>
            <a:noFill/>
          </p:spPr>
        </p:pic>
        <p:pic>
          <p:nvPicPr>
            <p:cNvPr id="1026" name="Picture 2" descr="Image:Mallotus villosus.gif">
              <a:hlinkClick r:id="rId7"/>
            </p:cNvPr>
            <p:cNvPicPr>
              <a:picLocks noChangeAspect="1" noChangeArrowheads="1"/>
            </p:cNvPicPr>
            <p:nvPr/>
          </p:nvPicPr>
          <p:blipFill>
            <a:blip r:embed="rId8"/>
            <a:srcRect t="4000" b="16000"/>
            <a:stretch>
              <a:fillRect/>
            </a:stretch>
          </p:blipFill>
          <p:spPr bwMode="auto">
            <a:xfrm>
              <a:off x="838200" y="3810000"/>
              <a:ext cx="4267200" cy="1600200"/>
            </a:xfrm>
            <a:prstGeom prst="rect">
              <a:avLst/>
            </a:prstGeom>
            <a:noFill/>
          </p:spPr>
        </p:pic>
        <p:pic>
          <p:nvPicPr>
            <p:cNvPr id="1032" name="Picture 8" descr="http://upload.wikimedia.org/wikipedia/commons/2/2b/Pseudopleuronectes_americanus.jpg"/>
            <p:cNvPicPr>
              <a:picLocks noChangeAspect="1" noChangeArrowheads="1"/>
            </p:cNvPicPr>
            <p:nvPr/>
          </p:nvPicPr>
          <p:blipFill>
            <a:blip r:embed="rId9"/>
            <a:srcRect/>
            <a:stretch>
              <a:fillRect/>
            </a:stretch>
          </p:blipFill>
          <p:spPr bwMode="auto">
            <a:xfrm>
              <a:off x="5105400" y="3810000"/>
              <a:ext cx="3124200" cy="1600200"/>
            </a:xfrm>
            <a:prstGeom prst="rect">
              <a:avLst/>
            </a:prstGeom>
            <a:noFill/>
          </p:spPr>
        </p:pic>
      </p:grpSp>
      <p:sp>
        <p:nvSpPr>
          <p:cNvPr id="11" name="TextBox 10"/>
          <p:cNvSpPr txBox="1"/>
          <p:nvPr/>
        </p:nvSpPr>
        <p:spPr>
          <a:xfrm>
            <a:off x="3657600" y="1524000"/>
            <a:ext cx="745717" cy="276999"/>
          </a:xfrm>
          <a:prstGeom prst="rect">
            <a:avLst/>
          </a:prstGeom>
          <a:noFill/>
        </p:spPr>
        <p:txBody>
          <a:bodyPr wrap="none" rtlCol="0">
            <a:spAutoFit/>
          </a:bodyPr>
          <a:lstStyle/>
          <a:p>
            <a:r>
              <a:rPr lang="en-US" sz="1200" b="1" dirty="0" smtClean="0">
                <a:solidFill>
                  <a:schemeClr val="bg1"/>
                </a:solidFill>
              </a:rPr>
              <a:t>Haddock</a:t>
            </a:r>
            <a:endParaRPr lang="en-US" sz="1200" b="1" dirty="0">
              <a:solidFill>
                <a:schemeClr val="bg1"/>
              </a:solidFill>
            </a:endParaRPr>
          </a:p>
        </p:txBody>
      </p:sp>
      <p:sp>
        <p:nvSpPr>
          <p:cNvPr id="12" name="TextBox 11"/>
          <p:cNvSpPr txBox="1"/>
          <p:nvPr/>
        </p:nvSpPr>
        <p:spPr>
          <a:xfrm>
            <a:off x="4572000" y="1524000"/>
            <a:ext cx="716606" cy="276999"/>
          </a:xfrm>
          <a:prstGeom prst="rect">
            <a:avLst/>
          </a:prstGeom>
          <a:noFill/>
        </p:spPr>
        <p:txBody>
          <a:bodyPr wrap="none" rtlCol="0">
            <a:spAutoFit/>
          </a:bodyPr>
          <a:lstStyle/>
          <a:p>
            <a:r>
              <a:rPr lang="en-US" sz="1200" b="1" dirty="0" smtClean="0">
                <a:solidFill>
                  <a:schemeClr val="bg1"/>
                </a:solidFill>
              </a:rPr>
              <a:t>Grouper</a:t>
            </a:r>
            <a:endParaRPr lang="en-US" sz="1200" b="1" dirty="0">
              <a:solidFill>
                <a:schemeClr val="bg1"/>
              </a:solidFill>
            </a:endParaRPr>
          </a:p>
        </p:txBody>
      </p:sp>
      <p:sp>
        <p:nvSpPr>
          <p:cNvPr id="13" name="TextBox 12"/>
          <p:cNvSpPr txBox="1"/>
          <p:nvPr/>
        </p:nvSpPr>
        <p:spPr>
          <a:xfrm>
            <a:off x="3733800" y="4038600"/>
            <a:ext cx="662361" cy="276999"/>
          </a:xfrm>
          <a:prstGeom prst="rect">
            <a:avLst/>
          </a:prstGeom>
          <a:noFill/>
        </p:spPr>
        <p:txBody>
          <a:bodyPr wrap="none" rtlCol="0">
            <a:spAutoFit/>
          </a:bodyPr>
          <a:lstStyle/>
          <a:p>
            <a:r>
              <a:rPr lang="en-US" sz="1200" b="1" dirty="0" smtClean="0"/>
              <a:t>Capelin</a:t>
            </a:r>
            <a:endParaRPr lang="en-US" sz="1200" b="1" dirty="0"/>
          </a:p>
        </p:txBody>
      </p:sp>
      <p:sp>
        <p:nvSpPr>
          <p:cNvPr id="14" name="TextBox 13"/>
          <p:cNvSpPr txBox="1"/>
          <p:nvPr/>
        </p:nvSpPr>
        <p:spPr>
          <a:xfrm>
            <a:off x="4572000" y="4038600"/>
            <a:ext cx="758541" cy="276999"/>
          </a:xfrm>
          <a:prstGeom prst="rect">
            <a:avLst/>
          </a:prstGeom>
          <a:noFill/>
        </p:spPr>
        <p:txBody>
          <a:bodyPr wrap="none" rtlCol="0">
            <a:spAutoFit/>
          </a:bodyPr>
          <a:lstStyle/>
          <a:p>
            <a:r>
              <a:rPr lang="en-US" sz="1200" b="1" dirty="0" smtClean="0"/>
              <a:t>Flounder</a:t>
            </a:r>
            <a:endParaRPr lang="en-US"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4724400" y="990600"/>
            <a:ext cx="609600" cy="259080"/>
          </a:xfrm>
          <a:prstGeom prst="rect">
            <a:avLst/>
          </a:prstGeom>
          <a:noFill/>
        </p:spPr>
      </p:pic>
      <p:sp>
        <p:nvSpPr>
          <p:cNvPr id="7" name="Rectangle 6"/>
          <p:cNvSpPr/>
          <p:nvPr/>
        </p:nvSpPr>
        <p:spPr>
          <a:xfrm>
            <a:off x="0" y="6629400"/>
            <a:ext cx="91440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upload.wikimedia.org/wikipedia/commons/2/2b/Pseudopleuronectes_americanus.jpg"/>
          <p:cNvPicPr>
            <a:picLocks noChangeAspect="1" noChangeArrowheads="1"/>
          </p:cNvPicPr>
          <p:nvPr/>
        </p:nvPicPr>
        <p:blipFill>
          <a:blip r:embed="rId5"/>
          <a:srcRect/>
          <a:stretch>
            <a:fillRect/>
          </a:stretch>
        </p:blipFill>
        <p:spPr bwMode="auto">
          <a:xfrm>
            <a:off x="228600" y="5486400"/>
            <a:ext cx="1981200" cy="1014761"/>
          </a:xfrm>
          <a:prstGeom prst="rect">
            <a:avLst/>
          </a:prstGeom>
          <a:noFill/>
        </p:spPr>
      </p:pic>
      <p:pic>
        <p:nvPicPr>
          <p:cNvPr id="13" name="Picture 4" descr="Image:Atlantic cod.jpg">
            <a:hlinkClick r:id="rId3"/>
          </p:cNvPr>
          <p:cNvPicPr>
            <a:picLocks noChangeAspect="1" noChangeArrowheads="1"/>
          </p:cNvPicPr>
          <p:nvPr/>
        </p:nvPicPr>
        <p:blipFill>
          <a:blip r:embed="rId6"/>
          <a:srcRect/>
          <a:stretch>
            <a:fillRect/>
          </a:stretch>
        </p:blipFill>
        <p:spPr bwMode="auto">
          <a:xfrm rot="2051353">
            <a:off x="4676841" y="2223754"/>
            <a:ext cx="2241038" cy="952441"/>
          </a:xfrm>
          <a:prstGeom prst="rect">
            <a:avLst/>
          </a:prstGeom>
          <a:noFill/>
        </p:spPr>
      </p:pic>
      <p:pic>
        <p:nvPicPr>
          <p:cNvPr id="14" name="Picture 4" descr="Image:Atlantic cod.jpg">
            <a:hlinkClick r:id="rId3"/>
          </p:cNvPr>
          <p:cNvPicPr>
            <a:picLocks noChangeAspect="1" noChangeArrowheads="1"/>
          </p:cNvPicPr>
          <p:nvPr/>
        </p:nvPicPr>
        <p:blipFill>
          <a:blip r:embed="rId6"/>
          <a:srcRect/>
          <a:stretch>
            <a:fillRect/>
          </a:stretch>
        </p:blipFill>
        <p:spPr bwMode="auto">
          <a:xfrm>
            <a:off x="6454588" y="4114800"/>
            <a:ext cx="2689412" cy="1143000"/>
          </a:xfrm>
          <a:prstGeom prst="rect">
            <a:avLst/>
          </a:prstGeom>
          <a:noFill/>
        </p:spPr>
      </p:pic>
      <p:pic>
        <p:nvPicPr>
          <p:cNvPr id="15"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1371600" y="1295400"/>
            <a:ext cx="609600" cy="259080"/>
          </a:xfrm>
          <a:prstGeom prst="rect">
            <a:avLst/>
          </a:prstGeom>
          <a:noFill/>
        </p:spPr>
      </p:pic>
      <p:pic>
        <p:nvPicPr>
          <p:cNvPr id="16"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4191000" y="685800"/>
            <a:ext cx="609600" cy="259080"/>
          </a:xfrm>
          <a:prstGeom prst="rect">
            <a:avLst/>
          </a:prstGeom>
          <a:noFill/>
        </p:spPr>
      </p:pic>
      <p:pic>
        <p:nvPicPr>
          <p:cNvPr id="17"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4495800" y="1524000"/>
            <a:ext cx="609600" cy="259080"/>
          </a:xfrm>
          <a:prstGeom prst="rect">
            <a:avLst/>
          </a:prstGeom>
          <a:noFill/>
        </p:spPr>
      </p:pic>
      <p:pic>
        <p:nvPicPr>
          <p:cNvPr id="21"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5105400" y="1371600"/>
            <a:ext cx="609600" cy="259080"/>
          </a:xfrm>
          <a:prstGeom prst="rect">
            <a:avLst/>
          </a:prstGeom>
          <a:noFill/>
        </p:spPr>
      </p:pic>
      <p:pic>
        <p:nvPicPr>
          <p:cNvPr id="22"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914400" y="838200"/>
            <a:ext cx="609600" cy="259080"/>
          </a:xfrm>
          <a:prstGeom prst="rect">
            <a:avLst/>
          </a:prstGeom>
          <a:noFill/>
        </p:spPr>
      </p:pic>
      <p:pic>
        <p:nvPicPr>
          <p:cNvPr id="23"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1752600" y="609600"/>
            <a:ext cx="609600" cy="259080"/>
          </a:xfrm>
          <a:prstGeom prst="rect">
            <a:avLst/>
          </a:prstGeom>
          <a:noFill/>
        </p:spPr>
      </p:pic>
      <p:pic>
        <p:nvPicPr>
          <p:cNvPr id="27" name="Picture 2" descr="Image:Mallotus villosus.gif">
            <a:hlinkClick r:id="rId7"/>
          </p:cNvPr>
          <p:cNvPicPr>
            <a:picLocks noChangeAspect="1" noChangeArrowheads="1"/>
          </p:cNvPicPr>
          <p:nvPr/>
        </p:nvPicPr>
        <p:blipFill>
          <a:blip r:embed="rId8"/>
          <a:srcRect t="4000" b="16000"/>
          <a:stretch>
            <a:fillRect/>
          </a:stretch>
        </p:blipFill>
        <p:spPr bwMode="auto">
          <a:xfrm rot="2139044">
            <a:off x="1775941" y="2212863"/>
            <a:ext cx="1498600" cy="561975"/>
          </a:xfrm>
          <a:prstGeom prst="rect">
            <a:avLst/>
          </a:prstGeom>
          <a:noFill/>
        </p:spPr>
      </p:pic>
      <p:pic>
        <p:nvPicPr>
          <p:cNvPr id="28" name="Picture 2" descr="Image:Mallotus villosus.gif">
            <a:hlinkClick r:id="rId7"/>
          </p:cNvPr>
          <p:cNvPicPr>
            <a:picLocks noChangeAspect="1" noChangeArrowheads="1"/>
          </p:cNvPicPr>
          <p:nvPr/>
        </p:nvPicPr>
        <p:blipFill>
          <a:blip r:embed="rId8"/>
          <a:srcRect t="4000" b="16000"/>
          <a:stretch>
            <a:fillRect/>
          </a:stretch>
        </p:blipFill>
        <p:spPr bwMode="auto">
          <a:xfrm rot="2412521">
            <a:off x="2823738" y="2017530"/>
            <a:ext cx="1498600" cy="561975"/>
          </a:xfrm>
          <a:prstGeom prst="rect">
            <a:avLst/>
          </a:prstGeom>
          <a:noFill/>
        </p:spPr>
      </p:pic>
      <p:sp>
        <p:nvSpPr>
          <p:cNvPr id="29" name="Freeform 28"/>
          <p:cNvSpPr/>
          <p:nvPr/>
        </p:nvSpPr>
        <p:spPr>
          <a:xfrm>
            <a:off x="-10633" y="414671"/>
            <a:ext cx="9144000" cy="205562"/>
          </a:xfrm>
          <a:custGeom>
            <a:avLst/>
            <a:gdLst>
              <a:gd name="connsiteX0" fmla="*/ 0 w 9144000"/>
              <a:gd name="connsiteY0" fmla="*/ 116958 h 152400"/>
              <a:gd name="connsiteX1" fmla="*/ 255182 w 9144000"/>
              <a:gd name="connsiteY1" fmla="*/ 53163 h 152400"/>
              <a:gd name="connsiteX2" fmla="*/ 457200 w 9144000"/>
              <a:gd name="connsiteY2" fmla="*/ 106325 h 152400"/>
              <a:gd name="connsiteX3" fmla="*/ 744280 w 9144000"/>
              <a:gd name="connsiteY3" fmla="*/ 74428 h 152400"/>
              <a:gd name="connsiteX4" fmla="*/ 967563 w 9144000"/>
              <a:gd name="connsiteY4" fmla="*/ 63795 h 152400"/>
              <a:gd name="connsiteX5" fmla="*/ 1222745 w 9144000"/>
              <a:gd name="connsiteY5" fmla="*/ 127590 h 152400"/>
              <a:gd name="connsiteX6" fmla="*/ 1467293 w 9144000"/>
              <a:gd name="connsiteY6" fmla="*/ 42530 h 152400"/>
              <a:gd name="connsiteX7" fmla="*/ 1818168 w 9144000"/>
              <a:gd name="connsiteY7" fmla="*/ 116958 h 152400"/>
              <a:gd name="connsiteX8" fmla="*/ 2126512 w 9144000"/>
              <a:gd name="connsiteY8" fmla="*/ 31897 h 152400"/>
              <a:gd name="connsiteX9" fmla="*/ 2434856 w 9144000"/>
              <a:gd name="connsiteY9" fmla="*/ 127590 h 152400"/>
              <a:gd name="connsiteX10" fmla="*/ 2743200 w 9144000"/>
              <a:gd name="connsiteY10" fmla="*/ 95693 h 152400"/>
              <a:gd name="connsiteX11" fmla="*/ 2902689 w 9144000"/>
              <a:gd name="connsiteY11" fmla="*/ 10632 h 152400"/>
              <a:gd name="connsiteX12" fmla="*/ 3157870 w 9144000"/>
              <a:gd name="connsiteY12" fmla="*/ 85060 h 152400"/>
              <a:gd name="connsiteX13" fmla="*/ 3519377 w 9144000"/>
              <a:gd name="connsiteY13" fmla="*/ 127590 h 152400"/>
              <a:gd name="connsiteX14" fmla="*/ 3763926 w 9144000"/>
              <a:gd name="connsiteY14" fmla="*/ 21265 h 152400"/>
              <a:gd name="connsiteX15" fmla="*/ 4136066 w 9144000"/>
              <a:gd name="connsiteY15" fmla="*/ 138223 h 152400"/>
              <a:gd name="connsiteX16" fmla="*/ 4518838 w 9144000"/>
              <a:gd name="connsiteY16" fmla="*/ 10632 h 152400"/>
              <a:gd name="connsiteX17" fmla="*/ 5007935 w 9144000"/>
              <a:gd name="connsiteY17" fmla="*/ 127590 h 152400"/>
              <a:gd name="connsiteX18" fmla="*/ 5337545 w 9144000"/>
              <a:gd name="connsiteY18" fmla="*/ 63795 h 152400"/>
              <a:gd name="connsiteX19" fmla="*/ 5667154 w 9144000"/>
              <a:gd name="connsiteY19" fmla="*/ 116958 h 152400"/>
              <a:gd name="connsiteX20" fmla="*/ 6230680 w 9144000"/>
              <a:gd name="connsiteY20" fmla="*/ 21265 h 152400"/>
              <a:gd name="connsiteX21" fmla="*/ 6762307 w 9144000"/>
              <a:gd name="connsiteY21" fmla="*/ 116958 h 152400"/>
              <a:gd name="connsiteX22" fmla="*/ 7049386 w 9144000"/>
              <a:gd name="connsiteY22" fmla="*/ 31897 h 152400"/>
              <a:gd name="connsiteX23" fmla="*/ 7602280 w 9144000"/>
              <a:gd name="connsiteY23" fmla="*/ 53163 h 152400"/>
              <a:gd name="connsiteX24" fmla="*/ 8070112 w 9144000"/>
              <a:gd name="connsiteY24" fmla="*/ 74428 h 152400"/>
              <a:gd name="connsiteX25" fmla="*/ 8357191 w 9144000"/>
              <a:gd name="connsiteY25" fmla="*/ 21265 h 152400"/>
              <a:gd name="connsiteX26" fmla="*/ 8793126 w 9144000"/>
              <a:gd name="connsiteY26" fmla="*/ 148856 h 152400"/>
              <a:gd name="connsiteX27" fmla="*/ 9144000 w 9144000"/>
              <a:gd name="connsiteY27" fmla="*/ 0 h 152400"/>
              <a:gd name="connsiteX0" fmla="*/ 0 w 9144000"/>
              <a:gd name="connsiteY0" fmla="*/ 116958 h 198474"/>
              <a:gd name="connsiteX1" fmla="*/ 255182 w 9144000"/>
              <a:gd name="connsiteY1" fmla="*/ 53163 h 198474"/>
              <a:gd name="connsiteX2" fmla="*/ 457200 w 9144000"/>
              <a:gd name="connsiteY2" fmla="*/ 106325 h 198474"/>
              <a:gd name="connsiteX3" fmla="*/ 744280 w 9144000"/>
              <a:gd name="connsiteY3" fmla="*/ 74428 h 198474"/>
              <a:gd name="connsiteX4" fmla="*/ 967563 w 9144000"/>
              <a:gd name="connsiteY4" fmla="*/ 63795 h 198474"/>
              <a:gd name="connsiteX5" fmla="*/ 1222745 w 9144000"/>
              <a:gd name="connsiteY5" fmla="*/ 127590 h 198474"/>
              <a:gd name="connsiteX6" fmla="*/ 1467293 w 9144000"/>
              <a:gd name="connsiteY6" fmla="*/ 42530 h 198474"/>
              <a:gd name="connsiteX7" fmla="*/ 1818168 w 9144000"/>
              <a:gd name="connsiteY7" fmla="*/ 116958 h 198474"/>
              <a:gd name="connsiteX8" fmla="*/ 2126512 w 9144000"/>
              <a:gd name="connsiteY8" fmla="*/ 31897 h 198474"/>
              <a:gd name="connsiteX9" fmla="*/ 2434856 w 9144000"/>
              <a:gd name="connsiteY9" fmla="*/ 127590 h 198474"/>
              <a:gd name="connsiteX10" fmla="*/ 2743200 w 9144000"/>
              <a:gd name="connsiteY10" fmla="*/ 95693 h 198474"/>
              <a:gd name="connsiteX11" fmla="*/ 2902689 w 9144000"/>
              <a:gd name="connsiteY11" fmla="*/ 10632 h 198474"/>
              <a:gd name="connsiteX12" fmla="*/ 3157870 w 9144000"/>
              <a:gd name="connsiteY12" fmla="*/ 85060 h 198474"/>
              <a:gd name="connsiteX13" fmla="*/ 3519377 w 9144000"/>
              <a:gd name="connsiteY13" fmla="*/ 127590 h 198474"/>
              <a:gd name="connsiteX14" fmla="*/ 3763926 w 9144000"/>
              <a:gd name="connsiteY14" fmla="*/ 21265 h 198474"/>
              <a:gd name="connsiteX15" fmla="*/ 4136066 w 9144000"/>
              <a:gd name="connsiteY15" fmla="*/ 138223 h 198474"/>
              <a:gd name="connsiteX16" fmla="*/ 4518838 w 9144000"/>
              <a:gd name="connsiteY16" fmla="*/ 10632 h 198474"/>
              <a:gd name="connsiteX17" fmla="*/ 5007935 w 9144000"/>
              <a:gd name="connsiteY17" fmla="*/ 127590 h 198474"/>
              <a:gd name="connsiteX18" fmla="*/ 5337545 w 9144000"/>
              <a:gd name="connsiteY18" fmla="*/ 63795 h 198474"/>
              <a:gd name="connsiteX19" fmla="*/ 5667154 w 9144000"/>
              <a:gd name="connsiteY19" fmla="*/ 116958 h 198474"/>
              <a:gd name="connsiteX20" fmla="*/ 6230680 w 9144000"/>
              <a:gd name="connsiteY20" fmla="*/ 21265 h 198474"/>
              <a:gd name="connsiteX21" fmla="*/ 6762307 w 9144000"/>
              <a:gd name="connsiteY21" fmla="*/ 116958 h 198474"/>
              <a:gd name="connsiteX22" fmla="*/ 7049386 w 9144000"/>
              <a:gd name="connsiteY22" fmla="*/ 31897 h 198474"/>
              <a:gd name="connsiteX23" fmla="*/ 7602280 w 9144000"/>
              <a:gd name="connsiteY23" fmla="*/ 53163 h 198474"/>
              <a:gd name="connsiteX24" fmla="*/ 7471145 w 9144000"/>
              <a:gd name="connsiteY24" fmla="*/ 194930 h 198474"/>
              <a:gd name="connsiteX25" fmla="*/ 8070112 w 9144000"/>
              <a:gd name="connsiteY25" fmla="*/ 74428 h 198474"/>
              <a:gd name="connsiteX26" fmla="*/ 8357191 w 9144000"/>
              <a:gd name="connsiteY26" fmla="*/ 21265 h 198474"/>
              <a:gd name="connsiteX27" fmla="*/ 8793126 w 9144000"/>
              <a:gd name="connsiteY27" fmla="*/ 148856 h 198474"/>
              <a:gd name="connsiteX28" fmla="*/ 9144000 w 9144000"/>
              <a:gd name="connsiteY28" fmla="*/ 0 h 198474"/>
              <a:gd name="connsiteX0" fmla="*/ 0 w 9144000"/>
              <a:gd name="connsiteY0" fmla="*/ 116958 h 202018"/>
              <a:gd name="connsiteX1" fmla="*/ 255182 w 9144000"/>
              <a:gd name="connsiteY1" fmla="*/ 53163 h 202018"/>
              <a:gd name="connsiteX2" fmla="*/ 457200 w 9144000"/>
              <a:gd name="connsiteY2" fmla="*/ 106325 h 202018"/>
              <a:gd name="connsiteX3" fmla="*/ 744280 w 9144000"/>
              <a:gd name="connsiteY3" fmla="*/ 74428 h 202018"/>
              <a:gd name="connsiteX4" fmla="*/ 967563 w 9144000"/>
              <a:gd name="connsiteY4" fmla="*/ 63795 h 202018"/>
              <a:gd name="connsiteX5" fmla="*/ 1222745 w 9144000"/>
              <a:gd name="connsiteY5" fmla="*/ 127590 h 202018"/>
              <a:gd name="connsiteX6" fmla="*/ 1467293 w 9144000"/>
              <a:gd name="connsiteY6" fmla="*/ 42530 h 202018"/>
              <a:gd name="connsiteX7" fmla="*/ 1818168 w 9144000"/>
              <a:gd name="connsiteY7" fmla="*/ 116958 h 202018"/>
              <a:gd name="connsiteX8" fmla="*/ 2126512 w 9144000"/>
              <a:gd name="connsiteY8" fmla="*/ 31897 h 202018"/>
              <a:gd name="connsiteX9" fmla="*/ 2434856 w 9144000"/>
              <a:gd name="connsiteY9" fmla="*/ 127590 h 202018"/>
              <a:gd name="connsiteX10" fmla="*/ 2743200 w 9144000"/>
              <a:gd name="connsiteY10" fmla="*/ 95693 h 202018"/>
              <a:gd name="connsiteX11" fmla="*/ 2902689 w 9144000"/>
              <a:gd name="connsiteY11" fmla="*/ 10632 h 202018"/>
              <a:gd name="connsiteX12" fmla="*/ 3157870 w 9144000"/>
              <a:gd name="connsiteY12" fmla="*/ 85060 h 202018"/>
              <a:gd name="connsiteX13" fmla="*/ 3519377 w 9144000"/>
              <a:gd name="connsiteY13" fmla="*/ 127590 h 202018"/>
              <a:gd name="connsiteX14" fmla="*/ 3763926 w 9144000"/>
              <a:gd name="connsiteY14" fmla="*/ 21265 h 202018"/>
              <a:gd name="connsiteX15" fmla="*/ 4136066 w 9144000"/>
              <a:gd name="connsiteY15" fmla="*/ 138223 h 202018"/>
              <a:gd name="connsiteX16" fmla="*/ 4518838 w 9144000"/>
              <a:gd name="connsiteY16" fmla="*/ 10632 h 202018"/>
              <a:gd name="connsiteX17" fmla="*/ 5007935 w 9144000"/>
              <a:gd name="connsiteY17" fmla="*/ 127590 h 202018"/>
              <a:gd name="connsiteX18" fmla="*/ 5337545 w 9144000"/>
              <a:gd name="connsiteY18" fmla="*/ 63795 h 202018"/>
              <a:gd name="connsiteX19" fmla="*/ 5667154 w 9144000"/>
              <a:gd name="connsiteY19" fmla="*/ 116958 h 202018"/>
              <a:gd name="connsiteX20" fmla="*/ 6230680 w 9144000"/>
              <a:gd name="connsiteY20" fmla="*/ 21265 h 202018"/>
              <a:gd name="connsiteX21" fmla="*/ 6762307 w 9144000"/>
              <a:gd name="connsiteY21" fmla="*/ 116958 h 202018"/>
              <a:gd name="connsiteX22" fmla="*/ 7049386 w 9144000"/>
              <a:gd name="connsiteY22" fmla="*/ 31897 h 202018"/>
              <a:gd name="connsiteX23" fmla="*/ 7471145 w 9144000"/>
              <a:gd name="connsiteY23" fmla="*/ 194930 h 202018"/>
              <a:gd name="connsiteX24" fmla="*/ 8070112 w 9144000"/>
              <a:gd name="connsiteY24" fmla="*/ 74428 h 202018"/>
              <a:gd name="connsiteX25" fmla="*/ 8357191 w 9144000"/>
              <a:gd name="connsiteY25" fmla="*/ 21265 h 202018"/>
              <a:gd name="connsiteX26" fmla="*/ 8793126 w 9144000"/>
              <a:gd name="connsiteY26" fmla="*/ 148856 h 202018"/>
              <a:gd name="connsiteX27" fmla="*/ 9144000 w 9144000"/>
              <a:gd name="connsiteY27" fmla="*/ 0 h 202018"/>
              <a:gd name="connsiteX0" fmla="*/ 0 w 9144000"/>
              <a:gd name="connsiteY0" fmla="*/ 116958 h 221511"/>
              <a:gd name="connsiteX1" fmla="*/ 255182 w 9144000"/>
              <a:gd name="connsiteY1" fmla="*/ 53163 h 221511"/>
              <a:gd name="connsiteX2" fmla="*/ 457200 w 9144000"/>
              <a:gd name="connsiteY2" fmla="*/ 106325 h 221511"/>
              <a:gd name="connsiteX3" fmla="*/ 744280 w 9144000"/>
              <a:gd name="connsiteY3" fmla="*/ 74428 h 221511"/>
              <a:gd name="connsiteX4" fmla="*/ 967563 w 9144000"/>
              <a:gd name="connsiteY4" fmla="*/ 63795 h 221511"/>
              <a:gd name="connsiteX5" fmla="*/ 1222745 w 9144000"/>
              <a:gd name="connsiteY5" fmla="*/ 127590 h 221511"/>
              <a:gd name="connsiteX6" fmla="*/ 1467293 w 9144000"/>
              <a:gd name="connsiteY6" fmla="*/ 42530 h 221511"/>
              <a:gd name="connsiteX7" fmla="*/ 1818168 w 9144000"/>
              <a:gd name="connsiteY7" fmla="*/ 116958 h 221511"/>
              <a:gd name="connsiteX8" fmla="*/ 2126512 w 9144000"/>
              <a:gd name="connsiteY8" fmla="*/ 31897 h 221511"/>
              <a:gd name="connsiteX9" fmla="*/ 2434856 w 9144000"/>
              <a:gd name="connsiteY9" fmla="*/ 127590 h 221511"/>
              <a:gd name="connsiteX10" fmla="*/ 2743200 w 9144000"/>
              <a:gd name="connsiteY10" fmla="*/ 95693 h 221511"/>
              <a:gd name="connsiteX11" fmla="*/ 2902689 w 9144000"/>
              <a:gd name="connsiteY11" fmla="*/ 10632 h 221511"/>
              <a:gd name="connsiteX12" fmla="*/ 3157870 w 9144000"/>
              <a:gd name="connsiteY12" fmla="*/ 85060 h 221511"/>
              <a:gd name="connsiteX13" fmla="*/ 3519377 w 9144000"/>
              <a:gd name="connsiteY13" fmla="*/ 127590 h 221511"/>
              <a:gd name="connsiteX14" fmla="*/ 3763926 w 9144000"/>
              <a:gd name="connsiteY14" fmla="*/ 21265 h 221511"/>
              <a:gd name="connsiteX15" fmla="*/ 4136066 w 9144000"/>
              <a:gd name="connsiteY15" fmla="*/ 138223 h 221511"/>
              <a:gd name="connsiteX16" fmla="*/ 4518838 w 9144000"/>
              <a:gd name="connsiteY16" fmla="*/ 10632 h 221511"/>
              <a:gd name="connsiteX17" fmla="*/ 5007935 w 9144000"/>
              <a:gd name="connsiteY17" fmla="*/ 127590 h 221511"/>
              <a:gd name="connsiteX18" fmla="*/ 5337545 w 9144000"/>
              <a:gd name="connsiteY18" fmla="*/ 63795 h 221511"/>
              <a:gd name="connsiteX19" fmla="*/ 5667154 w 9144000"/>
              <a:gd name="connsiteY19" fmla="*/ 116958 h 221511"/>
              <a:gd name="connsiteX20" fmla="*/ 6230680 w 9144000"/>
              <a:gd name="connsiteY20" fmla="*/ 21265 h 221511"/>
              <a:gd name="connsiteX21" fmla="*/ 6762307 w 9144000"/>
              <a:gd name="connsiteY21" fmla="*/ 116958 h 221511"/>
              <a:gd name="connsiteX22" fmla="*/ 7049386 w 9144000"/>
              <a:gd name="connsiteY22" fmla="*/ 31897 h 221511"/>
              <a:gd name="connsiteX23" fmla="*/ 7471145 w 9144000"/>
              <a:gd name="connsiteY23" fmla="*/ 194930 h 221511"/>
              <a:gd name="connsiteX24" fmla="*/ 7713921 w 9144000"/>
              <a:gd name="connsiteY24" fmla="*/ 191386 h 221511"/>
              <a:gd name="connsiteX25" fmla="*/ 8070112 w 9144000"/>
              <a:gd name="connsiteY25" fmla="*/ 74428 h 221511"/>
              <a:gd name="connsiteX26" fmla="*/ 8357191 w 9144000"/>
              <a:gd name="connsiteY26" fmla="*/ 21265 h 221511"/>
              <a:gd name="connsiteX27" fmla="*/ 8793126 w 9144000"/>
              <a:gd name="connsiteY27" fmla="*/ 148856 h 221511"/>
              <a:gd name="connsiteX28" fmla="*/ 9144000 w 9144000"/>
              <a:gd name="connsiteY28" fmla="*/ 0 h 221511"/>
              <a:gd name="connsiteX0" fmla="*/ 0 w 9144000"/>
              <a:gd name="connsiteY0" fmla="*/ 116958 h 198474"/>
              <a:gd name="connsiteX1" fmla="*/ 255182 w 9144000"/>
              <a:gd name="connsiteY1" fmla="*/ 53163 h 198474"/>
              <a:gd name="connsiteX2" fmla="*/ 457200 w 9144000"/>
              <a:gd name="connsiteY2" fmla="*/ 106325 h 198474"/>
              <a:gd name="connsiteX3" fmla="*/ 744280 w 9144000"/>
              <a:gd name="connsiteY3" fmla="*/ 74428 h 198474"/>
              <a:gd name="connsiteX4" fmla="*/ 967563 w 9144000"/>
              <a:gd name="connsiteY4" fmla="*/ 63795 h 198474"/>
              <a:gd name="connsiteX5" fmla="*/ 1222745 w 9144000"/>
              <a:gd name="connsiteY5" fmla="*/ 127590 h 198474"/>
              <a:gd name="connsiteX6" fmla="*/ 1467293 w 9144000"/>
              <a:gd name="connsiteY6" fmla="*/ 42530 h 198474"/>
              <a:gd name="connsiteX7" fmla="*/ 1818168 w 9144000"/>
              <a:gd name="connsiteY7" fmla="*/ 116958 h 198474"/>
              <a:gd name="connsiteX8" fmla="*/ 2126512 w 9144000"/>
              <a:gd name="connsiteY8" fmla="*/ 31897 h 198474"/>
              <a:gd name="connsiteX9" fmla="*/ 2434856 w 9144000"/>
              <a:gd name="connsiteY9" fmla="*/ 127590 h 198474"/>
              <a:gd name="connsiteX10" fmla="*/ 2743200 w 9144000"/>
              <a:gd name="connsiteY10" fmla="*/ 95693 h 198474"/>
              <a:gd name="connsiteX11" fmla="*/ 2902689 w 9144000"/>
              <a:gd name="connsiteY11" fmla="*/ 10632 h 198474"/>
              <a:gd name="connsiteX12" fmla="*/ 3157870 w 9144000"/>
              <a:gd name="connsiteY12" fmla="*/ 85060 h 198474"/>
              <a:gd name="connsiteX13" fmla="*/ 3519377 w 9144000"/>
              <a:gd name="connsiteY13" fmla="*/ 127590 h 198474"/>
              <a:gd name="connsiteX14" fmla="*/ 3763926 w 9144000"/>
              <a:gd name="connsiteY14" fmla="*/ 21265 h 198474"/>
              <a:gd name="connsiteX15" fmla="*/ 4136066 w 9144000"/>
              <a:gd name="connsiteY15" fmla="*/ 138223 h 198474"/>
              <a:gd name="connsiteX16" fmla="*/ 4518838 w 9144000"/>
              <a:gd name="connsiteY16" fmla="*/ 10632 h 198474"/>
              <a:gd name="connsiteX17" fmla="*/ 5007935 w 9144000"/>
              <a:gd name="connsiteY17" fmla="*/ 127590 h 198474"/>
              <a:gd name="connsiteX18" fmla="*/ 5337545 w 9144000"/>
              <a:gd name="connsiteY18" fmla="*/ 63795 h 198474"/>
              <a:gd name="connsiteX19" fmla="*/ 5667154 w 9144000"/>
              <a:gd name="connsiteY19" fmla="*/ 116958 h 198474"/>
              <a:gd name="connsiteX20" fmla="*/ 6230680 w 9144000"/>
              <a:gd name="connsiteY20" fmla="*/ 21265 h 198474"/>
              <a:gd name="connsiteX21" fmla="*/ 6762307 w 9144000"/>
              <a:gd name="connsiteY21" fmla="*/ 116958 h 198474"/>
              <a:gd name="connsiteX22" fmla="*/ 7049386 w 9144000"/>
              <a:gd name="connsiteY22" fmla="*/ 31897 h 198474"/>
              <a:gd name="connsiteX23" fmla="*/ 7713921 w 9144000"/>
              <a:gd name="connsiteY23" fmla="*/ 191386 h 198474"/>
              <a:gd name="connsiteX24" fmla="*/ 8070112 w 9144000"/>
              <a:gd name="connsiteY24" fmla="*/ 74428 h 198474"/>
              <a:gd name="connsiteX25" fmla="*/ 8357191 w 9144000"/>
              <a:gd name="connsiteY25" fmla="*/ 21265 h 198474"/>
              <a:gd name="connsiteX26" fmla="*/ 8793126 w 9144000"/>
              <a:gd name="connsiteY26" fmla="*/ 148856 h 198474"/>
              <a:gd name="connsiteX27" fmla="*/ 9144000 w 9144000"/>
              <a:gd name="connsiteY27" fmla="*/ 0 h 198474"/>
              <a:gd name="connsiteX0" fmla="*/ 0 w 9144000"/>
              <a:gd name="connsiteY0" fmla="*/ 116958 h 216195"/>
              <a:gd name="connsiteX1" fmla="*/ 255182 w 9144000"/>
              <a:gd name="connsiteY1" fmla="*/ 53163 h 216195"/>
              <a:gd name="connsiteX2" fmla="*/ 457200 w 9144000"/>
              <a:gd name="connsiteY2" fmla="*/ 106325 h 216195"/>
              <a:gd name="connsiteX3" fmla="*/ 744280 w 9144000"/>
              <a:gd name="connsiteY3" fmla="*/ 74428 h 216195"/>
              <a:gd name="connsiteX4" fmla="*/ 967563 w 9144000"/>
              <a:gd name="connsiteY4" fmla="*/ 63795 h 216195"/>
              <a:gd name="connsiteX5" fmla="*/ 1222745 w 9144000"/>
              <a:gd name="connsiteY5" fmla="*/ 127590 h 216195"/>
              <a:gd name="connsiteX6" fmla="*/ 1467293 w 9144000"/>
              <a:gd name="connsiteY6" fmla="*/ 42530 h 216195"/>
              <a:gd name="connsiteX7" fmla="*/ 1818168 w 9144000"/>
              <a:gd name="connsiteY7" fmla="*/ 116958 h 216195"/>
              <a:gd name="connsiteX8" fmla="*/ 2126512 w 9144000"/>
              <a:gd name="connsiteY8" fmla="*/ 31897 h 216195"/>
              <a:gd name="connsiteX9" fmla="*/ 2434856 w 9144000"/>
              <a:gd name="connsiteY9" fmla="*/ 127590 h 216195"/>
              <a:gd name="connsiteX10" fmla="*/ 2743200 w 9144000"/>
              <a:gd name="connsiteY10" fmla="*/ 95693 h 216195"/>
              <a:gd name="connsiteX11" fmla="*/ 2902689 w 9144000"/>
              <a:gd name="connsiteY11" fmla="*/ 10632 h 216195"/>
              <a:gd name="connsiteX12" fmla="*/ 3157870 w 9144000"/>
              <a:gd name="connsiteY12" fmla="*/ 85060 h 216195"/>
              <a:gd name="connsiteX13" fmla="*/ 3519377 w 9144000"/>
              <a:gd name="connsiteY13" fmla="*/ 127590 h 216195"/>
              <a:gd name="connsiteX14" fmla="*/ 3763926 w 9144000"/>
              <a:gd name="connsiteY14" fmla="*/ 21265 h 216195"/>
              <a:gd name="connsiteX15" fmla="*/ 4136066 w 9144000"/>
              <a:gd name="connsiteY15" fmla="*/ 138223 h 216195"/>
              <a:gd name="connsiteX16" fmla="*/ 4518838 w 9144000"/>
              <a:gd name="connsiteY16" fmla="*/ 10632 h 216195"/>
              <a:gd name="connsiteX17" fmla="*/ 5007935 w 9144000"/>
              <a:gd name="connsiteY17" fmla="*/ 127590 h 216195"/>
              <a:gd name="connsiteX18" fmla="*/ 5337545 w 9144000"/>
              <a:gd name="connsiteY18" fmla="*/ 63795 h 216195"/>
              <a:gd name="connsiteX19" fmla="*/ 5667154 w 9144000"/>
              <a:gd name="connsiteY19" fmla="*/ 116958 h 216195"/>
              <a:gd name="connsiteX20" fmla="*/ 6230680 w 9144000"/>
              <a:gd name="connsiteY20" fmla="*/ 21265 h 216195"/>
              <a:gd name="connsiteX21" fmla="*/ 6762307 w 9144000"/>
              <a:gd name="connsiteY21" fmla="*/ 116958 h 216195"/>
              <a:gd name="connsiteX22" fmla="*/ 7049386 w 9144000"/>
              <a:gd name="connsiteY22" fmla="*/ 31897 h 216195"/>
              <a:gd name="connsiteX23" fmla="*/ 7713921 w 9144000"/>
              <a:gd name="connsiteY23" fmla="*/ 191386 h 216195"/>
              <a:gd name="connsiteX24" fmla="*/ 7566838 w 9144000"/>
              <a:gd name="connsiteY24" fmla="*/ 180753 h 216195"/>
              <a:gd name="connsiteX25" fmla="*/ 8070112 w 9144000"/>
              <a:gd name="connsiteY25" fmla="*/ 74428 h 216195"/>
              <a:gd name="connsiteX26" fmla="*/ 8357191 w 9144000"/>
              <a:gd name="connsiteY26" fmla="*/ 21265 h 216195"/>
              <a:gd name="connsiteX27" fmla="*/ 8793126 w 9144000"/>
              <a:gd name="connsiteY27" fmla="*/ 148856 h 216195"/>
              <a:gd name="connsiteX28" fmla="*/ 9144000 w 9144000"/>
              <a:gd name="connsiteY28" fmla="*/ 0 h 216195"/>
              <a:gd name="connsiteX0" fmla="*/ 0 w 9144000"/>
              <a:gd name="connsiteY0" fmla="*/ 116958 h 187841"/>
              <a:gd name="connsiteX1" fmla="*/ 255182 w 9144000"/>
              <a:gd name="connsiteY1" fmla="*/ 53163 h 187841"/>
              <a:gd name="connsiteX2" fmla="*/ 457200 w 9144000"/>
              <a:gd name="connsiteY2" fmla="*/ 106325 h 187841"/>
              <a:gd name="connsiteX3" fmla="*/ 744280 w 9144000"/>
              <a:gd name="connsiteY3" fmla="*/ 74428 h 187841"/>
              <a:gd name="connsiteX4" fmla="*/ 967563 w 9144000"/>
              <a:gd name="connsiteY4" fmla="*/ 63795 h 187841"/>
              <a:gd name="connsiteX5" fmla="*/ 1222745 w 9144000"/>
              <a:gd name="connsiteY5" fmla="*/ 127590 h 187841"/>
              <a:gd name="connsiteX6" fmla="*/ 1467293 w 9144000"/>
              <a:gd name="connsiteY6" fmla="*/ 42530 h 187841"/>
              <a:gd name="connsiteX7" fmla="*/ 1818168 w 9144000"/>
              <a:gd name="connsiteY7" fmla="*/ 116958 h 187841"/>
              <a:gd name="connsiteX8" fmla="*/ 2126512 w 9144000"/>
              <a:gd name="connsiteY8" fmla="*/ 31897 h 187841"/>
              <a:gd name="connsiteX9" fmla="*/ 2434856 w 9144000"/>
              <a:gd name="connsiteY9" fmla="*/ 127590 h 187841"/>
              <a:gd name="connsiteX10" fmla="*/ 2743200 w 9144000"/>
              <a:gd name="connsiteY10" fmla="*/ 95693 h 187841"/>
              <a:gd name="connsiteX11" fmla="*/ 2902689 w 9144000"/>
              <a:gd name="connsiteY11" fmla="*/ 10632 h 187841"/>
              <a:gd name="connsiteX12" fmla="*/ 3157870 w 9144000"/>
              <a:gd name="connsiteY12" fmla="*/ 85060 h 187841"/>
              <a:gd name="connsiteX13" fmla="*/ 3519377 w 9144000"/>
              <a:gd name="connsiteY13" fmla="*/ 127590 h 187841"/>
              <a:gd name="connsiteX14" fmla="*/ 3763926 w 9144000"/>
              <a:gd name="connsiteY14" fmla="*/ 21265 h 187841"/>
              <a:gd name="connsiteX15" fmla="*/ 4136066 w 9144000"/>
              <a:gd name="connsiteY15" fmla="*/ 138223 h 187841"/>
              <a:gd name="connsiteX16" fmla="*/ 4518838 w 9144000"/>
              <a:gd name="connsiteY16" fmla="*/ 10632 h 187841"/>
              <a:gd name="connsiteX17" fmla="*/ 5007935 w 9144000"/>
              <a:gd name="connsiteY17" fmla="*/ 127590 h 187841"/>
              <a:gd name="connsiteX18" fmla="*/ 5337545 w 9144000"/>
              <a:gd name="connsiteY18" fmla="*/ 63795 h 187841"/>
              <a:gd name="connsiteX19" fmla="*/ 5667154 w 9144000"/>
              <a:gd name="connsiteY19" fmla="*/ 116958 h 187841"/>
              <a:gd name="connsiteX20" fmla="*/ 6230680 w 9144000"/>
              <a:gd name="connsiteY20" fmla="*/ 21265 h 187841"/>
              <a:gd name="connsiteX21" fmla="*/ 6762307 w 9144000"/>
              <a:gd name="connsiteY21" fmla="*/ 116958 h 187841"/>
              <a:gd name="connsiteX22" fmla="*/ 7049386 w 9144000"/>
              <a:gd name="connsiteY22" fmla="*/ 31897 h 187841"/>
              <a:gd name="connsiteX23" fmla="*/ 7566838 w 9144000"/>
              <a:gd name="connsiteY23" fmla="*/ 180753 h 187841"/>
              <a:gd name="connsiteX24" fmla="*/ 8070112 w 9144000"/>
              <a:gd name="connsiteY24" fmla="*/ 74428 h 187841"/>
              <a:gd name="connsiteX25" fmla="*/ 8357191 w 9144000"/>
              <a:gd name="connsiteY25" fmla="*/ 21265 h 187841"/>
              <a:gd name="connsiteX26" fmla="*/ 8793126 w 9144000"/>
              <a:gd name="connsiteY26" fmla="*/ 148856 h 187841"/>
              <a:gd name="connsiteX27" fmla="*/ 9144000 w 9144000"/>
              <a:gd name="connsiteY27" fmla="*/ 0 h 187841"/>
              <a:gd name="connsiteX0" fmla="*/ 0 w 9144000"/>
              <a:gd name="connsiteY0" fmla="*/ 116958 h 187842"/>
              <a:gd name="connsiteX1" fmla="*/ 255182 w 9144000"/>
              <a:gd name="connsiteY1" fmla="*/ 53163 h 187842"/>
              <a:gd name="connsiteX2" fmla="*/ 457200 w 9144000"/>
              <a:gd name="connsiteY2" fmla="*/ 106325 h 187842"/>
              <a:gd name="connsiteX3" fmla="*/ 744280 w 9144000"/>
              <a:gd name="connsiteY3" fmla="*/ 74428 h 187842"/>
              <a:gd name="connsiteX4" fmla="*/ 967563 w 9144000"/>
              <a:gd name="connsiteY4" fmla="*/ 63795 h 187842"/>
              <a:gd name="connsiteX5" fmla="*/ 1222745 w 9144000"/>
              <a:gd name="connsiteY5" fmla="*/ 127590 h 187842"/>
              <a:gd name="connsiteX6" fmla="*/ 1467293 w 9144000"/>
              <a:gd name="connsiteY6" fmla="*/ 42530 h 187842"/>
              <a:gd name="connsiteX7" fmla="*/ 1818168 w 9144000"/>
              <a:gd name="connsiteY7" fmla="*/ 116958 h 187842"/>
              <a:gd name="connsiteX8" fmla="*/ 2126512 w 9144000"/>
              <a:gd name="connsiteY8" fmla="*/ 31897 h 187842"/>
              <a:gd name="connsiteX9" fmla="*/ 2434856 w 9144000"/>
              <a:gd name="connsiteY9" fmla="*/ 127590 h 187842"/>
              <a:gd name="connsiteX10" fmla="*/ 2743200 w 9144000"/>
              <a:gd name="connsiteY10" fmla="*/ 95693 h 187842"/>
              <a:gd name="connsiteX11" fmla="*/ 2902689 w 9144000"/>
              <a:gd name="connsiteY11" fmla="*/ 10632 h 187842"/>
              <a:gd name="connsiteX12" fmla="*/ 3157870 w 9144000"/>
              <a:gd name="connsiteY12" fmla="*/ 85060 h 187842"/>
              <a:gd name="connsiteX13" fmla="*/ 3519377 w 9144000"/>
              <a:gd name="connsiteY13" fmla="*/ 127590 h 187842"/>
              <a:gd name="connsiteX14" fmla="*/ 3763926 w 9144000"/>
              <a:gd name="connsiteY14" fmla="*/ 21265 h 187842"/>
              <a:gd name="connsiteX15" fmla="*/ 4136066 w 9144000"/>
              <a:gd name="connsiteY15" fmla="*/ 138223 h 187842"/>
              <a:gd name="connsiteX16" fmla="*/ 4518838 w 9144000"/>
              <a:gd name="connsiteY16" fmla="*/ 10632 h 187842"/>
              <a:gd name="connsiteX17" fmla="*/ 5007935 w 9144000"/>
              <a:gd name="connsiteY17" fmla="*/ 127590 h 187842"/>
              <a:gd name="connsiteX18" fmla="*/ 5337545 w 9144000"/>
              <a:gd name="connsiteY18" fmla="*/ 63795 h 187842"/>
              <a:gd name="connsiteX19" fmla="*/ 5667154 w 9144000"/>
              <a:gd name="connsiteY19" fmla="*/ 116958 h 187842"/>
              <a:gd name="connsiteX20" fmla="*/ 6230680 w 9144000"/>
              <a:gd name="connsiteY20" fmla="*/ 21265 h 187842"/>
              <a:gd name="connsiteX21" fmla="*/ 6762307 w 9144000"/>
              <a:gd name="connsiteY21" fmla="*/ 116958 h 187842"/>
              <a:gd name="connsiteX22" fmla="*/ 7277986 w 9144000"/>
              <a:gd name="connsiteY22" fmla="*/ 31897 h 187842"/>
              <a:gd name="connsiteX23" fmla="*/ 7566838 w 9144000"/>
              <a:gd name="connsiteY23" fmla="*/ 180753 h 187842"/>
              <a:gd name="connsiteX24" fmla="*/ 8070112 w 9144000"/>
              <a:gd name="connsiteY24" fmla="*/ 74428 h 187842"/>
              <a:gd name="connsiteX25" fmla="*/ 8357191 w 9144000"/>
              <a:gd name="connsiteY25" fmla="*/ 21265 h 187842"/>
              <a:gd name="connsiteX26" fmla="*/ 8793126 w 9144000"/>
              <a:gd name="connsiteY26" fmla="*/ 148856 h 187842"/>
              <a:gd name="connsiteX27" fmla="*/ 9144000 w 9144000"/>
              <a:gd name="connsiteY27" fmla="*/ 0 h 187842"/>
              <a:gd name="connsiteX0" fmla="*/ 0 w 9144000"/>
              <a:gd name="connsiteY0" fmla="*/ 116958 h 205562"/>
              <a:gd name="connsiteX1" fmla="*/ 255182 w 9144000"/>
              <a:gd name="connsiteY1" fmla="*/ 53163 h 205562"/>
              <a:gd name="connsiteX2" fmla="*/ 457200 w 9144000"/>
              <a:gd name="connsiteY2" fmla="*/ 106325 h 205562"/>
              <a:gd name="connsiteX3" fmla="*/ 744280 w 9144000"/>
              <a:gd name="connsiteY3" fmla="*/ 74428 h 205562"/>
              <a:gd name="connsiteX4" fmla="*/ 967563 w 9144000"/>
              <a:gd name="connsiteY4" fmla="*/ 63795 h 205562"/>
              <a:gd name="connsiteX5" fmla="*/ 1222745 w 9144000"/>
              <a:gd name="connsiteY5" fmla="*/ 127590 h 205562"/>
              <a:gd name="connsiteX6" fmla="*/ 1467293 w 9144000"/>
              <a:gd name="connsiteY6" fmla="*/ 42530 h 205562"/>
              <a:gd name="connsiteX7" fmla="*/ 1818168 w 9144000"/>
              <a:gd name="connsiteY7" fmla="*/ 116958 h 205562"/>
              <a:gd name="connsiteX8" fmla="*/ 2126512 w 9144000"/>
              <a:gd name="connsiteY8" fmla="*/ 31897 h 205562"/>
              <a:gd name="connsiteX9" fmla="*/ 2434856 w 9144000"/>
              <a:gd name="connsiteY9" fmla="*/ 127590 h 205562"/>
              <a:gd name="connsiteX10" fmla="*/ 2743200 w 9144000"/>
              <a:gd name="connsiteY10" fmla="*/ 95693 h 205562"/>
              <a:gd name="connsiteX11" fmla="*/ 2902689 w 9144000"/>
              <a:gd name="connsiteY11" fmla="*/ 10632 h 205562"/>
              <a:gd name="connsiteX12" fmla="*/ 3157870 w 9144000"/>
              <a:gd name="connsiteY12" fmla="*/ 85060 h 205562"/>
              <a:gd name="connsiteX13" fmla="*/ 3519377 w 9144000"/>
              <a:gd name="connsiteY13" fmla="*/ 127590 h 205562"/>
              <a:gd name="connsiteX14" fmla="*/ 3763926 w 9144000"/>
              <a:gd name="connsiteY14" fmla="*/ 21265 h 205562"/>
              <a:gd name="connsiteX15" fmla="*/ 4136066 w 9144000"/>
              <a:gd name="connsiteY15" fmla="*/ 138223 h 205562"/>
              <a:gd name="connsiteX16" fmla="*/ 4518838 w 9144000"/>
              <a:gd name="connsiteY16" fmla="*/ 10632 h 205562"/>
              <a:gd name="connsiteX17" fmla="*/ 5007935 w 9144000"/>
              <a:gd name="connsiteY17" fmla="*/ 127590 h 205562"/>
              <a:gd name="connsiteX18" fmla="*/ 5337545 w 9144000"/>
              <a:gd name="connsiteY18" fmla="*/ 63795 h 205562"/>
              <a:gd name="connsiteX19" fmla="*/ 5667154 w 9144000"/>
              <a:gd name="connsiteY19" fmla="*/ 116958 h 205562"/>
              <a:gd name="connsiteX20" fmla="*/ 6230680 w 9144000"/>
              <a:gd name="connsiteY20" fmla="*/ 21265 h 205562"/>
              <a:gd name="connsiteX21" fmla="*/ 6762307 w 9144000"/>
              <a:gd name="connsiteY21" fmla="*/ 116958 h 205562"/>
              <a:gd name="connsiteX22" fmla="*/ 7277986 w 9144000"/>
              <a:gd name="connsiteY22" fmla="*/ 31897 h 205562"/>
              <a:gd name="connsiteX23" fmla="*/ 7566838 w 9144000"/>
              <a:gd name="connsiteY23" fmla="*/ 180753 h 205562"/>
              <a:gd name="connsiteX24" fmla="*/ 7809614 w 9144000"/>
              <a:gd name="connsiteY24" fmla="*/ 180752 h 205562"/>
              <a:gd name="connsiteX25" fmla="*/ 8070112 w 9144000"/>
              <a:gd name="connsiteY25" fmla="*/ 74428 h 205562"/>
              <a:gd name="connsiteX26" fmla="*/ 8357191 w 9144000"/>
              <a:gd name="connsiteY26" fmla="*/ 21265 h 205562"/>
              <a:gd name="connsiteX27" fmla="*/ 8793126 w 9144000"/>
              <a:gd name="connsiteY27" fmla="*/ 148856 h 205562"/>
              <a:gd name="connsiteX28" fmla="*/ 9144000 w 9144000"/>
              <a:gd name="connsiteY28" fmla="*/ 0 h 20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0" h="205562">
                <a:moveTo>
                  <a:pt x="0" y="116958"/>
                </a:moveTo>
                <a:cubicBezTo>
                  <a:pt x="89491" y="85946"/>
                  <a:pt x="178982" y="54935"/>
                  <a:pt x="255182" y="53163"/>
                </a:cubicBezTo>
                <a:cubicBezTo>
                  <a:pt x="331382" y="51391"/>
                  <a:pt x="375684" y="102781"/>
                  <a:pt x="457200" y="106325"/>
                </a:cubicBezTo>
                <a:cubicBezTo>
                  <a:pt x="538716" y="109869"/>
                  <a:pt x="659220" y="81516"/>
                  <a:pt x="744280" y="74428"/>
                </a:cubicBezTo>
                <a:cubicBezTo>
                  <a:pt x="829341" y="67340"/>
                  <a:pt x="887819" y="54935"/>
                  <a:pt x="967563" y="63795"/>
                </a:cubicBezTo>
                <a:cubicBezTo>
                  <a:pt x="1047307" y="72655"/>
                  <a:pt x="1139457" y="131134"/>
                  <a:pt x="1222745" y="127590"/>
                </a:cubicBezTo>
                <a:cubicBezTo>
                  <a:pt x="1306033" y="124046"/>
                  <a:pt x="1368056" y="44302"/>
                  <a:pt x="1467293" y="42530"/>
                </a:cubicBezTo>
                <a:cubicBezTo>
                  <a:pt x="1566530" y="40758"/>
                  <a:pt x="1708298" y="118730"/>
                  <a:pt x="1818168" y="116958"/>
                </a:cubicBezTo>
                <a:cubicBezTo>
                  <a:pt x="1928038" y="115186"/>
                  <a:pt x="2023731" y="30125"/>
                  <a:pt x="2126512" y="31897"/>
                </a:cubicBezTo>
                <a:cubicBezTo>
                  <a:pt x="2229293" y="33669"/>
                  <a:pt x="2332075" y="116957"/>
                  <a:pt x="2434856" y="127590"/>
                </a:cubicBezTo>
                <a:cubicBezTo>
                  <a:pt x="2537637" y="138223"/>
                  <a:pt x="2665228" y="115186"/>
                  <a:pt x="2743200" y="95693"/>
                </a:cubicBezTo>
                <a:cubicBezTo>
                  <a:pt x="2821172" y="76200"/>
                  <a:pt x="2833577" y="12404"/>
                  <a:pt x="2902689" y="10632"/>
                </a:cubicBezTo>
                <a:cubicBezTo>
                  <a:pt x="2971801" y="8860"/>
                  <a:pt x="3055089" y="65567"/>
                  <a:pt x="3157870" y="85060"/>
                </a:cubicBezTo>
                <a:cubicBezTo>
                  <a:pt x="3260651" y="104553"/>
                  <a:pt x="3418368" y="138222"/>
                  <a:pt x="3519377" y="127590"/>
                </a:cubicBezTo>
                <a:cubicBezTo>
                  <a:pt x="3620386" y="116958"/>
                  <a:pt x="3661145" y="19493"/>
                  <a:pt x="3763926" y="21265"/>
                </a:cubicBezTo>
                <a:cubicBezTo>
                  <a:pt x="3866707" y="23037"/>
                  <a:pt x="4010247" y="139995"/>
                  <a:pt x="4136066" y="138223"/>
                </a:cubicBezTo>
                <a:cubicBezTo>
                  <a:pt x="4261885" y="136451"/>
                  <a:pt x="4373527" y="12404"/>
                  <a:pt x="4518838" y="10632"/>
                </a:cubicBezTo>
                <a:cubicBezTo>
                  <a:pt x="4664150" y="8860"/>
                  <a:pt x="4871484" y="118730"/>
                  <a:pt x="5007935" y="127590"/>
                </a:cubicBezTo>
                <a:cubicBezTo>
                  <a:pt x="5144386" y="136451"/>
                  <a:pt x="5227675" y="65567"/>
                  <a:pt x="5337545" y="63795"/>
                </a:cubicBezTo>
                <a:cubicBezTo>
                  <a:pt x="5447415" y="62023"/>
                  <a:pt x="5518298" y="124046"/>
                  <a:pt x="5667154" y="116958"/>
                </a:cubicBezTo>
                <a:cubicBezTo>
                  <a:pt x="5816010" y="109870"/>
                  <a:pt x="6048155" y="21265"/>
                  <a:pt x="6230680" y="21265"/>
                </a:cubicBezTo>
                <a:cubicBezTo>
                  <a:pt x="6413205" y="21265"/>
                  <a:pt x="6587756" y="115186"/>
                  <a:pt x="6762307" y="116958"/>
                </a:cubicBezTo>
                <a:cubicBezTo>
                  <a:pt x="6936858" y="118730"/>
                  <a:pt x="7143898" y="21265"/>
                  <a:pt x="7277986" y="31897"/>
                </a:cubicBezTo>
                <a:cubicBezTo>
                  <a:pt x="7412074" y="42529"/>
                  <a:pt x="7478233" y="155944"/>
                  <a:pt x="7566838" y="180753"/>
                </a:cubicBezTo>
                <a:cubicBezTo>
                  <a:pt x="7655443" y="205562"/>
                  <a:pt x="7725735" y="198473"/>
                  <a:pt x="7809614" y="180752"/>
                </a:cubicBezTo>
                <a:cubicBezTo>
                  <a:pt x="7896447" y="145311"/>
                  <a:pt x="7978849" y="101009"/>
                  <a:pt x="8070112" y="74428"/>
                </a:cubicBezTo>
                <a:cubicBezTo>
                  <a:pt x="8161375" y="47847"/>
                  <a:pt x="8236689" y="8860"/>
                  <a:pt x="8357191" y="21265"/>
                </a:cubicBezTo>
                <a:cubicBezTo>
                  <a:pt x="8477693" y="33670"/>
                  <a:pt x="8661991" y="152400"/>
                  <a:pt x="8793126" y="148856"/>
                </a:cubicBezTo>
                <a:cubicBezTo>
                  <a:pt x="8924261" y="145312"/>
                  <a:pt x="9034130" y="72656"/>
                  <a:pt x="9144000" y="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8" descr="http://upload.wikimedia.org/wikipedia/commons/2/2b/Pseudopleuronectes_americanus.jpg"/>
          <p:cNvPicPr>
            <a:picLocks noChangeAspect="1" noChangeArrowheads="1"/>
          </p:cNvPicPr>
          <p:nvPr/>
        </p:nvPicPr>
        <p:blipFill>
          <a:blip r:embed="rId5"/>
          <a:srcRect/>
          <a:stretch>
            <a:fillRect/>
          </a:stretch>
        </p:blipFill>
        <p:spPr bwMode="auto">
          <a:xfrm>
            <a:off x="2743200" y="5915722"/>
            <a:ext cx="1143000" cy="585439"/>
          </a:xfrm>
          <a:prstGeom prst="rect">
            <a:avLst/>
          </a:prstGeom>
          <a:noFill/>
        </p:spPr>
      </p:pic>
      <p:pic>
        <p:nvPicPr>
          <p:cNvPr id="1026" name="Picture 2" descr="http://www.nefsc.noaa.gov/lineart/haddock.jpg"/>
          <p:cNvPicPr>
            <a:picLocks noChangeAspect="1" noChangeArrowheads="1"/>
          </p:cNvPicPr>
          <p:nvPr/>
        </p:nvPicPr>
        <p:blipFill>
          <a:blip r:embed="rId9"/>
          <a:srcRect/>
          <a:stretch>
            <a:fillRect/>
          </a:stretch>
        </p:blipFill>
        <p:spPr bwMode="auto">
          <a:xfrm>
            <a:off x="228600" y="4038600"/>
            <a:ext cx="1676400" cy="712470"/>
          </a:xfrm>
          <a:prstGeom prst="rect">
            <a:avLst/>
          </a:prstGeom>
          <a:noFill/>
        </p:spPr>
      </p:pic>
      <p:pic>
        <p:nvPicPr>
          <p:cNvPr id="40" name="Picture 4" descr="http://www.nefsc.noaa.gov/lineart/mackerel.jpg"/>
          <p:cNvPicPr>
            <a:picLocks noChangeAspect="1" noChangeArrowheads="1"/>
          </p:cNvPicPr>
          <p:nvPr/>
        </p:nvPicPr>
        <p:blipFill>
          <a:blip r:embed="rId10"/>
          <a:srcRect/>
          <a:stretch>
            <a:fillRect/>
          </a:stretch>
        </p:blipFill>
        <p:spPr bwMode="auto">
          <a:xfrm rot="2953373">
            <a:off x="879784" y="2079813"/>
            <a:ext cx="1295400" cy="501968"/>
          </a:xfrm>
          <a:prstGeom prst="rect">
            <a:avLst/>
          </a:prstGeom>
          <a:noFill/>
        </p:spPr>
      </p:pic>
      <p:pic>
        <p:nvPicPr>
          <p:cNvPr id="41"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1752600" y="1600200"/>
            <a:ext cx="381000" cy="161925"/>
          </a:xfrm>
          <a:prstGeom prst="rect">
            <a:avLst/>
          </a:prstGeom>
          <a:noFill/>
        </p:spPr>
      </p:pic>
      <p:pic>
        <p:nvPicPr>
          <p:cNvPr id="43"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3505200" y="1600200"/>
            <a:ext cx="381000" cy="161925"/>
          </a:xfrm>
          <a:prstGeom prst="rect">
            <a:avLst/>
          </a:prstGeom>
          <a:noFill/>
        </p:spPr>
      </p:pic>
      <p:pic>
        <p:nvPicPr>
          <p:cNvPr id="44"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304800" y="1219200"/>
            <a:ext cx="381000" cy="161925"/>
          </a:xfrm>
          <a:prstGeom prst="rect">
            <a:avLst/>
          </a:prstGeom>
          <a:noFill/>
        </p:spPr>
      </p:pic>
      <p:pic>
        <p:nvPicPr>
          <p:cNvPr id="45"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1295400" y="1066800"/>
            <a:ext cx="381000" cy="161925"/>
          </a:xfrm>
          <a:prstGeom prst="rect">
            <a:avLst/>
          </a:prstGeom>
          <a:noFill/>
        </p:spPr>
      </p:pic>
      <p:pic>
        <p:nvPicPr>
          <p:cNvPr id="47"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3429000" y="838200"/>
            <a:ext cx="381000" cy="161925"/>
          </a:xfrm>
          <a:prstGeom prst="rect">
            <a:avLst/>
          </a:prstGeom>
          <a:noFill/>
        </p:spPr>
      </p:pic>
      <p:pic>
        <p:nvPicPr>
          <p:cNvPr id="1032" name="Picture 8" descr="http://www.nefsc.noaa.gov/lineart/white%20hake.jpg"/>
          <p:cNvPicPr>
            <a:picLocks noChangeAspect="1" noChangeArrowheads="1"/>
          </p:cNvPicPr>
          <p:nvPr/>
        </p:nvPicPr>
        <p:blipFill>
          <a:blip r:embed="rId12"/>
          <a:srcRect/>
          <a:stretch>
            <a:fillRect/>
          </a:stretch>
        </p:blipFill>
        <p:spPr bwMode="auto">
          <a:xfrm>
            <a:off x="4648200" y="4800600"/>
            <a:ext cx="1752600" cy="648462"/>
          </a:xfrm>
          <a:prstGeom prst="rect">
            <a:avLst/>
          </a:prstGeom>
          <a:noFill/>
        </p:spPr>
      </p:pic>
      <p:grpSp>
        <p:nvGrpSpPr>
          <p:cNvPr id="161" name="Group 160"/>
          <p:cNvGrpSpPr/>
          <p:nvPr/>
        </p:nvGrpSpPr>
        <p:grpSpPr>
          <a:xfrm>
            <a:off x="5943600" y="609600"/>
            <a:ext cx="838200" cy="807719"/>
            <a:chOff x="228600" y="1447800"/>
            <a:chExt cx="838200" cy="807719"/>
          </a:xfrm>
        </p:grpSpPr>
        <p:sp>
          <p:nvSpPr>
            <p:cNvPr id="50" name="Oval 49"/>
            <p:cNvSpPr/>
            <p:nvPr/>
          </p:nvSpPr>
          <p:spPr>
            <a:xfrm>
              <a:off x="228600" y="1447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743200" y="685800"/>
            <a:ext cx="838200" cy="807719"/>
            <a:chOff x="381000" y="1600200"/>
            <a:chExt cx="838200" cy="807719"/>
          </a:xfrm>
        </p:grpSpPr>
        <p:sp>
          <p:nvSpPr>
            <p:cNvPr id="56" name="Oval 55"/>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638800" y="762000"/>
            <a:ext cx="838200" cy="807719"/>
            <a:chOff x="381000" y="1600200"/>
            <a:chExt cx="838200" cy="807719"/>
          </a:xfrm>
        </p:grpSpPr>
        <p:sp>
          <p:nvSpPr>
            <p:cNvPr id="64" name="Oval 63"/>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5181600" y="762000"/>
            <a:ext cx="838200" cy="807719"/>
            <a:chOff x="381000" y="1600200"/>
            <a:chExt cx="838200" cy="807719"/>
          </a:xfrm>
        </p:grpSpPr>
        <p:sp>
          <p:nvSpPr>
            <p:cNvPr id="71" name="Oval 70"/>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1371600" y="762000"/>
            <a:ext cx="838200" cy="807719"/>
            <a:chOff x="381000" y="1600200"/>
            <a:chExt cx="838200" cy="807719"/>
          </a:xfrm>
        </p:grpSpPr>
        <p:sp>
          <p:nvSpPr>
            <p:cNvPr id="78" name="Oval 77"/>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2362200" y="838200"/>
            <a:ext cx="838200" cy="807719"/>
            <a:chOff x="381000" y="1600200"/>
            <a:chExt cx="838200" cy="807719"/>
          </a:xfrm>
        </p:grpSpPr>
        <p:sp>
          <p:nvSpPr>
            <p:cNvPr id="85" name="Oval 84"/>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200400" y="838200"/>
            <a:ext cx="838200" cy="807719"/>
            <a:chOff x="381000" y="1600200"/>
            <a:chExt cx="838200" cy="807719"/>
          </a:xfrm>
        </p:grpSpPr>
        <p:sp>
          <p:nvSpPr>
            <p:cNvPr id="92" name="Oval 91"/>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572000" y="1066800"/>
            <a:ext cx="838200" cy="807719"/>
            <a:chOff x="381000" y="1600200"/>
            <a:chExt cx="838200" cy="807719"/>
          </a:xfrm>
        </p:grpSpPr>
        <p:sp>
          <p:nvSpPr>
            <p:cNvPr id="99" name="Oval 98"/>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533400" y="838200"/>
            <a:ext cx="838200" cy="807719"/>
            <a:chOff x="381000" y="1600200"/>
            <a:chExt cx="838200" cy="807719"/>
          </a:xfrm>
        </p:grpSpPr>
        <p:sp>
          <p:nvSpPr>
            <p:cNvPr id="106" name="Oval 105"/>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705600" y="685800"/>
            <a:ext cx="838200" cy="807719"/>
            <a:chOff x="381000" y="1600200"/>
            <a:chExt cx="838200" cy="807719"/>
          </a:xfrm>
        </p:grpSpPr>
        <p:sp>
          <p:nvSpPr>
            <p:cNvPr id="113" name="Oval 112"/>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7162800" y="609600"/>
            <a:ext cx="838200" cy="807719"/>
            <a:chOff x="381000" y="1600200"/>
            <a:chExt cx="838200" cy="807719"/>
          </a:xfrm>
        </p:grpSpPr>
        <p:sp>
          <p:nvSpPr>
            <p:cNvPr id="120" name="Oval 119"/>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905000" y="838200"/>
            <a:ext cx="838200" cy="807719"/>
            <a:chOff x="381000" y="1600200"/>
            <a:chExt cx="838200" cy="807719"/>
          </a:xfrm>
        </p:grpSpPr>
        <p:sp>
          <p:nvSpPr>
            <p:cNvPr id="127" name="Oval 126"/>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3810000" y="762000"/>
            <a:ext cx="838200" cy="807719"/>
            <a:chOff x="381000" y="1600200"/>
            <a:chExt cx="838200" cy="807719"/>
          </a:xfrm>
        </p:grpSpPr>
        <p:sp>
          <p:nvSpPr>
            <p:cNvPr id="134" name="Oval 133"/>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6324600" y="609600"/>
            <a:ext cx="838200" cy="807719"/>
            <a:chOff x="381000" y="1600200"/>
            <a:chExt cx="838200" cy="807719"/>
          </a:xfrm>
        </p:grpSpPr>
        <p:sp>
          <p:nvSpPr>
            <p:cNvPr id="141" name="Oval 140"/>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001000" y="685800"/>
            <a:ext cx="838200" cy="807719"/>
            <a:chOff x="381000" y="1600200"/>
            <a:chExt cx="838200" cy="807719"/>
          </a:xfrm>
        </p:grpSpPr>
        <p:sp>
          <p:nvSpPr>
            <p:cNvPr id="148" name="Oval 147"/>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152400" y="685800"/>
            <a:ext cx="838200" cy="807719"/>
            <a:chOff x="381000" y="1600200"/>
            <a:chExt cx="838200" cy="807719"/>
          </a:xfrm>
        </p:grpSpPr>
        <p:sp>
          <p:nvSpPr>
            <p:cNvPr id="155" name="Oval 154"/>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400800" y="914400"/>
            <a:ext cx="2743200" cy="1066800"/>
            <a:chOff x="5257800" y="2667000"/>
            <a:chExt cx="2967389" cy="1152525"/>
          </a:xfrm>
        </p:grpSpPr>
        <p:pic>
          <p:nvPicPr>
            <p:cNvPr id="1030" name="Picture 6" descr="http://www.nefsc.noaa.gov/lineart/round%20herring.jpg"/>
            <p:cNvPicPr>
              <a:picLocks noChangeAspect="1" noChangeArrowheads="1"/>
            </p:cNvPicPr>
            <p:nvPr/>
          </p:nvPicPr>
          <p:blipFill>
            <a:blip r:embed="rId13"/>
            <a:srcRect/>
            <a:stretch>
              <a:fillRect/>
            </a:stretch>
          </p:blipFill>
          <p:spPr bwMode="auto">
            <a:xfrm>
              <a:off x="5257800" y="2667000"/>
              <a:ext cx="1290989" cy="390525"/>
            </a:xfrm>
            <a:prstGeom prst="rect">
              <a:avLst/>
            </a:prstGeom>
            <a:noFill/>
          </p:spPr>
        </p:pic>
        <p:pic>
          <p:nvPicPr>
            <p:cNvPr id="34" name="Picture 6" descr="http://www.nefsc.noaa.gov/lineart/round%20herring.jpg"/>
            <p:cNvPicPr>
              <a:picLocks noChangeAspect="1" noChangeArrowheads="1"/>
            </p:cNvPicPr>
            <p:nvPr/>
          </p:nvPicPr>
          <p:blipFill>
            <a:blip r:embed="rId13"/>
            <a:srcRect/>
            <a:stretch>
              <a:fillRect/>
            </a:stretch>
          </p:blipFill>
          <p:spPr bwMode="auto">
            <a:xfrm>
              <a:off x="5334000" y="3048000"/>
              <a:ext cx="1290989" cy="390525"/>
            </a:xfrm>
            <a:prstGeom prst="rect">
              <a:avLst/>
            </a:prstGeom>
            <a:noFill/>
          </p:spPr>
        </p:pic>
        <p:pic>
          <p:nvPicPr>
            <p:cNvPr id="35" name="Picture 6" descr="http://www.nefsc.noaa.gov/lineart/round%20herring.jpg"/>
            <p:cNvPicPr>
              <a:picLocks noChangeAspect="1" noChangeArrowheads="1"/>
            </p:cNvPicPr>
            <p:nvPr/>
          </p:nvPicPr>
          <p:blipFill>
            <a:blip r:embed="rId13"/>
            <a:srcRect/>
            <a:stretch>
              <a:fillRect/>
            </a:stretch>
          </p:blipFill>
          <p:spPr bwMode="auto">
            <a:xfrm>
              <a:off x="5638800" y="3429000"/>
              <a:ext cx="1290989" cy="390525"/>
            </a:xfrm>
            <a:prstGeom prst="rect">
              <a:avLst/>
            </a:prstGeom>
            <a:noFill/>
          </p:spPr>
        </p:pic>
        <p:pic>
          <p:nvPicPr>
            <p:cNvPr id="36" name="Picture 6" descr="http://www.nefsc.noaa.gov/lineart/round%20herring.jpg"/>
            <p:cNvPicPr>
              <a:picLocks noChangeAspect="1" noChangeArrowheads="1"/>
            </p:cNvPicPr>
            <p:nvPr/>
          </p:nvPicPr>
          <p:blipFill>
            <a:blip r:embed="rId13"/>
            <a:srcRect/>
            <a:stretch>
              <a:fillRect/>
            </a:stretch>
          </p:blipFill>
          <p:spPr bwMode="auto">
            <a:xfrm>
              <a:off x="6934200" y="3429000"/>
              <a:ext cx="1290989" cy="390525"/>
            </a:xfrm>
            <a:prstGeom prst="rect">
              <a:avLst/>
            </a:prstGeom>
            <a:noFill/>
          </p:spPr>
        </p:pic>
        <p:pic>
          <p:nvPicPr>
            <p:cNvPr id="37" name="Picture 6" descr="http://www.nefsc.noaa.gov/lineart/round%20herring.jpg"/>
            <p:cNvPicPr>
              <a:picLocks noChangeAspect="1" noChangeArrowheads="1"/>
            </p:cNvPicPr>
            <p:nvPr/>
          </p:nvPicPr>
          <p:blipFill>
            <a:blip r:embed="rId13"/>
            <a:srcRect/>
            <a:stretch>
              <a:fillRect/>
            </a:stretch>
          </p:blipFill>
          <p:spPr bwMode="auto">
            <a:xfrm>
              <a:off x="6629400" y="3048000"/>
              <a:ext cx="1290989" cy="390525"/>
            </a:xfrm>
            <a:prstGeom prst="rect">
              <a:avLst/>
            </a:prstGeom>
            <a:noFill/>
          </p:spPr>
        </p:pic>
        <p:pic>
          <p:nvPicPr>
            <p:cNvPr id="38" name="Picture 6" descr="http://www.nefsc.noaa.gov/lineart/round%20herring.jpg"/>
            <p:cNvPicPr>
              <a:picLocks noChangeAspect="1" noChangeArrowheads="1"/>
            </p:cNvPicPr>
            <p:nvPr/>
          </p:nvPicPr>
          <p:blipFill>
            <a:blip r:embed="rId13"/>
            <a:srcRect/>
            <a:stretch>
              <a:fillRect/>
            </a:stretch>
          </p:blipFill>
          <p:spPr bwMode="auto">
            <a:xfrm>
              <a:off x="6553200" y="2667000"/>
              <a:ext cx="1290989" cy="390525"/>
            </a:xfrm>
            <a:prstGeom prst="rect">
              <a:avLst/>
            </a:prstGeom>
            <a:noFill/>
          </p:spPr>
        </p:pic>
      </p:grpSp>
      <p:pic>
        <p:nvPicPr>
          <p:cNvPr id="18"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2209800" y="1143000"/>
            <a:ext cx="609600" cy="259080"/>
          </a:xfrm>
          <a:prstGeom prst="rect">
            <a:avLst/>
          </a:prstGeom>
          <a:noFill/>
        </p:spPr>
      </p:pic>
      <p:pic>
        <p:nvPicPr>
          <p:cNvPr id="19"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3048000" y="1219200"/>
            <a:ext cx="609600" cy="259080"/>
          </a:xfrm>
          <a:prstGeom prst="rect">
            <a:avLst/>
          </a:prstGeom>
          <a:noFill/>
        </p:spPr>
      </p:pic>
      <p:pic>
        <p:nvPicPr>
          <p:cNvPr id="24"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2667000" y="838200"/>
            <a:ext cx="609600" cy="259080"/>
          </a:xfrm>
          <a:prstGeom prst="rect">
            <a:avLst/>
          </a:prstGeom>
          <a:noFill/>
        </p:spPr>
      </p:pic>
      <p:pic>
        <p:nvPicPr>
          <p:cNvPr id="25"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3810000" y="914400"/>
            <a:ext cx="609600" cy="259080"/>
          </a:xfrm>
          <a:prstGeom prst="rect">
            <a:avLst/>
          </a:prstGeom>
          <a:noFill/>
        </p:spPr>
      </p:pic>
      <p:pic>
        <p:nvPicPr>
          <p:cNvPr id="20"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3962400" y="1295400"/>
            <a:ext cx="609600" cy="259080"/>
          </a:xfrm>
          <a:prstGeom prst="rect">
            <a:avLst/>
          </a:prstGeom>
          <a:noFill/>
        </p:spPr>
      </p:pic>
      <p:pic>
        <p:nvPicPr>
          <p:cNvPr id="46"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1905000" y="1066800"/>
            <a:ext cx="381000" cy="161925"/>
          </a:xfrm>
          <a:prstGeom prst="rect">
            <a:avLst/>
          </a:prstGeom>
          <a:noFill/>
        </p:spPr>
      </p:pic>
      <p:pic>
        <p:nvPicPr>
          <p:cNvPr id="162" name="Picture 4" descr="Image:Atlantic cod.jpg">
            <a:hlinkClick r:id="rId3"/>
          </p:cNvPr>
          <p:cNvPicPr>
            <a:picLocks noChangeAspect="1" noChangeArrowheads="1"/>
          </p:cNvPicPr>
          <p:nvPr/>
        </p:nvPicPr>
        <p:blipFill>
          <a:blip r:embed="rId6"/>
          <a:srcRect/>
          <a:stretch>
            <a:fillRect/>
          </a:stretch>
        </p:blipFill>
        <p:spPr bwMode="auto">
          <a:xfrm>
            <a:off x="2362200" y="3886200"/>
            <a:ext cx="2689412" cy="1143000"/>
          </a:xfrm>
          <a:prstGeom prst="rect">
            <a:avLst/>
          </a:prstGeom>
          <a:noFill/>
        </p:spPr>
      </p:pic>
      <p:pic>
        <p:nvPicPr>
          <p:cNvPr id="163" name="Picture 4" descr="Image:Atlantic cod.jpg">
            <a:hlinkClick r:id="rId3"/>
          </p:cNvPr>
          <p:cNvPicPr>
            <a:picLocks noChangeAspect="1" noChangeArrowheads="1"/>
          </p:cNvPicPr>
          <p:nvPr/>
        </p:nvPicPr>
        <p:blipFill>
          <a:blip r:embed="rId6"/>
          <a:srcRect/>
          <a:stretch>
            <a:fillRect/>
          </a:stretch>
        </p:blipFill>
        <p:spPr bwMode="auto">
          <a:xfrm rot="18477031">
            <a:off x="6500188" y="2645239"/>
            <a:ext cx="2125234" cy="903225"/>
          </a:xfrm>
          <a:prstGeom prst="rect">
            <a:avLst/>
          </a:prstGeom>
          <a:noFill/>
          <a:scene3d>
            <a:camera prst="orthographicFront">
              <a:rot lat="0" lon="10800000" rev="0"/>
            </a:camera>
            <a:lightRig rig="threePt" dir="t"/>
          </a:scene3d>
        </p:spPr>
      </p:pic>
      <p:pic>
        <p:nvPicPr>
          <p:cNvPr id="164" name="Picture 4" descr="Image:Atlantic cod.jpg">
            <a:hlinkClick r:id="rId3"/>
          </p:cNvPr>
          <p:cNvPicPr>
            <a:picLocks noChangeAspect="1" noChangeArrowheads="1"/>
          </p:cNvPicPr>
          <p:nvPr/>
        </p:nvPicPr>
        <p:blipFill>
          <a:blip r:embed="rId14" cstate="print"/>
          <a:srcRect/>
          <a:stretch>
            <a:fillRect/>
          </a:stretch>
        </p:blipFill>
        <p:spPr bwMode="auto">
          <a:xfrm>
            <a:off x="3581400" y="2895600"/>
            <a:ext cx="1981200" cy="842010"/>
          </a:xfrm>
          <a:prstGeom prst="rect">
            <a:avLst/>
          </a:prstGeom>
          <a:noFill/>
        </p:spPr>
      </p:pic>
      <p:pic>
        <p:nvPicPr>
          <p:cNvPr id="165" name="Picture 4" descr="Image:Atlantic cod.jpg">
            <a:hlinkClick r:id="rId3"/>
          </p:cNvPr>
          <p:cNvPicPr>
            <a:picLocks noChangeAspect="1" noChangeArrowheads="1"/>
          </p:cNvPicPr>
          <p:nvPr/>
        </p:nvPicPr>
        <p:blipFill>
          <a:blip r:embed="rId6"/>
          <a:srcRect/>
          <a:stretch>
            <a:fillRect/>
          </a:stretch>
        </p:blipFill>
        <p:spPr bwMode="auto">
          <a:xfrm>
            <a:off x="4267200" y="5410200"/>
            <a:ext cx="2689412" cy="1143000"/>
          </a:xfrm>
          <a:prstGeom prst="rect">
            <a:avLst/>
          </a:prstGeom>
          <a:noFill/>
        </p:spPr>
      </p:pic>
      <p:cxnSp>
        <p:nvCxnSpPr>
          <p:cNvPr id="167" name="Straight Arrow Connector 166"/>
          <p:cNvCxnSpPr>
            <a:endCxn id="13" idx="1"/>
          </p:cNvCxnSpPr>
          <p:nvPr/>
        </p:nvCxnSpPr>
        <p:spPr>
          <a:xfrm>
            <a:off x="4419600" y="16764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2590800" y="14478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524000" y="16002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533400" y="13716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3124200" y="28956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5943600" y="4724400"/>
            <a:ext cx="450882" cy="215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3886200" y="6096000"/>
            <a:ext cx="381000" cy="139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8229600" y="19812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stCxn id="1026" idx="3"/>
          </p:cNvCxnSpPr>
          <p:nvPr/>
        </p:nvCxnSpPr>
        <p:spPr>
          <a:xfrm>
            <a:off x="1905000" y="4394835"/>
            <a:ext cx="381000" cy="24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2895600" y="1524000"/>
            <a:ext cx="381000" cy="161925"/>
          </a:xfrm>
          <a:prstGeom prst="rect">
            <a:avLst/>
          </a:prstGeom>
          <a:noFill/>
        </p:spPr>
      </p:pic>
      <p:pic>
        <p:nvPicPr>
          <p:cNvPr id="185"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3124200" y="609600"/>
            <a:ext cx="381000" cy="161925"/>
          </a:xfrm>
          <a:prstGeom prst="rect">
            <a:avLst/>
          </a:prstGeom>
          <a:noFill/>
        </p:spPr>
      </p:pic>
      <p:pic>
        <p:nvPicPr>
          <p:cNvPr id="186"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685800" y="609600"/>
            <a:ext cx="381000" cy="161925"/>
          </a:xfrm>
          <a:prstGeom prst="rect">
            <a:avLst/>
          </a:prstGeom>
          <a:noFill/>
        </p:spPr>
      </p:pic>
      <p:pic>
        <p:nvPicPr>
          <p:cNvPr id="187" name="Picture 4" descr="Image:Atlantic cod.jpg">
            <a:hlinkClick r:id="rId3"/>
          </p:cNvPr>
          <p:cNvPicPr>
            <a:picLocks noChangeAspect="1" noChangeArrowheads="1"/>
          </p:cNvPicPr>
          <p:nvPr/>
        </p:nvPicPr>
        <p:blipFill>
          <a:blip r:embed="rId11" cstate="print"/>
          <a:srcRect/>
          <a:stretch>
            <a:fillRect/>
          </a:stretch>
        </p:blipFill>
        <p:spPr bwMode="auto">
          <a:xfrm rot="10800000" flipV="1">
            <a:off x="0" y="990600"/>
            <a:ext cx="381000" cy="161925"/>
          </a:xfrm>
          <a:prstGeom prst="rect">
            <a:avLst/>
          </a:prstGeom>
          <a:noFill/>
        </p:spPr>
      </p:pic>
      <p:grpSp>
        <p:nvGrpSpPr>
          <p:cNvPr id="193" name="Group 192"/>
          <p:cNvGrpSpPr/>
          <p:nvPr/>
        </p:nvGrpSpPr>
        <p:grpSpPr>
          <a:xfrm>
            <a:off x="0" y="0"/>
            <a:ext cx="9144000" cy="6858000"/>
            <a:chOff x="0" y="0"/>
            <a:chExt cx="9144000" cy="6858000"/>
          </a:xfrm>
        </p:grpSpPr>
        <p:sp>
          <p:nvSpPr>
            <p:cNvPr id="190" name="Rectangle 189"/>
            <p:cNvSpPr/>
            <p:nvPr/>
          </p:nvSpPr>
          <p:spPr>
            <a:xfrm>
              <a:off x="0" y="5257800"/>
              <a:ext cx="9144000" cy="160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0" y="0"/>
              <a:ext cx="9144000" cy="160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http://www.photolib.noaa.gov/bigs/fish2123.jpg"/>
            <p:cNvPicPr>
              <a:picLocks noChangeAspect="1" noChangeArrowheads="1"/>
            </p:cNvPicPr>
            <p:nvPr/>
          </p:nvPicPr>
          <p:blipFill>
            <a:blip r:embed="rId15"/>
            <a:srcRect t="22785" r="1238" b="11393"/>
            <a:stretch>
              <a:fillRect/>
            </a:stretch>
          </p:blipFill>
          <p:spPr bwMode="auto">
            <a:xfrm>
              <a:off x="0" y="1295400"/>
              <a:ext cx="9144000" cy="3962400"/>
            </a:xfrm>
            <a:prstGeom prst="rect">
              <a:avLst/>
            </a:prstGeom>
            <a:noFill/>
          </p:spPr>
        </p:pic>
      </p:grpSp>
      <p:sp>
        <p:nvSpPr>
          <p:cNvPr id="2" name="Footer Placeholder 1"/>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2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4724400" y="990600"/>
            <a:ext cx="609600" cy="259080"/>
          </a:xfrm>
          <a:prstGeom prst="rect">
            <a:avLst/>
          </a:prstGeom>
          <a:noFill/>
        </p:spPr>
      </p:pic>
      <p:sp>
        <p:nvSpPr>
          <p:cNvPr id="7" name="Rectangle 6"/>
          <p:cNvSpPr/>
          <p:nvPr/>
        </p:nvSpPr>
        <p:spPr>
          <a:xfrm>
            <a:off x="0" y="6629400"/>
            <a:ext cx="91440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upload.wikimedia.org/wikipedia/commons/2/2b/Pseudopleuronectes_americanus.jpg"/>
          <p:cNvPicPr>
            <a:picLocks noChangeAspect="1" noChangeArrowheads="1"/>
          </p:cNvPicPr>
          <p:nvPr/>
        </p:nvPicPr>
        <p:blipFill>
          <a:blip r:embed="rId5"/>
          <a:srcRect/>
          <a:stretch>
            <a:fillRect/>
          </a:stretch>
        </p:blipFill>
        <p:spPr bwMode="auto">
          <a:xfrm>
            <a:off x="228600" y="5486400"/>
            <a:ext cx="1981200" cy="1014761"/>
          </a:xfrm>
          <a:prstGeom prst="rect">
            <a:avLst/>
          </a:prstGeom>
          <a:noFill/>
        </p:spPr>
      </p:pic>
      <p:pic>
        <p:nvPicPr>
          <p:cNvPr id="15"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1371600" y="1295400"/>
            <a:ext cx="609600" cy="259080"/>
          </a:xfrm>
          <a:prstGeom prst="rect">
            <a:avLst/>
          </a:prstGeom>
          <a:noFill/>
        </p:spPr>
      </p:pic>
      <p:pic>
        <p:nvPicPr>
          <p:cNvPr id="17"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4495800" y="1524000"/>
            <a:ext cx="609600" cy="259080"/>
          </a:xfrm>
          <a:prstGeom prst="rect">
            <a:avLst/>
          </a:prstGeom>
          <a:noFill/>
        </p:spPr>
      </p:pic>
      <p:pic>
        <p:nvPicPr>
          <p:cNvPr id="27" name="Picture 2" descr="Image:Mallotus villosus.gif">
            <a:hlinkClick r:id="rId6"/>
          </p:cNvPr>
          <p:cNvPicPr>
            <a:picLocks noChangeAspect="1" noChangeArrowheads="1"/>
          </p:cNvPicPr>
          <p:nvPr/>
        </p:nvPicPr>
        <p:blipFill>
          <a:blip r:embed="rId7"/>
          <a:srcRect t="4000" b="16000"/>
          <a:stretch>
            <a:fillRect/>
          </a:stretch>
        </p:blipFill>
        <p:spPr bwMode="auto">
          <a:xfrm rot="2139044">
            <a:off x="1775941" y="2212863"/>
            <a:ext cx="1498600" cy="561975"/>
          </a:xfrm>
          <a:prstGeom prst="rect">
            <a:avLst/>
          </a:prstGeom>
          <a:noFill/>
        </p:spPr>
      </p:pic>
      <p:pic>
        <p:nvPicPr>
          <p:cNvPr id="28" name="Picture 2" descr="Image:Mallotus villosus.gif">
            <a:hlinkClick r:id="rId6"/>
          </p:cNvPr>
          <p:cNvPicPr>
            <a:picLocks noChangeAspect="1" noChangeArrowheads="1"/>
          </p:cNvPicPr>
          <p:nvPr/>
        </p:nvPicPr>
        <p:blipFill>
          <a:blip r:embed="rId7"/>
          <a:srcRect t="4000" b="16000"/>
          <a:stretch>
            <a:fillRect/>
          </a:stretch>
        </p:blipFill>
        <p:spPr bwMode="auto">
          <a:xfrm rot="2412521">
            <a:off x="2823738" y="2017530"/>
            <a:ext cx="1498600" cy="561975"/>
          </a:xfrm>
          <a:prstGeom prst="rect">
            <a:avLst/>
          </a:prstGeom>
          <a:noFill/>
        </p:spPr>
      </p:pic>
      <p:sp>
        <p:nvSpPr>
          <p:cNvPr id="29" name="Freeform 28"/>
          <p:cNvSpPr/>
          <p:nvPr/>
        </p:nvSpPr>
        <p:spPr>
          <a:xfrm>
            <a:off x="-10633" y="414671"/>
            <a:ext cx="9144000" cy="205562"/>
          </a:xfrm>
          <a:custGeom>
            <a:avLst/>
            <a:gdLst>
              <a:gd name="connsiteX0" fmla="*/ 0 w 9144000"/>
              <a:gd name="connsiteY0" fmla="*/ 116958 h 152400"/>
              <a:gd name="connsiteX1" fmla="*/ 255182 w 9144000"/>
              <a:gd name="connsiteY1" fmla="*/ 53163 h 152400"/>
              <a:gd name="connsiteX2" fmla="*/ 457200 w 9144000"/>
              <a:gd name="connsiteY2" fmla="*/ 106325 h 152400"/>
              <a:gd name="connsiteX3" fmla="*/ 744280 w 9144000"/>
              <a:gd name="connsiteY3" fmla="*/ 74428 h 152400"/>
              <a:gd name="connsiteX4" fmla="*/ 967563 w 9144000"/>
              <a:gd name="connsiteY4" fmla="*/ 63795 h 152400"/>
              <a:gd name="connsiteX5" fmla="*/ 1222745 w 9144000"/>
              <a:gd name="connsiteY5" fmla="*/ 127590 h 152400"/>
              <a:gd name="connsiteX6" fmla="*/ 1467293 w 9144000"/>
              <a:gd name="connsiteY6" fmla="*/ 42530 h 152400"/>
              <a:gd name="connsiteX7" fmla="*/ 1818168 w 9144000"/>
              <a:gd name="connsiteY7" fmla="*/ 116958 h 152400"/>
              <a:gd name="connsiteX8" fmla="*/ 2126512 w 9144000"/>
              <a:gd name="connsiteY8" fmla="*/ 31897 h 152400"/>
              <a:gd name="connsiteX9" fmla="*/ 2434856 w 9144000"/>
              <a:gd name="connsiteY9" fmla="*/ 127590 h 152400"/>
              <a:gd name="connsiteX10" fmla="*/ 2743200 w 9144000"/>
              <a:gd name="connsiteY10" fmla="*/ 95693 h 152400"/>
              <a:gd name="connsiteX11" fmla="*/ 2902689 w 9144000"/>
              <a:gd name="connsiteY11" fmla="*/ 10632 h 152400"/>
              <a:gd name="connsiteX12" fmla="*/ 3157870 w 9144000"/>
              <a:gd name="connsiteY12" fmla="*/ 85060 h 152400"/>
              <a:gd name="connsiteX13" fmla="*/ 3519377 w 9144000"/>
              <a:gd name="connsiteY13" fmla="*/ 127590 h 152400"/>
              <a:gd name="connsiteX14" fmla="*/ 3763926 w 9144000"/>
              <a:gd name="connsiteY14" fmla="*/ 21265 h 152400"/>
              <a:gd name="connsiteX15" fmla="*/ 4136066 w 9144000"/>
              <a:gd name="connsiteY15" fmla="*/ 138223 h 152400"/>
              <a:gd name="connsiteX16" fmla="*/ 4518838 w 9144000"/>
              <a:gd name="connsiteY16" fmla="*/ 10632 h 152400"/>
              <a:gd name="connsiteX17" fmla="*/ 5007935 w 9144000"/>
              <a:gd name="connsiteY17" fmla="*/ 127590 h 152400"/>
              <a:gd name="connsiteX18" fmla="*/ 5337545 w 9144000"/>
              <a:gd name="connsiteY18" fmla="*/ 63795 h 152400"/>
              <a:gd name="connsiteX19" fmla="*/ 5667154 w 9144000"/>
              <a:gd name="connsiteY19" fmla="*/ 116958 h 152400"/>
              <a:gd name="connsiteX20" fmla="*/ 6230680 w 9144000"/>
              <a:gd name="connsiteY20" fmla="*/ 21265 h 152400"/>
              <a:gd name="connsiteX21" fmla="*/ 6762307 w 9144000"/>
              <a:gd name="connsiteY21" fmla="*/ 116958 h 152400"/>
              <a:gd name="connsiteX22" fmla="*/ 7049386 w 9144000"/>
              <a:gd name="connsiteY22" fmla="*/ 31897 h 152400"/>
              <a:gd name="connsiteX23" fmla="*/ 7602280 w 9144000"/>
              <a:gd name="connsiteY23" fmla="*/ 53163 h 152400"/>
              <a:gd name="connsiteX24" fmla="*/ 8070112 w 9144000"/>
              <a:gd name="connsiteY24" fmla="*/ 74428 h 152400"/>
              <a:gd name="connsiteX25" fmla="*/ 8357191 w 9144000"/>
              <a:gd name="connsiteY25" fmla="*/ 21265 h 152400"/>
              <a:gd name="connsiteX26" fmla="*/ 8793126 w 9144000"/>
              <a:gd name="connsiteY26" fmla="*/ 148856 h 152400"/>
              <a:gd name="connsiteX27" fmla="*/ 9144000 w 9144000"/>
              <a:gd name="connsiteY27" fmla="*/ 0 h 152400"/>
              <a:gd name="connsiteX0" fmla="*/ 0 w 9144000"/>
              <a:gd name="connsiteY0" fmla="*/ 116958 h 198474"/>
              <a:gd name="connsiteX1" fmla="*/ 255182 w 9144000"/>
              <a:gd name="connsiteY1" fmla="*/ 53163 h 198474"/>
              <a:gd name="connsiteX2" fmla="*/ 457200 w 9144000"/>
              <a:gd name="connsiteY2" fmla="*/ 106325 h 198474"/>
              <a:gd name="connsiteX3" fmla="*/ 744280 w 9144000"/>
              <a:gd name="connsiteY3" fmla="*/ 74428 h 198474"/>
              <a:gd name="connsiteX4" fmla="*/ 967563 w 9144000"/>
              <a:gd name="connsiteY4" fmla="*/ 63795 h 198474"/>
              <a:gd name="connsiteX5" fmla="*/ 1222745 w 9144000"/>
              <a:gd name="connsiteY5" fmla="*/ 127590 h 198474"/>
              <a:gd name="connsiteX6" fmla="*/ 1467293 w 9144000"/>
              <a:gd name="connsiteY6" fmla="*/ 42530 h 198474"/>
              <a:gd name="connsiteX7" fmla="*/ 1818168 w 9144000"/>
              <a:gd name="connsiteY7" fmla="*/ 116958 h 198474"/>
              <a:gd name="connsiteX8" fmla="*/ 2126512 w 9144000"/>
              <a:gd name="connsiteY8" fmla="*/ 31897 h 198474"/>
              <a:gd name="connsiteX9" fmla="*/ 2434856 w 9144000"/>
              <a:gd name="connsiteY9" fmla="*/ 127590 h 198474"/>
              <a:gd name="connsiteX10" fmla="*/ 2743200 w 9144000"/>
              <a:gd name="connsiteY10" fmla="*/ 95693 h 198474"/>
              <a:gd name="connsiteX11" fmla="*/ 2902689 w 9144000"/>
              <a:gd name="connsiteY11" fmla="*/ 10632 h 198474"/>
              <a:gd name="connsiteX12" fmla="*/ 3157870 w 9144000"/>
              <a:gd name="connsiteY12" fmla="*/ 85060 h 198474"/>
              <a:gd name="connsiteX13" fmla="*/ 3519377 w 9144000"/>
              <a:gd name="connsiteY13" fmla="*/ 127590 h 198474"/>
              <a:gd name="connsiteX14" fmla="*/ 3763926 w 9144000"/>
              <a:gd name="connsiteY14" fmla="*/ 21265 h 198474"/>
              <a:gd name="connsiteX15" fmla="*/ 4136066 w 9144000"/>
              <a:gd name="connsiteY15" fmla="*/ 138223 h 198474"/>
              <a:gd name="connsiteX16" fmla="*/ 4518838 w 9144000"/>
              <a:gd name="connsiteY16" fmla="*/ 10632 h 198474"/>
              <a:gd name="connsiteX17" fmla="*/ 5007935 w 9144000"/>
              <a:gd name="connsiteY17" fmla="*/ 127590 h 198474"/>
              <a:gd name="connsiteX18" fmla="*/ 5337545 w 9144000"/>
              <a:gd name="connsiteY18" fmla="*/ 63795 h 198474"/>
              <a:gd name="connsiteX19" fmla="*/ 5667154 w 9144000"/>
              <a:gd name="connsiteY19" fmla="*/ 116958 h 198474"/>
              <a:gd name="connsiteX20" fmla="*/ 6230680 w 9144000"/>
              <a:gd name="connsiteY20" fmla="*/ 21265 h 198474"/>
              <a:gd name="connsiteX21" fmla="*/ 6762307 w 9144000"/>
              <a:gd name="connsiteY21" fmla="*/ 116958 h 198474"/>
              <a:gd name="connsiteX22" fmla="*/ 7049386 w 9144000"/>
              <a:gd name="connsiteY22" fmla="*/ 31897 h 198474"/>
              <a:gd name="connsiteX23" fmla="*/ 7602280 w 9144000"/>
              <a:gd name="connsiteY23" fmla="*/ 53163 h 198474"/>
              <a:gd name="connsiteX24" fmla="*/ 7471145 w 9144000"/>
              <a:gd name="connsiteY24" fmla="*/ 194930 h 198474"/>
              <a:gd name="connsiteX25" fmla="*/ 8070112 w 9144000"/>
              <a:gd name="connsiteY25" fmla="*/ 74428 h 198474"/>
              <a:gd name="connsiteX26" fmla="*/ 8357191 w 9144000"/>
              <a:gd name="connsiteY26" fmla="*/ 21265 h 198474"/>
              <a:gd name="connsiteX27" fmla="*/ 8793126 w 9144000"/>
              <a:gd name="connsiteY27" fmla="*/ 148856 h 198474"/>
              <a:gd name="connsiteX28" fmla="*/ 9144000 w 9144000"/>
              <a:gd name="connsiteY28" fmla="*/ 0 h 198474"/>
              <a:gd name="connsiteX0" fmla="*/ 0 w 9144000"/>
              <a:gd name="connsiteY0" fmla="*/ 116958 h 202018"/>
              <a:gd name="connsiteX1" fmla="*/ 255182 w 9144000"/>
              <a:gd name="connsiteY1" fmla="*/ 53163 h 202018"/>
              <a:gd name="connsiteX2" fmla="*/ 457200 w 9144000"/>
              <a:gd name="connsiteY2" fmla="*/ 106325 h 202018"/>
              <a:gd name="connsiteX3" fmla="*/ 744280 w 9144000"/>
              <a:gd name="connsiteY3" fmla="*/ 74428 h 202018"/>
              <a:gd name="connsiteX4" fmla="*/ 967563 w 9144000"/>
              <a:gd name="connsiteY4" fmla="*/ 63795 h 202018"/>
              <a:gd name="connsiteX5" fmla="*/ 1222745 w 9144000"/>
              <a:gd name="connsiteY5" fmla="*/ 127590 h 202018"/>
              <a:gd name="connsiteX6" fmla="*/ 1467293 w 9144000"/>
              <a:gd name="connsiteY6" fmla="*/ 42530 h 202018"/>
              <a:gd name="connsiteX7" fmla="*/ 1818168 w 9144000"/>
              <a:gd name="connsiteY7" fmla="*/ 116958 h 202018"/>
              <a:gd name="connsiteX8" fmla="*/ 2126512 w 9144000"/>
              <a:gd name="connsiteY8" fmla="*/ 31897 h 202018"/>
              <a:gd name="connsiteX9" fmla="*/ 2434856 w 9144000"/>
              <a:gd name="connsiteY9" fmla="*/ 127590 h 202018"/>
              <a:gd name="connsiteX10" fmla="*/ 2743200 w 9144000"/>
              <a:gd name="connsiteY10" fmla="*/ 95693 h 202018"/>
              <a:gd name="connsiteX11" fmla="*/ 2902689 w 9144000"/>
              <a:gd name="connsiteY11" fmla="*/ 10632 h 202018"/>
              <a:gd name="connsiteX12" fmla="*/ 3157870 w 9144000"/>
              <a:gd name="connsiteY12" fmla="*/ 85060 h 202018"/>
              <a:gd name="connsiteX13" fmla="*/ 3519377 w 9144000"/>
              <a:gd name="connsiteY13" fmla="*/ 127590 h 202018"/>
              <a:gd name="connsiteX14" fmla="*/ 3763926 w 9144000"/>
              <a:gd name="connsiteY14" fmla="*/ 21265 h 202018"/>
              <a:gd name="connsiteX15" fmla="*/ 4136066 w 9144000"/>
              <a:gd name="connsiteY15" fmla="*/ 138223 h 202018"/>
              <a:gd name="connsiteX16" fmla="*/ 4518838 w 9144000"/>
              <a:gd name="connsiteY16" fmla="*/ 10632 h 202018"/>
              <a:gd name="connsiteX17" fmla="*/ 5007935 w 9144000"/>
              <a:gd name="connsiteY17" fmla="*/ 127590 h 202018"/>
              <a:gd name="connsiteX18" fmla="*/ 5337545 w 9144000"/>
              <a:gd name="connsiteY18" fmla="*/ 63795 h 202018"/>
              <a:gd name="connsiteX19" fmla="*/ 5667154 w 9144000"/>
              <a:gd name="connsiteY19" fmla="*/ 116958 h 202018"/>
              <a:gd name="connsiteX20" fmla="*/ 6230680 w 9144000"/>
              <a:gd name="connsiteY20" fmla="*/ 21265 h 202018"/>
              <a:gd name="connsiteX21" fmla="*/ 6762307 w 9144000"/>
              <a:gd name="connsiteY21" fmla="*/ 116958 h 202018"/>
              <a:gd name="connsiteX22" fmla="*/ 7049386 w 9144000"/>
              <a:gd name="connsiteY22" fmla="*/ 31897 h 202018"/>
              <a:gd name="connsiteX23" fmla="*/ 7471145 w 9144000"/>
              <a:gd name="connsiteY23" fmla="*/ 194930 h 202018"/>
              <a:gd name="connsiteX24" fmla="*/ 8070112 w 9144000"/>
              <a:gd name="connsiteY24" fmla="*/ 74428 h 202018"/>
              <a:gd name="connsiteX25" fmla="*/ 8357191 w 9144000"/>
              <a:gd name="connsiteY25" fmla="*/ 21265 h 202018"/>
              <a:gd name="connsiteX26" fmla="*/ 8793126 w 9144000"/>
              <a:gd name="connsiteY26" fmla="*/ 148856 h 202018"/>
              <a:gd name="connsiteX27" fmla="*/ 9144000 w 9144000"/>
              <a:gd name="connsiteY27" fmla="*/ 0 h 202018"/>
              <a:gd name="connsiteX0" fmla="*/ 0 w 9144000"/>
              <a:gd name="connsiteY0" fmla="*/ 116958 h 221511"/>
              <a:gd name="connsiteX1" fmla="*/ 255182 w 9144000"/>
              <a:gd name="connsiteY1" fmla="*/ 53163 h 221511"/>
              <a:gd name="connsiteX2" fmla="*/ 457200 w 9144000"/>
              <a:gd name="connsiteY2" fmla="*/ 106325 h 221511"/>
              <a:gd name="connsiteX3" fmla="*/ 744280 w 9144000"/>
              <a:gd name="connsiteY3" fmla="*/ 74428 h 221511"/>
              <a:gd name="connsiteX4" fmla="*/ 967563 w 9144000"/>
              <a:gd name="connsiteY4" fmla="*/ 63795 h 221511"/>
              <a:gd name="connsiteX5" fmla="*/ 1222745 w 9144000"/>
              <a:gd name="connsiteY5" fmla="*/ 127590 h 221511"/>
              <a:gd name="connsiteX6" fmla="*/ 1467293 w 9144000"/>
              <a:gd name="connsiteY6" fmla="*/ 42530 h 221511"/>
              <a:gd name="connsiteX7" fmla="*/ 1818168 w 9144000"/>
              <a:gd name="connsiteY7" fmla="*/ 116958 h 221511"/>
              <a:gd name="connsiteX8" fmla="*/ 2126512 w 9144000"/>
              <a:gd name="connsiteY8" fmla="*/ 31897 h 221511"/>
              <a:gd name="connsiteX9" fmla="*/ 2434856 w 9144000"/>
              <a:gd name="connsiteY9" fmla="*/ 127590 h 221511"/>
              <a:gd name="connsiteX10" fmla="*/ 2743200 w 9144000"/>
              <a:gd name="connsiteY10" fmla="*/ 95693 h 221511"/>
              <a:gd name="connsiteX11" fmla="*/ 2902689 w 9144000"/>
              <a:gd name="connsiteY11" fmla="*/ 10632 h 221511"/>
              <a:gd name="connsiteX12" fmla="*/ 3157870 w 9144000"/>
              <a:gd name="connsiteY12" fmla="*/ 85060 h 221511"/>
              <a:gd name="connsiteX13" fmla="*/ 3519377 w 9144000"/>
              <a:gd name="connsiteY13" fmla="*/ 127590 h 221511"/>
              <a:gd name="connsiteX14" fmla="*/ 3763926 w 9144000"/>
              <a:gd name="connsiteY14" fmla="*/ 21265 h 221511"/>
              <a:gd name="connsiteX15" fmla="*/ 4136066 w 9144000"/>
              <a:gd name="connsiteY15" fmla="*/ 138223 h 221511"/>
              <a:gd name="connsiteX16" fmla="*/ 4518838 w 9144000"/>
              <a:gd name="connsiteY16" fmla="*/ 10632 h 221511"/>
              <a:gd name="connsiteX17" fmla="*/ 5007935 w 9144000"/>
              <a:gd name="connsiteY17" fmla="*/ 127590 h 221511"/>
              <a:gd name="connsiteX18" fmla="*/ 5337545 w 9144000"/>
              <a:gd name="connsiteY18" fmla="*/ 63795 h 221511"/>
              <a:gd name="connsiteX19" fmla="*/ 5667154 w 9144000"/>
              <a:gd name="connsiteY19" fmla="*/ 116958 h 221511"/>
              <a:gd name="connsiteX20" fmla="*/ 6230680 w 9144000"/>
              <a:gd name="connsiteY20" fmla="*/ 21265 h 221511"/>
              <a:gd name="connsiteX21" fmla="*/ 6762307 w 9144000"/>
              <a:gd name="connsiteY21" fmla="*/ 116958 h 221511"/>
              <a:gd name="connsiteX22" fmla="*/ 7049386 w 9144000"/>
              <a:gd name="connsiteY22" fmla="*/ 31897 h 221511"/>
              <a:gd name="connsiteX23" fmla="*/ 7471145 w 9144000"/>
              <a:gd name="connsiteY23" fmla="*/ 194930 h 221511"/>
              <a:gd name="connsiteX24" fmla="*/ 7713921 w 9144000"/>
              <a:gd name="connsiteY24" fmla="*/ 191386 h 221511"/>
              <a:gd name="connsiteX25" fmla="*/ 8070112 w 9144000"/>
              <a:gd name="connsiteY25" fmla="*/ 74428 h 221511"/>
              <a:gd name="connsiteX26" fmla="*/ 8357191 w 9144000"/>
              <a:gd name="connsiteY26" fmla="*/ 21265 h 221511"/>
              <a:gd name="connsiteX27" fmla="*/ 8793126 w 9144000"/>
              <a:gd name="connsiteY27" fmla="*/ 148856 h 221511"/>
              <a:gd name="connsiteX28" fmla="*/ 9144000 w 9144000"/>
              <a:gd name="connsiteY28" fmla="*/ 0 h 221511"/>
              <a:gd name="connsiteX0" fmla="*/ 0 w 9144000"/>
              <a:gd name="connsiteY0" fmla="*/ 116958 h 198474"/>
              <a:gd name="connsiteX1" fmla="*/ 255182 w 9144000"/>
              <a:gd name="connsiteY1" fmla="*/ 53163 h 198474"/>
              <a:gd name="connsiteX2" fmla="*/ 457200 w 9144000"/>
              <a:gd name="connsiteY2" fmla="*/ 106325 h 198474"/>
              <a:gd name="connsiteX3" fmla="*/ 744280 w 9144000"/>
              <a:gd name="connsiteY3" fmla="*/ 74428 h 198474"/>
              <a:gd name="connsiteX4" fmla="*/ 967563 w 9144000"/>
              <a:gd name="connsiteY4" fmla="*/ 63795 h 198474"/>
              <a:gd name="connsiteX5" fmla="*/ 1222745 w 9144000"/>
              <a:gd name="connsiteY5" fmla="*/ 127590 h 198474"/>
              <a:gd name="connsiteX6" fmla="*/ 1467293 w 9144000"/>
              <a:gd name="connsiteY6" fmla="*/ 42530 h 198474"/>
              <a:gd name="connsiteX7" fmla="*/ 1818168 w 9144000"/>
              <a:gd name="connsiteY7" fmla="*/ 116958 h 198474"/>
              <a:gd name="connsiteX8" fmla="*/ 2126512 w 9144000"/>
              <a:gd name="connsiteY8" fmla="*/ 31897 h 198474"/>
              <a:gd name="connsiteX9" fmla="*/ 2434856 w 9144000"/>
              <a:gd name="connsiteY9" fmla="*/ 127590 h 198474"/>
              <a:gd name="connsiteX10" fmla="*/ 2743200 w 9144000"/>
              <a:gd name="connsiteY10" fmla="*/ 95693 h 198474"/>
              <a:gd name="connsiteX11" fmla="*/ 2902689 w 9144000"/>
              <a:gd name="connsiteY11" fmla="*/ 10632 h 198474"/>
              <a:gd name="connsiteX12" fmla="*/ 3157870 w 9144000"/>
              <a:gd name="connsiteY12" fmla="*/ 85060 h 198474"/>
              <a:gd name="connsiteX13" fmla="*/ 3519377 w 9144000"/>
              <a:gd name="connsiteY13" fmla="*/ 127590 h 198474"/>
              <a:gd name="connsiteX14" fmla="*/ 3763926 w 9144000"/>
              <a:gd name="connsiteY14" fmla="*/ 21265 h 198474"/>
              <a:gd name="connsiteX15" fmla="*/ 4136066 w 9144000"/>
              <a:gd name="connsiteY15" fmla="*/ 138223 h 198474"/>
              <a:gd name="connsiteX16" fmla="*/ 4518838 w 9144000"/>
              <a:gd name="connsiteY16" fmla="*/ 10632 h 198474"/>
              <a:gd name="connsiteX17" fmla="*/ 5007935 w 9144000"/>
              <a:gd name="connsiteY17" fmla="*/ 127590 h 198474"/>
              <a:gd name="connsiteX18" fmla="*/ 5337545 w 9144000"/>
              <a:gd name="connsiteY18" fmla="*/ 63795 h 198474"/>
              <a:gd name="connsiteX19" fmla="*/ 5667154 w 9144000"/>
              <a:gd name="connsiteY19" fmla="*/ 116958 h 198474"/>
              <a:gd name="connsiteX20" fmla="*/ 6230680 w 9144000"/>
              <a:gd name="connsiteY20" fmla="*/ 21265 h 198474"/>
              <a:gd name="connsiteX21" fmla="*/ 6762307 w 9144000"/>
              <a:gd name="connsiteY21" fmla="*/ 116958 h 198474"/>
              <a:gd name="connsiteX22" fmla="*/ 7049386 w 9144000"/>
              <a:gd name="connsiteY22" fmla="*/ 31897 h 198474"/>
              <a:gd name="connsiteX23" fmla="*/ 7713921 w 9144000"/>
              <a:gd name="connsiteY23" fmla="*/ 191386 h 198474"/>
              <a:gd name="connsiteX24" fmla="*/ 8070112 w 9144000"/>
              <a:gd name="connsiteY24" fmla="*/ 74428 h 198474"/>
              <a:gd name="connsiteX25" fmla="*/ 8357191 w 9144000"/>
              <a:gd name="connsiteY25" fmla="*/ 21265 h 198474"/>
              <a:gd name="connsiteX26" fmla="*/ 8793126 w 9144000"/>
              <a:gd name="connsiteY26" fmla="*/ 148856 h 198474"/>
              <a:gd name="connsiteX27" fmla="*/ 9144000 w 9144000"/>
              <a:gd name="connsiteY27" fmla="*/ 0 h 198474"/>
              <a:gd name="connsiteX0" fmla="*/ 0 w 9144000"/>
              <a:gd name="connsiteY0" fmla="*/ 116958 h 216195"/>
              <a:gd name="connsiteX1" fmla="*/ 255182 w 9144000"/>
              <a:gd name="connsiteY1" fmla="*/ 53163 h 216195"/>
              <a:gd name="connsiteX2" fmla="*/ 457200 w 9144000"/>
              <a:gd name="connsiteY2" fmla="*/ 106325 h 216195"/>
              <a:gd name="connsiteX3" fmla="*/ 744280 w 9144000"/>
              <a:gd name="connsiteY3" fmla="*/ 74428 h 216195"/>
              <a:gd name="connsiteX4" fmla="*/ 967563 w 9144000"/>
              <a:gd name="connsiteY4" fmla="*/ 63795 h 216195"/>
              <a:gd name="connsiteX5" fmla="*/ 1222745 w 9144000"/>
              <a:gd name="connsiteY5" fmla="*/ 127590 h 216195"/>
              <a:gd name="connsiteX6" fmla="*/ 1467293 w 9144000"/>
              <a:gd name="connsiteY6" fmla="*/ 42530 h 216195"/>
              <a:gd name="connsiteX7" fmla="*/ 1818168 w 9144000"/>
              <a:gd name="connsiteY7" fmla="*/ 116958 h 216195"/>
              <a:gd name="connsiteX8" fmla="*/ 2126512 w 9144000"/>
              <a:gd name="connsiteY8" fmla="*/ 31897 h 216195"/>
              <a:gd name="connsiteX9" fmla="*/ 2434856 w 9144000"/>
              <a:gd name="connsiteY9" fmla="*/ 127590 h 216195"/>
              <a:gd name="connsiteX10" fmla="*/ 2743200 w 9144000"/>
              <a:gd name="connsiteY10" fmla="*/ 95693 h 216195"/>
              <a:gd name="connsiteX11" fmla="*/ 2902689 w 9144000"/>
              <a:gd name="connsiteY11" fmla="*/ 10632 h 216195"/>
              <a:gd name="connsiteX12" fmla="*/ 3157870 w 9144000"/>
              <a:gd name="connsiteY12" fmla="*/ 85060 h 216195"/>
              <a:gd name="connsiteX13" fmla="*/ 3519377 w 9144000"/>
              <a:gd name="connsiteY13" fmla="*/ 127590 h 216195"/>
              <a:gd name="connsiteX14" fmla="*/ 3763926 w 9144000"/>
              <a:gd name="connsiteY14" fmla="*/ 21265 h 216195"/>
              <a:gd name="connsiteX15" fmla="*/ 4136066 w 9144000"/>
              <a:gd name="connsiteY15" fmla="*/ 138223 h 216195"/>
              <a:gd name="connsiteX16" fmla="*/ 4518838 w 9144000"/>
              <a:gd name="connsiteY16" fmla="*/ 10632 h 216195"/>
              <a:gd name="connsiteX17" fmla="*/ 5007935 w 9144000"/>
              <a:gd name="connsiteY17" fmla="*/ 127590 h 216195"/>
              <a:gd name="connsiteX18" fmla="*/ 5337545 w 9144000"/>
              <a:gd name="connsiteY18" fmla="*/ 63795 h 216195"/>
              <a:gd name="connsiteX19" fmla="*/ 5667154 w 9144000"/>
              <a:gd name="connsiteY19" fmla="*/ 116958 h 216195"/>
              <a:gd name="connsiteX20" fmla="*/ 6230680 w 9144000"/>
              <a:gd name="connsiteY20" fmla="*/ 21265 h 216195"/>
              <a:gd name="connsiteX21" fmla="*/ 6762307 w 9144000"/>
              <a:gd name="connsiteY21" fmla="*/ 116958 h 216195"/>
              <a:gd name="connsiteX22" fmla="*/ 7049386 w 9144000"/>
              <a:gd name="connsiteY22" fmla="*/ 31897 h 216195"/>
              <a:gd name="connsiteX23" fmla="*/ 7713921 w 9144000"/>
              <a:gd name="connsiteY23" fmla="*/ 191386 h 216195"/>
              <a:gd name="connsiteX24" fmla="*/ 7566838 w 9144000"/>
              <a:gd name="connsiteY24" fmla="*/ 180753 h 216195"/>
              <a:gd name="connsiteX25" fmla="*/ 8070112 w 9144000"/>
              <a:gd name="connsiteY25" fmla="*/ 74428 h 216195"/>
              <a:gd name="connsiteX26" fmla="*/ 8357191 w 9144000"/>
              <a:gd name="connsiteY26" fmla="*/ 21265 h 216195"/>
              <a:gd name="connsiteX27" fmla="*/ 8793126 w 9144000"/>
              <a:gd name="connsiteY27" fmla="*/ 148856 h 216195"/>
              <a:gd name="connsiteX28" fmla="*/ 9144000 w 9144000"/>
              <a:gd name="connsiteY28" fmla="*/ 0 h 216195"/>
              <a:gd name="connsiteX0" fmla="*/ 0 w 9144000"/>
              <a:gd name="connsiteY0" fmla="*/ 116958 h 187841"/>
              <a:gd name="connsiteX1" fmla="*/ 255182 w 9144000"/>
              <a:gd name="connsiteY1" fmla="*/ 53163 h 187841"/>
              <a:gd name="connsiteX2" fmla="*/ 457200 w 9144000"/>
              <a:gd name="connsiteY2" fmla="*/ 106325 h 187841"/>
              <a:gd name="connsiteX3" fmla="*/ 744280 w 9144000"/>
              <a:gd name="connsiteY3" fmla="*/ 74428 h 187841"/>
              <a:gd name="connsiteX4" fmla="*/ 967563 w 9144000"/>
              <a:gd name="connsiteY4" fmla="*/ 63795 h 187841"/>
              <a:gd name="connsiteX5" fmla="*/ 1222745 w 9144000"/>
              <a:gd name="connsiteY5" fmla="*/ 127590 h 187841"/>
              <a:gd name="connsiteX6" fmla="*/ 1467293 w 9144000"/>
              <a:gd name="connsiteY6" fmla="*/ 42530 h 187841"/>
              <a:gd name="connsiteX7" fmla="*/ 1818168 w 9144000"/>
              <a:gd name="connsiteY7" fmla="*/ 116958 h 187841"/>
              <a:gd name="connsiteX8" fmla="*/ 2126512 w 9144000"/>
              <a:gd name="connsiteY8" fmla="*/ 31897 h 187841"/>
              <a:gd name="connsiteX9" fmla="*/ 2434856 w 9144000"/>
              <a:gd name="connsiteY9" fmla="*/ 127590 h 187841"/>
              <a:gd name="connsiteX10" fmla="*/ 2743200 w 9144000"/>
              <a:gd name="connsiteY10" fmla="*/ 95693 h 187841"/>
              <a:gd name="connsiteX11" fmla="*/ 2902689 w 9144000"/>
              <a:gd name="connsiteY11" fmla="*/ 10632 h 187841"/>
              <a:gd name="connsiteX12" fmla="*/ 3157870 w 9144000"/>
              <a:gd name="connsiteY12" fmla="*/ 85060 h 187841"/>
              <a:gd name="connsiteX13" fmla="*/ 3519377 w 9144000"/>
              <a:gd name="connsiteY13" fmla="*/ 127590 h 187841"/>
              <a:gd name="connsiteX14" fmla="*/ 3763926 w 9144000"/>
              <a:gd name="connsiteY14" fmla="*/ 21265 h 187841"/>
              <a:gd name="connsiteX15" fmla="*/ 4136066 w 9144000"/>
              <a:gd name="connsiteY15" fmla="*/ 138223 h 187841"/>
              <a:gd name="connsiteX16" fmla="*/ 4518838 w 9144000"/>
              <a:gd name="connsiteY16" fmla="*/ 10632 h 187841"/>
              <a:gd name="connsiteX17" fmla="*/ 5007935 w 9144000"/>
              <a:gd name="connsiteY17" fmla="*/ 127590 h 187841"/>
              <a:gd name="connsiteX18" fmla="*/ 5337545 w 9144000"/>
              <a:gd name="connsiteY18" fmla="*/ 63795 h 187841"/>
              <a:gd name="connsiteX19" fmla="*/ 5667154 w 9144000"/>
              <a:gd name="connsiteY19" fmla="*/ 116958 h 187841"/>
              <a:gd name="connsiteX20" fmla="*/ 6230680 w 9144000"/>
              <a:gd name="connsiteY20" fmla="*/ 21265 h 187841"/>
              <a:gd name="connsiteX21" fmla="*/ 6762307 w 9144000"/>
              <a:gd name="connsiteY21" fmla="*/ 116958 h 187841"/>
              <a:gd name="connsiteX22" fmla="*/ 7049386 w 9144000"/>
              <a:gd name="connsiteY22" fmla="*/ 31897 h 187841"/>
              <a:gd name="connsiteX23" fmla="*/ 7566838 w 9144000"/>
              <a:gd name="connsiteY23" fmla="*/ 180753 h 187841"/>
              <a:gd name="connsiteX24" fmla="*/ 8070112 w 9144000"/>
              <a:gd name="connsiteY24" fmla="*/ 74428 h 187841"/>
              <a:gd name="connsiteX25" fmla="*/ 8357191 w 9144000"/>
              <a:gd name="connsiteY25" fmla="*/ 21265 h 187841"/>
              <a:gd name="connsiteX26" fmla="*/ 8793126 w 9144000"/>
              <a:gd name="connsiteY26" fmla="*/ 148856 h 187841"/>
              <a:gd name="connsiteX27" fmla="*/ 9144000 w 9144000"/>
              <a:gd name="connsiteY27" fmla="*/ 0 h 187841"/>
              <a:gd name="connsiteX0" fmla="*/ 0 w 9144000"/>
              <a:gd name="connsiteY0" fmla="*/ 116958 h 187842"/>
              <a:gd name="connsiteX1" fmla="*/ 255182 w 9144000"/>
              <a:gd name="connsiteY1" fmla="*/ 53163 h 187842"/>
              <a:gd name="connsiteX2" fmla="*/ 457200 w 9144000"/>
              <a:gd name="connsiteY2" fmla="*/ 106325 h 187842"/>
              <a:gd name="connsiteX3" fmla="*/ 744280 w 9144000"/>
              <a:gd name="connsiteY3" fmla="*/ 74428 h 187842"/>
              <a:gd name="connsiteX4" fmla="*/ 967563 w 9144000"/>
              <a:gd name="connsiteY4" fmla="*/ 63795 h 187842"/>
              <a:gd name="connsiteX5" fmla="*/ 1222745 w 9144000"/>
              <a:gd name="connsiteY5" fmla="*/ 127590 h 187842"/>
              <a:gd name="connsiteX6" fmla="*/ 1467293 w 9144000"/>
              <a:gd name="connsiteY6" fmla="*/ 42530 h 187842"/>
              <a:gd name="connsiteX7" fmla="*/ 1818168 w 9144000"/>
              <a:gd name="connsiteY7" fmla="*/ 116958 h 187842"/>
              <a:gd name="connsiteX8" fmla="*/ 2126512 w 9144000"/>
              <a:gd name="connsiteY8" fmla="*/ 31897 h 187842"/>
              <a:gd name="connsiteX9" fmla="*/ 2434856 w 9144000"/>
              <a:gd name="connsiteY9" fmla="*/ 127590 h 187842"/>
              <a:gd name="connsiteX10" fmla="*/ 2743200 w 9144000"/>
              <a:gd name="connsiteY10" fmla="*/ 95693 h 187842"/>
              <a:gd name="connsiteX11" fmla="*/ 2902689 w 9144000"/>
              <a:gd name="connsiteY11" fmla="*/ 10632 h 187842"/>
              <a:gd name="connsiteX12" fmla="*/ 3157870 w 9144000"/>
              <a:gd name="connsiteY12" fmla="*/ 85060 h 187842"/>
              <a:gd name="connsiteX13" fmla="*/ 3519377 w 9144000"/>
              <a:gd name="connsiteY13" fmla="*/ 127590 h 187842"/>
              <a:gd name="connsiteX14" fmla="*/ 3763926 w 9144000"/>
              <a:gd name="connsiteY14" fmla="*/ 21265 h 187842"/>
              <a:gd name="connsiteX15" fmla="*/ 4136066 w 9144000"/>
              <a:gd name="connsiteY15" fmla="*/ 138223 h 187842"/>
              <a:gd name="connsiteX16" fmla="*/ 4518838 w 9144000"/>
              <a:gd name="connsiteY16" fmla="*/ 10632 h 187842"/>
              <a:gd name="connsiteX17" fmla="*/ 5007935 w 9144000"/>
              <a:gd name="connsiteY17" fmla="*/ 127590 h 187842"/>
              <a:gd name="connsiteX18" fmla="*/ 5337545 w 9144000"/>
              <a:gd name="connsiteY18" fmla="*/ 63795 h 187842"/>
              <a:gd name="connsiteX19" fmla="*/ 5667154 w 9144000"/>
              <a:gd name="connsiteY19" fmla="*/ 116958 h 187842"/>
              <a:gd name="connsiteX20" fmla="*/ 6230680 w 9144000"/>
              <a:gd name="connsiteY20" fmla="*/ 21265 h 187842"/>
              <a:gd name="connsiteX21" fmla="*/ 6762307 w 9144000"/>
              <a:gd name="connsiteY21" fmla="*/ 116958 h 187842"/>
              <a:gd name="connsiteX22" fmla="*/ 7277986 w 9144000"/>
              <a:gd name="connsiteY22" fmla="*/ 31897 h 187842"/>
              <a:gd name="connsiteX23" fmla="*/ 7566838 w 9144000"/>
              <a:gd name="connsiteY23" fmla="*/ 180753 h 187842"/>
              <a:gd name="connsiteX24" fmla="*/ 8070112 w 9144000"/>
              <a:gd name="connsiteY24" fmla="*/ 74428 h 187842"/>
              <a:gd name="connsiteX25" fmla="*/ 8357191 w 9144000"/>
              <a:gd name="connsiteY25" fmla="*/ 21265 h 187842"/>
              <a:gd name="connsiteX26" fmla="*/ 8793126 w 9144000"/>
              <a:gd name="connsiteY26" fmla="*/ 148856 h 187842"/>
              <a:gd name="connsiteX27" fmla="*/ 9144000 w 9144000"/>
              <a:gd name="connsiteY27" fmla="*/ 0 h 187842"/>
              <a:gd name="connsiteX0" fmla="*/ 0 w 9144000"/>
              <a:gd name="connsiteY0" fmla="*/ 116958 h 205562"/>
              <a:gd name="connsiteX1" fmla="*/ 255182 w 9144000"/>
              <a:gd name="connsiteY1" fmla="*/ 53163 h 205562"/>
              <a:gd name="connsiteX2" fmla="*/ 457200 w 9144000"/>
              <a:gd name="connsiteY2" fmla="*/ 106325 h 205562"/>
              <a:gd name="connsiteX3" fmla="*/ 744280 w 9144000"/>
              <a:gd name="connsiteY3" fmla="*/ 74428 h 205562"/>
              <a:gd name="connsiteX4" fmla="*/ 967563 w 9144000"/>
              <a:gd name="connsiteY4" fmla="*/ 63795 h 205562"/>
              <a:gd name="connsiteX5" fmla="*/ 1222745 w 9144000"/>
              <a:gd name="connsiteY5" fmla="*/ 127590 h 205562"/>
              <a:gd name="connsiteX6" fmla="*/ 1467293 w 9144000"/>
              <a:gd name="connsiteY6" fmla="*/ 42530 h 205562"/>
              <a:gd name="connsiteX7" fmla="*/ 1818168 w 9144000"/>
              <a:gd name="connsiteY7" fmla="*/ 116958 h 205562"/>
              <a:gd name="connsiteX8" fmla="*/ 2126512 w 9144000"/>
              <a:gd name="connsiteY8" fmla="*/ 31897 h 205562"/>
              <a:gd name="connsiteX9" fmla="*/ 2434856 w 9144000"/>
              <a:gd name="connsiteY9" fmla="*/ 127590 h 205562"/>
              <a:gd name="connsiteX10" fmla="*/ 2743200 w 9144000"/>
              <a:gd name="connsiteY10" fmla="*/ 95693 h 205562"/>
              <a:gd name="connsiteX11" fmla="*/ 2902689 w 9144000"/>
              <a:gd name="connsiteY11" fmla="*/ 10632 h 205562"/>
              <a:gd name="connsiteX12" fmla="*/ 3157870 w 9144000"/>
              <a:gd name="connsiteY12" fmla="*/ 85060 h 205562"/>
              <a:gd name="connsiteX13" fmla="*/ 3519377 w 9144000"/>
              <a:gd name="connsiteY13" fmla="*/ 127590 h 205562"/>
              <a:gd name="connsiteX14" fmla="*/ 3763926 w 9144000"/>
              <a:gd name="connsiteY14" fmla="*/ 21265 h 205562"/>
              <a:gd name="connsiteX15" fmla="*/ 4136066 w 9144000"/>
              <a:gd name="connsiteY15" fmla="*/ 138223 h 205562"/>
              <a:gd name="connsiteX16" fmla="*/ 4518838 w 9144000"/>
              <a:gd name="connsiteY16" fmla="*/ 10632 h 205562"/>
              <a:gd name="connsiteX17" fmla="*/ 5007935 w 9144000"/>
              <a:gd name="connsiteY17" fmla="*/ 127590 h 205562"/>
              <a:gd name="connsiteX18" fmla="*/ 5337545 w 9144000"/>
              <a:gd name="connsiteY18" fmla="*/ 63795 h 205562"/>
              <a:gd name="connsiteX19" fmla="*/ 5667154 w 9144000"/>
              <a:gd name="connsiteY19" fmla="*/ 116958 h 205562"/>
              <a:gd name="connsiteX20" fmla="*/ 6230680 w 9144000"/>
              <a:gd name="connsiteY20" fmla="*/ 21265 h 205562"/>
              <a:gd name="connsiteX21" fmla="*/ 6762307 w 9144000"/>
              <a:gd name="connsiteY21" fmla="*/ 116958 h 205562"/>
              <a:gd name="connsiteX22" fmla="*/ 7277986 w 9144000"/>
              <a:gd name="connsiteY22" fmla="*/ 31897 h 205562"/>
              <a:gd name="connsiteX23" fmla="*/ 7566838 w 9144000"/>
              <a:gd name="connsiteY23" fmla="*/ 180753 h 205562"/>
              <a:gd name="connsiteX24" fmla="*/ 7809614 w 9144000"/>
              <a:gd name="connsiteY24" fmla="*/ 180752 h 205562"/>
              <a:gd name="connsiteX25" fmla="*/ 8070112 w 9144000"/>
              <a:gd name="connsiteY25" fmla="*/ 74428 h 205562"/>
              <a:gd name="connsiteX26" fmla="*/ 8357191 w 9144000"/>
              <a:gd name="connsiteY26" fmla="*/ 21265 h 205562"/>
              <a:gd name="connsiteX27" fmla="*/ 8793126 w 9144000"/>
              <a:gd name="connsiteY27" fmla="*/ 148856 h 205562"/>
              <a:gd name="connsiteX28" fmla="*/ 9144000 w 9144000"/>
              <a:gd name="connsiteY28" fmla="*/ 0 h 20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0" h="205562">
                <a:moveTo>
                  <a:pt x="0" y="116958"/>
                </a:moveTo>
                <a:cubicBezTo>
                  <a:pt x="89491" y="85946"/>
                  <a:pt x="178982" y="54935"/>
                  <a:pt x="255182" y="53163"/>
                </a:cubicBezTo>
                <a:cubicBezTo>
                  <a:pt x="331382" y="51391"/>
                  <a:pt x="375684" y="102781"/>
                  <a:pt x="457200" y="106325"/>
                </a:cubicBezTo>
                <a:cubicBezTo>
                  <a:pt x="538716" y="109869"/>
                  <a:pt x="659220" y="81516"/>
                  <a:pt x="744280" y="74428"/>
                </a:cubicBezTo>
                <a:cubicBezTo>
                  <a:pt x="829341" y="67340"/>
                  <a:pt x="887819" y="54935"/>
                  <a:pt x="967563" y="63795"/>
                </a:cubicBezTo>
                <a:cubicBezTo>
                  <a:pt x="1047307" y="72655"/>
                  <a:pt x="1139457" y="131134"/>
                  <a:pt x="1222745" y="127590"/>
                </a:cubicBezTo>
                <a:cubicBezTo>
                  <a:pt x="1306033" y="124046"/>
                  <a:pt x="1368056" y="44302"/>
                  <a:pt x="1467293" y="42530"/>
                </a:cubicBezTo>
                <a:cubicBezTo>
                  <a:pt x="1566530" y="40758"/>
                  <a:pt x="1708298" y="118730"/>
                  <a:pt x="1818168" y="116958"/>
                </a:cubicBezTo>
                <a:cubicBezTo>
                  <a:pt x="1928038" y="115186"/>
                  <a:pt x="2023731" y="30125"/>
                  <a:pt x="2126512" y="31897"/>
                </a:cubicBezTo>
                <a:cubicBezTo>
                  <a:pt x="2229293" y="33669"/>
                  <a:pt x="2332075" y="116957"/>
                  <a:pt x="2434856" y="127590"/>
                </a:cubicBezTo>
                <a:cubicBezTo>
                  <a:pt x="2537637" y="138223"/>
                  <a:pt x="2665228" y="115186"/>
                  <a:pt x="2743200" y="95693"/>
                </a:cubicBezTo>
                <a:cubicBezTo>
                  <a:pt x="2821172" y="76200"/>
                  <a:pt x="2833577" y="12404"/>
                  <a:pt x="2902689" y="10632"/>
                </a:cubicBezTo>
                <a:cubicBezTo>
                  <a:pt x="2971801" y="8860"/>
                  <a:pt x="3055089" y="65567"/>
                  <a:pt x="3157870" y="85060"/>
                </a:cubicBezTo>
                <a:cubicBezTo>
                  <a:pt x="3260651" y="104553"/>
                  <a:pt x="3418368" y="138222"/>
                  <a:pt x="3519377" y="127590"/>
                </a:cubicBezTo>
                <a:cubicBezTo>
                  <a:pt x="3620386" y="116958"/>
                  <a:pt x="3661145" y="19493"/>
                  <a:pt x="3763926" y="21265"/>
                </a:cubicBezTo>
                <a:cubicBezTo>
                  <a:pt x="3866707" y="23037"/>
                  <a:pt x="4010247" y="139995"/>
                  <a:pt x="4136066" y="138223"/>
                </a:cubicBezTo>
                <a:cubicBezTo>
                  <a:pt x="4261885" y="136451"/>
                  <a:pt x="4373527" y="12404"/>
                  <a:pt x="4518838" y="10632"/>
                </a:cubicBezTo>
                <a:cubicBezTo>
                  <a:pt x="4664150" y="8860"/>
                  <a:pt x="4871484" y="118730"/>
                  <a:pt x="5007935" y="127590"/>
                </a:cubicBezTo>
                <a:cubicBezTo>
                  <a:pt x="5144386" y="136451"/>
                  <a:pt x="5227675" y="65567"/>
                  <a:pt x="5337545" y="63795"/>
                </a:cubicBezTo>
                <a:cubicBezTo>
                  <a:pt x="5447415" y="62023"/>
                  <a:pt x="5518298" y="124046"/>
                  <a:pt x="5667154" y="116958"/>
                </a:cubicBezTo>
                <a:cubicBezTo>
                  <a:pt x="5816010" y="109870"/>
                  <a:pt x="6048155" y="21265"/>
                  <a:pt x="6230680" y="21265"/>
                </a:cubicBezTo>
                <a:cubicBezTo>
                  <a:pt x="6413205" y="21265"/>
                  <a:pt x="6587756" y="115186"/>
                  <a:pt x="6762307" y="116958"/>
                </a:cubicBezTo>
                <a:cubicBezTo>
                  <a:pt x="6936858" y="118730"/>
                  <a:pt x="7143898" y="21265"/>
                  <a:pt x="7277986" y="31897"/>
                </a:cubicBezTo>
                <a:cubicBezTo>
                  <a:pt x="7412074" y="42529"/>
                  <a:pt x="7478233" y="155944"/>
                  <a:pt x="7566838" y="180753"/>
                </a:cubicBezTo>
                <a:cubicBezTo>
                  <a:pt x="7655443" y="205562"/>
                  <a:pt x="7725735" y="198473"/>
                  <a:pt x="7809614" y="180752"/>
                </a:cubicBezTo>
                <a:cubicBezTo>
                  <a:pt x="7896447" y="145311"/>
                  <a:pt x="7978849" y="101009"/>
                  <a:pt x="8070112" y="74428"/>
                </a:cubicBezTo>
                <a:cubicBezTo>
                  <a:pt x="8161375" y="47847"/>
                  <a:pt x="8236689" y="8860"/>
                  <a:pt x="8357191" y="21265"/>
                </a:cubicBezTo>
                <a:cubicBezTo>
                  <a:pt x="8477693" y="33670"/>
                  <a:pt x="8661991" y="152400"/>
                  <a:pt x="8793126" y="148856"/>
                </a:cubicBezTo>
                <a:cubicBezTo>
                  <a:pt x="8924261" y="145312"/>
                  <a:pt x="9034130" y="72656"/>
                  <a:pt x="9144000" y="0"/>
                </a:cubicBez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8" descr="http://upload.wikimedia.org/wikipedia/commons/2/2b/Pseudopleuronectes_americanus.jpg"/>
          <p:cNvPicPr>
            <a:picLocks noChangeAspect="1" noChangeArrowheads="1"/>
          </p:cNvPicPr>
          <p:nvPr/>
        </p:nvPicPr>
        <p:blipFill>
          <a:blip r:embed="rId5"/>
          <a:srcRect/>
          <a:stretch>
            <a:fillRect/>
          </a:stretch>
        </p:blipFill>
        <p:spPr bwMode="auto">
          <a:xfrm>
            <a:off x="2743200" y="5915722"/>
            <a:ext cx="1143000" cy="585439"/>
          </a:xfrm>
          <a:prstGeom prst="rect">
            <a:avLst/>
          </a:prstGeom>
          <a:noFill/>
        </p:spPr>
      </p:pic>
      <p:pic>
        <p:nvPicPr>
          <p:cNvPr id="1026" name="Picture 2" descr="http://www.nefsc.noaa.gov/lineart/haddock.jpg"/>
          <p:cNvPicPr>
            <a:picLocks noChangeAspect="1" noChangeArrowheads="1"/>
          </p:cNvPicPr>
          <p:nvPr/>
        </p:nvPicPr>
        <p:blipFill>
          <a:blip r:embed="rId8"/>
          <a:srcRect/>
          <a:stretch>
            <a:fillRect/>
          </a:stretch>
        </p:blipFill>
        <p:spPr bwMode="auto">
          <a:xfrm rot="2809844">
            <a:off x="7157874" y="2861014"/>
            <a:ext cx="1676400" cy="712470"/>
          </a:xfrm>
          <a:prstGeom prst="rect">
            <a:avLst/>
          </a:prstGeom>
          <a:noFill/>
        </p:spPr>
      </p:pic>
      <p:pic>
        <p:nvPicPr>
          <p:cNvPr id="40" name="Picture 4" descr="http://www.nefsc.noaa.gov/lineart/mackerel.jpg"/>
          <p:cNvPicPr>
            <a:picLocks noChangeAspect="1" noChangeArrowheads="1"/>
          </p:cNvPicPr>
          <p:nvPr/>
        </p:nvPicPr>
        <p:blipFill>
          <a:blip r:embed="rId9"/>
          <a:srcRect/>
          <a:stretch>
            <a:fillRect/>
          </a:stretch>
        </p:blipFill>
        <p:spPr bwMode="auto">
          <a:xfrm rot="2953373">
            <a:off x="879784" y="2079813"/>
            <a:ext cx="1295400" cy="501968"/>
          </a:xfrm>
          <a:prstGeom prst="rect">
            <a:avLst/>
          </a:prstGeom>
          <a:noFill/>
        </p:spPr>
      </p:pic>
      <p:pic>
        <p:nvPicPr>
          <p:cNvPr id="41"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1905000" y="609600"/>
            <a:ext cx="381000" cy="161925"/>
          </a:xfrm>
          <a:prstGeom prst="rect">
            <a:avLst/>
          </a:prstGeom>
          <a:noFill/>
        </p:spPr>
      </p:pic>
      <p:pic>
        <p:nvPicPr>
          <p:cNvPr id="44"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304800" y="1219200"/>
            <a:ext cx="381000" cy="161925"/>
          </a:xfrm>
          <a:prstGeom prst="rect">
            <a:avLst/>
          </a:prstGeom>
          <a:noFill/>
        </p:spPr>
      </p:pic>
      <p:pic>
        <p:nvPicPr>
          <p:cNvPr id="45"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1295400" y="1066800"/>
            <a:ext cx="381000" cy="161925"/>
          </a:xfrm>
          <a:prstGeom prst="rect">
            <a:avLst/>
          </a:prstGeom>
          <a:noFill/>
        </p:spPr>
      </p:pic>
      <p:pic>
        <p:nvPicPr>
          <p:cNvPr id="47"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3429000" y="838200"/>
            <a:ext cx="381000" cy="161925"/>
          </a:xfrm>
          <a:prstGeom prst="rect">
            <a:avLst/>
          </a:prstGeom>
          <a:noFill/>
        </p:spPr>
      </p:pic>
      <p:pic>
        <p:nvPicPr>
          <p:cNvPr id="1032" name="Picture 8" descr="http://www.nefsc.noaa.gov/lineart/white%20hake.jpg"/>
          <p:cNvPicPr>
            <a:picLocks noChangeAspect="1" noChangeArrowheads="1"/>
          </p:cNvPicPr>
          <p:nvPr/>
        </p:nvPicPr>
        <p:blipFill>
          <a:blip r:embed="rId11"/>
          <a:srcRect/>
          <a:stretch>
            <a:fillRect/>
          </a:stretch>
        </p:blipFill>
        <p:spPr bwMode="auto">
          <a:xfrm>
            <a:off x="3886200" y="4191000"/>
            <a:ext cx="1752600" cy="648462"/>
          </a:xfrm>
          <a:prstGeom prst="rect">
            <a:avLst/>
          </a:prstGeom>
          <a:noFill/>
        </p:spPr>
      </p:pic>
      <p:grpSp>
        <p:nvGrpSpPr>
          <p:cNvPr id="2" name="Group 160"/>
          <p:cNvGrpSpPr/>
          <p:nvPr/>
        </p:nvGrpSpPr>
        <p:grpSpPr>
          <a:xfrm>
            <a:off x="5943600" y="609600"/>
            <a:ext cx="838200" cy="807719"/>
            <a:chOff x="228600" y="1447800"/>
            <a:chExt cx="838200" cy="807719"/>
          </a:xfrm>
        </p:grpSpPr>
        <p:sp>
          <p:nvSpPr>
            <p:cNvPr id="50" name="Oval 49"/>
            <p:cNvSpPr/>
            <p:nvPr/>
          </p:nvSpPr>
          <p:spPr>
            <a:xfrm>
              <a:off x="228600" y="1447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1"/>
          <p:cNvGrpSpPr/>
          <p:nvPr/>
        </p:nvGrpSpPr>
        <p:grpSpPr>
          <a:xfrm>
            <a:off x="2743200" y="685800"/>
            <a:ext cx="838200" cy="807719"/>
            <a:chOff x="381000" y="1600200"/>
            <a:chExt cx="838200" cy="807719"/>
          </a:xfrm>
        </p:grpSpPr>
        <p:sp>
          <p:nvSpPr>
            <p:cNvPr id="56" name="Oval 55"/>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2"/>
          <p:cNvGrpSpPr/>
          <p:nvPr/>
        </p:nvGrpSpPr>
        <p:grpSpPr>
          <a:xfrm>
            <a:off x="5638800" y="762000"/>
            <a:ext cx="838200" cy="807719"/>
            <a:chOff x="381000" y="1600200"/>
            <a:chExt cx="838200" cy="807719"/>
          </a:xfrm>
        </p:grpSpPr>
        <p:sp>
          <p:nvSpPr>
            <p:cNvPr id="64" name="Oval 63"/>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9"/>
          <p:cNvGrpSpPr/>
          <p:nvPr/>
        </p:nvGrpSpPr>
        <p:grpSpPr>
          <a:xfrm>
            <a:off x="5181600" y="762000"/>
            <a:ext cx="838200" cy="807719"/>
            <a:chOff x="381000" y="1600200"/>
            <a:chExt cx="838200" cy="807719"/>
          </a:xfrm>
        </p:grpSpPr>
        <p:sp>
          <p:nvSpPr>
            <p:cNvPr id="71" name="Oval 70"/>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6"/>
          <p:cNvGrpSpPr/>
          <p:nvPr/>
        </p:nvGrpSpPr>
        <p:grpSpPr>
          <a:xfrm>
            <a:off x="1371600" y="762000"/>
            <a:ext cx="838200" cy="807719"/>
            <a:chOff x="381000" y="1600200"/>
            <a:chExt cx="838200" cy="807719"/>
          </a:xfrm>
        </p:grpSpPr>
        <p:sp>
          <p:nvSpPr>
            <p:cNvPr id="78" name="Oval 77"/>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3"/>
          <p:cNvGrpSpPr/>
          <p:nvPr/>
        </p:nvGrpSpPr>
        <p:grpSpPr>
          <a:xfrm>
            <a:off x="2362200" y="838200"/>
            <a:ext cx="838200" cy="807719"/>
            <a:chOff x="381000" y="1600200"/>
            <a:chExt cx="838200" cy="807719"/>
          </a:xfrm>
        </p:grpSpPr>
        <p:sp>
          <p:nvSpPr>
            <p:cNvPr id="85" name="Oval 84"/>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0"/>
          <p:cNvGrpSpPr/>
          <p:nvPr/>
        </p:nvGrpSpPr>
        <p:grpSpPr>
          <a:xfrm>
            <a:off x="3200400" y="838200"/>
            <a:ext cx="838200" cy="807719"/>
            <a:chOff x="381000" y="1600200"/>
            <a:chExt cx="838200" cy="807719"/>
          </a:xfrm>
        </p:grpSpPr>
        <p:sp>
          <p:nvSpPr>
            <p:cNvPr id="92" name="Oval 91"/>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7"/>
          <p:cNvGrpSpPr/>
          <p:nvPr/>
        </p:nvGrpSpPr>
        <p:grpSpPr>
          <a:xfrm>
            <a:off x="4572000" y="1066800"/>
            <a:ext cx="838200" cy="807719"/>
            <a:chOff x="381000" y="1600200"/>
            <a:chExt cx="838200" cy="807719"/>
          </a:xfrm>
        </p:grpSpPr>
        <p:sp>
          <p:nvSpPr>
            <p:cNvPr id="99" name="Oval 98"/>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4"/>
          <p:cNvGrpSpPr/>
          <p:nvPr/>
        </p:nvGrpSpPr>
        <p:grpSpPr>
          <a:xfrm>
            <a:off x="533400" y="838200"/>
            <a:ext cx="838200" cy="807719"/>
            <a:chOff x="381000" y="1600200"/>
            <a:chExt cx="838200" cy="807719"/>
          </a:xfrm>
        </p:grpSpPr>
        <p:sp>
          <p:nvSpPr>
            <p:cNvPr id="106" name="Oval 105"/>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11"/>
          <p:cNvGrpSpPr/>
          <p:nvPr/>
        </p:nvGrpSpPr>
        <p:grpSpPr>
          <a:xfrm>
            <a:off x="6705600" y="685800"/>
            <a:ext cx="838200" cy="807719"/>
            <a:chOff x="381000" y="1600200"/>
            <a:chExt cx="838200" cy="807719"/>
          </a:xfrm>
        </p:grpSpPr>
        <p:sp>
          <p:nvSpPr>
            <p:cNvPr id="113" name="Oval 112"/>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18"/>
          <p:cNvGrpSpPr/>
          <p:nvPr/>
        </p:nvGrpSpPr>
        <p:grpSpPr>
          <a:xfrm>
            <a:off x="7162800" y="609600"/>
            <a:ext cx="838200" cy="807719"/>
            <a:chOff x="381000" y="1600200"/>
            <a:chExt cx="838200" cy="807719"/>
          </a:xfrm>
        </p:grpSpPr>
        <p:sp>
          <p:nvSpPr>
            <p:cNvPr id="120" name="Oval 119"/>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25"/>
          <p:cNvGrpSpPr/>
          <p:nvPr/>
        </p:nvGrpSpPr>
        <p:grpSpPr>
          <a:xfrm>
            <a:off x="1905000" y="838200"/>
            <a:ext cx="838200" cy="807719"/>
            <a:chOff x="381000" y="1600200"/>
            <a:chExt cx="838200" cy="807719"/>
          </a:xfrm>
        </p:grpSpPr>
        <p:sp>
          <p:nvSpPr>
            <p:cNvPr id="127" name="Oval 126"/>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32"/>
          <p:cNvGrpSpPr/>
          <p:nvPr/>
        </p:nvGrpSpPr>
        <p:grpSpPr>
          <a:xfrm>
            <a:off x="3810000" y="762000"/>
            <a:ext cx="838200" cy="807719"/>
            <a:chOff x="381000" y="1600200"/>
            <a:chExt cx="838200" cy="807719"/>
          </a:xfrm>
        </p:grpSpPr>
        <p:sp>
          <p:nvSpPr>
            <p:cNvPr id="134" name="Oval 133"/>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39"/>
          <p:cNvGrpSpPr/>
          <p:nvPr/>
        </p:nvGrpSpPr>
        <p:grpSpPr>
          <a:xfrm>
            <a:off x="6324600" y="609600"/>
            <a:ext cx="838200" cy="807719"/>
            <a:chOff x="381000" y="1600200"/>
            <a:chExt cx="838200" cy="807719"/>
          </a:xfrm>
        </p:grpSpPr>
        <p:sp>
          <p:nvSpPr>
            <p:cNvPr id="141" name="Oval 140"/>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46"/>
          <p:cNvGrpSpPr/>
          <p:nvPr/>
        </p:nvGrpSpPr>
        <p:grpSpPr>
          <a:xfrm>
            <a:off x="8001000" y="685800"/>
            <a:ext cx="838200" cy="807719"/>
            <a:chOff x="381000" y="1600200"/>
            <a:chExt cx="838200" cy="807719"/>
          </a:xfrm>
        </p:grpSpPr>
        <p:sp>
          <p:nvSpPr>
            <p:cNvPr id="148" name="Oval 147"/>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53"/>
          <p:cNvGrpSpPr/>
          <p:nvPr/>
        </p:nvGrpSpPr>
        <p:grpSpPr>
          <a:xfrm>
            <a:off x="152400" y="685800"/>
            <a:ext cx="838200" cy="807719"/>
            <a:chOff x="381000" y="1600200"/>
            <a:chExt cx="838200" cy="807719"/>
          </a:xfrm>
        </p:grpSpPr>
        <p:sp>
          <p:nvSpPr>
            <p:cNvPr id="155" name="Oval 154"/>
            <p:cNvSpPr/>
            <p:nvPr/>
          </p:nvSpPr>
          <p:spPr>
            <a:xfrm>
              <a:off x="381000" y="1600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33400" y="17526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5800" y="19050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38200" y="20574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990600" y="22098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143000" y="2362200"/>
              <a:ext cx="76200" cy="457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38"/>
          <p:cNvGrpSpPr/>
          <p:nvPr/>
        </p:nvGrpSpPr>
        <p:grpSpPr>
          <a:xfrm>
            <a:off x="6400800" y="914400"/>
            <a:ext cx="2743200" cy="1066800"/>
            <a:chOff x="5257800" y="2667000"/>
            <a:chExt cx="2967389" cy="1152525"/>
          </a:xfrm>
        </p:grpSpPr>
        <p:pic>
          <p:nvPicPr>
            <p:cNvPr id="1030" name="Picture 6" descr="http://www.nefsc.noaa.gov/lineart/round%20herring.jpg"/>
            <p:cNvPicPr>
              <a:picLocks noChangeAspect="1" noChangeArrowheads="1"/>
            </p:cNvPicPr>
            <p:nvPr/>
          </p:nvPicPr>
          <p:blipFill>
            <a:blip r:embed="rId12"/>
            <a:srcRect/>
            <a:stretch>
              <a:fillRect/>
            </a:stretch>
          </p:blipFill>
          <p:spPr bwMode="auto">
            <a:xfrm>
              <a:off x="5257800" y="2667000"/>
              <a:ext cx="1290989" cy="390525"/>
            </a:xfrm>
            <a:prstGeom prst="rect">
              <a:avLst/>
            </a:prstGeom>
            <a:noFill/>
          </p:spPr>
        </p:pic>
        <p:pic>
          <p:nvPicPr>
            <p:cNvPr id="34" name="Picture 6" descr="http://www.nefsc.noaa.gov/lineart/round%20herring.jpg"/>
            <p:cNvPicPr>
              <a:picLocks noChangeAspect="1" noChangeArrowheads="1"/>
            </p:cNvPicPr>
            <p:nvPr/>
          </p:nvPicPr>
          <p:blipFill>
            <a:blip r:embed="rId12"/>
            <a:srcRect/>
            <a:stretch>
              <a:fillRect/>
            </a:stretch>
          </p:blipFill>
          <p:spPr bwMode="auto">
            <a:xfrm>
              <a:off x="5334000" y="3048000"/>
              <a:ext cx="1290989" cy="390525"/>
            </a:xfrm>
            <a:prstGeom prst="rect">
              <a:avLst/>
            </a:prstGeom>
            <a:noFill/>
          </p:spPr>
        </p:pic>
        <p:pic>
          <p:nvPicPr>
            <p:cNvPr id="35" name="Picture 6" descr="http://www.nefsc.noaa.gov/lineart/round%20herring.jpg"/>
            <p:cNvPicPr>
              <a:picLocks noChangeAspect="1" noChangeArrowheads="1"/>
            </p:cNvPicPr>
            <p:nvPr/>
          </p:nvPicPr>
          <p:blipFill>
            <a:blip r:embed="rId12"/>
            <a:srcRect/>
            <a:stretch>
              <a:fillRect/>
            </a:stretch>
          </p:blipFill>
          <p:spPr bwMode="auto">
            <a:xfrm>
              <a:off x="5638800" y="3429000"/>
              <a:ext cx="1290989" cy="390525"/>
            </a:xfrm>
            <a:prstGeom prst="rect">
              <a:avLst/>
            </a:prstGeom>
            <a:noFill/>
          </p:spPr>
        </p:pic>
        <p:pic>
          <p:nvPicPr>
            <p:cNvPr id="36" name="Picture 6" descr="http://www.nefsc.noaa.gov/lineart/round%20herring.jpg"/>
            <p:cNvPicPr>
              <a:picLocks noChangeAspect="1" noChangeArrowheads="1"/>
            </p:cNvPicPr>
            <p:nvPr/>
          </p:nvPicPr>
          <p:blipFill>
            <a:blip r:embed="rId12"/>
            <a:srcRect/>
            <a:stretch>
              <a:fillRect/>
            </a:stretch>
          </p:blipFill>
          <p:spPr bwMode="auto">
            <a:xfrm>
              <a:off x="6934200" y="3429000"/>
              <a:ext cx="1290989" cy="390525"/>
            </a:xfrm>
            <a:prstGeom prst="rect">
              <a:avLst/>
            </a:prstGeom>
            <a:noFill/>
          </p:spPr>
        </p:pic>
        <p:pic>
          <p:nvPicPr>
            <p:cNvPr id="37" name="Picture 6" descr="http://www.nefsc.noaa.gov/lineart/round%20herring.jpg"/>
            <p:cNvPicPr>
              <a:picLocks noChangeAspect="1" noChangeArrowheads="1"/>
            </p:cNvPicPr>
            <p:nvPr/>
          </p:nvPicPr>
          <p:blipFill>
            <a:blip r:embed="rId12"/>
            <a:srcRect/>
            <a:stretch>
              <a:fillRect/>
            </a:stretch>
          </p:blipFill>
          <p:spPr bwMode="auto">
            <a:xfrm>
              <a:off x="6629400" y="3048000"/>
              <a:ext cx="1290989" cy="390525"/>
            </a:xfrm>
            <a:prstGeom prst="rect">
              <a:avLst/>
            </a:prstGeom>
            <a:noFill/>
          </p:spPr>
        </p:pic>
        <p:pic>
          <p:nvPicPr>
            <p:cNvPr id="38" name="Picture 6" descr="http://www.nefsc.noaa.gov/lineart/round%20herring.jpg"/>
            <p:cNvPicPr>
              <a:picLocks noChangeAspect="1" noChangeArrowheads="1"/>
            </p:cNvPicPr>
            <p:nvPr/>
          </p:nvPicPr>
          <p:blipFill>
            <a:blip r:embed="rId12"/>
            <a:srcRect/>
            <a:stretch>
              <a:fillRect/>
            </a:stretch>
          </p:blipFill>
          <p:spPr bwMode="auto">
            <a:xfrm>
              <a:off x="6553200" y="2667000"/>
              <a:ext cx="1290989" cy="390525"/>
            </a:xfrm>
            <a:prstGeom prst="rect">
              <a:avLst/>
            </a:prstGeom>
            <a:noFill/>
          </p:spPr>
        </p:pic>
      </p:grpSp>
      <p:pic>
        <p:nvPicPr>
          <p:cNvPr id="18"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2209800" y="1143000"/>
            <a:ext cx="609600" cy="259080"/>
          </a:xfrm>
          <a:prstGeom prst="rect">
            <a:avLst/>
          </a:prstGeom>
          <a:noFill/>
        </p:spPr>
      </p:pic>
      <p:pic>
        <p:nvPicPr>
          <p:cNvPr id="19"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3048000" y="1219200"/>
            <a:ext cx="609600" cy="259080"/>
          </a:xfrm>
          <a:prstGeom prst="rect">
            <a:avLst/>
          </a:prstGeom>
          <a:noFill/>
        </p:spPr>
      </p:pic>
      <p:pic>
        <p:nvPicPr>
          <p:cNvPr id="25"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3810000" y="914400"/>
            <a:ext cx="609600" cy="259080"/>
          </a:xfrm>
          <a:prstGeom prst="rect">
            <a:avLst/>
          </a:prstGeom>
          <a:noFill/>
        </p:spPr>
      </p:pic>
      <p:pic>
        <p:nvPicPr>
          <p:cNvPr id="20" name="Picture 4" descr="Image:Atlantic cod.jpg">
            <a:hlinkClick r:id="rId3"/>
          </p:cNvPr>
          <p:cNvPicPr>
            <a:picLocks noChangeAspect="1" noChangeArrowheads="1"/>
          </p:cNvPicPr>
          <p:nvPr/>
        </p:nvPicPr>
        <p:blipFill>
          <a:blip r:embed="rId4" cstate="print"/>
          <a:srcRect/>
          <a:stretch>
            <a:fillRect/>
          </a:stretch>
        </p:blipFill>
        <p:spPr bwMode="auto">
          <a:xfrm rot="10800000" flipV="1">
            <a:off x="3962400" y="1295400"/>
            <a:ext cx="609600" cy="259080"/>
          </a:xfrm>
          <a:prstGeom prst="rect">
            <a:avLst/>
          </a:prstGeom>
          <a:noFill/>
        </p:spPr>
      </p:pic>
      <p:pic>
        <p:nvPicPr>
          <p:cNvPr id="46"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1905000" y="1066800"/>
            <a:ext cx="381000" cy="161925"/>
          </a:xfrm>
          <a:prstGeom prst="rect">
            <a:avLst/>
          </a:prstGeom>
          <a:noFill/>
        </p:spPr>
      </p:pic>
      <p:pic>
        <p:nvPicPr>
          <p:cNvPr id="165" name="Picture 4" descr="Image:Atlantic cod.jpg">
            <a:hlinkClick r:id="rId3"/>
          </p:cNvPr>
          <p:cNvPicPr>
            <a:picLocks noChangeAspect="1" noChangeArrowheads="1"/>
          </p:cNvPicPr>
          <p:nvPr/>
        </p:nvPicPr>
        <p:blipFill>
          <a:blip r:embed="rId13"/>
          <a:srcRect/>
          <a:stretch>
            <a:fillRect/>
          </a:stretch>
        </p:blipFill>
        <p:spPr bwMode="auto">
          <a:xfrm>
            <a:off x="4267200" y="5410200"/>
            <a:ext cx="2689412" cy="1143000"/>
          </a:xfrm>
          <a:prstGeom prst="rect">
            <a:avLst/>
          </a:prstGeom>
          <a:noFill/>
        </p:spPr>
      </p:pic>
      <p:cxnSp>
        <p:nvCxnSpPr>
          <p:cNvPr id="167" name="Straight Arrow Connector 166"/>
          <p:cNvCxnSpPr/>
          <p:nvPr/>
        </p:nvCxnSpPr>
        <p:spPr>
          <a:xfrm>
            <a:off x="4419600" y="16764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2590800" y="14478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524000" y="16002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533400" y="13716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3124200" y="2895600"/>
            <a:ext cx="450882" cy="393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3886200" y="6096000"/>
            <a:ext cx="381000" cy="139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16200000" flipH="1">
            <a:off x="7200900" y="21717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914400" y="914400"/>
            <a:ext cx="381000" cy="161925"/>
          </a:xfrm>
          <a:prstGeom prst="rect">
            <a:avLst/>
          </a:prstGeom>
          <a:noFill/>
        </p:spPr>
      </p:pic>
      <p:pic>
        <p:nvPicPr>
          <p:cNvPr id="185"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2590800" y="838200"/>
            <a:ext cx="381000" cy="161925"/>
          </a:xfrm>
          <a:prstGeom prst="rect">
            <a:avLst/>
          </a:prstGeom>
          <a:noFill/>
        </p:spPr>
      </p:pic>
      <p:pic>
        <p:nvPicPr>
          <p:cNvPr id="186" name="Picture 4" descr="Image:Atlantic cod.jpg">
            <a:hlinkClick r:id="rId3"/>
          </p:cNvPr>
          <p:cNvPicPr>
            <a:picLocks noChangeAspect="1" noChangeArrowheads="1"/>
          </p:cNvPicPr>
          <p:nvPr/>
        </p:nvPicPr>
        <p:blipFill>
          <a:blip r:embed="rId10" cstate="print"/>
          <a:srcRect/>
          <a:stretch>
            <a:fillRect/>
          </a:stretch>
        </p:blipFill>
        <p:spPr bwMode="auto">
          <a:xfrm rot="10800000" flipV="1">
            <a:off x="685800" y="609600"/>
            <a:ext cx="381000" cy="161925"/>
          </a:xfrm>
          <a:prstGeom prst="rect">
            <a:avLst/>
          </a:prstGeom>
          <a:noFill/>
        </p:spPr>
      </p:pic>
      <p:pic>
        <p:nvPicPr>
          <p:cNvPr id="173" name="Picture 8" descr="http://www.nefsc.noaa.gov/lineart/white%20hake.jpg"/>
          <p:cNvPicPr>
            <a:picLocks noChangeAspect="1" noChangeArrowheads="1"/>
          </p:cNvPicPr>
          <p:nvPr/>
        </p:nvPicPr>
        <p:blipFill>
          <a:blip r:embed="rId11"/>
          <a:srcRect/>
          <a:stretch>
            <a:fillRect/>
          </a:stretch>
        </p:blipFill>
        <p:spPr bwMode="auto">
          <a:xfrm>
            <a:off x="3657600" y="3124200"/>
            <a:ext cx="1752600" cy="648462"/>
          </a:xfrm>
          <a:prstGeom prst="rect">
            <a:avLst/>
          </a:prstGeom>
          <a:noFill/>
        </p:spPr>
      </p:pic>
      <p:pic>
        <p:nvPicPr>
          <p:cNvPr id="175" name="Picture 8" descr="http://www.nefsc.noaa.gov/lineart/white%20hake.jpg"/>
          <p:cNvPicPr>
            <a:picLocks noChangeAspect="1" noChangeArrowheads="1"/>
          </p:cNvPicPr>
          <p:nvPr/>
        </p:nvPicPr>
        <p:blipFill>
          <a:blip r:embed="rId11"/>
          <a:srcRect/>
          <a:stretch>
            <a:fillRect/>
          </a:stretch>
        </p:blipFill>
        <p:spPr bwMode="auto">
          <a:xfrm>
            <a:off x="4953000" y="1752600"/>
            <a:ext cx="1752600" cy="648462"/>
          </a:xfrm>
          <a:prstGeom prst="rect">
            <a:avLst/>
          </a:prstGeom>
          <a:noFill/>
        </p:spPr>
      </p:pic>
      <p:pic>
        <p:nvPicPr>
          <p:cNvPr id="177" name="Picture 2" descr="http://www.nefsc.noaa.gov/lineart/haddock.jpg"/>
          <p:cNvPicPr>
            <a:picLocks noChangeAspect="1" noChangeArrowheads="1"/>
          </p:cNvPicPr>
          <p:nvPr/>
        </p:nvPicPr>
        <p:blipFill>
          <a:blip r:embed="rId8"/>
          <a:srcRect/>
          <a:stretch>
            <a:fillRect/>
          </a:stretch>
        </p:blipFill>
        <p:spPr bwMode="auto">
          <a:xfrm>
            <a:off x="1290474" y="3851615"/>
            <a:ext cx="1676400" cy="712470"/>
          </a:xfrm>
          <a:prstGeom prst="rect">
            <a:avLst/>
          </a:prstGeom>
          <a:noFill/>
        </p:spPr>
      </p:pic>
      <p:pic>
        <p:nvPicPr>
          <p:cNvPr id="178" name="Picture 8" descr="http://www.nefsc.noaa.gov/lineart/white%20hake.jpg"/>
          <p:cNvPicPr>
            <a:picLocks noChangeAspect="1" noChangeArrowheads="1"/>
          </p:cNvPicPr>
          <p:nvPr/>
        </p:nvPicPr>
        <p:blipFill>
          <a:blip r:embed="rId11"/>
          <a:srcRect/>
          <a:stretch>
            <a:fillRect/>
          </a:stretch>
        </p:blipFill>
        <p:spPr bwMode="auto">
          <a:xfrm>
            <a:off x="6629400" y="4343400"/>
            <a:ext cx="1752600" cy="648462"/>
          </a:xfrm>
          <a:prstGeom prst="rect">
            <a:avLst/>
          </a:prstGeom>
          <a:noFill/>
        </p:spPr>
      </p:pic>
      <p:pic>
        <p:nvPicPr>
          <p:cNvPr id="180" name="Picture 2" descr="Image:Mallotus villosus.gif">
            <a:hlinkClick r:id="rId6"/>
          </p:cNvPr>
          <p:cNvPicPr>
            <a:picLocks noChangeAspect="1" noChangeArrowheads="1"/>
          </p:cNvPicPr>
          <p:nvPr/>
        </p:nvPicPr>
        <p:blipFill>
          <a:blip r:embed="rId7"/>
          <a:srcRect t="4000" b="16000"/>
          <a:stretch>
            <a:fillRect/>
          </a:stretch>
        </p:blipFill>
        <p:spPr bwMode="auto">
          <a:xfrm>
            <a:off x="2438400" y="5029200"/>
            <a:ext cx="1219200" cy="457200"/>
          </a:xfrm>
          <a:prstGeom prst="rect">
            <a:avLst/>
          </a:prstGeom>
          <a:noFill/>
        </p:spPr>
      </p:pic>
      <p:cxnSp>
        <p:nvCxnSpPr>
          <p:cNvPr id="181" name="Straight Arrow Connector 180"/>
          <p:cNvCxnSpPr>
            <a:stCxn id="12" idx="3"/>
          </p:cNvCxnSpPr>
          <p:nvPr/>
        </p:nvCxnSpPr>
        <p:spPr>
          <a:xfrm flipV="1">
            <a:off x="2209800" y="5410200"/>
            <a:ext cx="304800" cy="583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661</TotalTime>
  <Words>2334</Words>
  <Application>Microsoft Office PowerPoint</Application>
  <PresentationFormat>On-screen Show (4:3)</PresentationFormat>
  <Paragraphs>119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Fisheries Collapses</vt:lpstr>
      <vt:lpstr>Escapement Rate and Harvests</vt:lpstr>
      <vt:lpstr>Other Threats in the Ocean</vt:lpstr>
      <vt:lpstr> The Advent of Industrial Fishing  The Grand Banks Example </vt:lpstr>
      <vt:lpstr>New Technology and Bigger Boats</vt:lpstr>
      <vt:lpstr>Will the Atlantic Cod Ever Return? Maybe not…</vt:lpstr>
      <vt:lpstr>The Competition</vt:lpstr>
      <vt:lpstr>PowerPoint Presentation</vt:lpstr>
      <vt:lpstr>PowerPoint Presentation</vt:lpstr>
      <vt:lpstr>Fisheries Collapses</vt:lpstr>
      <vt:lpstr>Each Fish Species Collapses</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Farming</dc:title>
  <dc:creator>Olympic National Park</dc:creator>
  <cp:lastModifiedBy>Barbero, Kiley J.</cp:lastModifiedBy>
  <cp:revision>78</cp:revision>
  <dcterms:created xsi:type="dcterms:W3CDTF">2008-11-26T22:20:22Z</dcterms:created>
  <dcterms:modified xsi:type="dcterms:W3CDTF">2011-09-30T21:07:34Z</dcterms:modified>
</cp:coreProperties>
</file>