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56" r:id="rId2"/>
    <p:sldId id="263" r:id="rId3"/>
    <p:sldId id="262" r:id="rId4"/>
    <p:sldId id="261" r:id="rId5"/>
    <p:sldId id="268" r:id="rId6"/>
    <p:sldId id="269" r:id="rId7"/>
    <p:sldId id="260" r:id="rId8"/>
    <p:sldId id="267" r:id="rId9"/>
    <p:sldId id="270" r:id="rId10"/>
    <p:sldId id="264" r:id="rId11"/>
    <p:sldId id="266" r:id="rId12"/>
    <p:sldId id="258" r:id="rId13"/>
    <p:sldId id="265" r:id="rId14"/>
    <p:sldId id="271" r:id="rId15"/>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315" autoAdjust="0"/>
  </p:normalViewPr>
  <p:slideViewPr>
    <p:cSldViewPr>
      <p:cViewPr>
        <p:scale>
          <a:sx n="66" d="100"/>
          <a:sy n="66" d="100"/>
        </p:scale>
        <p:origin x="-1284" y="-804"/>
      </p:cViewPr>
      <p:guideLst>
        <p:guide orient="horz" pos="2160"/>
        <p:guide pos="2880"/>
      </p:guideLst>
    </p:cSldViewPr>
  </p:slideViewPr>
  <p:notesTextViewPr>
    <p:cViewPr>
      <p:scale>
        <a:sx n="100" d="100"/>
        <a:sy n="100" d="100"/>
      </p:scale>
      <p:origin x="0" y="0"/>
    </p:cViewPr>
  </p:notesTextViewPr>
  <p:notesViewPr>
    <p:cSldViewPr>
      <p:cViewPr varScale="1">
        <p:scale>
          <a:sx n="111" d="100"/>
          <a:sy n="111" d="100"/>
        </p:scale>
        <p:origin x="-630" y="-90"/>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CC8C62CB-765F-4B72-B081-F65E505E227E}" type="datetimeFigureOut">
              <a:rPr lang="en-US" smtClean="0"/>
              <a:pPr/>
              <a:t>9/30/2011</a:t>
            </a:fld>
            <a:endParaRPr lang="en-US"/>
          </a:p>
        </p:txBody>
      </p:sp>
      <p:sp>
        <p:nvSpPr>
          <p:cNvPr id="4" name="Slide Image Placeholder 3"/>
          <p:cNvSpPr>
            <a:spLocks noGrp="1" noRot="1" noChangeAspect="1"/>
          </p:cNvSpPr>
          <p:nvPr>
            <p:ph type="sldImg" idx="2"/>
          </p:nvPr>
        </p:nvSpPr>
        <p:spPr>
          <a:xfrm>
            <a:off x="1905000" y="381000"/>
            <a:ext cx="5181600" cy="38862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57200" y="4267200"/>
            <a:ext cx="8153400" cy="2209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83B11A47-22BB-4950-B304-3538715BE679}" type="slidenum">
              <a:rPr lang="en-US" smtClean="0"/>
              <a:pPr/>
              <a:t>‹#›</a:t>
            </a:fld>
            <a:endParaRPr lang="en-US"/>
          </a:p>
        </p:txBody>
      </p:sp>
    </p:spTree>
    <p:extLst>
      <p:ext uri="{BB962C8B-B14F-4D97-AF65-F5344CB8AC3E}">
        <p14:creationId xmlns:p14="http://schemas.microsoft.com/office/powerpoint/2010/main" val="4169253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Historically,</a:t>
            </a:r>
            <a:r>
              <a:rPr lang="en-US" baseline="0" dirty="0" smtClean="0"/>
              <a:t> before the building of dams, everything in green on the map was occupied by Salmon runs, from the continental divide of the Northern Rockies to the Pacific coast. Within the Columbia river watershed, salmon could travel as far as 1,243 miles to the headwaters of the Columbia River at Columbia Lake in British Columbia and 948 miles into Idaho along the Snake River to the natural barrier of Shoshone Falls.</a:t>
            </a:r>
            <a:endParaRPr lang="en-US" dirty="0"/>
          </a:p>
        </p:txBody>
      </p:sp>
      <p:sp>
        <p:nvSpPr>
          <p:cNvPr id="4" name="Slide Number Placeholder 3"/>
          <p:cNvSpPr>
            <a:spLocks noGrp="1"/>
          </p:cNvSpPr>
          <p:nvPr>
            <p:ph type="sldNum" sz="quarter" idx="10"/>
          </p:nvPr>
        </p:nvSpPr>
        <p:spPr/>
        <p:txBody>
          <a:bodyPr/>
          <a:lstStyle/>
          <a:p>
            <a:fld id="{83B11A47-22BB-4950-B304-3538715BE679}"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Located in the lowest and hottest part of the Columbia</a:t>
            </a:r>
            <a:r>
              <a:rPr lang="en-US" baseline="0" dirty="0" smtClean="0"/>
              <a:t> Basin, the Hanford Reach is the last undammed and free-flowing stretch of the Columbia river left above the Bonneville Dam. Protected from development, due to its location next to the Hanford Nuclear Reservation, the area was finally protected environmentally when named a national monument in the 1990’s. Despite its desert climate, this stretch is a very important spawning area for fall </a:t>
            </a:r>
            <a:r>
              <a:rPr lang="en-US" baseline="0" dirty="0" err="1" smtClean="0"/>
              <a:t>chinook</a:t>
            </a:r>
            <a:r>
              <a:rPr lang="en-US" baseline="0" dirty="0" smtClean="0"/>
              <a:t> and steelhead.</a:t>
            </a:r>
            <a:endParaRPr lang="en-US" dirty="0"/>
          </a:p>
        </p:txBody>
      </p:sp>
      <p:sp>
        <p:nvSpPr>
          <p:cNvPr id="4" name="Slide Number Placeholder 3"/>
          <p:cNvSpPr>
            <a:spLocks noGrp="1"/>
          </p:cNvSpPr>
          <p:nvPr>
            <p:ph type="sldNum" sz="quarter" idx="10"/>
          </p:nvPr>
        </p:nvSpPr>
        <p:spPr/>
        <p:txBody>
          <a:bodyPr/>
          <a:lstStyle/>
          <a:p>
            <a:fld id="{83B11A47-22BB-4950-B304-3538715BE679}" type="slidenum">
              <a:rPr lang="en-US" smtClean="0"/>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Snake River salmon runs that once numbered in the millions</a:t>
            </a:r>
            <a:r>
              <a:rPr lang="en-US" baseline="0" dirty="0" smtClean="0"/>
              <a:t> have all but gone extinct. They can only reach as far as Hells Canyon Dam, because that dam has no fish ladder. But, below Hells Canyon is a very important tributary of the Snake River that once supported millions of salmon working their way into the Idaho Rockies, the Salmon River.</a:t>
            </a:r>
          </a:p>
          <a:p>
            <a:endParaRPr lang="en-US" baseline="0" dirty="0" smtClean="0"/>
          </a:p>
          <a:p>
            <a:r>
              <a:rPr lang="en-US" baseline="0" dirty="0" smtClean="0"/>
              <a:t>However, the effects of the four dams on the Lower Snake River (Lower Granite, Lower Monumental, Little Goose, and Ice Harbor)  on Snake River salmon have been devastating. The once millions of Idaho salmon have dwindled to the low thousands.</a:t>
            </a:r>
          </a:p>
          <a:p>
            <a:endParaRPr lang="en-US" baseline="0" dirty="0" smtClean="0"/>
          </a:p>
          <a:p>
            <a:r>
              <a:rPr lang="en-US" baseline="0" dirty="0" smtClean="0"/>
              <a:t>A proposal has been made to remove or greatly modify the four Lower Snake River dams in order to restore salmon runs on the Salmon, Clearwater, and Grande </a:t>
            </a:r>
            <a:r>
              <a:rPr lang="en-US" baseline="0" dirty="0" err="1" smtClean="0"/>
              <a:t>Ronde</a:t>
            </a:r>
            <a:r>
              <a:rPr lang="en-US" baseline="0" dirty="0" smtClean="0"/>
              <a:t> rivers. However, major opposition related to the dams removal has been that these dams allow barge traffic to reach Lewiston, Idaho plus the loss of hydroelectric and irrigation waters for this region makes their removal unlikely in the foreseeable future.</a:t>
            </a:r>
            <a:endParaRPr lang="en-US" dirty="0"/>
          </a:p>
        </p:txBody>
      </p:sp>
      <p:sp>
        <p:nvSpPr>
          <p:cNvPr id="4" name="Slide Number Placeholder 3"/>
          <p:cNvSpPr>
            <a:spLocks noGrp="1"/>
          </p:cNvSpPr>
          <p:nvPr>
            <p:ph type="sldNum" sz="quarter" idx="10"/>
          </p:nvPr>
        </p:nvSpPr>
        <p:spPr/>
        <p:txBody>
          <a:bodyPr/>
          <a:lstStyle/>
          <a:p>
            <a:fld id="{83B11A47-22BB-4950-B304-3538715BE679}"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Redfish Lake is located more than 900</a:t>
            </a:r>
            <a:r>
              <a:rPr lang="en-US" baseline="0" dirty="0" smtClean="0"/>
              <a:t> miles from the ocean at the headwaters of the Salmon River in Central Idaho. H</a:t>
            </a:r>
            <a:r>
              <a:rPr lang="en-US" dirty="0" smtClean="0"/>
              <a:t>istorically</a:t>
            </a:r>
            <a:r>
              <a:rPr lang="en-US" baseline="0" dirty="0" smtClean="0"/>
              <a:t> this lake supported runs of 25,000 to 40,000 adult sockeye salmon returning each year. It was named Redfish Lake because of the thousands of bright red sockeye returning to the lake each year.</a:t>
            </a:r>
          </a:p>
          <a:p>
            <a:endParaRPr lang="en-US" baseline="0" dirty="0" smtClean="0"/>
          </a:p>
          <a:p>
            <a:r>
              <a:rPr lang="en-US" baseline="0" dirty="0" smtClean="0"/>
              <a:t>However, after the construction of four dams on the lower Columbia in the 1930’s to 1960’s, sockeye numbers began to plummet. By the 1950’s the returns numbered only a few thousand salmon. By the 1960’s it was in the hundreds and with the construction of the last of the four lower Snake river dams in the 1970’s, the population virtually disappeared.</a:t>
            </a:r>
          </a:p>
          <a:p>
            <a:endParaRPr lang="en-US" baseline="0" dirty="0" smtClean="0"/>
          </a:p>
          <a:p>
            <a:r>
              <a:rPr lang="en-US" baseline="0" dirty="0" smtClean="0"/>
              <a:t>In 1990, not a single sockeye returned. In 1992 only one make sockeye returned. Between 1994 and 1998 only three total sockeye returned to the lake. In essence, the Redfish Lake sockeye was functionally extinct.</a:t>
            </a:r>
          </a:p>
          <a:p>
            <a:endParaRPr lang="en-US" baseline="0" dirty="0" smtClean="0"/>
          </a:p>
          <a:p>
            <a:r>
              <a:rPr lang="en-US" baseline="0" dirty="0" smtClean="0"/>
              <a:t>But, a special captive breeding program was developed in 1991 to try and save the Redfish Lake sockeye. Redfish sockeye eggs and sperm were collected and frozen. The fertilized eggs are reared at a NMFS service facility in Washington and raised for 4 years in tanks until they are adults. The captive adults are then released into the lake to spawn and produce the next generation who can head to sea in an attempt to reestablish wild populations. In addition, many of the reared eggs and salmon fry from the facility are also released into the lake to supplement the population.</a:t>
            </a:r>
          </a:p>
          <a:p>
            <a:endParaRPr lang="en-US" baseline="0" dirty="0" smtClean="0"/>
          </a:p>
          <a:p>
            <a:r>
              <a:rPr lang="en-US" baseline="0" dirty="0" smtClean="0"/>
              <a:t>The program has had some success, as the returning numbers have risen to the lower hundreds and 2008 was a particularly successful year with 557 adult returns. But, this is a very expensive and intensive effort. The programs has cost millions of dollars already. It seems real progress to naturally occurring runs will not occur unless the four Snake river dams are removed and/or better fish passage facilities are developed.</a:t>
            </a:r>
          </a:p>
          <a:p>
            <a:endParaRPr lang="en-US" baseline="0" dirty="0" smtClean="0"/>
          </a:p>
          <a:p>
            <a:r>
              <a:rPr lang="en-US" baseline="0" dirty="0" smtClean="0"/>
              <a:t>The top-left image shows a school of returning sockeye similar to what would have been seen historically. By the 1990’s only a few were returning each year, sometimes none. A captive breeding program would capture all adult sockeye and their sperm and eggs were sent to the NMFS Manchester Field Station in Washington for rearing. Adults are released in the lake each year to spawn and produce offspring to begin the journey again.</a:t>
            </a:r>
          </a:p>
        </p:txBody>
      </p:sp>
      <p:sp>
        <p:nvSpPr>
          <p:cNvPr id="4" name="Slide Number Placeholder 3"/>
          <p:cNvSpPr>
            <a:spLocks noGrp="1"/>
          </p:cNvSpPr>
          <p:nvPr>
            <p:ph type="sldNum" sz="quarter" idx="10"/>
          </p:nvPr>
        </p:nvSpPr>
        <p:spPr/>
        <p:txBody>
          <a:bodyPr/>
          <a:lstStyle/>
          <a:p>
            <a:fld id="{83B11A47-22BB-4950-B304-3538715BE679}" type="slidenum">
              <a:rPr lang="en-US" smtClean="0"/>
              <a:pPr/>
              <a:t>13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Once the dams were built in the 20</a:t>
            </a:r>
            <a:r>
              <a:rPr lang="en-US" baseline="30000" dirty="0" smtClean="0"/>
              <a:t>th</a:t>
            </a:r>
            <a:r>
              <a:rPr lang="en-US" dirty="0" smtClean="0"/>
              <a:t> century the range</a:t>
            </a:r>
            <a:r>
              <a:rPr lang="en-US" baseline="0" dirty="0" smtClean="0"/>
              <a:t> of Pacific salmon was greatly reduced. Dams without fish passages ended migration beyond. This is not even discussing the effects of the dams on salmon population health within the area where fish passages do exist.  Today, salmon are blocked at the Grand Coulee dam 596 miles from the sea on the Columbia mainstem and at Hell Canyon Dam at 581 miles on the Snake River. The areas in red are areas inaccessible to salmon today due to the presence of dams without fish passages.</a:t>
            </a:r>
            <a:endParaRPr lang="en-US" dirty="0"/>
          </a:p>
        </p:txBody>
      </p:sp>
      <p:sp>
        <p:nvSpPr>
          <p:cNvPr id="4" name="Slide Number Placeholder 3"/>
          <p:cNvSpPr>
            <a:spLocks noGrp="1"/>
          </p:cNvSpPr>
          <p:nvPr>
            <p:ph type="sldNum" sz="quarter" idx="10"/>
          </p:nvPr>
        </p:nvSpPr>
        <p:spPr/>
        <p:txBody>
          <a:bodyPr/>
          <a:lstStyle/>
          <a:p>
            <a:fld id="{83B11A47-22BB-4950-B304-3538715BE679}"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76 large</a:t>
            </a:r>
            <a:r>
              <a:rPr lang="en-US" baseline="0" dirty="0" smtClean="0"/>
              <a:t> dams on the Columbia River and its tributaries. For salmon below the Grand Coulee Dam (a full obstruction), they may have to pass as many as ten dams to reach the sea and get past those same ten dams to return back to their natal streams (not counting any small dams on their tributary streams). There are also an additional four major dams on the Snake river before reaching the Hells Canyon Dam (a full obstruction).</a:t>
            </a:r>
          </a:p>
          <a:p>
            <a:endParaRPr lang="en-US" baseline="0" dirty="0" smtClean="0"/>
          </a:p>
        </p:txBody>
      </p:sp>
      <p:sp>
        <p:nvSpPr>
          <p:cNvPr id="4" name="Slide Number Placeholder 3"/>
          <p:cNvSpPr>
            <a:spLocks noGrp="1"/>
          </p:cNvSpPr>
          <p:nvPr>
            <p:ph type="sldNum" sz="quarter" idx="10"/>
          </p:nvPr>
        </p:nvSpPr>
        <p:spPr/>
        <p:txBody>
          <a:bodyPr/>
          <a:lstStyle/>
          <a:p>
            <a:fld id="{83B11A47-22BB-4950-B304-3538715BE679}"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Juvenile salmon do not generally find fish ladders on dams to head downstream. Instead, salmon typically pass through the turbines, over the spillways, or through the navigation locks. Obviously, going through a turbine or dropping off a spillway is a dangerous way to pass through a dam that results in mortality as high as 20%, depending on the dam.</a:t>
            </a:r>
          </a:p>
          <a:p>
            <a:endParaRPr lang="en-US" baseline="0" dirty="0" smtClean="0"/>
          </a:p>
          <a:p>
            <a:r>
              <a:rPr lang="en-US" baseline="0" dirty="0" smtClean="0"/>
              <a:t>The top-left image shows navigation canals and locks at the Bonneville Dam on the Columbia River. The lower left image shows penstocks that feed water into turbines. The image at right shows water flowing off the spillways at the </a:t>
            </a:r>
            <a:r>
              <a:rPr lang="en-US" baseline="0" dirty="0" err="1" smtClean="0"/>
              <a:t>Glines</a:t>
            </a:r>
            <a:r>
              <a:rPr lang="en-US" baseline="0" dirty="0" smtClean="0"/>
              <a:t> Canyon dam on the Elwha. If salmon did still exist above </a:t>
            </a:r>
            <a:r>
              <a:rPr lang="en-US" baseline="0" dirty="0" err="1" smtClean="0"/>
              <a:t>Glines</a:t>
            </a:r>
            <a:r>
              <a:rPr lang="en-US" baseline="0" dirty="0" smtClean="0"/>
              <a:t> Canyon dam, that 200-foot drop would be a killer.</a:t>
            </a:r>
            <a:endParaRPr lang="en-US" dirty="0"/>
          </a:p>
        </p:txBody>
      </p:sp>
      <p:sp>
        <p:nvSpPr>
          <p:cNvPr id="4" name="Slide Number Placeholder 3"/>
          <p:cNvSpPr>
            <a:spLocks noGrp="1"/>
          </p:cNvSpPr>
          <p:nvPr>
            <p:ph type="sldNum" sz="quarter" idx="10"/>
          </p:nvPr>
        </p:nvSpPr>
        <p:spPr/>
        <p:txBody>
          <a:bodyPr/>
          <a:lstStyle/>
          <a:p>
            <a:fld id="{83B11A47-22BB-4950-B304-3538715BE679}"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reduce</a:t>
            </a:r>
            <a:r>
              <a:rPr lang="en-US" baseline="0" dirty="0" smtClean="0"/>
              <a:t> mortality for juvenile salmon heading downstream, scientists have tried capturing tiny salmon, loading them onto barges, and taking them down the river then releasing them below the Bonneville Dam (the last one on the Columbia mainstem). There is debate about the effectiveness of this method, since salmon runs continue to struggle. </a:t>
            </a:r>
          </a:p>
          <a:p>
            <a:endParaRPr lang="en-US" baseline="0" dirty="0" smtClean="0"/>
          </a:p>
          <a:p>
            <a:r>
              <a:rPr lang="en-US" baseline="0" dirty="0" smtClean="0"/>
              <a:t>On the other hand, some say transporting juvenile salmon prevents the mortality related to dams, gets them down the river faster, removes them from the man-made lakes, and avoids other hazards such as predators. Others argue that it increases mortality by stressing them in cramped quarters where diseases are more likely to spread.</a:t>
            </a:r>
          </a:p>
          <a:p>
            <a:endParaRPr lang="en-US" baseline="0" dirty="0" smtClean="0"/>
          </a:p>
          <a:p>
            <a:r>
              <a:rPr lang="en-US" baseline="0" dirty="0" smtClean="0"/>
              <a:t>The data is really unclear about whether this process is helping salmon populations in the Columbia basin. This process is also done on other rivers that have either man-made or natural obstructions to salmon migration.</a:t>
            </a:r>
          </a:p>
        </p:txBody>
      </p:sp>
      <p:sp>
        <p:nvSpPr>
          <p:cNvPr id="4" name="Slide Number Placeholder 3"/>
          <p:cNvSpPr>
            <a:spLocks noGrp="1"/>
          </p:cNvSpPr>
          <p:nvPr>
            <p:ph type="sldNum" sz="quarter" idx="10"/>
          </p:nvPr>
        </p:nvSpPr>
        <p:spPr/>
        <p:txBody>
          <a:bodyPr/>
          <a:lstStyle/>
          <a:p>
            <a:fld id="{83B11A47-22BB-4950-B304-3538715BE679}"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early as the building</a:t>
            </a:r>
            <a:r>
              <a:rPr lang="en-US" baseline="0" dirty="0" smtClean="0"/>
              <a:t> of the Grand Coulee and Bonneville dams in the 1930’s, there was a recognition of the impact these huge structures would have on the anadromous fish of the Columbia River. The Bonneville Dam was built with fish ladders, but that proved technically unfeasible at the Grand Coulee Dam, resulting in it being a full obstruction to the upper 600 miles of the Columbia River for salmon runs.</a:t>
            </a:r>
          </a:p>
          <a:p>
            <a:endParaRPr lang="en-US" baseline="0" dirty="0" smtClean="0"/>
          </a:p>
          <a:p>
            <a:r>
              <a:rPr lang="en-US" baseline="0" dirty="0" smtClean="0"/>
              <a:t>Fish ladders have evolved over time to become more fish friendly. However, they are not entirely effective. Juvenile salmon do not normally find the fish ladders on the way down river and these ladders have not really been designed with juvenile fish in mind. </a:t>
            </a:r>
          </a:p>
          <a:p>
            <a:endParaRPr lang="en-US" baseline="0" dirty="0" smtClean="0"/>
          </a:p>
          <a:p>
            <a:r>
              <a:rPr lang="en-US" baseline="0" dirty="0" smtClean="0"/>
              <a:t>On the return, some adult fish have difficulty finding the ladders across the enormous area occupied by the dam. Some of the biggest issues fish have with dams is the inability to find the fish ladders and the disorientation fish have to entering artificially-created lake environments. </a:t>
            </a:r>
            <a:endParaRPr lang="en-US" dirty="0"/>
          </a:p>
        </p:txBody>
      </p:sp>
      <p:sp>
        <p:nvSpPr>
          <p:cNvPr id="4" name="Slide Number Placeholder 3"/>
          <p:cNvSpPr>
            <a:spLocks noGrp="1"/>
          </p:cNvSpPr>
          <p:nvPr>
            <p:ph type="sldNum" sz="quarter" idx="10"/>
          </p:nvPr>
        </p:nvSpPr>
        <p:spPr/>
        <p:txBody>
          <a:bodyPr/>
          <a:lstStyle/>
          <a:p>
            <a:fld id="{83B11A47-22BB-4950-B304-3538715BE679}"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Naturally, juvenile</a:t>
            </a:r>
            <a:r>
              <a:rPr lang="en-US" baseline="0" dirty="0" smtClean="0"/>
              <a:t> salmon head to sea in cold water following the strong currents of the river. However, when dams are put in, the river changes in three very significant ways:</a:t>
            </a:r>
          </a:p>
          <a:p>
            <a:endParaRPr lang="en-US" baseline="0" dirty="0" smtClean="0"/>
          </a:p>
          <a:p>
            <a:r>
              <a:rPr lang="en-US" baseline="0" dirty="0" smtClean="0"/>
              <a:t>First of all, by creating a huge slow-flowing reservoir many miles upstream, it changes the flow patterns of the river. Rather than cruising down the river in days or weeks, it can take juvenile salmon months to get to sea. Juvenile salmon also can become disoriented in these large, deep lakes and have difficulty following the flow of the river. This extra time increases the time juvenile salmon spend without adequate food supplies and increases the risks of predation.</a:t>
            </a:r>
          </a:p>
          <a:p>
            <a:endParaRPr lang="en-US" baseline="0" dirty="0" smtClean="0"/>
          </a:p>
          <a:p>
            <a:r>
              <a:rPr lang="en-US" baseline="0" dirty="0" smtClean="0"/>
              <a:t>In addition, the increased surface area and slower flow of the reservoir means that the water can absorb more sunlight and the temperature of the lake increases. High temperatures themselves can be lethal to juvenile salmon and can have effects like decreased oxygen supplies and the growth of toxic algae.</a:t>
            </a:r>
          </a:p>
          <a:p>
            <a:endParaRPr lang="en-US" baseline="0" dirty="0" smtClean="0"/>
          </a:p>
          <a:p>
            <a:r>
              <a:rPr lang="en-US" baseline="0" dirty="0" smtClean="0"/>
              <a:t>These lakes also make it easier for predators to spot and capture salmon. Rather than having rocks and logs for hiding places and being lost in whitewater, they now sit in the wide open for predators. In fact, seals, river otters, and diving birds often make their way to dams for the easy pickings. Some work their way into the reservoirs, while sea lions are famous for sitting at the exits of spillways and canals waiting for the salmon to emerge.</a:t>
            </a:r>
          </a:p>
          <a:p>
            <a:endParaRPr lang="en-US" baseline="0" dirty="0" smtClean="0"/>
          </a:p>
          <a:p>
            <a:r>
              <a:rPr lang="en-US" baseline="0" dirty="0" smtClean="0"/>
              <a:t>As for returning adults, if they are successful in finding the fish ladders and getting into the reservoir, it can be difficult for them to find their way upstream through the large slow-flowing lake, rather than using their natural inclination to fight the current.</a:t>
            </a:r>
            <a:endParaRPr lang="en-US" dirty="0"/>
          </a:p>
        </p:txBody>
      </p:sp>
      <p:sp>
        <p:nvSpPr>
          <p:cNvPr id="4" name="Slide Number Placeholder 3"/>
          <p:cNvSpPr>
            <a:spLocks noGrp="1"/>
          </p:cNvSpPr>
          <p:nvPr>
            <p:ph type="sldNum" sz="quarter" idx="10"/>
          </p:nvPr>
        </p:nvSpPr>
        <p:spPr/>
        <p:txBody>
          <a:bodyPr/>
          <a:lstStyle/>
          <a:p>
            <a:fld id="{83B11A47-22BB-4950-B304-3538715BE679}"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One location where adults are trucked upstream rather on using fish ladders is on the South Fork </a:t>
            </a:r>
            <a:r>
              <a:rPr lang="en-US" baseline="0" dirty="0" err="1" smtClean="0"/>
              <a:t>Skykomish</a:t>
            </a:r>
            <a:r>
              <a:rPr lang="en-US" baseline="0" dirty="0" smtClean="0"/>
              <a:t> River. Here, three waterfalls near the confluence of the North and South Forks prevent migration for up to 90 miles of the South Fork. A fish ladder was originally built on the first falls, Sunset Falls. But, it ended up being so expensive they could not afford to built the two others that were needed. So, the WDFW started trucking adult salmon 3.5 miles past all three falls for migration and spawning. The falls are not steep enough to produce significant mortality for juvenile salmon going downstream, so on their way to the ocean they just tumble down the falls.</a:t>
            </a:r>
            <a:endParaRPr lang="en-US" dirty="0" smtClean="0"/>
          </a:p>
          <a:p>
            <a:endParaRPr lang="en-US" dirty="0"/>
          </a:p>
        </p:txBody>
      </p:sp>
      <p:sp>
        <p:nvSpPr>
          <p:cNvPr id="4" name="Slide Number Placeholder 3"/>
          <p:cNvSpPr>
            <a:spLocks noGrp="1"/>
          </p:cNvSpPr>
          <p:nvPr>
            <p:ph type="sldNum" sz="quarter" idx="10"/>
          </p:nvPr>
        </p:nvSpPr>
        <p:spPr/>
        <p:txBody>
          <a:bodyPr/>
          <a:lstStyle/>
          <a:p>
            <a:fld id="{83B11A47-22BB-4950-B304-3538715BE679}"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Celilo</a:t>
            </a:r>
            <a:r>
              <a:rPr lang="en-US" dirty="0" smtClean="0"/>
              <a:t> Falls,</a:t>
            </a:r>
            <a:r>
              <a:rPr lang="en-US" baseline="0" dirty="0" smtClean="0"/>
              <a:t> near the </a:t>
            </a:r>
            <a:r>
              <a:rPr lang="en-US" baseline="0" dirty="0" err="1" smtClean="0"/>
              <a:t>The</a:t>
            </a:r>
            <a:r>
              <a:rPr lang="en-US" baseline="0" dirty="0" smtClean="0"/>
              <a:t> </a:t>
            </a:r>
            <a:r>
              <a:rPr lang="en-US" baseline="0" dirty="0" err="1" smtClean="0"/>
              <a:t>Dalles</a:t>
            </a:r>
            <a:r>
              <a:rPr lang="en-US" baseline="0" dirty="0" smtClean="0"/>
              <a:t>, Oregon, was a series of massive falls on the Columbia river as it approached the Cascade mountains. It was a famous platform fishing site for Native Americans to capture salmon that were scaling the Cascades on their way up the river. In 1957, the completion of The </a:t>
            </a:r>
            <a:r>
              <a:rPr lang="en-US" baseline="0" dirty="0" err="1" smtClean="0"/>
              <a:t>Dalles</a:t>
            </a:r>
            <a:r>
              <a:rPr lang="en-US" baseline="0" dirty="0" smtClean="0"/>
              <a:t> Dam, created a reservoir that flooded the falls and made them fall silent. This is an example of the changes in water velocity and environment that salmon have experienced.</a:t>
            </a:r>
            <a:endParaRPr lang="en-US" dirty="0"/>
          </a:p>
        </p:txBody>
      </p:sp>
      <p:sp>
        <p:nvSpPr>
          <p:cNvPr id="4" name="Slide Number Placeholder 3"/>
          <p:cNvSpPr>
            <a:spLocks noGrp="1"/>
          </p:cNvSpPr>
          <p:nvPr>
            <p:ph type="sldNum" sz="quarter" idx="10"/>
          </p:nvPr>
        </p:nvSpPr>
        <p:spPr/>
        <p:txBody>
          <a:bodyPr/>
          <a:lstStyle/>
          <a:p>
            <a:fld id="{83B11A47-22BB-4950-B304-3538715BE679}"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38200" y="1066800"/>
            <a:ext cx="7467600" cy="1828090"/>
          </a:xfrm>
        </p:spPr>
        <p:txBody>
          <a:bodyPr anchor="b">
            <a:normAutofit/>
          </a:bodyPr>
          <a:lstStyle>
            <a:lvl1pPr>
              <a:defRPr sz="4800">
                <a:latin typeface="Andalus" pitchFamily="18" charset="-78"/>
                <a:cs typeface="Andalus" pitchFamily="18" charset="-78"/>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752600" y="2895600"/>
            <a:ext cx="5712179" cy="1521178"/>
          </a:xfrm>
        </p:spPr>
        <p:txBody>
          <a:bodyPr/>
          <a:lstStyle>
            <a:lvl1pPr marL="0" indent="0" algn="ctr">
              <a:buNone/>
              <a:defRPr>
                <a:solidFill>
                  <a:schemeClr val="tx2"/>
                </a:solidFill>
                <a:latin typeface="Cambr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986" y="3429000"/>
            <a:ext cx="2667000" cy="2611438"/>
          </a:xfrm>
          <a:prstGeom prst="rect">
            <a:avLst/>
          </a:prstGeom>
        </p:spPr>
      </p:pic>
      <p:sp>
        <p:nvSpPr>
          <p:cNvPr id="6"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3"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extLst>
      <p:ext uri="{BB962C8B-B14F-4D97-AF65-F5344CB8AC3E}">
        <p14:creationId xmlns:p14="http://schemas.microsoft.com/office/powerpoint/2010/main" val="351890068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gs>
            <a:gs pos="75000">
              <a:schemeClr val="accent1">
                <a:lumMod val="60000"/>
                <a:lumOff val="40000"/>
              </a:schemeClr>
            </a:gs>
            <a:gs pos="100000">
              <a:schemeClr val="accent1">
                <a:lumMod val="0"/>
                <a:lumOff val="10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5023" y="817582"/>
            <a:ext cx="6965245" cy="1202485"/>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63040" y="2119257"/>
            <a:ext cx="6196405" cy="3603812"/>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Footer Placeholder 4"/>
          <p:cNvSpPr>
            <a:spLocks noGrp="1"/>
          </p:cNvSpPr>
          <p:nvPr>
            <p:ph type="ftr" sz="quarter" idx="3"/>
          </p:nvPr>
        </p:nvSpPr>
        <p:spPr>
          <a:xfrm>
            <a:off x="7391400" y="6569075"/>
            <a:ext cx="1752600" cy="288925"/>
          </a:xfrm>
          <a:prstGeom prst="rect">
            <a:avLst/>
          </a:prstGeom>
        </p:spPr>
        <p:txBody>
          <a:bodyPr/>
          <a:lstStyle>
            <a:lvl1pPr>
              <a:defRPr sz="1400" b="1">
                <a:ln w="3175">
                  <a:solidFill>
                    <a:schemeClr val="accent1">
                      <a:lumMod val="20000"/>
                      <a:lumOff val="80000"/>
                    </a:schemeClr>
                  </a:solidFill>
                </a:ln>
                <a:solidFill>
                  <a:schemeClr val="tx1"/>
                </a:solidFill>
                <a:latin typeface="Calibri" pitchFamily="34" charset="0"/>
                <a:cs typeface="Calibri" pitchFamily="34" charset="0"/>
              </a:defRPr>
            </a:lvl1pPr>
          </a:lstStyle>
          <a:p>
            <a:r>
              <a:rPr lang="en-US" smtClean="0"/>
              <a:t>FREEING THE ELWHA</a:t>
            </a: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iming>
    <p:tnLst>
      <p:par>
        <p:cTn id="1" dur="indefinite" restart="never" nodeType="tmRoot"/>
      </p:par>
    </p:tnLst>
  </p:timing>
  <p:hf sldNum="0" hdr="0" dt="0"/>
  <p:txStyles>
    <p:titleStyle>
      <a:lvl1pPr algn="ctr" defTabSz="914400" rtl="0" eaLnBrk="1" latinLnBrk="0" hangingPunct="1">
        <a:spcBef>
          <a:spcPct val="0"/>
        </a:spcBef>
        <a:buNone/>
        <a:defRPr sz="4400" kern="1200">
          <a:solidFill>
            <a:schemeClr val="tx1"/>
          </a:solidFill>
          <a:latin typeface="Andalus" pitchFamily="18" charset="-78"/>
          <a:ea typeface="+mj-ea"/>
          <a:cs typeface="Andalus" pitchFamily="18" charset="-78"/>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Cambria" pitchFamily="18" charset="0"/>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Cambria" pitchFamily="18" charset="0"/>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Cambria" pitchFamily="18" charset="0"/>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Cambria" pitchFamily="18" charset="0"/>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Cambria" pitchFamily="18" charset="0"/>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upload.wikimedia.org/wikipedia/commons/b/b0/Corps-engineers-archives_celilo_falls_color.jpg"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upload.wikimedia.org/wikipedia/en/2/2a/Salmon_River.JPG" TargetMode="External"/><Relationship Id="rId7" Type="http://schemas.openxmlformats.org/officeDocument/2006/relationships/hyperlink" Target="http://upload.wikimedia.org/wikipedia/en/4/45/Sawtooth_Mountains_and_Salmon_River.JPG" TargetMode="External"/><Relationship Id="rId12"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1.png"/><Relationship Id="rId11" Type="http://schemas.openxmlformats.org/officeDocument/2006/relationships/hyperlink" Target="http://upload.wikimedia.org/wikipedia/commons/5/57/LGLandDam.jpg" TargetMode="External"/><Relationship Id="rId5" Type="http://schemas.openxmlformats.org/officeDocument/2006/relationships/hyperlink" Target="http://upload.wikimedia.org/wikipedia/commons/3/39/Salmon_River_Idaho_Map.png" TargetMode="External"/><Relationship Id="rId10" Type="http://schemas.openxmlformats.org/officeDocument/2006/relationships/image" Target="../media/image33.jpeg"/><Relationship Id="rId4" Type="http://schemas.openxmlformats.org/officeDocument/2006/relationships/image" Target="../media/image30.jpeg"/><Relationship Id="rId9" Type="http://schemas.openxmlformats.org/officeDocument/2006/relationships/hyperlink" Target="http://upload.wikimedia.org/wikipedia/commons/0/05/LwrGrDam1.jpg"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upload.wikimedia.org/wikipedia/commons/2/2d/DC_and_Sawtooth_314.jpg" TargetMode="External"/><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9" Type="http://schemas.openxmlformats.org/officeDocument/2006/relationships/image" Target="../media/image40.jpeg"/></Relationships>
</file>

<file path=ppt/slides/_rels/slide14.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upload.wikimedia.org/wikipedia/commons/e/eb/Columbiavalley_lake.jpg" TargetMode="External"/><Relationship Id="rId5" Type="http://schemas.openxmlformats.org/officeDocument/2006/relationships/image" Target="../media/image5.jpeg"/><Relationship Id="rId4" Type="http://schemas.openxmlformats.org/officeDocument/2006/relationships/hyperlink" Target="http://upload.wikimedia.org/wikipedia/en/3/35/Shoshone_Falls.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hyperlink" Target="http://upload.wikimedia.org/wikipedia/en/2/24/Hells-canyon-dam-id-us.jp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7" Type="http://schemas.openxmlformats.org/officeDocument/2006/relationships/image" Target="../media/image14.tiff"/><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hyperlink" Target="http://upload.wikimedia.org/wikipedia/commons/2/2c/Ohakuri_Dam_Blue_Penstocks.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6.jpeg"/><Relationship Id="rId4" Type="http://schemas.openxmlformats.org/officeDocument/2006/relationships/hyperlink" Target="http://wfrc.usgs.gov/outreach/cook.web/river2.ht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hyperlink" Target="http://upload.wikimedia.org/wikipedia/commons/6/6e/Chittenden_Locks_-_fish_ladder_viewing_02.jp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upload.wikimedia.org/wikipedia/commons/c/c5/LwrGrDam2.jpg" TargetMode="External"/><Relationship Id="rId7"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hyperlink" Target="http://upload.wikimedia.org/wikipedia/commons/6/6c/Chief_Joseph_Dam.jpg" TargetMode="Externa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Dams in the Pacific Northwest</a:t>
            </a:r>
            <a:endParaRPr lang="en-US" dirty="0"/>
          </a:p>
        </p:txBody>
      </p:sp>
      <p:sp>
        <p:nvSpPr>
          <p:cNvPr id="3" name="Subtitle 2"/>
          <p:cNvSpPr>
            <a:spLocks noGrp="1"/>
          </p:cNvSpPr>
          <p:nvPr>
            <p:ph type="subTitle" idx="1"/>
          </p:nvPr>
        </p:nvSpPr>
        <p:spPr/>
        <p:txBody>
          <a:bodyPr/>
          <a:lstStyle/>
          <a:p>
            <a:r>
              <a:rPr lang="en-US" dirty="0" smtClean="0"/>
              <a:t>Impacts on Anadromous Fish</a:t>
            </a:r>
            <a:endParaRPr lang="en-US" dirty="0"/>
          </a:p>
        </p:txBody>
      </p:sp>
      <p:sp>
        <p:nvSpPr>
          <p:cNvPr id="4" name="Footer Placeholder 3"/>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Corps-engineers-archives celilo falls color.jpg">
            <a:hlinkClick r:id="rId3"/>
          </p:cNvPr>
          <p:cNvPicPr>
            <a:picLocks noChangeAspect="1" noChangeArrowheads="1"/>
          </p:cNvPicPr>
          <p:nvPr/>
        </p:nvPicPr>
        <p:blipFill>
          <a:blip r:embed="rId4"/>
          <a:srcRect/>
          <a:stretch>
            <a:fillRect/>
          </a:stretch>
        </p:blipFill>
        <p:spPr bwMode="auto">
          <a:xfrm>
            <a:off x="1066800" y="1828800"/>
            <a:ext cx="6858000" cy="5029200"/>
          </a:xfrm>
          <a:prstGeom prst="rect">
            <a:avLst/>
          </a:prstGeom>
          <a:noFill/>
        </p:spPr>
      </p:pic>
      <p:pic>
        <p:nvPicPr>
          <p:cNvPr id="23558" name="Picture 6" descr="The Dalles Dam image"/>
          <p:cNvPicPr>
            <a:picLocks noChangeAspect="1" noChangeArrowheads="1"/>
          </p:cNvPicPr>
          <p:nvPr/>
        </p:nvPicPr>
        <p:blipFill>
          <a:blip r:embed="rId5"/>
          <a:srcRect/>
          <a:stretch>
            <a:fillRect/>
          </a:stretch>
        </p:blipFill>
        <p:spPr bwMode="auto">
          <a:xfrm>
            <a:off x="1066800" y="1828800"/>
            <a:ext cx="6858000" cy="5029200"/>
          </a:xfrm>
          <a:prstGeom prst="rect">
            <a:avLst/>
          </a:prstGeom>
          <a:noFill/>
        </p:spPr>
      </p:pic>
      <p:sp>
        <p:nvSpPr>
          <p:cNvPr id="2" name="Title 1"/>
          <p:cNvSpPr>
            <a:spLocks noGrp="1"/>
          </p:cNvSpPr>
          <p:nvPr>
            <p:ph type="title"/>
          </p:nvPr>
        </p:nvSpPr>
        <p:spPr/>
        <p:txBody>
          <a:bodyPr>
            <a:normAutofit/>
          </a:bodyPr>
          <a:lstStyle/>
          <a:p>
            <a:r>
              <a:rPr lang="en-US" sz="3200" dirty="0" smtClean="0"/>
              <a:t>The Silencing of </a:t>
            </a:r>
            <a:r>
              <a:rPr lang="en-US" sz="3200" dirty="0" err="1" smtClean="0"/>
              <a:t>Celilo</a:t>
            </a:r>
            <a:r>
              <a:rPr lang="en-US" sz="3200" dirty="0" smtClean="0"/>
              <a:t> Falls</a:t>
            </a:r>
            <a:endParaRPr lang="en-US" sz="3200" dirty="0"/>
          </a:p>
        </p:txBody>
      </p:sp>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20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377" y="381000"/>
            <a:ext cx="6965245" cy="1202485"/>
          </a:xfrm>
        </p:spPr>
        <p:txBody>
          <a:bodyPr>
            <a:normAutofit/>
          </a:bodyPr>
          <a:lstStyle/>
          <a:p>
            <a:r>
              <a:rPr lang="en-US" sz="3200" dirty="0" smtClean="0"/>
              <a:t>Hanford Reach</a:t>
            </a:r>
            <a:endParaRPr lang="en-US" sz="3200" dirty="0"/>
          </a:p>
        </p:txBody>
      </p:sp>
      <p:sp>
        <p:nvSpPr>
          <p:cNvPr id="3" name="Content Placeholder 2"/>
          <p:cNvSpPr>
            <a:spLocks noGrp="1"/>
          </p:cNvSpPr>
          <p:nvPr>
            <p:ph idx="1"/>
          </p:nvPr>
        </p:nvSpPr>
        <p:spPr>
          <a:xfrm>
            <a:off x="152400" y="1219201"/>
            <a:ext cx="8839200" cy="2133600"/>
          </a:xfrm>
        </p:spPr>
        <p:txBody>
          <a:bodyPr>
            <a:normAutofit/>
          </a:bodyPr>
          <a:lstStyle/>
          <a:p>
            <a:r>
              <a:rPr lang="en-US" sz="2400" dirty="0" smtClean="0"/>
              <a:t>The last undammed, free-flowing stretch of the Columbia river left.</a:t>
            </a:r>
          </a:p>
          <a:p>
            <a:r>
              <a:rPr lang="en-US" sz="2400" dirty="0" smtClean="0"/>
              <a:t>Despite it being a low hot desert, this stretch is a very important spawning ground for fall </a:t>
            </a:r>
            <a:r>
              <a:rPr lang="en-US" sz="2400" dirty="0" err="1" smtClean="0"/>
              <a:t>chinook</a:t>
            </a:r>
            <a:r>
              <a:rPr lang="en-US" sz="2400" dirty="0" smtClean="0"/>
              <a:t>. </a:t>
            </a:r>
            <a:endParaRPr lang="en-US" sz="2400" dirty="0"/>
          </a:p>
        </p:txBody>
      </p:sp>
      <p:pic>
        <p:nvPicPr>
          <p:cNvPr id="28674" name="Picture 2" descr="http://upload.wikimedia.org/wikipedia/commons/6/6d/Hanford_Reach.jpg"/>
          <p:cNvPicPr>
            <a:picLocks noChangeAspect="1" noChangeArrowheads="1"/>
          </p:cNvPicPr>
          <p:nvPr/>
        </p:nvPicPr>
        <p:blipFill>
          <a:blip r:embed="rId3"/>
          <a:srcRect/>
          <a:stretch>
            <a:fillRect/>
          </a:stretch>
        </p:blipFill>
        <p:spPr bwMode="auto">
          <a:xfrm>
            <a:off x="4572000" y="3429001"/>
            <a:ext cx="4572000" cy="3429000"/>
          </a:xfrm>
          <a:prstGeom prst="rect">
            <a:avLst/>
          </a:prstGeom>
          <a:noFill/>
        </p:spPr>
      </p:pic>
      <p:pic>
        <p:nvPicPr>
          <p:cNvPr id="28677" name="Picture 5" descr="White Bluffs"/>
          <p:cNvPicPr>
            <a:picLocks noChangeAspect="1" noChangeArrowheads="1"/>
          </p:cNvPicPr>
          <p:nvPr/>
        </p:nvPicPr>
        <p:blipFill>
          <a:blip r:embed="rId4"/>
          <a:srcRect/>
          <a:stretch>
            <a:fillRect/>
          </a:stretch>
        </p:blipFill>
        <p:spPr bwMode="auto">
          <a:xfrm>
            <a:off x="0" y="3429000"/>
            <a:ext cx="4572000" cy="3429000"/>
          </a:xfrm>
          <a:prstGeom prst="rect">
            <a:avLst/>
          </a:prstGeom>
          <a:noFill/>
        </p:spPr>
      </p:pic>
      <p:sp>
        <p:nvSpPr>
          <p:cNvPr id="4" name="Footer Placeholder 3"/>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458200" cy="838200"/>
          </a:xfrm>
        </p:spPr>
        <p:txBody>
          <a:bodyPr>
            <a:noAutofit/>
          </a:bodyPr>
          <a:lstStyle/>
          <a:p>
            <a:r>
              <a:rPr lang="en-US" sz="3200" dirty="0" smtClean="0"/>
              <a:t>Saving the Salmon River Salmon</a:t>
            </a:r>
            <a:br>
              <a:rPr lang="en-US" sz="3200" dirty="0" smtClean="0"/>
            </a:br>
            <a:endParaRPr lang="en-US" sz="3200" dirty="0"/>
          </a:p>
        </p:txBody>
      </p:sp>
      <p:pic>
        <p:nvPicPr>
          <p:cNvPr id="3076" name="Picture 4" descr="Image:Salmon River.JPG">
            <a:hlinkClick r:id="rId3"/>
          </p:cNvPr>
          <p:cNvPicPr>
            <a:picLocks noChangeAspect="1" noChangeArrowheads="1"/>
          </p:cNvPicPr>
          <p:nvPr/>
        </p:nvPicPr>
        <p:blipFill>
          <a:blip r:embed="rId4"/>
          <a:srcRect t="2381" r="3571"/>
          <a:stretch>
            <a:fillRect/>
          </a:stretch>
        </p:blipFill>
        <p:spPr bwMode="auto">
          <a:xfrm>
            <a:off x="5181600" y="3849511"/>
            <a:ext cx="3962400" cy="3008489"/>
          </a:xfrm>
          <a:prstGeom prst="rect">
            <a:avLst/>
          </a:prstGeom>
          <a:noFill/>
        </p:spPr>
      </p:pic>
      <p:pic>
        <p:nvPicPr>
          <p:cNvPr id="3074" name="Picture 2" descr="Image:Salmon River Idaho Map.png">
            <a:hlinkClick r:id="rId5"/>
          </p:cNvPr>
          <p:cNvPicPr>
            <a:picLocks noChangeAspect="1" noChangeArrowheads="1"/>
          </p:cNvPicPr>
          <p:nvPr/>
        </p:nvPicPr>
        <p:blipFill>
          <a:blip r:embed="rId6"/>
          <a:srcRect l="1429" t="1887" r="1429" b="1887"/>
          <a:stretch>
            <a:fillRect/>
          </a:stretch>
        </p:blipFill>
        <p:spPr bwMode="auto">
          <a:xfrm>
            <a:off x="0" y="2971800"/>
            <a:ext cx="5181600" cy="3886200"/>
          </a:xfrm>
          <a:prstGeom prst="rect">
            <a:avLst/>
          </a:prstGeom>
          <a:noFill/>
        </p:spPr>
      </p:pic>
      <p:sp>
        <p:nvSpPr>
          <p:cNvPr id="7" name="Rectangle 6"/>
          <p:cNvSpPr/>
          <p:nvPr/>
        </p:nvSpPr>
        <p:spPr>
          <a:xfrm>
            <a:off x="3352800" y="5562600"/>
            <a:ext cx="135038" cy="388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flipV="1">
            <a:off x="2514600" y="5105399"/>
            <a:ext cx="109960" cy="45719"/>
          </a:xfrm>
          <a:prstGeom prst="rect">
            <a:avLst/>
          </a:prstGeom>
          <a:scene3d>
            <a:camera prst="orthographicFront">
              <a:rot lat="0" lon="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590800" y="5029200"/>
            <a:ext cx="130311" cy="47249"/>
          </a:xfrm>
          <a:prstGeom prst="rect">
            <a:avLst/>
          </a:prstGeom>
          <a:scene3d>
            <a:camera prst="orthographicFront">
              <a:rot lat="0" lon="0" rev="7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895600" y="4953000"/>
            <a:ext cx="135038" cy="38814"/>
          </a:xfrm>
          <a:prstGeom prst="rect">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2743200" y="5029200"/>
            <a:ext cx="135038" cy="38814"/>
          </a:xfrm>
          <a:prstGeom prst="rect">
            <a:avLst/>
          </a:prstGeom>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093089" y="5693556"/>
            <a:ext cx="1179202" cy="235163"/>
          </a:xfrm>
          <a:prstGeom prst="rect">
            <a:avLst/>
          </a:prstGeom>
          <a:noFill/>
        </p:spPr>
        <p:txBody>
          <a:bodyPr wrap="none" rtlCol="0">
            <a:spAutoFit/>
          </a:bodyPr>
          <a:lstStyle/>
          <a:p>
            <a:r>
              <a:rPr lang="en-US" sz="1200" dirty="0" smtClean="0"/>
              <a:t>Blocked to salmon</a:t>
            </a:r>
            <a:endParaRPr lang="en-US" sz="1200" dirty="0"/>
          </a:p>
        </p:txBody>
      </p:sp>
      <p:cxnSp>
        <p:nvCxnSpPr>
          <p:cNvPr id="18" name="Straight Arrow Connector 17"/>
          <p:cNvCxnSpPr>
            <a:stCxn id="16" idx="0"/>
          </p:cNvCxnSpPr>
          <p:nvPr/>
        </p:nvCxnSpPr>
        <p:spPr>
          <a:xfrm rot="5400000" flipH="1" flipV="1">
            <a:off x="2998387" y="5248476"/>
            <a:ext cx="129383" cy="7607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3078" name="Picture 6" descr="Image:Sawtooth Mountains and Salmon River.JPG">
            <a:hlinkClick r:id="rId7"/>
          </p:cNvPr>
          <p:cNvPicPr>
            <a:picLocks noChangeAspect="1" noChangeArrowheads="1"/>
          </p:cNvPicPr>
          <p:nvPr/>
        </p:nvPicPr>
        <p:blipFill>
          <a:blip r:embed="rId8"/>
          <a:srcRect/>
          <a:stretch>
            <a:fillRect/>
          </a:stretch>
        </p:blipFill>
        <p:spPr bwMode="auto">
          <a:xfrm>
            <a:off x="5181600" y="1066800"/>
            <a:ext cx="3962400" cy="2971800"/>
          </a:xfrm>
          <a:prstGeom prst="rect">
            <a:avLst/>
          </a:prstGeom>
          <a:noFill/>
        </p:spPr>
      </p:pic>
      <p:sp>
        <p:nvSpPr>
          <p:cNvPr id="14" name="TextBox 13"/>
          <p:cNvSpPr txBox="1"/>
          <p:nvPr/>
        </p:nvSpPr>
        <p:spPr>
          <a:xfrm>
            <a:off x="838200" y="1676400"/>
            <a:ext cx="3082575" cy="461665"/>
          </a:xfrm>
          <a:prstGeom prst="rect">
            <a:avLst/>
          </a:prstGeom>
          <a:noFill/>
        </p:spPr>
        <p:txBody>
          <a:bodyPr wrap="none" rtlCol="0">
            <a:spAutoFit/>
          </a:bodyPr>
          <a:lstStyle/>
          <a:p>
            <a:r>
              <a:rPr lang="en-US" sz="2400" dirty="0" smtClean="0"/>
              <a:t>Time for dam removal?</a:t>
            </a:r>
            <a:endParaRPr lang="en-US" sz="2400" dirty="0"/>
          </a:p>
        </p:txBody>
      </p:sp>
      <p:grpSp>
        <p:nvGrpSpPr>
          <p:cNvPr id="17" name="Group 16"/>
          <p:cNvGrpSpPr/>
          <p:nvPr/>
        </p:nvGrpSpPr>
        <p:grpSpPr>
          <a:xfrm>
            <a:off x="5181600" y="746288"/>
            <a:ext cx="3962400" cy="6111712"/>
            <a:chOff x="5181600" y="746288"/>
            <a:chExt cx="3962400" cy="6111712"/>
          </a:xfrm>
        </p:grpSpPr>
        <p:pic>
          <p:nvPicPr>
            <p:cNvPr id="6146" name="Picture 2" descr="Image:LwrGrDam1.jpg">
              <a:hlinkClick r:id="rId9"/>
            </p:cNvPr>
            <p:cNvPicPr>
              <a:picLocks noChangeAspect="1" noChangeArrowheads="1"/>
            </p:cNvPicPr>
            <p:nvPr/>
          </p:nvPicPr>
          <p:blipFill>
            <a:blip r:embed="rId10"/>
            <a:srcRect l="13875"/>
            <a:stretch>
              <a:fillRect/>
            </a:stretch>
          </p:blipFill>
          <p:spPr bwMode="auto">
            <a:xfrm>
              <a:off x="5181600" y="3810000"/>
              <a:ext cx="3962400" cy="3048000"/>
            </a:xfrm>
            <a:prstGeom prst="rect">
              <a:avLst/>
            </a:prstGeom>
            <a:noFill/>
          </p:spPr>
        </p:pic>
        <p:pic>
          <p:nvPicPr>
            <p:cNvPr id="6148" name="Picture 4" descr="Image:LGLandDam.jpg">
              <a:hlinkClick r:id="rId11"/>
            </p:cNvPr>
            <p:cNvPicPr>
              <a:picLocks noChangeAspect="1" noChangeArrowheads="1"/>
            </p:cNvPicPr>
            <p:nvPr/>
          </p:nvPicPr>
          <p:blipFill>
            <a:blip r:embed="rId12"/>
            <a:srcRect/>
            <a:stretch>
              <a:fillRect/>
            </a:stretch>
          </p:blipFill>
          <p:spPr bwMode="auto">
            <a:xfrm>
              <a:off x="5181600" y="746288"/>
              <a:ext cx="3962400" cy="3063711"/>
            </a:xfrm>
            <a:prstGeom prst="rect">
              <a:avLst/>
            </a:prstGeom>
            <a:noFill/>
          </p:spPr>
        </p:pic>
      </p:grpSp>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17"/>
                                        </p:tgtEl>
                                      </p:cBhvr>
                                    </p:animEffect>
                                    <p:set>
                                      <p:cBhvr>
                                        <p:cTn id="7"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133600"/>
            <a:ext cx="4572000" cy="715962"/>
          </a:xfrm>
        </p:spPr>
        <p:txBody>
          <a:bodyPr>
            <a:normAutofit/>
          </a:bodyPr>
          <a:lstStyle/>
          <a:p>
            <a:r>
              <a:rPr lang="en-US" sz="3200" dirty="0" smtClean="0"/>
              <a:t>Redfish Lake, Idaho</a:t>
            </a:r>
            <a:endParaRPr lang="en-US" sz="3200" dirty="0"/>
          </a:p>
        </p:txBody>
      </p:sp>
      <p:pic>
        <p:nvPicPr>
          <p:cNvPr id="5" name="Content Placeholder 4" descr="Sockeyeschooling.jpg"/>
          <p:cNvPicPr>
            <a:picLocks noGrp="1" noChangeAspect="1"/>
          </p:cNvPicPr>
          <p:nvPr>
            <p:ph idx="1"/>
          </p:nvPr>
        </p:nvPicPr>
        <p:blipFill>
          <a:blip r:embed="rId3">
            <a:lum bright="10000" contrast="30000"/>
          </a:blip>
          <a:srcRect l="6383" t="16000" r="4255"/>
          <a:stretch>
            <a:fillRect/>
          </a:stretch>
        </p:blipFill>
        <p:spPr>
          <a:xfrm>
            <a:off x="0" y="0"/>
            <a:ext cx="3200400" cy="2133600"/>
          </a:xfrm>
        </p:spPr>
      </p:pic>
      <p:pic>
        <p:nvPicPr>
          <p:cNvPr id="6" name="Picture 5" descr="Sockeyesalmon.jpg"/>
          <p:cNvPicPr>
            <a:picLocks noChangeAspect="1"/>
          </p:cNvPicPr>
          <p:nvPr/>
        </p:nvPicPr>
        <p:blipFill>
          <a:blip r:embed="rId4"/>
          <a:stretch>
            <a:fillRect/>
          </a:stretch>
        </p:blipFill>
        <p:spPr>
          <a:xfrm>
            <a:off x="3124200" y="0"/>
            <a:ext cx="2819400" cy="2133600"/>
          </a:xfrm>
          <a:prstGeom prst="rect">
            <a:avLst/>
          </a:prstGeom>
        </p:spPr>
      </p:pic>
      <p:pic>
        <p:nvPicPr>
          <p:cNvPr id="24580" name="Picture 4" descr="http://media.idahostatesman.com/smedia/2008/09/02/23/658-0903_Local_Salmon_1.standalone.prod_affiliate.36.JPG"/>
          <p:cNvPicPr>
            <a:picLocks noChangeAspect="1" noChangeArrowheads="1"/>
          </p:cNvPicPr>
          <p:nvPr/>
        </p:nvPicPr>
        <p:blipFill>
          <a:blip r:embed="rId5"/>
          <a:srcRect/>
          <a:stretch>
            <a:fillRect/>
          </a:stretch>
        </p:blipFill>
        <p:spPr bwMode="auto">
          <a:xfrm>
            <a:off x="5943600" y="4617720"/>
            <a:ext cx="3200400" cy="2240280"/>
          </a:xfrm>
          <a:prstGeom prst="rect">
            <a:avLst/>
          </a:prstGeom>
          <a:noFill/>
        </p:spPr>
      </p:pic>
      <p:pic>
        <p:nvPicPr>
          <p:cNvPr id="24582" name="Picture 6" descr="Manchester Research Station"/>
          <p:cNvPicPr>
            <a:picLocks noChangeAspect="1" noChangeArrowheads="1"/>
          </p:cNvPicPr>
          <p:nvPr/>
        </p:nvPicPr>
        <p:blipFill>
          <a:blip r:embed="rId6"/>
          <a:srcRect/>
          <a:stretch>
            <a:fillRect/>
          </a:stretch>
        </p:blipFill>
        <p:spPr bwMode="auto">
          <a:xfrm>
            <a:off x="5955196" y="2514600"/>
            <a:ext cx="3188804" cy="2133600"/>
          </a:xfrm>
          <a:prstGeom prst="rect">
            <a:avLst/>
          </a:prstGeom>
          <a:noFill/>
        </p:spPr>
      </p:pic>
      <p:pic>
        <p:nvPicPr>
          <p:cNvPr id="24586" name="Picture 10" descr="http://www.absc.usgs.gov/research/Fisheries/Lake_Clark/images/sockeye_in_net.jpg"/>
          <p:cNvPicPr>
            <a:picLocks noChangeAspect="1" noChangeArrowheads="1"/>
          </p:cNvPicPr>
          <p:nvPr/>
        </p:nvPicPr>
        <p:blipFill>
          <a:blip r:embed="rId7"/>
          <a:srcRect/>
          <a:stretch>
            <a:fillRect/>
          </a:stretch>
        </p:blipFill>
        <p:spPr bwMode="auto">
          <a:xfrm>
            <a:off x="5943600" y="0"/>
            <a:ext cx="3200400" cy="2514600"/>
          </a:xfrm>
          <a:prstGeom prst="rect">
            <a:avLst/>
          </a:prstGeom>
          <a:noFill/>
        </p:spPr>
      </p:pic>
      <p:pic>
        <p:nvPicPr>
          <p:cNvPr id="24578" name="Picture 2" descr="Image:DC and Sawtooth 314.jpg">
            <a:hlinkClick r:id="rId8"/>
          </p:cNvPr>
          <p:cNvPicPr>
            <a:picLocks noChangeAspect="1" noChangeArrowheads="1"/>
          </p:cNvPicPr>
          <p:nvPr/>
        </p:nvPicPr>
        <p:blipFill>
          <a:blip r:embed="rId9"/>
          <a:srcRect/>
          <a:stretch>
            <a:fillRect/>
          </a:stretch>
        </p:blipFill>
        <p:spPr bwMode="auto">
          <a:xfrm>
            <a:off x="0" y="2133600"/>
            <a:ext cx="5943600" cy="4724400"/>
          </a:xfrm>
          <a:prstGeom prst="rect">
            <a:avLst/>
          </a:prstGeom>
          <a:noFill/>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534400" cy="4525963"/>
          </a:xfrm>
        </p:spPr>
        <p:txBody>
          <a:bodyPr>
            <a:normAutofit/>
          </a:bodyPr>
          <a:lstStyle/>
          <a:p>
            <a:pPr algn="ctr">
              <a:buNone/>
            </a:pPr>
            <a:r>
              <a:rPr lang="en-US" sz="2800" dirty="0" smtClean="0"/>
              <a:t>This project was made possible in part by a grant from </a:t>
            </a:r>
          </a:p>
          <a:p>
            <a:pPr algn="ctr">
              <a:buNone/>
            </a:pPr>
            <a:r>
              <a:rPr lang="en-US" sz="4000" b="1" dirty="0" smtClean="0"/>
              <a:t>Washington’s National Park Fund.</a:t>
            </a:r>
            <a:endParaRPr lang="en-US" sz="4000" b="1" dirty="0"/>
          </a:p>
        </p:txBody>
      </p:sp>
      <p:pic>
        <p:nvPicPr>
          <p:cNvPr id="1026" name="Picture 2" descr="http://onwebmanager.net/wnpf/images/WNPF_Logo_trans.gif"/>
          <p:cNvPicPr>
            <a:picLocks noChangeAspect="1" noChangeArrowheads="1"/>
          </p:cNvPicPr>
          <p:nvPr/>
        </p:nvPicPr>
        <p:blipFill>
          <a:blip r:embed="rId2"/>
          <a:srcRect/>
          <a:stretch>
            <a:fillRect/>
          </a:stretch>
        </p:blipFill>
        <p:spPr bwMode="auto">
          <a:xfrm>
            <a:off x="3733800" y="2895600"/>
            <a:ext cx="1969129" cy="1371600"/>
          </a:xfrm>
          <a:prstGeom prst="rect">
            <a:avLst/>
          </a:prstGeom>
          <a:noFill/>
        </p:spPr>
      </p:pic>
      <p:sp>
        <p:nvSpPr>
          <p:cNvPr id="2" name="Footer Placeholder 1"/>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0" y="1981200"/>
            <a:ext cx="4724400" cy="4876800"/>
            <a:chOff x="0" y="2819400"/>
            <a:chExt cx="3797257" cy="4038600"/>
          </a:xfrm>
        </p:grpSpPr>
        <p:pic>
          <p:nvPicPr>
            <p:cNvPr id="5" name="Content Placeholder 3" descr="34224_distribution_allspecies_300dpi.jpg"/>
            <p:cNvPicPr>
              <a:picLocks noChangeAspect="1"/>
            </p:cNvPicPr>
            <p:nvPr/>
          </p:nvPicPr>
          <p:blipFill>
            <a:blip r:embed="rId3"/>
            <a:srcRect l="79133" t="53846" r="2912" b="16579"/>
            <a:stretch>
              <a:fillRect/>
            </a:stretch>
          </p:blipFill>
          <p:spPr>
            <a:xfrm>
              <a:off x="0" y="2819400"/>
              <a:ext cx="3797257" cy="4038600"/>
            </a:xfrm>
            <a:prstGeom prst="rect">
              <a:avLst/>
            </a:prstGeom>
          </p:spPr>
        </p:pic>
        <p:grpSp>
          <p:nvGrpSpPr>
            <p:cNvPr id="44" name="Group 43"/>
            <p:cNvGrpSpPr/>
            <p:nvPr/>
          </p:nvGrpSpPr>
          <p:grpSpPr>
            <a:xfrm>
              <a:off x="1399592" y="3825552"/>
              <a:ext cx="1555102" cy="2035629"/>
              <a:chOff x="1399592" y="3825552"/>
              <a:chExt cx="1555102" cy="2035629"/>
            </a:xfrm>
          </p:grpSpPr>
          <p:sp>
            <p:nvSpPr>
              <p:cNvPr id="9" name="Freeform 8"/>
              <p:cNvSpPr/>
              <p:nvPr/>
            </p:nvSpPr>
            <p:spPr>
              <a:xfrm>
                <a:off x="1399592" y="3825552"/>
                <a:ext cx="1091681" cy="1400014"/>
              </a:xfrm>
              <a:custGeom>
                <a:avLst/>
                <a:gdLst>
                  <a:gd name="connsiteX0" fmla="*/ 1091681 w 1091681"/>
                  <a:gd name="connsiteY0" fmla="*/ 447869 h 1351393"/>
                  <a:gd name="connsiteX1" fmla="*/ 905069 w 1091681"/>
                  <a:gd name="connsiteY1" fmla="*/ 158620 h 1351393"/>
                  <a:gd name="connsiteX2" fmla="*/ 849086 w 1091681"/>
                  <a:gd name="connsiteY2" fmla="*/ 83976 h 1351393"/>
                  <a:gd name="connsiteX3" fmla="*/ 783771 w 1091681"/>
                  <a:gd name="connsiteY3" fmla="*/ 37322 h 1351393"/>
                  <a:gd name="connsiteX4" fmla="*/ 746449 w 1091681"/>
                  <a:gd name="connsiteY4" fmla="*/ 0 h 1351393"/>
                  <a:gd name="connsiteX5" fmla="*/ 718457 w 1091681"/>
                  <a:gd name="connsiteY5" fmla="*/ 27992 h 1351393"/>
                  <a:gd name="connsiteX6" fmla="*/ 802432 w 1091681"/>
                  <a:gd name="connsiteY6" fmla="*/ 335902 h 1351393"/>
                  <a:gd name="connsiteX7" fmla="*/ 811763 w 1091681"/>
                  <a:gd name="connsiteY7" fmla="*/ 429208 h 1351393"/>
                  <a:gd name="connsiteX8" fmla="*/ 802432 w 1091681"/>
                  <a:gd name="connsiteY8" fmla="*/ 513184 h 1351393"/>
                  <a:gd name="connsiteX9" fmla="*/ 849086 w 1091681"/>
                  <a:gd name="connsiteY9" fmla="*/ 634482 h 1351393"/>
                  <a:gd name="connsiteX10" fmla="*/ 821094 w 1091681"/>
                  <a:gd name="connsiteY10" fmla="*/ 737118 h 1351393"/>
                  <a:gd name="connsiteX11" fmla="*/ 737118 w 1091681"/>
                  <a:gd name="connsiteY11" fmla="*/ 895739 h 1351393"/>
                  <a:gd name="connsiteX12" fmla="*/ 541175 w 1091681"/>
                  <a:gd name="connsiteY12" fmla="*/ 877078 h 1351393"/>
                  <a:gd name="connsiteX13" fmla="*/ 485192 w 1091681"/>
                  <a:gd name="connsiteY13" fmla="*/ 961053 h 1351393"/>
                  <a:gd name="connsiteX14" fmla="*/ 522514 w 1091681"/>
                  <a:gd name="connsiteY14" fmla="*/ 1035698 h 1351393"/>
                  <a:gd name="connsiteX15" fmla="*/ 587828 w 1091681"/>
                  <a:gd name="connsiteY15" fmla="*/ 1119673 h 1351393"/>
                  <a:gd name="connsiteX16" fmla="*/ 653143 w 1091681"/>
                  <a:gd name="connsiteY16" fmla="*/ 1212980 h 1351393"/>
                  <a:gd name="connsiteX17" fmla="*/ 662473 w 1091681"/>
                  <a:gd name="connsiteY17" fmla="*/ 1268963 h 1351393"/>
                  <a:gd name="connsiteX18" fmla="*/ 485192 w 1091681"/>
                  <a:gd name="connsiteY18" fmla="*/ 1306286 h 1351393"/>
                  <a:gd name="connsiteX19" fmla="*/ 298579 w 1091681"/>
                  <a:gd name="connsiteY19" fmla="*/ 1343608 h 1351393"/>
                  <a:gd name="connsiteX20" fmla="*/ 139959 w 1091681"/>
                  <a:gd name="connsiteY20" fmla="*/ 1306286 h 1351393"/>
                  <a:gd name="connsiteX21" fmla="*/ 18661 w 1091681"/>
                  <a:gd name="connsiteY21" fmla="*/ 1222310 h 1351393"/>
                  <a:gd name="connsiteX22" fmla="*/ 0 w 1091681"/>
                  <a:gd name="connsiteY22" fmla="*/ 1222310 h 1351393"/>
                  <a:gd name="connsiteX0" fmla="*/ 1091681 w 1091681"/>
                  <a:gd name="connsiteY0" fmla="*/ 447869 h 1351393"/>
                  <a:gd name="connsiteX1" fmla="*/ 905069 w 1091681"/>
                  <a:gd name="connsiteY1" fmla="*/ 158620 h 1351393"/>
                  <a:gd name="connsiteX2" fmla="*/ 849086 w 1091681"/>
                  <a:gd name="connsiteY2" fmla="*/ 83976 h 1351393"/>
                  <a:gd name="connsiteX3" fmla="*/ 783771 w 1091681"/>
                  <a:gd name="connsiteY3" fmla="*/ 37322 h 1351393"/>
                  <a:gd name="connsiteX4" fmla="*/ 746449 w 1091681"/>
                  <a:gd name="connsiteY4" fmla="*/ 0 h 1351393"/>
                  <a:gd name="connsiteX5" fmla="*/ 718457 w 1091681"/>
                  <a:gd name="connsiteY5" fmla="*/ 27992 h 1351393"/>
                  <a:gd name="connsiteX6" fmla="*/ 802432 w 1091681"/>
                  <a:gd name="connsiteY6" fmla="*/ 335902 h 1351393"/>
                  <a:gd name="connsiteX7" fmla="*/ 811763 w 1091681"/>
                  <a:gd name="connsiteY7" fmla="*/ 429208 h 1351393"/>
                  <a:gd name="connsiteX8" fmla="*/ 802432 w 1091681"/>
                  <a:gd name="connsiteY8" fmla="*/ 513184 h 1351393"/>
                  <a:gd name="connsiteX9" fmla="*/ 849086 w 1091681"/>
                  <a:gd name="connsiteY9" fmla="*/ 634482 h 1351393"/>
                  <a:gd name="connsiteX10" fmla="*/ 821094 w 1091681"/>
                  <a:gd name="connsiteY10" fmla="*/ 737118 h 1351393"/>
                  <a:gd name="connsiteX11" fmla="*/ 737118 w 1091681"/>
                  <a:gd name="connsiteY11" fmla="*/ 895739 h 1351393"/>
                  <a:gd name="connsiteX12" fmla="*/ 541175 w 1091681"/>
                  <a:gd name="connsiteY12" fmla="*/ 877078 h 1351393"/>
                  <a:gd name="connsiteX13" fmla="*/ 485192 w 1091681"/>
                  <a:gd name="connsiteY13" fmla="*/ 961053 h 1351393"/>
                  <a:gd name="connsiteX14" fmla="*/ 522514 w 1091681"/>
                  <a:gd name="connsiteY14" fmla="*/ 1035698 h 1351393"/>
                  <a:gd name="connsiteX15" fmla="*/ 587828 w 1091681"/>
                  <a:gd name="connsiteY15" fmla="*/ 1119673 h 1351393"/>
                  <a:gd name="connsiteX16" fmla="*/ 653143 w 1091681"/>
                  <a:gd name="connsiteY16" fmla="*/ 1212980 h 1351393"/>
                  <a:gd name="connsiteX17" fmla="*/ 662473 w 1091681"/>
                  <a:gd name="connsiteY17" fmla="*/ 1268963 h 1351393"/>
                  <a:gd name="connsiteX18" fmla="*/ 485192 w 1091681"/>
                  <a:gd name="connsiteY18" fmla="*/ 1306286 h 1351393"/>
                  <a:gd name="connsiteX19" fmla="*/ 298579 w 1091681"/>
                  <a:gd name="connsiteY19" fmla="*/ 1343608 h 1351393"/>
                  <a:gd name="connsiteX20" fmla="*/ 139959 w 1091681"/>
                  <a:gd name="connsiteY20" fmla="*/ 1306286 h 1351393"/>
                  <a:gd name="connsiteX21" fmla="*/ 138696 w 1091681"/>
                  <a:gd name="connsiteY21" fmla="*/ 1222699 h 1351393"/>
                  <a:gd name="connsiteX22" fmla="*/ 18661 w 1091681"/>
                  <a:gd name="connsiteY22" fmla="*/ 1222310 h 1351393"/>
                  <a:gd name="connsiteX23" fmla="*/ 0 w 1091681"/>
                  <a:gd name="connsiteY23" fmla="*/ 1222310 h 1351393"/>
                  <a:gd name="connsiteX0" fmla="*/ 1091681 w 1091681"/>
                  <a:gd name="connsiteY0" fmla="*/ 447869 h 1393793"/>
                  <a:gd name="connsiteX1" fmla="*/ 905069 w 1091681"/>
                  <a:gd name="connsiteY1" fmla="*/ 158620 h 1393793"/>
                  <a:gd name="connsiteX2" fmla="*/ 849086 w 1091681"/>
                  <a:gd name="connsiteY2" fmla="*/ 83976 h 1393793"/>
                  <a:gd name="connsiteX3" fmla="*/ 783771 w 1091681"/>
                  <a:gd name="connsiteY3" fmla="*/ 37322 h 1393793"/>
                  <a:gd name="connsiteX4" fmla="*/ 746449 w 1091681"/>
                  <a:gd name="connsiteY4" fmla="*/ 0 h 1393793"/>
                  <a:gd name="connsiteX5" fmla="*/ 718457 w 1091681"/>
                  <a:gd name="connsiteY5" fmla="*/ 27992 h 1393793"/>
                  <a:gd name="connsiteX6" fmla="*/ 802432 w 1091681"/>
                  <a:gd name="connsiteY6" fmla="*/ 335902 h 1393793"/>
                  <a:gd name="connsiteX7" fmla="*/ 811763 w 1091681"/>
                  <a:gd name="connsiteY7" fmla="*/ 429208 h 1393793"/>
                  <a:gd name="connsiteX8" fmla="*/ 802432 w 1091681"/>
                  <a:gd name="connsiteY8" fmla="*/ 513184 h 1393793"/>
                  <a:gd name="connsiteX9" fmla="*/ 849086 w 1091681"/>
                  <a:gd name="connsiteY9" fmla="*/ 634482 h 1393793"/>
                  <a:gd name="connsiteX10" fmla="*/ 821094 w 1091681"/>
                  <a:gd name="connsiteY10" fmla="*/ 737118 h 1393793"/>
                  <a:gd name="connsiteX11" fmla="*/ 737118 w 1091681"/>
                  <a:gd name="connsiteY11" fmla="*/ 895739 h 1393793"/>
                  <a:gd name="connsiteX12" fmla="*/ 541175 w 1091681"/>
                  <a:gd name="connsiteY12" fmla="*/ 877078 h 1393793"/>
                  <a:gd name="connsiteX13" fmla="*/ 485192 w 1091681"/>
                  <a:gd name="connsiteY13" fmla="*/ 961053 h 1393793"/>
                  <a:gd name="connsiteX14" fmla="*/ 522514 w 1091681"/>
                  <a:gd name="connsiteY14" fmla="*/ 1035698 h 1393793"/>
                  <a:gd name="connsiteX15" fmla="*/ 587828 w 1091681"/>
                  <a:gd name="connsiteY15" fmla="*/ 1119673 h 1393793"/>
                  <a:gd name="connsiteX16" fmla="*/ 653143 w 1091681"/>
                  <a:gd name="connsiteY16" fmla="*/ 1212980 h 1393793"/>
                  <a:gd name="connsiteX17" fmla="*/ 662473 w 1091681"/>
                  <a:gd name="connsiteY17" fmla="*/ 1268963 h 1393793"/>
                  <a:gd name="connsiteX18" fmla="*/ 485192 w 1091681"/>
                  <a:gd name="connsiteY18" fmla="*/ 1306286 h 1393793"/>
                  <a:gd name="connsiteX19" fmla="*/ 298579 w 1091681"/>
                  <a:gd name="connsiteY19" fmla="*/ 1343608 h 1393793"/>
                  <a:gd name="connsiteX20" fmla="*/ 139959 w 1091681"/>
                  <a:gd name="connsiteY20" fmla="*/ 1306286 h 1393793"/>
                  <a:gd name="connsiteX21" fmla="*/ 217277 w 1091681"/>
                  <a:gd name="connsiteY21" fmla="*/ 1379862 h 1393793"/>
                  <a:gd name="connsiteX22" fmla="*/ 138696 w 1091681"/>
                  <a:gd name="connsiteY22" fmla="*/ 1222699 h 1393793"/>
                  <a:gd name="connsiteX23" fmla="*/ 18661 w 1091681"/>
                  <a:gd name="connsiteY23" fmla="*/ 1222310 h 1393793"/>
                  <a:gd name="connsiteX24" fmla="*/ 0 w 1091681"/>
                  <a:gd name="connsiteY24" fmla="*/ 1222310 h 1393793"/>
                  <a:gd name="connsiteX0" fmla="*/ 1091681 w 1091681"/>
                  <a:gd name="connsiteY0" fmla="*/ 447869 h 1400014"/>
                  <a:gd name="connsiteX1" fmla="*/ 905069 w 1091681"/>
                  <a:gd name="connsiteY1" fmla="*/ 158620 h 1400014"/>
                  <a:gd name="connsiteX2" fmla="*/ 849086 w 1091681"/>
                  <a:gd name="connsiteY2" fmla="*/ 83976 h 1400014"/>
                  <a:gd name="connsiteX3" fmla="*/ 783771 w 1091681"/>
                  <a:gd name="connsiteY3" fmla="*/ 37322 h 1400014"/>
                  <a:gd name="connsiteX4" fmla="*/ 746449 w 1091681"/>
                  <a:gd name="connsiteY4" fmla="*/ 0 h 1400014"/>
                  <a:gd name="connsiteX5" fmla="*/ 718457 w 1091681"/>
                  <a:gd name="connsiteY5" fmla="*/ 27992 h 1400014"/>
                  <a:gd name="connsiteX6" fmla="*/ 802432 w 1091681"/>
                  <a:gd name="connsiteY6" fmla="*/ 335902 h 1400014"/>
                  <a:gd name="connsiteX7" fmla="*/ 811763 w 1091681"/>
                  <a:gd name="connsiteY7" fmla="*/ 429208 h 1400014"/>
                  <a:gd name="connsiteX8" fmla="*/ 802432 w 1091681"/>
                  <a:gd name="connsiteY8" fmla="*/ 513184 h 1400014"/>
                  <a:gd name="connsiteX9" fmla="*/ 849086 w 1091681"/>
                  <a:gd name="connsiteY9" fmla="*/ 634482 h 1400014"/>
                  <a:gd name="connsiteX10" fmla="*/ 821094 w 1091681"/>
                  <a:gd name="connsiteY10" fmla="*/ 737118 h 1400014"/>
                  <a:gd name="connsiteX11" fmla="*/ 737118 w 1091681"/>
                  <a:gd name="connsiteY11" fmla="*/ 895739 h 1400014"/>
                  <a:gd name="connsiteX12" fmla="*/ 541175 w 1091681"/>
                  <a:gd name="connsiteY12" fmla="*/ 877078 h 1400014"/>
                  <a:gd name="connsiteX13" fmla="*/ 485192 w 1091681"/>
                  <a:gd name="connsiteY13" fmla="*/ 961053 h 1400014"/>
                  <a:gd name="connsiteX14" fmla="*/ 522514 w 1091681"/>
                  <a:gd name="connsiteY14" fmla="*/ 1035698 h 1400014"/>
                  <a:gd name="connsiteX15" fmla="*/ 587828 w 1091681"/>
                  <a:gd name="connsiteY15" fmla="*/ 1119673 h 1400014"/>
                  <a:gd name="connsiteX16" fmla="*/ 653143 w 1091681"/>
                  <a:gd name="connsiteY16" fmla="*/ 1212980 h 1400014"/>
                  <a:gd name="connsiteX17" fmla="*/ 662473 w 1091681"/>
                  <a:gd name="connsiteY17" fmla="*/ 1268963 h 1400014"/>
                  <a:gd name="connsiteX18" fmla="*/ 485192 w 1091681"/>
                  <a:gd name="connsiteY18" fmla="*/ 1306286 h 1400014"/>
                  <a:gd name="connsiteX19" fmla="*/ 298579 w 1091681"/>
                  <a:gd name="connsiteY19" fmla="*/ 1343608 h 1400014"/>
                  <a:gd name="connsiteX20" fmla="*/ 217277 w 1091681"/>
                  <a:gd name="connsiteY20" fmla="*/ 1379862 h 1400014"/>
                  <a:gd name="connsiteX21" fmla="*/ 138696 w 1091681"/>
                  <a:gd name="connsiteY21" fmla="*/ 1222699 h 1400014"/>
                  <a:gd name="connsiteX22" fmla="*/ 18661 w 1091681"/>
                  <a:gd name="connsiteY22" fmla="*/ 1222310 h 1400014"/>
                  <a:gd name="connsiteX23" fmla="*/ 0 w 1091681"/>
                  <a:gd name="connsiteY23" fmla="*/ 1222310 h 140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91681" h="1400014">
                    <a:moveTo>
                      <a:pt x="1091681" y="447869"/>
                    </a:moveTo>
                    <a:cubicBezTo>
                      <a:pt x="1029477" y="351453"/>
                      <a:pt x="973913" y="250413"/>
                      <a:pt x="905069" y="158620"/>
                    </a:cubicBezTo>
                    <a:cubicBezTo>
                      <a:pt x="886408" y="133739"/>
                      <a:pt x="871078" y="105968"/>
                      <a:pt x="849086" y="83976"/>
                    </a:cubicBezTo>
                    <a:cubicBezTo>
                      <a:pt x="830167" y="65057"/>
                      <a:pt x="804478" y="54265"/>
                      <a:pt x="783771" y="37322"/>
                    </a:cubicBezTo>
                    <a:cubicBezTo>
                      <a:pt x="770154" y="26181"/>
                      <a:pt x="758890" y="12441"/>
                      <a:pt x="746449" y="0"/>
                    </a:cubicBezTo>
                    <a:cubicBezTo>
                      <a:pt x="737118" y="9331"/>
                      <a:pt x="717314" y="14846"/>
                      <a:pt x="718457" y="27992"/>
                    </a:cubicBezTo>
                    <a:cubicBezTo>
                      <a:pt x="723631" y="87489"/>
                      <a:pt x="780390" y="264265"/>
                      <a:pt x="802432" y="335902"/>
                    </a:cubicBezTo>
                    <a:cubicBezTo>
                      <a:pt x="805542" y="367004"/>
                      <a:pt x="811763" y="397951"/>
                      <a:pt x="811763" y="429208"/>
                    </a:cubicBezTo>
                    <a:cubicBezTo>
                      <a:pt x="811763" y="457372"/>
                      <a:pt x="797394" y="485474"/>
                      <a:pt x="802432" y="513184"/>
                    </a:cubicBezTo>
                    <a:cubicBezTo>
                      <a:pt x="810181" y="555805"/>
                      <a:pt x="833535" y="594049"/>
                      <a:pt x="849086" y="634482"/>
                    </a:cubicBezTo>
                    <a:cubicBezTo>
                      <a:pt x="839755" y="668694"/>
                      <a:pt x="833718" y="703980"/>
                      <a:pt x="821094" y="737118"/>
                    </a:cubicBezTo>
                    <a:cubicBezTo>
                      <a:pt x="804558" y="780526"/>
                      <a:pt x="761890" y="852389"/>
                      <a:pt x="737118" y="895739"/>
                    </a:cubicBezTo>
                    <a:cubicBezTo>
                      <a:pt x="689643" y="882791"/>
                      <a:pt x="594566" y="843709"/>
                      <a:pt x="541175" y="877078"/>
                    </a:cubicBezTo>
                    <a:cubicBezTo>
                      <a:pt x="512647" y="894908"/>
                      <a:pt x="503853" y="933061"/>
                      <a:pt x="485192" y="961053"/>
                    </a:cubicBezTo>
                    <a:cubicBezTo>
                      <a:pt x="497633" y="985935"/>
                      <a:pt x="507402" y="1012342"/>
                      <a:pt x="522514" y="1035698"/>
                    </a:cubicBezTo>
                    <a:cubicBezTo>
                      <a:pt x="541778" y="1065471"/>
                      <a:pt x="566792" y="1091124"/>
                      <a:pt x="587828" y="1119673"/>
                    </a:cubicBezTo>
                    <a:cubicBezTo>
                      <a:pt x="610349" y="1150237"/>
                      <a:pt x="631371" y="1181878"/>
                      <a:pt x="653143" y="1212980"/>
                    </a:cubicBezTo>
                    <a:cubicBezTo>
                      <a:pt x="656253" y="1231641"/>
                      <a:pt x="677115" y="1256983"/>
                      <a:pt x="662473" y="1268963"/>
                    </a:cubicBezTo>
                    <a:cubicBezTo>
                      <a:pt x="641324" y="1286266"/>
                      <a:pt x="524476" y="1300674"/>
                      <a:pt x="485192" y="1306286"/>
                    </a:cubicBezTo>
                    <a:cubicBezTo>
                      <a:pt x="419609" y="1328147"/>
                      <a:pt x="371242" y="1351393"/>
                      <a:pt x="298579" y="1343608"/>
                    </a:cubicBezTo>
                    <a:cubicBezTo>
                      <a:pt x="253927" y="1355871"/>
                      <a:pt x="243924" y="1400014"/>
                      <a:pt x="217277" y="1379862"/>
                    </a:cubicBezTo>
                    <a:cubicBezTo>
                      <a:pt x="190630" y="1359710"/>
                      <a:pt x="171799" y="1248958"/>
                      <a:pt x="138696" y="1222699"/>
                    </a:cubicBezTo>
                    <a:cubicBezTo>
                      <a:pt x="105593" y="1196440"/>
                      <a:pt x="41777" y="1235075"/>
                      <a:pt x="18661" y="1222310"/>
                    </a:cubicBezTo>
                    <a:cubicBezTo>
                      <a:pt x="12760" y="1220343"/>
                      <a:pt x="6220" y="1222310"/>
                      <a:pt x="0" y="1222310"/>
                    </a:cubicBezTo>
                  </a:path>
                </a:pathLst>
              </a:cu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1537559" y="5181600"/>
                <a:ext cx="138842" cy="384110"/>
              </a:xfrm>
              <a:custGeom>
                <a:avLst/>
                <a:gdLst>
                  <a:gd name="connsiteX0" fmla="*/ 0 w 18661"/>
                  <a:gd name="connsiteY0" fmla="*/ 307910 h 307910"/>
                  <a:gd name="connsiteX1" fmla="*/ 18661 w 18661"/>
                  <a:gd name="connsiteY1" fmla="*/ 261257 h 307910"/>
                  <a:gd name="connsiteX2" fmla="*/ 0 w 18661"/>
                  <a:gd name="connsiteY2" fmla="*/ 0 h 307910"/>
                  <a:gd name="connsiteX0" fmla="*/ 0 w 18661"/>
                  <a:gd name="connsiteY0" fmla="*/ 307910 h 307910"/>
                  <a:gd name="connsiteX1" fmla="*/ 18661 w 18661"/>
                  <a:gd name="connsiteY1" fmla="*/ 261257 h 307910"/>
                  <a:gd name="connsiteX2" fmla="*/ 0 w 18661"/>
                  <a:gd name="connsiteY2" fmla="*/ 0 h 307910"/>
                  <a:gd name="connsiteX0" fmla="*/ 0 w 18661"/>
                  <a:gd name="connsiteY0" fmla="*/ 384110 h 384110"/>
                  <a:gd name="connsiteX1" fmla="*/ 18661 w 18661"/>
                  <a:gd name="connsiteY1" fmla="*/ 261257 h 384110"/>
                  <a:gd name="connsiteX2" fmla="*/ 0 w 18661"/>
                  <a:gd name="connsiteY2" fmla="*/ 0 h 384110"/>
                  <a:gd name="connsiteX0" fmla="*/ 3110 w 21771"/>
                  <a:gd name="connsiteY0" fmla="*/ 384110 h 403856"/>
                  <a:gd name="connsiteX1" fmla="*/ 3110 w 21771"/>
                  <a:gd name="connsiteY1" fmla="*/ 383381 h 403856"/>
                  <a:gd name="connsiteX2" fmla="*/ 21771 w 21771"/>
                  <a:gd name="connsiteY2" fmla="*/ 261257 h 403856"/>
                  <a:gd name="connsiteX3" fmla="*/ 3110 w 21771"/>
                  <a:gd name="connsiteY3" fmla="*/ 0 h 403856"/>
                  <a:gd name="connsiteX0" fmla="*/ 3110 w 21771"/>
                  <a:gd name="connsiteY0" fmla="*/ 384110 h 384110"/>
                  <a:gd name="connsiteX1" fmla="*/ 3110 w 21771"/>
                  <a:gd name="connsiteY1" fmla="*/ 307181 h 384110"/>
                  <a:gd name="connsiteX2" fmla="*/ 21771 w 21771"/>
                  <a:gd name="connsiteY2" fmla="*/ 261257 h 384110"/>
                  <a:gd name="connsiteX3" fmla="*/ 3110 w 21771"/>
                  <a:gd name="connsiteY3" fmla="*/ 0 h 384110"/>
                  <a:gd name="connsiteX0" fmla="*/ 85790 w 85790"/>
                  <a:gd name="connsiteY0" fmla="*/ 384110 h 384110"/>
                  <a:gd name="connsiteX1" fmla="*/ 9590 w 85790"/>
                  <a:gd name="connsiteY1" fmla="*/ 307181 h 384110"/>
                  <a:gd name="connsiteX2" fmla="*/ 28251 w 85790"/>
                  <a:gd name="connsiteY2" fmla="*/ 261257 h 384110"/>
                  <a:gd name="connsiteX3" fmla="*/ 9590 w 85790"/>
                  <a:gd name="connsiteY3" fmla="*/ 0 h 384110"/>
                  <a:gd name="connsiteX0" fmla="*/ 138842 w 138842"/>
                  <a:gd name="connsiteY0" fmla="*/ 384110 h 384110"/>
                  <a:gd name="connsiteX1" fmla="*/ 62642 w 138842"/>
                  <a:gd name="connsiteY1" fmla="*/ 307181 h 384110"/>
                  <a:gd name="connsiteX2" fmla="*/ 81303 w 138842"/>
                  <a:gd name="connsiteY2" fmla="*/ 261257 h 384110"/>
                  <a:gd name="connsiteX3" fmla="*/ 3110 w 138842"/>
                  <a:gd name="connsiteY3" fmla="*/ 183356 h 384110"/>
                  <a:gd name="connsiteX4" fmla="*/ 62642 w 138842"/>
                  <a:gd name="connsiteY4" fmla="*/ 0 h 384110"/>
                  <a:gd name="connsiteX0" fmla="*/ 138842 w 138842"/>
                  <a:gd name="connsiteY0" fmla="*/ 384110 h 384110"/>
                  <a:gd name="connsiteX1" fmla="*/ 62642 w 138842"/>
                  <a:gd name="connsiteY1" fmla="*/ 307181 h 384110"/>
                  <a:gd name="connsiteX2" fmla="*/ 3110 w 138842"/>
                  <a:gd name="connsiteY2" fmla="*/ 183356 h 384110"/>
                  <a:gd name="connsiteX3" fmla="*/ 62642 w 138842"/>
                  <a:gd name="connsiteY3" fmla="*/ 0 h 384110"/>
                </a:gdLst>
                <a:ahLst/>
                <a:cxnLst>
                  <a:cxn ang="0">
                    <a:pos x="connsiteX0" y="connsiteY0"/>
                  </a:cxn>
                  <a:cxn ang="0">
                    <a:pos x="connsiteX1" y="connsiteY1"/>
                  </a:cxn>
                  <a:cxn ang="0">
                    <a:pos x="connsiteX2" y="connsiteY2"/>
                  </a:cxn>
                  <a:cxn ang="0">
                    <a:pos x="connsiteX3" y="connsiteY3"/>
                  </a:cxn>
                </a:cxnLst>
                <a:rect l="l" t="t" r="r" b="b"/>
                <a:pathLst>
                  <a:path w="138842" h="384110">
                    <a:moveTo>
                      <a:pt x="138842" y="384110"/>
                    </a:moveTo>
                    <a:cubicBezTo>
                      <a:pt x="138842" y="383989"/>
                      <a:pt x="85264" y="340640"/>
                      <a:pt x="62642" y="307181"/>
                    </a:cubicBezTo>
                    <a:cubicBezTo>
                      <a:pt x="40020" y="273722"/>
                      <a:pt x="3110" y="234553"/>
                      <a:pt x="3110" y="183356"/>
                    </a:cubicBezTo>
                    <a:cubicBezTo>
                      <a:pt x="0" y="139813"/>
                      <a:pt x="65420" y="43259"/>
                      <a:pt x="62642" y="0"/>
                    </a:cubicBezTo>
                  </a:path>
                </a:pathLst>
              </a:cu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7"/>
              <p:cNvSpPr/>
              <p:nvPr/>
            </p:nvSpPr>
            <p:spPr>
              <a:xfrm>
                <a:off x="2062065" y="4949622"/>
                <a:ext cx="614910" cy="715215"/>
              </a:xfrm>
              <a:custGeom>
                <a:avLst/>
                <a:gdLst>
                  <a:gd name="connsiteX0" fmla="*/ 0 w 614910"/>
                  <a:gd name="connsiteY0" fmla="*/ 164036 h 771681"/>
                  <a:gd name="connsiteX1" fmla="*/ 345233 w 614910"/>
                  <a:gd name="connsiteY1" fmla="*/ 192028 h 771681"/>
                  <a:gd name="connsiteX2" fmla="*/ 391886 w 614910"/>
                  <a:gd name="connsiteY2" fmla="*/ 294664 h 771681"/>
                  <a:gd name="connsiteX3" fmla="*/ 317241 w 614910"/>
                  <a:gd name="connsiteY3" fmla="*/ 462615 h 771681"/>
                  <a:gd name="connsiteX4" fmla="*/ 373225 w 614910"/>
                  <a:gd name="connsiteY4" fmla="*/ 667889 h 771681"/>
                  <a:gd name="connsiteX5" fmla="*/ 550506 w 614910"/>
                  <a:gd name="connsiteY5" fmla="*/ 751864 h 771681"/>
                  <a:gd name="connsiteX6" fmla="*/ 587829 w 614910"/>
                  <a:gd name="connsiteY6" fmla="*/ 770526 h 771681"/>
                  <a:gd name="connsiteX0" fmla="*/ 0 w 614910"/>
                  <a:gd name="connsiteY0" fmla="*/ 51318 h 658963"/>
                  <a:gd name="connsiteX1" fmla="*/ 167951 w 614910"/>
                  <a:gd name="connsiteY1" fmla="*/ 4665 h 658963"/>
                  <a:gd name="connsiteX2" fmla="*/ 345233 w 614910"/>
                  <a:gd name="connsiteY2" fmla="*/ 79310 h 658963"/>
                  <a:gd name="connsiteX3" fmla="*/ 391886 w 614910"/>
                  <a:gd name="connsiteY3" fmla="*/ 181946 h 658963"/>
                  <a:gd name="connsiteX4" fmla="*/ 317241 w 614910"/>
                  <a:gd name="connsiteY4" fmla="*/ 349897 h 658963"/>
                  <a:gd name="connsiteX5" fmla="*/ 373225 w 614910"/>
                  <a:gd name="connsiteY5" fmla="*/ 555171 h 658963"/>
                  <a:gd name="connsiteX6" fmla="*/ 550506 w 614910"/>
                  <a:gd name="connsiteY6" fmla="*/ 639146 h 658963"/>
                  <a:gd name="connsiteX7" fmla="*/ 587829 w 614910"/>
                  <a:gd name="connsiteY7" fmla="*/ 657808 h 658963"/>
                  <a:gd name="connsiteX0" fmla="*/ 0 w 614910"/>
                  <a:gd name="connsiteY0" fmla="*/ 51318 h 658963"/>
                  <a:gd name="connsiteX1" fmla="*/ 244151 w 614910"/>
                  <a:gd name="connsiteY1" fmla="*/ 4665 h 658963"/>
                  <a:gd name="connsiteX2" fmla="*/ 345233 w 614910"/>
                  <a:gd name="connsiteY2" fmla="*/ 79310 h 658963"/>
                  <a:gd name="connsiteX3" fmla="*/ 391886 w 614910"/>
                  <a:gd name="connsiteY3" fmla="*/ 181946 h 658963"/>
                  <a:gd name="connsiteX4" fmla="*/ 317241 w 614910"/>
                  <a:gd name="connsiteY4" fmla="*/ 349897 h 658963"/>
                  <a:gd name="connsiteX5" fmla="*/ 373225 w 614910"/>
                  <a:gd name="connsiteY5" fmla="*/ 555171 h 658963"/>
                  <a:gd name="connsiteX6" fmla="*/ 550506 w 614910"/>
                  <a:gd name="connsiteY6" fmla="*/ 639146 h 658963"/>
                  <a:gd name="connsiteX7" fmla="*/ 587829 w 614910"/>
                  <a:gd name="connsiteY7" fmla="*/ 657808 h 658963"/>
                  <a:gd name="connsiteX0" fmla="*/ 0 w 614910"/>
                  <a:gd name="connsiteY0" fmla="*/ 116632 h 724277"/>
                  <a:gd name="connsiteX1" fmla="*/ 244151 w 614910"/>
                  <a:gd name="connsiteY1" fmla="*/ 69979 h 724277"/>
                  <a:gd name="connsiteX2" fmla="*/ 345233 w 614910"/>
                  <a:gd name="connsiteY2" fmla="*/ 144624 h 724277"/>
                  <a:gd name="connsiteX3" fmla="*/ 391886 w 614910"/>
                  <a:gd name="connsiteY3" fmla="*/ 247260 h 724277"/>
                  <a:gd name="connsiteX4" fmla="*/ 317241 w 614910"/>
                  <a:gd name="connsiteY4" fmla="*/ 415211 h 724277"/>
                  <a:gd name="connsiteX5" fmla="*/ 373225 w 614910"/>
                  <a:gd name="connsiteY5" fmla="*/ 620485 h 724277"/>
                  <a:gd name="connsiteX6" fmla="*/ 550506 w 614910"/>
                  <a:gd name="connsiteY6" fmla="*/ 704460 h 724277"/>
                  <a:gd name="connsiteX7" fmla="*/ 587829 w 614910"/>
                  <a:gd name="connsiteY7" fmla="*/ 723122 h 724277"/>
                  <a:gd name="connsiteX0" fmla="*/ 0 w 614910"/>
                  <a:gd name="connsiteY0" fmla="*/ 116632 h 724277"/>
                  <a:gd name="connsiteX1" fmla="*/ 244151 w 614910"/>
                  <a:gd name="connsiteY1" fmla="*/ 69979 h 724277"/>
                  <a:gd name="connsiteX2" fmla="*/ 345233 w 614910"/>
                  <a:gd name="connsiteY2" fmla="*/ 144624 h 724277"/>
                  <a:gd name="connsiteX3" fmla="*/ 391886 w 614910"/>
                  <a:gd name="connsiteY3" fmla="*/ 247260 h 724277"/>
                  <a:gd name="connsiteX4" fmla="*/ 317241 w 614910"/>
                  <a:gd name="connsiteY4" fmla="*/ 415211 h 724277"/>
                  <a:gd name="connsiteX5" fmla="*/ 373225 w 614910"/>
                  <a:gd name="connsiteY5" fmla="*/ 620485 h 724277"/>
                  <a:gd name="connsiteX6" fmla="*/ 550506 w 614910"/>
                  <a:gd name="connsiteY6" fmla="*/ 704460 h 724277"/>
                  <a:gd name="connsiteX7" fmla="*/ 587829 w 614910"/>
                  <a:gd name="connsiteY7" fmla="*/ 723122 h 724277"/>
                  <a:gd name="connsiteX0" fmla="*/ 0 w 614910"/>
                  <a:gd name="connsiteY0" fmla="*/ 116632 h 724277"/>
                  <a:gd name="connsiteX1" fmla="*/ 244151 w 614910"/>
                  <a:gd name="connsiteY1" fmla="*/ 69979 h 724277"/>
                  <a:gd name="connsiteX2" fmla="*/ 345233 w 614910"/>
                  <a:gd name="connsiteY2" fmla="*/ 144624 h 724277"/>
                  <a:gd name="connsiteX3" fmla="*/ 391886 w 614910"/>
                  <a:gd name="connsiteY3" fmla="*/ 247260 h 724277"/>
                  <a:gd name="connsiteX4" fmla="*/ 317241 w 614910"/>
                  <a:gd name="connsiteY4" fmla="*/ 415211 h 724277"/>
                  <a:gd name="connsiteX5" fmla="*/ 373225 w 614910"/>
                  <a:gd name="connsiteY5" fmla="*/ 620485 h 724277"/>
                  <a:gd name="connsiteX6" fmla="*/ 550506 w 614910"/>
                  <a:gd name="connsiteY6" fmla="*/ 704460 h 724277"/>
                  <a:gd name="connsiteX7" fmla="*/ 587829 w 614910"/>
                  <a:gd name="connsiteY7" fmla="*/ 723122 h 724277"/>
                  <a:gd name="connsiteX0" fmla="*/ 0 w 614910"/>
                  <a:gd name="connsiteY0" fmla="*/ 211494 h 819139"/>
                  <a:gd name="connsiteX1" fmla="*/ 244151 w 614910"/>
                  <a:gd name="connsiteY1" fmla="*/ 164841 h 819139"/>
                  <a:gd name="connsiteX2" fmla="*/ 251927 w 614910"/>
                  <a:gd name="connsiteY2" fmla="*/ 12441 h 819139"/>
                  <a:gd name="connsiteX3" fmla="*/ 345233 w 614910"/>
                  <a:gd name="connsiteY3" fmla="*/ 239486 h 819139"/>
                  <a:gd name="connsiteX4" fmla="*/ 391886 w 614910"/>
                  <a:gd name="connsiteY4" fmla="*/ 342122 h 819139"/>
                  <a:gd name="connsiteX5" fmla="*/ 317241 w 614910"/>
                  <a:gd name="connsiteY5" fmla="*/ 510073 h 819139"/>
                  <a:gd name="connsiteX6" fmla="*/ 373225 w 614910"/>
                  <a:gd name="connsiteY6" fmla="*/ 715347 h 819139"/>
                  <a:gd name="connsiteX7" fmla="*/ 550506 w 614910"/>
                  <a:gd name="connsiteY7" fmla="*/ 799322 h 819139"/>
                  <a:gd name="connsiteX8" fmla="*/ 587829 w 614910"/>
                  <a:gd name="connsiteY8" fmla="*/ 817984 h 819139"/>
                  <a:gd name="connsiteX0" fmla="*/ 0 w 614910"/>
                  <a:gd name="connsiteY0" fmla="*/ 203718 h 811363"/>
                  <a:gd name="connsiteX1" fmla="*/ 251927 w 614910"/>
                  <a:gd name="connsiteY1" fmla="*/ 4665 h 811363"/>
                  <a:gd name="connsiteX2" fmla="*/ 345233 w 614910"/>
                  <a:gd name="connsiteY2" fmla="*/ 231710 h 811363"/>
                  <a:gd name="connsiteX3" fmla="*/ 391886 w 614910"/>
                  <a:gd name="connsiteY3" fmla="*/ 334346 h 811363"/>
                  <a:gd name="connsiteX4" fmla="*/ 317241 w 614910"/>
                  <a:gd name="connsiteY4" fmla="*/ 502297 h 811363"/>
                  <a:gd name="connsiteX5" fmla="*/ 373225 w 614910"/>
                  <a:gd name="connsiteY5" fmla="*/ 707571 h 811363"/>
                  <a:gd name="connsiteX6" fmla="*/ 550506 w 614910"/>
                  <a:gd name="connsiteY6" fmla="*/ 791546 h 811363"/>
                  <a:gd name="connsiteX7" fmla="*/ 587829 w 614910"/>
                  <a:gd name="connsiteY7" fmla="*/ 810208 h 811363"/>
                  <a:gd name="connsiteX0" fmla="*/ 0 w 614910"/>
                  <a:gd name="connsiteY0" fmla="*/ 203718 h 811363"/>
                  <a:gd name="connsiteX1" fmla="*/ 251927 w 614910"/>
                  <a:gd name="connsiteY1" fmla="*/ 4665 h 811363"/>
                  <a:gd name="connsiteX2" fmla="*/ 345233 w 614910"/>
                  <a:gd name="connsiteY2" fmla="*/ 231710 h 811363"/>
                  <a:gd name="connsiteX3" fmla="*/ 391886 w 614910"/>
                  <a:gd name="connsiteY3" fmla="*/ 334346 h 811363"/>
                  <a:gd name="connsiteX4" fmla="*/ 317241 w 614910"/>
                  <a:gd name="connsiteY4" fmla="*/ 502297 h 811363"/>
                  <a:gd name="connsiteX5" fmla="*/ 373225 w 614910"/>
                  <a:gd name="connsiteY5" fmla="*/ 707571 h 811363"/>
                  <a:gd name="connsiteX6" fmla="*/ 550506 w 614910"/>
                  <a:gd name="connsiteY6" fmla="*/ 791546 h 811363"/>
                  <a:gd name="connsiteX7" fmla="*/ 587829 w 614910"/>
                  <a:gd name="connsiteY7" fmla="*/ 810208 h 811363"/>
                  <a:gd name="connsiteX0" fmla="*/ 0 w 614910"/>
                  <a:gd name="connsiteY0" fmla="*/ 203718 h 811363"/>
                  <a:gd name="connsiteX1" fmla="*/ 251927 w 614910"/>
                  <a:gd name="connsiteY1" fmla="*/ 4665 h 811363"/>
                  <a:gd name="connsiteX2" fmla="*/ 345233 w 614910"/>
                  <a:gd name="connsiteY2" fmla="*/ 231710 h 811363"/>
                  <a:gd name="connsiteX3" fmla="*/ 391886 w 614910"/>
                  <a:gd name="connsiteY3" fmla="*/ 334346 h 811363"/>
                  <a:gd name="connsiteX4" fmla="*/ 317241 w 614910"/>
                  <a:gd name="connsiteY4" fmla="*/ 502297 h 811363"/>
                  <a:gd name="connsiteX5" fmla="*/ 373225 w 614910"/>
                  <a:gd name="connsiteY5" fmla="*/ 707571 h 811363"/>
                  <a:gd name="connsiteX6" fmla="*/ 550506 w 614910"/>
                  <a:gd name="connsiteY6" fmla="*/ 791546 h 811363"/>
                  <a:gd name="connsiteX7" fmla="*/ 587829 w 614910"/>
                  <a:gd name="connsiteY7" fmla="*/ 810208 h 811363"/>
                  <a:gd name="connsiteX0" fmla="*/ 0 w 614910"/>
                  <a:gd name="connsiteY0" fmla="*/ 0 h 607645"/>
                  <a:gd name="connsiteX1" fmla="*/ 345233 w 614910"/>
                  <a:gd name="connsiteY1" fmla="*/ 27992 h 607645"/>
                  <a:gd name="connsiteX2" fmla="*/ 391886 w 614910"/>
                  <a:gd name="connsiteY2" fmla="*/ 130628 h 607645"/>
                  <a:gd name="connsiteX3" fmla="*/ 317241 w 614910"/>
                  <a:gd name="connsiteY3" fmla="*/ 298579 h 607645"/>
                  <a:gd name="connsiteX4" fmla="*/ 373225 w 614910"/>
                  <a:gd name="connsiteY4" fmla="*/ 503853 h 607645"/>
                  <a:gd name="connsiteX5" fmla="*/ 550506 w 614910"/>
                  <a:gd name="connsiteY5" fmla="*/ 587828 h 607645"/>
                  <a:gd name="connsiteX6" fmla="*/ 587829 w 614910"/>
                  <a:gd name="connsiteY6" fmla="*/ 606490 h 607645"/>
                  <a:gd name="connsiteX0" fmla="*/ 0 w 614910"/>
                  <a:gd name="connsiteY0" fmla="*/ 166396 h 774041"/>
                  <a:gd name="connsiteX1" fmla="*/ 329682 w 614910"/>
                  <a:gd name="connsiteY1" fmla="*/ 4665 h 774041"/>
                  <a:gd name="connsiteX2" fmla="*/ 345233 w 614910"/>
                  <a:gd name="connsiteY2" fmla="*/ 194388 h 774041"/>
                  <a:gd name="connsiteX3" fmla="*/ 391886 w 614910"/>
                  <a:gd name="connsiteY3" fmla="*/ 297024 h 774041"/>
                  <a:gd name="connsiteX4" fmla="*/ 317241 w 614910"/>
                  <a:gd name="connsiteY4" fmla="*/ 464975 h 774041"/>
                  <a:gd name="connsiteX5" fmla="*/ 373225 w 614910"/>
                  <a:gd name="connsiteY5" fmla="*/ 670249 h 774041"/>
                  <a:gd name="connsiteX6" fmla="*/ 550506 w 614910"/>
                  <a:gd name="connsiteY6" fmla="*/ 754224 h 774041"/>
                  <a:gd name="connsiteX7" fmla="*/ 587829 w 614910"/>
                  <a:gd name="connsiteY7" fmla="*/ 772886 h 774041"/>
                  <a:gd name="connsiteX0" fmla="*/ 0 w 614910"/>
                  <a:gd name="connsiteY0" fmla="*/ 161731 h 769376"/>
                  <a:gd name="connsiteX1" fmla="*/ 329682 w 614910"/>
                  <a:gd name="connsiteY1" fmla="*/ 0 h 769376"/>
                  <a:gd name="connsiteX2" fmla="*/ 345233 w 614910"/>
                  <a:gd name="connsiteY2" fmla="*/ 189723 h 769376"/>
                  <a:gd name="connsiteX3" fmla="*/ 391886 w 614910"/>
                  <a:gd name="connsiteY3" fmla="*/ 292359 h 769376"/>
                  <a:gd name="connsiteX4" fmla="*/ 317241 w 614910"/>
                  <a:gd name="connsiteY4" fmla="*/ 460310 h 769376"/>
                  <a:gd name="connsiteX5" fmla="*/ 373225 w 614910"/>
                  <a:gd name="connsiteY5" fmla="*/ 665584 h 769376"/>
                  <a:gd name="connsiteX6" fmla="*/ 550506 w 614910"/>
                  <a:gd name="connsiteY6" fmla="*/ 749559 h 769376"/>
                  <a:gd name="connsiteX7" fmla="*/ 587829 w 614910"/>
                  <a:gd name="connsiteY7" fmla="*/ 768221 h 769376"/>
                  <a:gd name="connsiteX0" fmla="*/ 3110 w 618020"/>
                  <a:gd name="connsiteY0" fmla="*/ 161731 h 769376"/>
                  <a:gd name="connsiteX1" fmla="*/ 180392 w 618020"/>
                  <a:gd name="connsiteY1" fmla="*/ 0 h 769376"/>
                  <a:gd name="connsiteX2" fmla="*/ 348343 w 618020"/>
                  <a:gd name="connsiteY2" fmla="*/ 189723 h 769376"/>
                  <a:gd name="connsiteX3" fmla="*/ 394996 w 618020"/>
                  <a:gd name="connsiteY3" fmla="*/ 292359 h 769376"/>
                  <a:gd name="connsiteX4" fmla="*/ 320351 w 618020"/>
                  <a:gd name="connsiteY4" fmla="*/ 460310 h 769376"/>
                  <a:gd name="connsiteX5" fmla="*/ 376335 w 618020"/>
                  <a:gd name="connsiteY5" fmla="*/ 665584 h 769376"/>
                  <a:gd name="connsiteX6" fmla="*/ 553616 w 618020"/>
                  <a:gd name="connsiteY6" fmla="*/ 749559 h 769376"/>
                  <a:gd name="connsiteX7" fmla="*/ 590939 w 618020"/>
                  <a:gd name="connsiteY7" fmla="*/ 768221 h 769376"/>
                  <a:gd name="connsiteX0" fmla="*/ 0 w 614910"/>
                  <a:gd name="connsiteY0" fmla="*/ 161731 h 769376"/>
                  <a:gd name="connsiteX1" fmla="*/ 177282 w 614910"/>
                  <a:gd name="connsiteY1" fmla="*/ 0 h 769376"/>
                  <a:gd name="connsiteX2" fmla="*/ 345233 w 614910"/>
                  <a:gd name="connsiteY2" fmla="*/ 189723 h 769376"/>
                  <a:gd name="connsiteX3" fmla="*/ 391886 w 614910"/>
                  <a:gd name="connsiteY3" fmla="*/ 292359 h 769376"/>
                  <a:gd name="connsiteX4" fmla="*/ 317241 w 614910"/>
                  <a:gd name="connsiteY4" fmla="*/ 460310 h 769376"/>
                  <a:gd name="connsiteX5" fmla="*/ 373225 w 614910"/>
                  <a:gd name="connsiteY5" fmla="*/ 665584 h 769376"/>
                  <a:gd name="connsiteX6" fmla="*/ 550506 w 614910"/>
                  <a:gd name="connsiteY6" fmla="*/ 749559 h 769376"/>
                  <a:gd name="connsiteX7" fmla="*/ 587829 w 614910"/>
                  <a:gd name="connsiteY7" fmla="*/ 768221 h 769376"/>
                  <a:gd name="connsiteX0" fmla="*/ 0 w 614910"/>
                  <a:gd name="connsiteY0" fmla="*/ 161731 h 769376"/>
                  <a:gd name="connsiteX1" fmla="*/ 177282 w 614910"/>
                  <a:gd name="connsiteY1" fmla="*/ 0 h 769376"/>
                  <a:gd name="connsiteX2" fmla="*/ 345233 w 614910"/>
                  <a:gd name="connsiteY2" fmla="*/ 189723 h 769376"/>
                  <a:gd name="connsiteX3" fmla="*/ 391886 w 614910"/>
                  <a:gd name="connsiteY3" fmla="*/ 292359 h 769376"/>
                  <a:gd name="connsiteX4" fmla="*/ 317241 w 614910"/>
                  <a:gd name="connsiteY4" fmla="*/ 460310 h 769376"/>
                  <a:gd name="connsiteX5" fmla="*/ 373225 w 614910"/>
                  <a:gd name="connsiteY5" fmla="*/ 665584 h 769376"/>
                  <a:gd name="connsiteX6" fmla="*/ 550506 w 614910"/>
                  <a:gd name="connsiteY6" fmla="*/ 749559 h 769376"/>
                  <a:gd name="connsiteX7" fmla="*/ 587829 w 614910"/>
                  <a:gd name="connsiteY7" fmla="*/ 768221 h 769376"/>
                  <a:gd name="connsiteX0" fmla="*/ 0 w 614910"/>
                  <a:gd name="connsiteY0" fmla="*/ 189018 h 796663"/>
                  <a:gd name="connsiteX1" fmla="*/ 177282 w 614910"/>
                  <a:gd name="connsiteY1" fmla="*/ 27287 h 796663"/>
                  <a:gd name="connsiteX2" fmla="*/ 257273 w 614910"/>
                  <a:gd name="connsiteY2" fmla="*/ 101494 h 796663"/>
                  <a:gd name="connsiteX3" fmla="*/ 345233 w 614910"/>
                  <a:gd name="connsiteY3" fmla="*/ 217010 h 796663"/>
                  <a:gd name="connsiteX4" fmla="*/ 391886 w 614910"/>
                  <a:gd name="connsiteY4" fmla="*/ 319646 h 796663"/>
                  <a:gd name="connsiteX5" fmla="*/ 317241 w 614910"/>
                  <a:gd name="connsiteY5" fmla="*/ 487597 h 796663"/>
                  <a:gd name="connsiteX6" fmla="*/ 373225 w 614910"/>
                  <a:gd name="connsiteY6" fmla="*/ 692871 h 796663"/>
                  <a:gd name="connsiteX7" fmla="*/ 550506 w 614910"/>
                  <a:gd name="connsiteY7" fmla="*/ 776846 h 796663"/>
                  <a:gd name="connsiteX8" fmla="*/ 587829 w 614910"/>
                  <a:gd name="connsiteY8" fmla="*/ 795508 h 796663"/>
                  <a:gd name="connsiteX0" fmla="*/ 0 w 614910"/>
                  <a:gd name="connsiteY0" fmla="*/ 189812 h 797457"/>
                  <a:gd name="connsiteX1" fmla="*/ 177282 w 614910"/>
                  <a:gd name="connsiteY1" fmla="*/ 28081 h 797457"/>
                  <a:gd name="connsiteX2" fmla="*/ 181073 w 614910"/>
                  <a:gd name="connsiteY2" fmla="*/ 97526 h 797457"/>
                  <a:gd name="connsiteX3" fmla="*/ 257273 w 614910"/>
                  <a:gd name="connsiteY3" fmla="*/ 102288 h 797457"/>
                  <a:gd name="connsiteX4" fmla="*/ 345233 w 614910"/>
                  <a:gd name="connsiteY4" fmla="*/ 217804 h 797457"/>
                  <a:gd name="connsiteX5" fmla="*/ 391886 w 614910"/>
                  <a:gd name="connsiteY5" fmla="*/ 320440 h 797457"/>
                  <a:gd name="connsiteX6" fmla="*/ 317241 w 614910"/>
                  <a:gd name="connsiteY6" fmla="*/ 488391 h 797457"/>
                  <a:gd name="connsiteX7" fmla="*/ 373225 w 614910"/>
                  <a:gd name="connsiteY7" fmla="*/ 693665 h 797457"/>
                  <a:gd name="connsiteX8" fmla="*/ 550506 w 614910"/>
                  <a:gd name="connsiteY8" fmla="*/ 777640 h 797457"/>
                  <a:gd name="connsiteX9" fmla="*/ 587829 w 614910"/>
                  <a:gd name="connsiteY9" fmla="*/ 796302 h 797457"/>
                  <a:gd name="connsiteX0" fmla="*/ 0 w 614910"/>
                  <a:gd name="connsiteY0" fmla="*/ 107570 h 715215"/>
                  <a:gd name="connsiteX1" fmla="*/ 181073 w 614910"/>
                  <a:gd name="connsiteY1" fmla="*/ 15284 h 715215"/>
                  <a:gd name="connsiteX2" fmla="*/ 257273 w 614910"/>
                  <a:gd name="connsiteY2" fmla="*/ 20046 h 715215"/>
                  <a:gd name="connsiteX3" fmla="*/ 345233 w 614910"/>
                  <a:gd name="connsiteY3" fmla="*/ 135562 h 715215"/>
                  <a:gd name="connsiteX4" fmla="*/ 391886 w 614910"/>
                  <a:gd name="connsiteY4" fmla="*/ 238198 h 715215"/>
                  <a:gd name="connsiteX5" fmla="*/ 317241 w 614910"/>
                  <a:gd name="connsiteY5" fmla="*/ 406149 h 715215"/>
                  <a:gd name="connsiteX6" fmla="*/ 373225 w 614910"/>
                  <a:gd name="connsiteY6" fmla="*/ 611423 h 715215"/>
                  <a:gd name="connsiteX7" fmla="*/ 550506 w 614910"/>
                  <a:gd name="connsiteY7" fmla="*/ 695398 h 715215"/>
                  <a:gd name="connsiteX8" fmla="*/ 587829 w 614910"/>
                  <a:gd name="connsiteY8" fmla="*/ 714060 h 715215"/>
                  <a:gd name="connsiteX0" fmla="*/ 0 w 614910"/>
                  <a:gd name="connsiteY0" fmla="*/ 106873 h 714518"/>
                  <a:gd name="connsiteX1" fmla="*/ 181073 w 614910"/>
                  <a:gd name="connsiteY1" fmla="*/ 14587 h 714518"/>
                  <a:gd name="connsiteX2" fmla="*/ 257273 w 614910"/>
                  <a:gd name="connsiteY2" fmla="*/ 19349 h 714518"/>
                  <a:gd name="connsiteX3" fmla="*/ 307279 w 614910"/>
                  <a:gd name="connsiteY3" fmla="*/ 76500 h 714518"/>
                  <a:gd name="connsiteX4" fmla="*/ 345233 w 614910"/>
                  <a:gd name="connsiteY4" fmla="*/ 134865 h 714518"/>
                  <a:gd name="connsiteX5" fmla="*/ 391886 w 614910"/>
                  <a:gd name="connsiteY5" fmla="*/ 237501 h 714518"/>
                  <a:gd name="connsiteX6" fmla="*/ 317241 w 614910"/>
                  <a:gd name="connsiteY6" fmla="*/ 405452 h 714518"/>
                  <a:gd name="connsiteX7" fmla="*/ 373225 w 614910"/>
                  <a:gd name="connsiteY7" fmla="*/ 610726 h 714518"/>
                  <a:gd name="connsiteX8" fmla="*/ 550506 w 614910"/>
                  <a:gd name="connsiteY8" fmla="*/ 694701 h 714518"/>
                  <a:gd name="connsiteX9" fmla="*/ 587829 w 614910"/>
                  <a:gd name="connsiteY9" fmla="*/ 713363 h 714518"/>
                  <a:gd name="connsiteX0" fmla="*/ 0 w 614910"/>
                  <a:gd name="connsiteY0" fmla="*/ 106873 h 714518"/>
                  <a:gd name="connsiteX1" fmla="*/ 181073 w 614910"/>
                  <a:gd name="connsiteY1" fmla="*/ 14587 h 714518"/>
                  <a:gd name="connsiteX2" fmla="*/ 333473 w 614910"/>
                  <a:gd name="connsiteY2" fmla="*/ 19349 h 714518"/>
                  <a:gd name="connsiteX3" fmla="*/ 307279 w 614910"/>
                  <a:gd name="connsiteY3" fmla="*/ 76500 h 714518"/>
                  <a:gd name="connsiteX4" fmla="*/ 345233 w 614910"/>
                  <a:gd name="connsiteY4" fmla="*/ 134865 h 714518"/>
                  <a:gd name="connsiteX5" fmla="*/ 391886 w 614910"/>
                  <a:gd name="connsiteY5" fmla="*/ 237501 h 714518"/>
                  <a:gd name="connsiteX6" fmla="*/ 317241 w 614910"/>
                  <a:gd name="connsiteY6" fmla="*/ 405452 h 714518"/>
                  <a:gd name="connsiteX7" fmla="*/ 373225 w 614910"/>
                  <a:gd name="connsiteY7" fmla="*/ 610726 h 714518"/>
                  <a:gd name="connsiteX8" fmla="*/ 550506 w 614910"/>
                  <a:gd name="connsiteY8" fmla="*/ 694701 h 714518"/>
                  <a:gd name="connsiteX9" fmla="*/ 587829 w 614910"/>
                  <a:gd name="connsiteY9" fmla="*/ 713363 h 714518"/>
                  <a:gd name="connsiteX0" fmla="*/ 0 w 614910"/>
                  <a:gd name="connsiteY0" fmla="*/ 107570 h 715215"/>
                  <a:gd name="connsiteX1" fmla="*/ 181073 w 614910"/>
                  <a:gd name="connsiteY1" fmla="*/ 15284 h 715215"/>
                  <a:gd name="connsiteX2" fmla="*/ 333473 w 614910"/>
                  <a:gd name="connsiteY2" fmla="*/ 20046 h 715215"/>
                  <a:gd name="connsiteX3" fmla="*/ 345233 w 614910"/>
                  <a:gd name="connsiteY3" fmla="*/ 135562 h 715215"/>
                  <a:gd name="connsiteX4" fmla="*/ 391886 w 614910"/>
                  <a:gd name="connsiteY4" fmla="*/ 238198 h 715215"/>
                  <a:gd name="connsiteX5" fmla="*/ 317241 w 614910"/>
                  <a:gd name="connsiteY5" fmla="*/ 406149 h 715215"/>
                  <a:gd name="connsiteX6" fmla="*/ 373225 w 614910"/>
                  <a:gd name="connsiteY6" fmla="*/ 611423 h 715215"/>
                  <a:gd name="connsiteX7" fmla="*/ 550506 w 614910"/>
                  <a:gd name="connsiteY7" fmla="*/ 695398 h 715215"/>
                  <a:gd name="connsiteX8" fmla="*/ 587829 w 614910"/>
                  <a:gd name="connsiteY8" fmla="*/ 714060 h 715215"/>
                  <a:gd name="connsiteX0" fmla="*/ 0 w 614910"/>
                  <a:gd name="connsiteY0" fmla="*/ 106873 h 714518"/>
                  <a:gd name="connsiteX1" fmla="*/ 181073 w 614910"/>
                  <a:gd name="connsiteY1" fmla="*/ 14587 h 714518"/>
                  <a:gd name="connsiteX2" fmla="*/ 333473 w 614910"/>
                  <a:gd name="connsiteY2" fmla="*/ 19349 h 714518"/>
                  <a:gd name="connsiteX3" fmla="*/ 333473 w 614910"/>
                  <a:gd name="connsiteY3" fmla="*/ 19350 h 714518"/>
                  <a:gd name="connsiteX4" fmla="*/ 345233 w 614910"/>
                  <a:gd name="connsiteY4" fmla="*/ 134865 h 714518"/>
                  <a:gd name="connsiteX5" fmla="*/ 391886 w 614910"/>
                  <a:gd name="connsiteY5" fmla="*/ 237501 h 714518"/>
                  <a:gd name="connsiteX6" fmla="*/ 317241 w 614910"/>
                  <a:gd name="connsiteY6" fmla="*/ 405452 h 714518"/>
                  <a:gd name="connsiteX7" fmla="*/ 373225 w 614910"/>
                  <a:gd name="connsiteY7" fmla="*/ 610726 h 714518"/>
                  <a:gd name="connsiteX8" fmla="*/ 550506 w 614910"/>
                  <a:gd name="connsiteY8" fmla="*/ 694701 h 714518"/>
                  <a:gd name="connsiteX9" fmla="*/ 587829 w 614910"/>
                  <a:gd name="connsiteY9" fmla="*/ 713363 h 714518"/>
                  <a:gd name="connsiteX0" fmla="*/ 0 w 614910"/>
                  <a:gd name="connsiteY0" fmla="*/ 107570 h 715215"/>
                  <a:gd name="connsiteX1" fmla="*/ 181073 w 614910"/>
                  <a:gd name="connsiteY1" fmla="*/ 15284 h 715215"/>
                  <a:gd name="connsiteX2" fmla="*/ 333473 w 614910"/>
                  <a:gd name="connsiteY2" fmla="*/ 20046 h 715215"/>
                  <a:gd name="connsiteX3" fmla="*/ 345233 w 614910"/>
                  <a:gd name="connsiteY3" fmla="*/ 135562 h 715215"/>
                  <a:gd name="connsiteX4" fmla="*/ 391886 w 614910"/>
                  <a:gd name="connsiteY4" fmla="*/ 238198 h 715215"/>
                  <a:gd name="connsiteX5" fmla="*/ 317241 w 614910"/>
                  <a:gd name="connsiteY5" fmla="*/ 406149 h 715215"/>
                  <a:gd name="connsiteX6" fmla="*/ 373225 w 614910"/>
                  <a:gd name="connsiteY6" fmla="*/ 611423 h 715215"/>
                  <a:gd name="connsiteX7" fmla="*/ 550506 w 614910"/>
                  <a:gd name="connsiteY7" fmla="*/ 695398 h 715215"/>
                  <a:gd name="connsiteX8" fmla="*/ 587829 w 614910"/>
                  <a:gd name="connsiteY8" fmla="*/ 714060 h 715215"/>
                  <a:gd name="connsiteX0" fmla="*/ 0 w 614910"/>
                  <a:gd name="connsiteY0" fmla="*/ 107570 h 715215"/>
                  <a:gd name="connsiteX1" fmla="*/ 181073 w 614910"/>
                  <a:gd name="connsiteY1" fmla="*/ 15284 h 715215"/>
                  <a:gd name="connsiteX2" fmla="*/ 333473 w 614910"/>
                  <a:gd name="connsiteY2" fmla="*/ 20046 h 715215"/>
                  <a:gd name="connsiteX3" fmla="*/ 345233 w 614910"/>
                  <a:gd name="connsiteY3" fmla="*/ 135562 h 715215"/>
                  <a:gd name="connsiteX4" fmla="*/ 391886 w 614910"/>
                  <a:gd name="connsiteY4" fmla="*/ 238198 h 715215"/>
                  <a:gd name="connsiteX5" fmla="*/ 317241 w 614910"/>
                  <a:gd name="connsiteY5" fmla="*/ 406149 h 715215"/>
                  <a:gd name="connsiteX6" fmla="*/ 373225 w 614910"/>
                  <a:gd name="connsiteY6" fmla="*/ 611423 h 715215"/>
                  <a:gd name="connsiteX7" fmla="*/ 550506 w 614910"/>
                  <a:gd name="connsiteY7" fmla="*/ 695398 h 715215"/>
                  <a:gd name="connsiteX8" fmla="*/ 587829 w 614910"/>
                  <a:gd name="connsiteY8" fmla="*/ 714060 h 715215"/>
                  <a:gd name="connsiteX0" fmla="*/ 0 w 614910"/>
                  <a:gd name="connsiteY0" fmla="*/ 107570 h 715215"/>
                  <a:gd name="connsiteX1" fmla="*/ 181073 w 614910"/>
                  <a:gd name="connsiteY1" fmla="*/ 15284 h 715215"/>
                  <a:gd name="connsiteX2" fmla="*/ 333473 w 614910"/>
                  <a:gd name="connsiteY2" fmla="*/ 20046 h 715215"/>
                  <a:gd name="connsiteX3" fmla="*/ 345233 w 614910"/>
                  <a:gd name="connsiteY3" fmla="*/ 135562 h 715215"/>
                  <a:gd name="connsiteX4" fmla="*/ 391886 w 614910"/>
                  <a:gd name="connsiteY4" fmla="*/ 238198 h 715215"/>
                  <a:gd name="connsiteX5" fmla="*/ 317241 w 614910"/>
                  <a:gd name="connsiteY5" fmla="*/ 406149 h 715215"/>
                  <a:gd name="connsiteX6" fmla="*/ 373225 w 614910"/>
                  <a:gd name="connsiteY6" fmla="*/ 611423 h 715215"/>
                  <a:gd name="connsiteX7" fmla="*/ 550506 w 614910"/>
                  <a:gd name="connsiteY7" fmla="*/ 695398 h 715215"/>
                  <a:gd name="connsiteX8" fmla="*/ 587829 w 614910"/>
                  <a:gd name="connsiteY8" fmla="*/ 714060 h 715215"/>
                  <a:gd name="connsiteX0" fmla="*/ 0 w 614910"/>
                  <a:gd name="connsiteY0" fmla="*/ 107570 h 715215"/>
                  <a:gd name="connsiteX1" fmla="*/ 181073 w 614910"/>
                  <a:gd name="connsiteY1" fmla="*/ 15284 h 715215"/>
                  <a:gd name="connsiteX2" fmla="*/ 257273 w 614910"/>
                  <a:gd name="connsiteY2" fmla="*/ 20046 h 715215"/>
                  <a:gd name="connsiteX3" fmla="*/ 345233 w 614910"/>
                  <a:gd name="connsiteY3" fmla="*/ 135562 h 715215"/>
                  <a:gd name="connsiteX4" fmla="*/ 391886 w 614910"/>
                  <a:gd name="connsiteY4" fmla="*/ 238198 h 715215"/>
                  <a:gd name="connsiteX5" fmla="*/ 317241 w 614910"/>
                  <a:gd name="connsiteY5" fmla="*/ 406149 h 715215"/>
                  <a:gd name="connsiteX6" fmla="*/ 373225 w 614910"/>
                  <a:gd name="connsiteY6" fmla="*/ 611423 h 715215"/>
                  <a:gd name="connsiteX7" fmla="*/ 550506 w 614910"/>
                  <a:gd name="connsiteY7" fmla="*/ 695398 h 715215"/>
                  <a:gd name="connsiteX8" fmla="*/ 587829 w 614910"/>
                  <a:gd name="connsiteY8" fmla="*/ 714060 h 71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910" h="715215">
                    <a:moveTo>
                      <a:pt x="0" y="107570"/>
                    </a:moveTo>
                    <a:cubicBezTo>
                      <a:pt x="37724" y="88344"/>
                      <a:pt x="138194" y="29871"/>
                      <a:pt x="181073" y="15284"/>
                    </a:cubicBezTo>
                    <a:cubicBezTo>
                      <a:pt x="223952" y="697"/>
                      <a:pt x="229913" y="0"/>
                      <a:pt x="257273" y="20046"/>
                    </a:cubicBezTo>
                    <a:cubicBezTo>
                      <a:pt x="284633" y="40092"/>
                      <a:pt x="335497" y="99203"/>
                      <a:pt x="345233" y="135562"/>
                    </a:cubicBezTo>
                    <a:cubicBezTo>
                      <a:pt x="362040" y="169175"/>
                      <a:pt x="376335" y="203986"/>
                      <a:pt x="391886" y="238198"/>
                    </a:cubicBezTo>
                    <a:cubicBezTo>
                      <a:pt x="380258" y="261455"/>
                      <a:pt x="315917" y="384972"/>
                      <a:pt x="317241" y="406149"/>
                    </a:cubicBezTo>
                    <a:cubicBezTo>
                      <a:pt x="321665" y="476935"/>
                      <a:pt x="337357" y="550237"/>
                      <a:pt x="373225" y="611423"/>
                    </a:cubicBezTo>
                    <a:cubicBezTo>
                      <a:pt x="409875" y="673943"/>
                      <a:pt x="491939" y="677377"/>
                      <a:pt x="550506" y="695398"/>
                    </a:cubicBezTo>
                    <a:cubicBezTo>
                      <a:pt x="614910" y="715215"/>
                      <a:pt x="611148" y="714060"/>
                      <a:pt x="587829" y="714060"/>
                    </a:cubicBezTo>
                  </a:path>
                </a:pathLst>
              </a:cu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18"/>
              <p:cNvSpPr/>
              <p:nvPr/>
            </p:nvSpPr>
            <p:spPr>
              <a:xfrm>
                <a:off x="2379306" y="4983797"/>
                <a:ext cx="575388" cy="395152"/>
              </a:xfrm>
              <a:custGeom>
                <a:avLst/>
                <a:gdLst>
                  <a:gd name="connsiteX0" fmla="*/ 0 w 575388"/>
                  <a:gd name="connsiteY0" fmla="*/ 26742 h 395152"/>
                  <a:gd name="connsiteX1" fmla="*/ 298580 w 575388"/>
                  <a:gd name="connsiteY1" fmla="*/ 287999 h 395152"/>
                  <a:gd name="connsiteX2" fmla="*/ 522514 w 575388"/>
                  <a:gd name="connsiteY2" fmla="*/ 381305 h 395152"/>
                  <a:gd name="connsiteX3" fmla="*/ 541176 w 575388"/>
                  <a:gd name="connsiteY3" fmla="*/ 353313 h 395152"/>
                  <a:gd name="connsiteX0" fmla="*/ 0 w 575388"/>
                  <a:gd name="connsiteY0" fmla="*/ 26742 h 395152"/>
                  <a:gd name="connsiteX1" fmla="*/ 298580 w 575388"/>
                  <a:gd name="connsiteY1" fmla="*/ 287999 h 395152"/>
                  <a:gd name="connsiteX2" fmla="*/ 522514 w 575388"/>
                  <a:gd name="connsiteY2" fmla="*/ 381305 h 395152"/>
                  <a:gd name="connsiteX3" fmla="*/ 541176 w 575388"/>
                  <a:gd name="connsiteY3" fmla="*/ 353313 h 395152"/>
                </a:gdLst>
                <a:ahLst/>
                <a:cxnLst>
                  <a:cxn ang="0">
                    <a:pos x="connsiteX0" y="connsiteY0"/>
                  </a:cxn>
                  <a:cxn ang="0">
                    <a:pos x="connsiteX1" y="connsiteY1"/>
                  </a:cxn>
                  <a:cxn ang="0">
                    <a:pos x="connsiteX2" y="connsiteY2"/>
                  </a:cxn>
                  <a:cxn ang="0">
                    <a:pos x="connsiteX3" y="connsiteY3"/>
                  </a:cxn>
                </a:cxnLst>
                <a:rect l="l" t="t" r="r" b="b"/>
                <a:pathLst>
                  <a:path w="575388" h="395152">
                    <a:moveTo>
                      <a:pt x="0" y="26742"/>
                    </a:moveTo>
                    <a:cubicBezTo>
                      <a:pt x="187187" y="0"/>
                      <a:pt x="29374" y="3837"/>
                      <a:pt x="298580" y="287999"/>
                    </a:cubicBezTo>
                    <a:cubicBezTo>
                      <a:pt x="400094" y="395152"/>
                      <a:pt x="386964" y="370878"/>
                      <a:pt x="522514" y="381305"/>
                    </a:cubicBezTo>
                    <a:cubicBezTo>
                      <a:pt x="564813" y="349581"/>
                      <a:pt x="575388" y="353313"/>
                      <a:pt x="541176" y="353313"/>
                    </a:cubicBezTo>
                  </a:path>
                </a:pathLst>
              </a:cu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2333625" y="5567266"/>
                <a:ext cx="283612" cy="293915"/>
              </a:xfrm>
              <a:custGeom>
                <a:avLst/>
                <a:gdLst>
                  <a:gd name="connsiteX0" fmla="*/ 242857 w 242857"/>
                  <a:gd name="connsiteY0" fmla="*/ 0 h 550507"/>
                  <a:gd name="connsiteX1" fmla="*/ 177543 w 242857"/>
                  <a:gd name="connsiteY1" fmla="*/ 27992 h 550507"/>
                  <a:gd name="connsiteX2" fmla="*/ 196204 w 242857"/>
                  <a:gd name="connsiteY2" fmla="*/ 531845 h 550507"/>
                  <a:gd name="connsiteX3" fmla="*/ 205535 w 242857"/>
                  <a:gd name="connsiteY3" fmla="*/ 550507 h 550507"/>
                  <a:gd name="connsiteX0" fmla="*/ 242857 w 434135"/>
                  <a:gd name="connsiteY0" fmla="*/ 0 h 626707"/>
                  <a:gd name="connsiteX1" fmla="*/ 177543 w 434135"/>
                  <a:gd name="connsiteY1" fmla="*/ 27992 h 626707"/>
                  <a:gd name="connsiteX2" fmla="*/ 196204 w 434135"/>
                  <a:gd name="connsiteY2" fmla="*/ 531845 h 626707"/>
                  <a:gd name="connsiteX3" fmla="*/ 434135 w 434135"/>
                  <a:gd name="connsiteY3" fmla="*/ 626707 h 626707"/>
                  <a:gd name="connsiteX0" fmla="*/ 196215 w 387493"/>
                  <a:gd name="connsiteY0" fmla="*/ 0 h 708013"/>
                  <a:gd name="connsiteX1" fmla="*/ 207101 w 387493"/>
                  <a:gd name="connsiteY1" fmla="*/ 408992 h 708013"/>
                  <a:gd name="connsiteX2" fmla="*/ 149562 w 387493"/>
                  <a:gd name="connsiteY2" fmla="*/ 531845 h 708013"/>
                  <a:gd name="connsiteX3" fmla="*/ 387493 w 387493"/>
                  <a:gd name="connsiteY3" fmla="*/ 626707 h 708013"/>
                  <a:gd name="connsiteX0" fmla="*/ 207101 w 387493"/>
                  <a:gd name="connsiteY0" fmla="*/ 146359 h 445380"/>
                  <a:gd name="connsiteX1" fmla="*/ 149562 w 387493"/>
                  <a:gd name="connsiteY1" fmla="*/ 269212 h 445380"/>
                  <a:gd name="connsiteX2" fmla="*/ 387493 w 387493"/>
                  <a:gd name="connsiteY2" fmla="*/ 364074 h 445380"/>
                  <a:gd name="connsiteX0" fmla="*/ 207101 w 387493"/>
                  <a:gd name="connsiteY0" fmla="*/ 70159 h 369180"/>
                  <a:gd name="connsiteX1" fmla="*/ 149562 w 387493"/>
                  <a:gd name="connsiteY1" fmla="*/ 269212 h 369180"/>
                  <a:gd name="connsiteX2" fmla="*/ 387493 w 387493"/>
                  <a:gd name="connsiteY2" fmla="*/ 364074 h 369180"/>
                  <a:gd name="connsiteX0" fmla="*/ 57539 w 237931"/>
                  <a:gd name="connsiteY0" fmla="*/ 0 h 293915"/>
                  <a:gd name="connsiteX1" fmla="*/ 0 w 237931"/>
                  <a:gd name="connsiteY1" fmla="*/ 199053 h 293915"/>
                  <a:gd name="connsiteX2" fmla="*/ 237931 w 237931"/>
                  <a:gd name="connsiteY2" fmla="*/ 293915 h 293915"/>
                  <a:gd name="connsiteX0" fmla="*/ 103220 w 283612"/>
                  <a:gd name="connsiteY0" fmla="*/ 0 h 293915"/>
                  <a:gd name="connsiteX1" fmla="*/ 0 w 283612"/>
                  <a:gd name="connsiteY1" fmla="*/ 100109 h 293915"/>
                  <a:gd name="connsiteX2" fmla="*/ 45681 w 283612"/>
                  <a:gd name="connsiteY2" fmla="*/ 199053 h 293915"/>
                  <a:gd name="connsiteX3" fmla="*/ 283612 w 283612"/>
                  <a:gd name="connsiteY3" fmla="*/ 293915 h 293915"/>
                </a:gdLst>
                <a:ahLst/>
                <a:cxnLst>
                  <a:cxn ang="0">
                    <a:pos x="connsiteX0" y="connsiteY0"/>
                  </a:cxn>
                  <a:cxn ang="0">
                    <a:pos x="connsiteX1" y="connsiteY1"/>
                  </a:cxn>
                  <a:cxn ang="0">
                    <a:pos x="connsiteX2" y="connsiteY2"/>
                  </a:cxn>
                  <a:cxn ang="0">
                    <a:pos x="connsiteX3" y="connsiteY3"/>
                  </a:cxn>
                </a:cxnLst>
                <a:rect l="l" t="t" r="r" b="b"/>
                <a:pathLst>
                  <a:path w="283612" h="293915">
                    <a:moveTo>
                      <a:pt x="103220" y="0"/>
                    </a:moveTo>
                    <a:lnTo>
                      <a:pt x="0" y="100109"/>
                    </a:lnTo>
                    <a:lnTo>
                      <a:pt x="45681" y="199053"/>
                    </a:lnTo>
                    <a:cubicBezTo>
                      <a:pt x="49059" y="205133"/>
                      <a:pt x="280502" y="287694"/>
                      <a:pt x="283612" y="293915"/>
                    </a:cubicBezTo>
                  </a:path>
                </a:pathLst>
              </a:cu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2029422" y="4425696"/>
                <a:ext cx="540042" cy="222052"/>
              </a:xfrm>
              <a:custGeom>
                <a:avLst/>
                <a:gdLst>
                  <a:gd name="connsiteX0" fmla="*/ 192570 w 540042"/>
                  <a:gd name="connsiteY0" fmla="*/ 137160 h 222052"/>
                  <a:gd name="connsiteX1" fmla="*/ 466890 w 540042"/>
                  <a:gd name="connsiteY1" fmla="*/ 219456 h 222052"/>
                  <a:gd name="connsiteX2" fmla="*/ 540042 w 540042"/>
                  <a:gd name="connsiteY2" fmla="*/ 128016 h 222052"/>
                  <a:gd name="connsiteX3" fmla="*/ 521754 w 540042"/>
                  <a:gd name="connsiteY3" fmla="*/ 27432 h 222052"/>
                  <a:gd name="connsiteX4" fmla="*/ 512610 w 540042"/>
                  <a:gd name="connsiteY4" fmla="*/ 0 h 222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042" h="222052">
                    <a:moveTo>
                      <a:pt x="192570" y="137160"/>
                    </a:moveTo>
                    <a:cubicBezTo>
                      <a:pt x="420043" y="51858"/>
                      <a:pt x="0" y="188330"/>
                      <a:pt x="466890" y="219456"/>
                    </a:cubicBezTo>
                    <a:cubicBezTo>
                      <a:pt x="505837" y="222052"/>
                      <a:pt x="515658" y="158496"/>
                      <a:pt x="540042" y="128016"/>
                    </a:cubicBezTo>
                    <a:cubicBezTo>
                      <a:pt x="533946" y="94488"/>
                      <a:pt x="528894" y="60753"/>
                      <a:pt x="521754" y="27432"/>
                    </a:cubicBezTo>
                    <a:cubicBezTo>
                      <a:pt x="519734" y="18007"/>
                      <a:pt x="512610" y="0"/>
                      <a:pt x="512610" y="0"/>
                    </a:cubicBezTo>
                  </a:path>
                </a:pathLst>
              </a:cu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1966913" y="4400550"/>
                <a:ext cx="50004" cy="280988"/>
              </a:xfrm>
              <a:custGeom>
                <a:avLst/>
                <a:gdLst>
                  <a:gd name="connsiteX0" fmla="*/ 9525 w 50004"/>
                  <a:gd name="connsiteY0" fmla="*/ 0 h 280988"/>
                  <a:gd name="connsiteX1" fmla="*/ 7143 w 50004"/>
                  <a:gd name="connsiteY1" fmla="*/ 250031 h 280988"/>
                  <a:gd name="connsiteX2" fmla="*/ 0 w 50004"/>
                  <a:gd name="connsiteY2" fmla="*/ 280988 h 280988"/>
                </a:gdLst>
                <a:ahLst/>
                <a:cxnLst>
                  <a:cxn ang="0">
                    <a:pos x="connsiteX0" y="connsiteY0"/>
                  </a:cxn>
                  <a:cxn ang="0">
                    <a:pos x="connsiteX1" y="connsiteY1"/>
                  </a:cxn>
                  <a:cxn ang="0">
                    <a:pos x="connsiteX2" y="connsiteY2"/>
                  </a:cxn>
                </a:cxnLst>
                <a:rect l="l" t="t" r="r" b="b"/>
                <a:pathLst>
                  <a:path w="50004" h="280988">
                    <a:moveTo>
                      <a:pt x="9525" y="0"/>
                    </a:moveTo>
                    <a:cubicBezTo>
                      <a:pt x="50004" y="80967"/>
                      <a:pt x="17739" y="12671"/>
                      <a:pt x="7143" y="250031"/>
                    </a:cubicBezTo>
                    <a:cubicBezTo>
                      <a:pt x="6271" y="269554"/>
                      <a:pt x="5507" y="269971"/>
                      <a:pt x="0" y="280988"/>
                    </a:cubicBezTo>
                  </a:path>
                </a:pathLst>
              </a:cu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1735931" y="4850606"/>
                <a:ext cx="254794" cy="116682"/>
              </a:xfrm>
              <a:custGeom>
                <a:avLst/>
                <a:gdLst>
                  <a:gd name="connsiteX0" fmla="*/ 0 w 254794"/>
                  <a:gd name="connsiteY0" fmla="*/ 0 h 116682"/>
                  <a:gd name="connsiteX1" fmla="*/ 207169 w 254794"/>
                  <a:gd name="connsiteY1" fmla="*/ 102394 h 116682"/>
                  <a:gd name="connsiteX2" fmla="*/ 254794 w 254794"/>
                  <a:gd name="connsiteY2" fmla="*/ 116682 h 116682"/>
                </a:gdLst>
                <a:ahLst/>
                <a:cxnLst>
                  <a:cxn ang="0">
                    <a:pos x="connsiteX0" y="connsiteY0"/>
                  </a:cxn>
                  <a:cxn ang="0">
                    <a:pos x="connsiteX1" y="connsiteY1"/>
                  </a:cxn>
                  <a:cxn ang="0">
                    <a:pos x="connsiteX2" y="connsiteY2"/>
                  </a:cxn>
                </a:cxnLst>
                <a:rect l="l" t="t" r="r" b="b"/>
                <a:pathLst>
                  <a:path w="254794" h="116682">
                    <a:moveTo>
                      <a:pt x="0" y="0"/>
                    </a:moveTo>
                    <a:lnTo>
                      <a:pt x="207169" y="102394"/>
                    </a:lnTo>
                    <a:cubicBezTo>
                      <a:pt x="223936" y="110523"/>
                      <a:pt x="236633" y="116682"/>
                      <a:pt x="254794" y="116682"/>
                    </a:cubicBezTo>
                  </a:path>
                </a:pathLst>
              </a:cu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p:nvPr/>
            </p:nvSpPr>
            <p:spPr>
              <a:xfrm>
                <a:off x="1905000" y="5105400"/>
                <a:ext cx="190267" cy="281323"/>
              </a:xfrm>
              <a:custGeom>
                <a:avLst/>
                <a:gdLst>
                  <a:gd name="connsiteX0" fmla="*/ 174392 w 174392"/>
                  <a:gd name="connsiteY0" fmla="*/ 281323 h 281323"/>
                  <a:gd name="connsiteX1" fmla="*/ 7704 w 174392"/>
                  <a:gd name="connsiteY1" fmla="*/ 12242 h 281323"/>
                  <a:gd name="connsiteX2" fmla="*/ 561 w 174392"/>
                  <a:gd name="connsiteY2" fmla="*/ 2717 h 281323"/>
                  <a:gd name="connsiteX0" fmla="*/ 174392 w 190267"/>
                  <a:gd name="connsiteY0" fmla="*/ 281323 h 281323"/>
                  <a:gd name="connsiteX1" fmla="*/ 162486 w 190267"/>
                  <a:gd name="connsiteY1" fmla="*/ 136067 h 281323"/>
                  <a:gd name="connsiteX2" fmla="*/ 7704 w 190267"/>
                  <a:gd name="connsiteY2" fmla="*/ 12242 h 281323"/>
                  <a:gd name="connsiteX3" fmla="*/ 561 w 190267"/>
                  <a:gd name="connsiteY3" fmla="*/ 2717 h 281323"/>
                  <a:gd name="connsiteX0" fmla="*/ 174392 w 190267"/>
                  <a:gd name="connsiteY0" fmla="*/ 281323 h 281323"/>
                  <a:gd name="connsiteX1" fmla="*/ 162486 w 190267"/>
                  <a:gd name="connsiteY1" fmla="*/ 136067 h 281323"/>
                  <a:gd name="connsiteX2" fmla="*/ 83904 w 190267"/>
                  <a:gd name="connsiteY2" fmla="*/ 209885 h 281323"/>
                  <a:gd name="connsiteX3" fmla="*/ 7704 w 190267"/>
                  <a:gd name="connsiteY3" fmla="*/ 12242 h 281323"/>
                  <a:gd name="connsiteX4" fmla="*/ 561 w 190267"/>
                  <a:gd name="connsiteY4" fmla="*/ 2717 h 281323"/>
                  <a:gd name="connsiteX0" fmla="*/ 174392 w 190267"/>
                  <a:gd name="connsiteY0" fmla="*/ 281323 h 281323"/>
                  <a:gd name="connsiteX1" fmla="*/ 162486 w 190267"/>
                  <a:gd name="connsiteY1" fmla="*/ 212267 h 281323"/>
                  <a:gd name="connsiteX2" fmla="*/ 83904 w 190267"/>
                  <a:gd name="connsiteY2" fmla="*/ 209885 h 281323"/>
                  <a:gd name="connsiteX3" fmla="*/ 7704 w 190267"/>
                  <a:gd name="connsiteY3" fmla="*/ 12242 h 281323"/>
                  <a:gd name="connsiteX4" fmla="*/ 561 w 190267"/>
                  <a:gd name="connsiteY4" fmla="*/ 2717 h 281323"/>
                  <a:gd name="connsiteX0" fmla="*/ 174392 w 190267"/>
                  <a:gd name="connsiteY0" fmla="*/ 281323 h 281323"/>
                  <a:gd name="connsiteX1" fmla="*/ 162486 w 190267"/>
                  <a:gd name="connsiteY1" fmla="*/ 212267 h 281323"/>
                  <a:gd name="connsiteX2" fmla="*/ 7704 w 190267"/>
                  <a:gd name="connsiteY2" fmla="*/ 133685 h 281323"/>
                  <a:gd name="connsiteX3" fmla="*/ 7704 w 190267"/>
                  <a:gd name="connsiteY3" fmla="*/ 12242 h 281323"/>
                  <a:gd name="connsiteX4" fmla="*/ 561 w 190267"/>
                  <a:gd name="connsiteY4" fmla="*/ 2717 h 281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67" h="281323">
                    <a:moveTo>
                      <a:pt x="174392" y="281323"/>
                    </a:moveTo>
                    <a:cubicBezTo>
                      <a:pt x="159708" y="257114"/>
                      <a:pt x="190267" y="257114"/>
                      <a:pt x="162486" y="212267"/>
                    </a:cubicBezTo>
                    <a:cubicBezTo>
                      <a:pt x="160105" y="187661"/>
                      <a:pt x="33501" y="154322"/>
                      <a:pt x="7704" y="133685"/>
                    </a:cubicBezTo>
                    <a:lnTo>
                      <a:pt x="7704" y="12242"/>
                    </a:lnTo>
                    <a:cubicBezTo>
                      <a:pt x="0" y="0"/>
                      <a:pt x="561" y="9535"/>
                      <a:pt x="561" y="2717"/>
                    </a:cubicBezTo>
                  </a:path>
                </a:pathLst>
              </a:cu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Freeform 24"/>
              <p:cNvSpPr/>
              <p:nvPr/>
            </p:nvSpPr>
            <p:spPr>
              <a:xfrm>
                <a:off x="1760500" y="5172075"/>
                <a:ext cx="123758" cy="257175"/>
              </a:xfrm>
              <a:custGeom>
                <a:avLst/>
                <a:gdLst>
                  <a:gd name="connsiteX0" fmla="*/ 44488 w 123758"/>
                  <a:gd name="connsiteY0" fmla="*/ 0 h 257175"/>
                  <a:gd name="connsiteX1" fmla="*/ 8769 w 123758"/>
                  <a:gd name="connsiteY1" fmla="*/ 116681 h 257175"/>
                  <a:gd name="connsiteX2" fmla="*/ 84969 w 123758"/>
                  <a:gd name="connsiteY2" fmla="*/ 183356 h 257175"/>
                  <a:gd name="connsiteX3" fmla="*/ 120688 w 123758"/>
                  <a:gd name="connsiteY3" fmla="*/ 221456 h 257175"/>
                  <a:gd name="connsiteX4" fmla="*/ 123069 w 123758"/>
                  <a:gd name="connsiteY4" fmla="*/ 257175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758" h="257175">
                    <a:moveTo>
                      <a:pt x="44488" y="0"/>
                    </a:moveTo>
                    <a:cubicBezTo>
                      <a:pt x="32582" y="38894"/>
                      <a:pt x="0" y="76962"/>
                      <a:pt x="8769" y="116681"/>
                    </a:cubicBezTo>
                    <a:cubicBezTo>
                      <a:pt x="16045" y="149638"/>
                      <a:pt x="60330" y="160290"/>
                      <a:pt x="84969" y="183356"/>
                    </a:cubicBezTo>
                    <a:cubicBezTo>
                      <a:pt x="97677" y="195253"/>
                      <a:pt x="108782" y="208756"/>
                      <a:pt x="120688" y="221456"/>
                    </a:cubicBezTo>
                    <a:cubicBezTo>
                      <a:pt x="123758" y="246019"/>
                      <a:pt x="123069" y="234107"/>
                      <a:pt x="123069" y="257175"/>
                    </a:cubicBezTo>
                  </a:path>
                </a:pathLst>
              </a:cu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1535906" y="4980226"/>
                <a:ext cx="245269" cy="63262"/>
              </a:xfrm>
              <a:custGeom>
                <a:avLst/>
                <a:gdLst>
                  <a:gd name="connsiteX0" fmla="*/ 0 w 245269"/>
                  <a:gd name="connsiteY0" fmla="*/ 63262 h 63262"/>
                  <a:gd name="connsiteX1" fmla="*/ 7144 w 245269"/>
                  <a:gd name="connsiteY1" fmla="*/ 48974 h 63262"/>
                  <a:gd name="connsiteX2" fmla="*/ 245269 w 245269"/>
                  <a:gd name="connsiteY2" fmla="*/ 1349 h 63262"/>
                </a:gdLst>
                <a:ahLst/>
                <a:cxnLst>
                  <a:cxn ang="0">
                    <a:pos x="connsiteX0" y="connsiteY0"/>
                  </a:cxn>
                  <a:cxn ang="0">
                    <a:pos x="connsiteX1" y="connsiteY1"/>
                  </a:cxn>
                  <a:cxn ang="0">
                    <a:pos x="connsiteX2" y="connsiteY2"/>
                  </a:cxn>
                </a:cxnLst>
                <a:rect l="l" t="t" r="r" b="b"/>
                <a:pathLst>
                  <a:path w="245269" h="63262">
                    <a:moveTo>
                      <a:pt x="0" y="63262"/>
                    </a:moveTo>
                    <a:cubicBezTo>
                      <a:pt x="2381" y="58499"/>
                      <a:pt x="2008" y="50380"/>
                      <a:pt x="7144" y="48974"/>
                    </a:cubicBezTo>
                    <a:cubicBezTo>
                      <a:pt x="186086" y="0"/>
                      <a:pt x="155426" y="1349"/>
                      <a:pt x="245269" y="1349"/>
                    </a:cubicBezTo>
                  </a:path>
                </a:pathLst>
              </a:cu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 name="Title 1"/>
          <p:cNvSpPr>
            <a:spLocks noGrp="1"/>
          </p:cNvSpPr>
          <p:nvPr>
            <p:ph type="title"/>
          </p:nvPr>
        </p:nvSpPr>
        <p:spPr>
          <a:xfrm>
            <a:off x="0" y="274638"/>
            <a:ext cx="4724400" cy="1143000"/>
          </a:xfrm>
        </p:spPr>
        <p:txBody>
          <a:bodyPr>
            <a:normAutofit/>
          </a:bodyPr>
          <a:lstStyle/>
          <a:p>
            <a:r>
              <a:rPr lang="en-US" sz="3200" dirty="0" smtClean="0"/>
              <a:t>Historic Range of Salmon</a:t>
            </a:r>
            <a:endParaRPr lang="en-US" sz="3200" dirty="0"/>
          </a:p>
        </p:txBody>
      </p:sp>
      <p:pic>
        <p:nvPicPr>
          <p:cNvPr id="22530" name="Picture 2" descr="Image:Shoshone Falls.jpg">
            <a:hlinkClick r:id="rId4"/>
          </p:cNvPr>
          <p:cNvPicPr>
            <a:picLocks noChangeAspect="1" noChangeArrowheads="1"/>
          </p:cNvPicPr>
          <p:nvPr/>
        </p:nvPicPr>
        <p:blipFill>
          <a:blip r:embed="rId5"/>
          <a:srcRect/>
          <a:stretch>
            <a:fillRect/>
          </a:stretch>
        </p:blipFill>
        <p:spPr bwMode="auto">
          <a:xfrm>
            <a:off x="4724400" y="3543300"/>
            <a:ext cx="4419600" cy="3314700"/>
          </a:xfrm>
          <a:prstGeom prst="rect">
            <a:avLst/>
          </a:prstGeom>
          <a:noFill/>
        </p:spPr>
      </p:pic>
      <p:pic>
        <p:nvPicPr>
          <p:cNvPr id="22532" name="Picture 4" descr="Image:Columbiavalley lake.jpg">
            <a:hlinkClick r:id="rId6"/>
          </p:cNvPr>
          <p:cNvPicPr>
            <a:picLocks noChangeAspect="1" noChangeArrowheads="1"/>
          </p:cNvPicPr>
          <p:nvPr/>
        </p:nvPicPr>
        <p:blipFill>
          <a:blip r:embed="rId7"/>
          <a:srcRect l="6000" t="12000" r="9000" b="8000"/>
          <a:stretch>
            <a:fillRect/>
          </a:stretch>
        </p:blipFill>
        <p:spPr bwMode="auto">
          <a:xfrm>
            <a:off x="4718050" y="457200"/>
            <a:ext cx="4425950" cy="3124200"/>
          </a:xfrm>
          <a:prstGeom prst="rect">
            <a:avLst/>
          </a:prstGeom>
          <a:noFill/>
        </p:spPr>
      </p:pic>
      <p:sp>
        <p:nvSpPr>
          <p:cNvPr id="8" name="Rectangle 7"/>
          <p:cNvSpPr/>
          <p:nvPr/>
        </p:nvSpPr>
        <p:spPr>
          <a:xfrm rot="19933370">
            <a:off x="3061298" y="3626795"/>
            <a:ext cx="1311578" cy="369332"/>
          </a:xfrm>
          <a:prstGeom prst="rect">
            <a:avLst/>
          </a:prstGeom>
        </p:spPr>
        <p:txBody>
          <a:bodyPr wrap="none">
            <a:spAutoFit/>
          </a:bodyPr>
          <a:lstStyle/>
          <a:p>
            <a:r>
              <a:rPr lang="en-US" dirty="0" smtClean="0"/>
              <a:t>1,243 miles </a:t>
            </a:r>
            <a:endParaRPr lang="en-US" dirty="0"/>
          </a:p>
        </p:txBody>
      </p:sp>
      <p:sp>
        <p:nvSpPr>
          <p:cNvPr id="14" name="Rectangle 13"/>
          <p:cNvSpPr/>
          <p:nvPr/>
        </p:nvSpPr>
        <p:spPr>
          <a:xfrm>
            <a:off x="3352800" y="5334000"/>
            <a:ext cx="762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6553199" y="5881691"/>
            <a:ext cx="2215799" cy="646331"/>
          </a:xfrm>
          <a:prstGeom prst="rect">
            <a:avLst/>
          </a:prstGeom>
          <a:noFill/>
        </p:spPr>
        <p:txBody>
          <a:bodyPr wrap="none" rtlCol="0">
            <a:spAutoFit/>
          </a:bodyPr>
          <a:lstStyle/>
          <a:p>
            <a:pPr algn="ctr"/>
            <a:r>
              <a:rPr lang="en-US" b="1" dirty="0" smtClean="0">
                <a:solidFill>
                  <a:srgbClr val="FFFF00"/>
                </a:solidFill>
              </a:rPr>
              <a:t>212-ft Shoshone Falls</a:t>
            </a:r>
          </a:p>
          <a:p>
            <a:pPr algn="ctr"/>
            <a:r>
              <a:rPr lang="en-US" b="1" dirty="0" smtClean="0">
                <a:solidFill>
                  <a:srgbClr val="FFFF00"/>
                </a:solidFill>
              </a:rPr>
              <a:t>948 miles</a:t>
            </a:r>
            <a:endParaRPr lang="en-US" b="1" dirty="0">
              <a:solidFill>
                <a:srgbClr val="FFFF00"/>
              </a:solidFill>
            </a:endParaRPr>
          </a:p>
        </p:txBody>
      </p:sp>
      <p:sp>
        <p:nvSpPr>
          <p:cNvPr id="10" name="Oval 9"/>
          <p:cNvSpPr/>
          <p:nvPr/>
        </p:nvSpPr>
        <p:spPr>
          <a:xfrm>
            <a:off x="3048000" y="36576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a:stCxn id="10" idx="0"/>
          </p:cNvCxnSpPr>
          <p:nvPr/>
        </p:nvCxnSpPr>
        <p:spPr>
          <a:xfrm rot="5400000" flipH="1" flipV="1">
            <a:off x="4152900" y="723900"/>
            <a:ext cx="1905000" cy="39624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4" idx="3"/>
            <a:endCxn id="22530" idx="1"/>
          </p:cNvCxnSpPr>
          <p:nvPr/>
        </p:nvCxnSpPr>
        <p:spPr>
          <a:xfrm flipV="1">
            <a:off x="3429000" y="5200650"/>
            <a:ext cx="1295400" cy="2476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724400" y="457200"/>
            <a:ext cx="1547796" cy="646331"/>
          </a:xfrm>
          <a:prstGeom prst="rect">
            <a:avLst/>
          </a:prstGeom>
          <a:noFill/>
        </p:spPr>
        <p:txBody>
          <a:bodyPr wrap="none" rtlCol="0">
            <a:spAutoFit/>
          </a:bodyPr>
          <a:lstStyle/>
          <a:p>
            <a:r>
              <a:rPr lang="en-US" dirty="0" smtClean="0"/>
              <a:t>Columbia Lake</a:t>
            </a:r>
          </a:p>
          <a:p>
            <a:pPr algn="ctr"/>
            <a:r>
              <a:rPr lang="en-US" dirty="0" smtClean="0"/>
              <a:t>1,243 miles</a:t>
            </a:r>
            <a:endParaRPr lang="en-US" dirty="0"/>
          </a:p>
        </p:txBody>
      </p:sp>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40"/>
          <p:cNvGrpSpPr/>
          <p:nvPr/>
        </p:nvGrpSpPr>
        <p:grpSpPr>
          <a:xfrm>
            <a:off x="0" y="2286001"/>
            <a:ext cx="4495800" cy="4572000"/>
            <a:chOff x="0" y="2973583"/>
            <a:chExt cx="3810000" cy="3884417"/>
          </a:xfrm>
        </p:grpSpPr>
        <p:pic>
          <p:nvPicPr>
            <p:cNvPr id="7" name="Picture 6" descr="90651_distribution_chinook_300dpi.jpg"/>
            <p:cNvPicPr>
              <a:picLocks noChangeAspect="1"/>
            </p:cNvPicPr>
            <p:nvPr/>
          </p:nvPicPr>
          <p:blipFill>
            <a:blip r:embed="rId3"/>
            <a:srcRect l="78528" t="52685" r="3005" b="16959"/>
            <a:stretch>
              <a:fillRect/>
            </a:stretch>
          </p:blipFill>
          <p:spPr>
            <a:xfrm>
              <a:off x="0" y="2973583"/>
              <a:ext cx="3810000" cy="3884417"/>
            </a:xfrm>
            <a:prstGeom prst="rect">
              <a:avLst/>
            </a:prstGeom>
          </p:spPr>
        </p:pic>
        <p:sp>
          <p:nvSpPr>
            <p:cNvPr id="20" name="Freeform 19"/>
            <p:cNvSpPr/>
            <p:nvPr/>
          </p:nvSpPr>
          <p:spPr>
            <a:xfrm>
              <a:off x="1585767" y="5242248"/>
              <a:ext cx="138842" cy="384110"/>
            </a:xfrm>
            <a:custGeom>
              <a:avLst/>
              <a:gdLst>
                <a:gd name="connsiteX0" fmla="*/ 0 w 18661"/>
                <a:gd name="connsiteY0" fmla="*/ 307910 h 307910"/>
                <a:gd name="connsiteX1" fmla="*/ 18661 w 18661"/>
                <a:gd name="connsiteY1" fmla="*/ 261257 h 307910"/>
                <a:gd name="connsiteX2" fmla="*/ 0 w 18661"/>
                <a:gd name="connsiteY2" fmla="*/ 0 h 307910"/>
                <a:gd name="connsiteX0" fmla="*/ 0 w 18661"/>
                <a:gd name="connsiteY0" fmla="*/ 307910 h 307910"/>
                <a:gd name="connsiteX1" fmla="*/ 18661 w 18661"/>
                <a:gd name="connsiteY1" fmla="*/ 261257 h 307910"/>
                <a:gd name="connsiteX2" fmla="*/ 0 w 18661"/>
                <a:gd name="connsiteY2" fmla="*/ 0 h 307910"/>
                <a:gd name="connsiteX0" fmla="*/ 0 w 18661"/>
                <a:gd name="connsiteY0" fmla="*/ 384110 h 384110"/>
                <a:gd name="connsiteX1" fmla="*/ 18661 w 18661"/>
                <a:gd name="connsiteY1" fmla="*/ 261257 h 384110"/>
                <a:gd name="connsiteX2" fmla="*/ 0 w 18661"/>
                <a:gd name="connsiteY2" fmla="*/ 0 h 384110"/>
                <a:gd name="connsiteX0" fmla="*/ 3110 w 21771"/>
                <a:gd name="connsiteY0" fmla="*/ 384110 h 403856"/>
                <a:gd name="connsiteX1" fmla="*/ 3110 w 21771"/>
                <a:gd name="connsiteY1" fmla="*/ 383381 h 403856"/>
                <a:gd name="connsiteX2" fmla="*/ 21771 w 21771"/>
                <a:gd name="connsiteY2" fmla="*/ 261257 h 403856"/>
                <a:gd name="connsiteX3" fmla="*/ 3110 w 21771"/>
                <a:gd name="connsiteY3" fmla="*/ 0 h 403856"/>
                <a:gd name="connsiteX0" fmla="*/ 3110 w 21771"/>
                <a:gd name="connsiteY0" fmla="*/ 384110 h 384110"/>
                <a:gd name="connsiteX1" fmla="*/ 3110 w 21771"/>
                <a:gd name="connsiteY1" fmla="*/ 307181 h 384110"/>
                <a:gd name="connsiteX2" fmla="*/ 21771 w 21771"/>
                <a:gd name="connsiteY2" fmla="*/ 261257 h 384110"/>
                <a:gd name="connsiteX3" fmla="*/ 3110 w 21771"/>
                <a:gd name="connsiteY3" fmla="*/ 0 h 384110"/>
                <a:gd name="connsiteX0" fmla="*/ 85790 w 85790"/>
                <a:gd name="connsiteY0" fmla="*/ 384110 h 384110"/>
                <a:gd name="connsiteX1" fmla="*/ 9590 w 85790"/>
                <a:gd name="connsiteY1" fmla="*/ 307181 h 384110"/>
                <a:gd name="connsiteX2" fmla="*/ 28251 w 85790"/>
                <a:gd name="connsiteY2" fmla="*/ 261257 h 384110"/>
                <a:gd name="connsiteX3" fmla="*/ 9590 w 85790"/>
                <a:gd name="connsiteY3" fmla="*/ 0 h 384110"/>
                <a:gd name="connsiteX0" fmla="*/ 138842 w 138842"/>
                <a:gd name="connsiteY0" fmla="*/ 384110 h 384110"/>
                <a:gd name="connsiteX1" fmla="*/ 62642 w 138842"/>
                <a:gd name="connsiteY1" fmla="*/ 307181 h 384110"/>
                <a:gd name="connsiteX2" fmla="*/ 81303 w 138842"/>
                <a:gd name="connsiteY2" fmla="*/ 261257 h 384110"/>
                <a:gd name="connsiteX3" fmla="*/ 3110 w 138842"/>
                <a:gd name="connsiteY3" fmla="*/ 183356 h 384110"/>
                <a:gd name="connsiteX4" fmla="*/ 62642 w 138842"/>
                <a:gd name="connsiteY4" fmla="*/ 0 h 384110"/>
                <a:gd name="connsiteX0" fmla="*/ 138842 w 138842"/>
                <a:gd name="connsiteY0" fmla="*/ 384110 h 384110"/>
                <a:gd name="connsiteX1" fmla="*/ 62642 w 138842"/>
                <a:gd name="connsiteY1" fmla="*/ 307181 h 384110"/>
                <a:gd name="connsiteX2" fmla="*/ 3110 w 138842"/>
                <a:gd name="connsiteY2" fmla="*/ 183356 h 384110"/>
                <a:gd name="connsiteX3" fmla="*/ 62642 w 138842"/>
                <a:gd name="connsiteY3" fmla="*/ 0 h 384110"/>
              </a:gdLst>
              <a:ahLst/>
              <a:cxnLst>
                <a:cxn ang="0">
                  <a:pos x="connsiteX0" y="connsiteY0"/>
                </a:cxn>
                <a:cxn ang="0">
                  <a:pos x="connsiteX1" y="connsiteY1"/>
                </a:cxn>
                <a:cxn ang="0">
                  <a:pos x="connsiteX2" y="connsiteY2"/>
                </a:cxn>
                <a:cxn ang="0">
                  <a:pos x="connsiteX3" y="connsiteY3"/>
                </a:cxn>
              </a:cxnLst>
              <a:rect l="l" t="t" r="r" b="b"/>
              <a:pathLst>
                <a:path w="138842" h="384110">
                  <a:moveTo>
                    <a:pt x="138842" y="384110"/>
                  </a:moveTo>
                  <a:cubicBezTo>
                    <a:pt x="138842" y="383989"/>
                    <a:pt x="85264" y="340640"/>
                    <a:pt x="62642" y="307181"/>
                  </a:cubicBezTo>
                  <a:cubicBezTo>
                    <a:pt x="40020" y="273722"/>
                    <a:pt x="3110" y="234553"/>
                    <a:pt x="3110" y="183356"/>
                  </a:cubicBezTo>
                  <a:cubicBezTo>
                    <a:pt x="0" y="139813"/>
                    <a:pt x="65420" y="43259"/>
                    <a:pt x="62642" y="0"/>
                  </a:cubicBezTo>
                </a:path>
              </a:pathLst>
            </a:cu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2110273" y="5010270"/>
              <a:ext cx="614910" cy="715215"/>
            </a:xfrm>
            <a:custGeom>
              <a:avLst/>
              <a:gdLst>
                <a:gd name="connsiteX0" fmla="*/ 0 w 614910"/>
                <a:gd name="connsiteY0" fmla="*/ 164036 h 771681"/>
                <a:gd name="connsiteX1" fmla="*/ 345233 w 614910"/>
                <a:gd name="connsiteY1" fmla="*/ 192028 h 771681"/>
                <a:gd name="connsiteX2" fmla="*/ 391886 w 614910"/>
                <a:gd name="connsiteY2" fmla="*/ 294664 h 771681"/>
                <a:gd name="connsiteX3" fmla="*/ 317241 w 614910"/>
                <a:gd name="connsiteY3" fmla="*/ 462615 h 771681"/>
                <a:gd name="connsiteX4" fmla="*/ 373225 w 614910"/>
                <a:gd name="connsiteY4" fmla="*/ 667889 h 771681"/>
                <a:gd name="connsiteX5" fmla="*/ 550506 w 614910"/>
                <a:gd name="connsiteY5" fmla="*/ 751864 h 771681"/>
                <a:gd name="connsiteX6" fmla="*/ 587829 w 614910"/>
                <a:gd name="connsiteY6" fmla="*/ 770526 h 771681"/>
                <a:gd name="connsiteX0" fmla="*/ 0 w 614910"/>
                <a:gd name="connsiteY0" fmla="*/ 51318 h 658963"/>
                <a:gd name="connsiteX1" fmla="*/ 167951 w 614910"/>
                <a:gd name="connsiteY1" fmla="*/ 4665 h 658963"/>
                <a:gd name="connsiteX2" fmla="*/ 345233 w 614910"/>
                <a:gd name="connsiteY2" fmla="*/ 79310 h 658963"/>
                <a:gd name="connsiteX3" fmla="*/ 391886 w 614910"/>
                <a:gd name="connsiteY3" fmla="*/ 181946 h 658963"/>
                <a:gd name="connsiteX4" fmla="*/ 317241 w 614910"/>
                <a:gd name="connsiteY4" fmla="*/ 349897 h 658963"/>
                <a:gd name="connsiteX5" fmla="*/ 373225 w 614910"/>
                <a:gd name="connsiteY5" fmla="*/ 555171 h 658963"/>
                <a:gd name="connsiteX6" fmla="*/ 550506 w 614910"/>
                <a:gd name="connsiteY6" fmla="*/ 639146 h 658963"/>
                <a:gd name="connsiteX7" fmla="*/ 587829 w 614910"/>
                <a:gd name="connsiteY7" fmla="*/ 657808 h 658963"/>
                <a:gd name="connsiteX0" fmla="*/ 0 w 614910"/>
                <a:gd name="connsiteY0" fmla="*/ 51318 h 658963"/>
                <a:gd name="connsiteX1" fmla="*/ 244151 w 614910"/>
                <a:gd name="connsiteY1" fmla="*/ 4665 h 658963"/>
                <a:gd name="connsiteX2" fmla="*/ 345233 w 614910"/>
                <a:gd name="connsiteY2" fmla="*/ 79310 h 658963"/>
                <a:gd name="connsiteX3" fmla="*/ 391886 w 614910"/>
                <a:gd name="connsiteY3" fmla="*/ 181946 h 658963"/>
                <a:gd name="connsiteX4" fmla="*/ 317241 w 614910"/>
                <a:gd name="connsiteY4" fmla="*/ 349897 h 658963"/>
                <a:gd name="connsiteX5" fmla="*/ 373225 w 614910"/>
                <a:gd name="connsiteY5" fmla="*/ 555171 h 658963"/>
                <a:gd name="connsiteX6" fmla="*/ 550506 w 614910"/>
                <a:gd name="connsiteY6" fmla="*/ 639146 h 658963"/>
                <a:gd name="connsiteX7" fmla="*/ 587829 w 614910"/>
                <a:gd name="connsiteY7" fmla="*/ 657808 h 658963"/>
                <a:gd name="connsiteX0" fmla="*/ 0 w 614910"/>
                <a:gd name="connsiteY0" fmla="*/ 116632 h 724277"/>
                <a:gd name="connsiteX1" fmla="*/ 244151 w 614910"/>
                <a:gd name="connsiteY1" fmla="*/ 69979 h 724277"/>
                <a:gd name="connsiteX2" fmla="*/ 345233 w 614910"/>
                <a:gd name="connsiteY2" fmla="*/ 144624 h 724277"/>
                <a:gd name="connsiteX3" fmla="*/ 391886 w 614910"/>
                <a:gd name="connsiteY3" fmla="*/ 247260 h 724277"/>
                <a:gd name="connsiteX4" fmla="*/ 317241 w 614910"/>
                <a:gd name="connsiteY4" fmla="*/ 415211 h 724277"/>
                <a:gd name="connsiteX5" fmla="*/ 373225 w 614910"/>
                <a:gd name="connsiteY5" fmla="*/ 620485 h 724277"/>
                <a:gd name="connsiteX6" fmla="*/ 550506 w 614910"/>
                <a:gd name="connsiteY6" fmla="*/ 704460 h 724277"/>
                <a:gd name="connsiteX7" fmla="*/ 587829 w 614910"/>
                <a:gd name="connsiteY7" fmla="*/ 723122 h 724277"/>
                <a:gd name="connsiteX0" fmla="*/ 0 w 614910"/>
                <a:gd name="connsiteY0" fmla="*/ 116632 h 724277"/>
                <a:gd name="connsiteX1" fmla="*/ 244151 w 614910"/>
                <a:gd name="connsiteY1" fmla="*/ 69979 h 724277"/>
                <a:gd name="connsiteX2" fmla="*/ 345233 w 614910"/>
                <a:gd name="connsiteY2" fmla="*/ 144624 h 724277"/>
                <a:gd name="connsiteX3" fmla="*/ 391886 w 614910"/>
                <a:gd name="connsiteY3" fmla="*/ 247260 h 724277"/>
                <a:gd name="connsiteX4" fmla="*/ 317241 w 614910"/>
                <a:gd name="connsiteY4" fmla="*/ 415211 h 724277"/>
                <a:gd name="connsiteX5" fmla="*/ 373225 w 614910"/>
                <a:gd name="connsiteY5" fmla="*/ 620485 h 724277"/>
                <a:gd name="connsiteX6" fmla="*/ 550506 w 614910"/>
                <a:gd name="connsiteY6" fmla="*/ 704460 h 724277"/>
                <a:gd name="connsiteX7" fmla="*/ 587829 w 614910"/>
                <a:gd name="connsiteY7" fmla="*/ 723122 h 724277"/>
                <a:gd name="connsiteX0" fmla="*/ 0 w 614910"/>
                <a:gd name="connsiteY0" fmla="*/ 116632 h 724277"/>
                <a:gd name="connsiteX1" fmla="*/ 244151 w 614910"/>
                <a:gd name="connsiteY1" fmla="*/ 69979 h 724277"/>
                <a:gd name="connsiteX2" fmla="*/ 345233 w 614910"/>
                <a:gd name="connsiteY2" fmla="*/ 144624 h 724277"/>
                <a:gd name="connsiteX3" fmla="*/ 391886 w 614910"/>
                <a:gd name="connsiteY3" fmla="*/ 247260 h 724277"/>
                <a:gd name="connsiteX4" fmla="*/ 317241 w 614910"/>
                <a:gd name="connsiteY4" fmla="*/ 415211 h 724277"/>
                <a:gd name="connsiteX5" fmla="*/ 373225 w 614910"/>
                <a:gd name="connsiteY5" fmla="*/ 620485 h 724277"/>
                <a:gd name="connsiteX6" fmla="*/ 550506 w 614910"/>
                <a:gd name="connsiteY6" fmla="*/ 704460 h 724277"/>
                <a:gd name="connsiteX7" fmla="*/ 587829 w 614910"/>
                <a:gd name="connsiteY7" fmla="*/ 723122 h 724277"/>
                <a:gd name="connsiteX0" fmla="*/ 0 w 614910"/>
                <a:gd name="connsiteY0" fmla="*/ 211494 h 819139"/>
                <a:gd name="connsiteX1" fmla="*/ 244151 w 614910"/>
                <a:gd name="connsiteY1" fmla="*/ 164841 h 819139"/>
                <a:gd name="connsiteX2" fmla="*/ 251927 w 614910"/>
                <a:gd name="connsiteY2" fmla="*/ 12441 h 819139"/>
                <a:gd name="connsiteX3" fmla="*/ 345233 w 614910"/>
                <a:gd name="connsiteY3" fmla="*/ 239486 h 819139"/>
                <a:gd name="connsiteX4" fmla="*/ 391886 w 614910"/>
                <a:gd name="connsiteY4" fmla="*/ 342122 h 819139"/>
                <a:gd name="connsiteX5" fmla="*/ 317241 w 614910"/>
                <a:gd name="connsiteY5" fmla="*/ 510073 h 819139"/>
                <a:gd name="connsiteX6" fmla="*/ 373225 w 614910"/>
                <a:gd name="connsiteY6" fmla="*/ 715347 h 819139"/>
                <a:gd name="connsiteX7" fmla="*/ 550506 w 614910"/>
                <a:gd name="connsiteY7" fmla="*/ 799322 h 819139"/>
                <a:gd name="connsiteX8" fmla="*/ 587829 w 614910"/>
                <a:gd name="connsiteY8" fmla="*/ 817984 h 819139"/>
                <a:gd name="connsiteX0" fmla="*/ 0 w 614910"/>
                <a:gd name="connsiteY0" fmla="*/ 203718 h 811363"/>
                <a:gd name="connsiteX1" fmla="*/ 251927 w 614910"/>
                <a:gd name="connsiteY1" fmla="*/ 4665 h 811363"/>
                <a:gd name="connsiteX2" fmla="*/ 345233 w 614910"/>
                <a:gd name="connsiteY2" fmla="*/ 231710 h 811363"/>
                <a:gd name="connsiteX3" fmla="*/ 391886 w 614910"/>
                <a:gd name="connsiteY3" fmla="*/ 334346 h 811363"/>
                <a:gd name="connsiteX4" fmla="*/ 317241 w 614910"/>
                <a:gd name="connsiteY4" fmla="*/ 502297 h 811363"/>
                <a:gd name="connsiteX5" fmla="*/ 373225 w 614910"/>
                <a:gd name="connsiteY5" fmla="*/ 707571 h 811363"/>
                <a:gd name="connsiteX6" fmla="*/ 550506 w 614910"/>
                <a:gd name="connsiteY6" fmla="*/ 791546 h 811363"/>
                <a:gd name="connsiteX7" fmla="*/ 587829 w 614910"/>
                <a:gd name="connsiteY7" fmla="*/ 810208 h 811363"/>
                <a:gd name="connsiteX0" fmla="*/ 0 w 614910"/>
                <a:gd name="connsiteY0" fmla="*/ 203718 h 811363"/>
                <a:gd name="connsiteX1" fmla="*/ 251927 w 614910"/>
                <a:gd name="connsiteY1" fmla="*/ 4665 h 811363"/>
                <a:gd name="connsiteX2" fmla="*/ 345233 w 614910"/>
                <a:gd name="connsiteY2" fmla="*/ 231710 h 811363"/>
                <a:gd name="connsiteX3" fmla="*/ 391886 w 614910"/>
                <a:gd name="connsiteY3" fmla="*/ 334346 h 811363"/>
                <a:gd name="connsiteX4" fmla="*/ 317241 w 614910"/>
                <a:gd name="connsiteY4" fmla="*/ 502297 h 811363"/>
                <a:gd name="connsiteX5" fmla="*/ 373225 w 614910"/>
                <a:gd name="connsiteY5" fmla="*/ 707571 h 811363"/>
                <a:gd name="connsiteX6" fmla="*/ 550506 w 614910"/>
                <a:gd name="connsiteY6" fmla="*/ 791546 h 811363"/>
                <a:gd name="connsiteX7" fmla="*/ 587829 w 614910"/>
                <a:gd name="connsiteY7" fmla="*/ 810208 h 811363"/>
                <a:gd name="connsiteX0" fmla="*/ 0 w 614910"/>
                <a:gd name="connsiteY0" fmla="*/ 203718 h 811363"/>
                <a:gd name="connsiteX1" fmla="*/ 251927 w 614910"/>
                <a:gd name="connsiteY1" fmla="*/ 4665 h 811363"/>
                <a:gd name="connsiteX2" fmla="*/ 345233 w 614910"/>
                <a:gd name="connsiteY2" fmla="*/ 231710 h 811363"/>
                <a:gd name="connsiteX3" fmla="*/ 391886 w 614910"/>
                <a:gd name="connsiteY3" fmla="*/ 334346 h 811363"/>
                <a:gd name="connsiteX4" fmla="*/ 317241 w 614910"/>
                <a:gd name="connsiteY4" fmla="*/ 502297 h 811363"/>
                <a:gd name="connsiteX5" fmla="*/ 373225 w 614910"/>
                <a:gd name="connsiteY5" fmla="*/ 707571 h 811363"/>
                <a:gd name="connsiteX6" fmla="*/ 550506 w 614910"/>
                <a:gd name="connsiteY6" fmla="*/ 791546 h 811363"/>
                <a:gd name="connsiteX7" fmla="*/ 587829 w 614910"/>
                <a:gd name="connsiteY7" fmla="*/ 810208 h 811363"/>
                <a:gd name="connsiteX0" fmla="*/ 0 w 614910"/>
                <a:gd name="connsiteY0" fmla="*/ 0 h 607645"/>
                <a:gd name="connsiteX1" fmla="*/ 345233 w 614910"/>
                <a:gd name="connsiteY1" fmla="*/ 27992 h 607645"/>
                <a:gd name="connsiteX2" fmla="*/ 391886 w 614910"/>
                <a:gd name="connsiteY2" fmla="*/ 130628 h 607645"/>
                <a:gd name="connsiteX3" fmla="*/ 317241 w 614910"/>
                <a:gd name="connsiteY3" fmla="*/ 298579 h 607645"/>
                <a:gd name="connsiteX4" fmla="*/ 373225 w 614910"/>
                <a:gd name="connsiteY4" fmla="*/ 503853 h 607645"/>
                <a:gd name="connsiteX5" fmla="*/ 550506 w 614910"/>
                <a:gd name="connsiteY5" fmla="*/ 587828 h 607645"/>
                <a:gd name="connsiteX6" fmla="*/ 587829 w 614910"/>
                <a:gd name="connsiteY6" fmla="*/ 606490 h 607645"/>
                <a:gd name="connsiteX0" fmla="*/ 0 w 614910"/>
                <a:gd name="connsiteY0" fmla="*/ 166396 h 774041"/>
                <a:gd name="connsiteX1" fmla="*/ 329682 w 614910"/>
                <a:gd name="connsiteY1" fmla="*/ 4665 h 774041"/>
                <a:gd name="connsiteX2" fmla="*/ 345233 w 614910"/>
                <a:gd name="connsiteY2" fmla="*/ 194388 h 774041"/>
                <a:gd name="connsiteX3" fmla="*/ 391886 w 614910"/>
                <a:gd name="connsiteY3" fmla="*/ 297024 h 774041"/>
                <a:gd name="connsiteX4" fmla="*/ 317241 w 614910"/>
                <a:gd name="connsiteY4" fmla="*/ 464975 h 774041"/>
                <a:gd name="connsiteX5" fmla="*/ 373225 w 614910"/>
                <a:gd name="connsiteY5" fmla="*/ 670249 h 774041"/>
                <a:gd name="connsiteX6" fmla="*/ 550506 w 614910"/>
                <a:gd name="connsiteY6" fmla="*/ 754224 h 774041"/>
                <a:gd name="connsiteX7" fmla="*/ 587829 w 614910"/>
                <a:gd name="connsiteY7" fmla="*/ 772886 h 774041"/>
                <a:gd name="connsiteX0" fmla="*/ 0 w 614910"/>
                <a:gd name="connsiteY0" fmla="*/ 161731 h 769376"/>
                <a:gd name="connsiteX1" fmla="*/ 329682 w 614910"/>
                <a:gd name="connsiteY1" fmla="*/ 0 h 769376"/>
                <a:gd name="connsiteX2" fmla="*/ 345233 w 614910"/>
                <a:gd name="connsiteY2" fmla="*/ 189723 h 769376"/>
                <a:gd name="connsiteX3" fmla="*/ 391886 w 614910"/>
                <a:gd name="connsiteY3" fmla="*/ 292359 h 769376"/>
                <a:gd name="connsiteX4" fmla="*/ 317241 w 614910"/>
                <a:gd name="connsiteY4" fmla="*/ 460310 h 769376"/>
                <a:gd name="connsiteX5" fmla="*/ 373225 w 614910"/>
                <a:gd name="connsiteY5" fmla="*/ 665584 h 769376"/>
                <a:gd name="connsiteX6" fmla="*/ 550506 w 614910"/>
                <a:gd name="connsiteY6" fmla="*/ 749559 h 769376"/>
                <a:gd name="connsiteX7" fmla="*/ 587829 w 614910"/>
                <a:gd name="connsiteY7" fmla="*/ 768221 h 769376"/>
                <a:gd name="connsiteX0" fmla="*/ 3110 w 618020"/>
                <a:gd name="connsiteY0" fmla="*/ 161731 h 769376"/>
                <a:gd name="connsiteX1" fmla="*/ 180392 w 618020"/>
                <a:gd name="connsiteY1" fmla="*/ 0 h 769376"/>
                <a:gd name="connsiteX2" fmla="*/ 348343 w 618020"/>
                <a:gd name="connsiteY2" fmla="*/ 189723 h 769376"/>
                <a:gd name="connsiteX3" fmla="*/ 394996 w 618020"/>
                <a:gd name="connsiteY3" fmla="*/ 292359 h 769376"/>
                <a:gd name="connsiteX4" fmla="*/ 320351 w 618020"/>
                <a:gd name="connsiteY4" fmla="*/ 460310 h 769376"/>
                <a:gd name="connsiteX5" fmla="*/ 376335 w 618020"/>
                <a:gd name="connsiteY5" fmla="*/ 665584 h 769376"/>
                <a:gd name="connsiteX6" fmla="*/ 553616 w 618020"/>
                <a:gd name="connsiteY6" fmla="*/ 749559 h 769376"/>
                <a:gd name="connsiteX7" fmla="*/ 590939 w 618020"/>
                <a:gd name="connsiteY7" fmla="*/ 768221 h 769376"/>
                <a:gd name="connsiteX0" fmla="*/ 0 w 614910"/>
                <a:gd name="connsiteY0" fmla="*/ 161731 h 769376"/>
                <a:gd name="connsiteX1" fmla="*/ 177282 w 614910"/>
                <a:gd name="connsiteY1" fmla="*/ 0 h 769376"/>
                <a:gd name="connsiteX2" fmla="*/ 345233 w 614910"/>
                <a:gd name="connsiteY2" fmla="*/ 189723 h 769376"/>
                <a:gd name="connsiteX3" fmla="*/ 391886 w 614910"/>
                <a:gd name="connsiteY3" fmla="*/ 292359 h 769376"/>
                <a:gd name="connsiteX4" fmla="*/ 317241 w 614910"/>
                <a:gd name="connsiteY4" fmla="*/ 460310 h 769376"/>
                <a:gd name="connsiteX5" fmla="*/ 373225 w 614910"/>
                <a:gd name="connsiteY5" fmla="*/ 665584 h 769376"/>
                <a:gd name="connsiteX6" fmla="*/ 550506 w 614910"/>
                <a:gd name="connsiteY6" fmla="*/ 749559 h 769376"/>
                <a:gd name="connsiteX7" fmla="*/ 587829 w 614910"/>
                <a:gd name="connsiteY7" fmla="*/ 768221 h 769376"/>
                <a:gd name="connsiteX0" fmla="*/ 0 w 614910"/>
                <a:gd name="connsiteY0" fmla="*/ 161731 h 769376"/>
                <a:gd name="connsiteX1" fmla="*/ 177282 w 614910"/>
                <a:gd name="connsiteY1" fmla="*/ 0 h 769376"/>
                <a:gd name="connsiteX2" fmla="*/ 345233 w 614910"/>
                <a:gd name="connsiteY2" fmla="*/ 189723 h 769376"/>
                <a:gd name="connsiteX3" fmla="*/ 391886 w 614910"/>
                <a:gd name="connsiteY3" fmla="*/ 292359 h 769376"/>
                <a:gd name="connsiteX4" fmla="*/ 317241 w 614910"/>
                <a:gd name="connsiteY4" fmla="*/ 460310 h 769376"/>
                <a:gd name="connsiteX5" fmla="*/ 373225 w 614910"/>
                <a:gd name="connsiteY5" fmla="*/ 665584 h 769376"/>
                <a:gd name="connsiteX6" fmla="*/ 550506 w 614910"/>
                <a:gd name="connsiteY6" fmla="*/ 749559 h 769376"/>
                <a:gd name="connsiteX7" fmla="*/ 587829 w 614910"/>
                <a:gd name="connsiteY7" fmla="*/ 768221 h 769376"/>
                <a:gd name="connsiteX0" fmla="*/ 0 w 614910"/>
                <a:gd name="connsiteY0" fmla="*/ 189018 h 796663"/>
                <a:gd name="connsiteX1" fmla="*/ 177282 w 614910"/>
                <a:gd name="connsiteY1" fmla="*/ 27287 h 796663"/>
                <a:gd name="connsiteX2" fmla="*/ 257273 w 614910"/>
                <a:gd name="connsiteY2" fmla="*/ 101494 h 796663"/>
                <a:gd name="connsiteX3" fmla="*/ 345233 w 614910"/>
                <a:gd name="connsiteY3" fmla="*/ 217010 h 796663"/>
                <a:gd name="connsiteX4" fmla="*/ 391886 w 614910"/>
                <a:gd name="connsiteY4" fmla="*/ 319646 h 796663"/>
                <a:gd name="connsiteX5" fmla="*/ 317241 w 614910"/>
                <a:gd name="connsiteY5" fmla="*/ 487597 h 796663"/>
                <a:gd name="connsiteX6" fmla="*/ 373225 w 614910"/>
                <a:gd name="connsiteY6" fmla="*/ 692871 h 796663"/>
                <a:gd name="connsiteX7" fmla="*/ 550506 w 614910"/>
                <a:gd name="connsiteY7" fmla="*/ 776846 h 796663"/>
                <a:gd name="connsiteX8" fmla="*/ 587829 w 614910"/>
                <a:gd name="connsiteY8" fmla="*/ 795508 h 796663"/>
                <a:gd name="connsiteX0" fmla="*/ 0 w 614910"/>
                <a:gd name="connsiteY0" fmla="*/ 189812 h 797457"/>
                <a:gd name="connsiteX1" fmla="*/ 177282 w 614910"/>
                <a:gd name="connsiteY1" fmla="*/ 28081 h 797457"/>
                <a:gd name="connsiteX2" fmla="*/ 181073 w 614910"/>
                <a:gd name="connsiteY2" fmla="*/ 97526 h 797457"/>
                <a:gd name="connsiteX3" fmla="*/ 257273 w 614910"/>
                <a:gd name="connsiteY3" fmla="*/ 102288 h 797457"/>
                <a:gd name="connsiteX4" fmla="*/ 345233 w 614910"/>
                <a:gd name="connsiteY4" fmla="*/ 217804 h 797457"/>
                <a:gd name="connsiteX5" fmla="*/ 391886 w 614910"/>
                <a:gd name="connsiteY5" fmla="*/ 320440 h 797457"/>
                <a:gd name="connsiteX6" fmla="*/ 317241 w 614910"/>
                <a:gd name="connsiteY6" fmla="*/ 488391 h 797457"/>
                <a:gd name="connsiteX7" fmla="*/ 373225 w 614910"/>
                <a:gd name="connsiteY7" fmla="*/ 693665 h 797457"/>
                <a:gd name="connsiteX8" fmla="*/ 550506 w 614910"/>
                <a:gd name="connsiteY8" fmla="*/ 777640 h 797457"/>
                <a:gd name="connsiteX9" fmla="*/ 587829 w 614910"/>
                <a:gd name="connsiteY9" fmla="*/ 796302 h 797457"/>
                <a:gd name="connsiteX0" fmla="*/ 0 w 614910"/>
                <a:gd name="connsiteY0" fmla="*/ 107570 h 715215"/>
                <a:gd name="connsiteX1" fmla="*/ 181073 w 614910"/>
                <a:gd name="connsiteY1" fmla="*/ 15284 h 715215"/>
                <a:gd name="connsiteX2" fmla="*/ 257273 w 614910"/>
                <a:gd name="connsiteY2" fmla="*/ 20046 h 715215"/>
                <a:gd name="connsiteX3" fmla="*/ 345233 w 614910"/>
                <a:gd name="connsiteY3" fmla="*/ 135562 h 715215"/>
                <a:gd name="connsiteX4" fmla="*/ 391886 w 614910"/>
                <a:gd name="connsiteY4" fmla="*/ 238198 h 715215"/>
                <a:gd name="connsiteX5" fmla="*/ 317241 w 614910"/>
                <a:gd name="connsiteY5" fmla="*/ 406149 h 715215"/>
                <a:gd name="connsiteX6" fmla="*/ 373225 w 614910"/>
                <a:gd name="connsiteY6" fmla="*/ 611423 h 715215"/>
                <a:gd name="connsiteX7" fmla="*/ 550506 w 614910"/>
                <a:gd name="connsiteY7" fmla="*/ 695398 h 715215"/>
                <a:gd name="connsiteX8" fmla="*/ 587829 w 614910"/>
                <a:gd name="connsiteY8" fmla="*/ 714060 h 715215"/>
                <a:gd name="connsiteX0" fmla="*/ 0 w 614910"/>
                <a:gd name="connsiteY0" fmla="*/ 106873 h 714518"/>
                <a:gd name="connsiteX1" fmla="*/ 181073 w 614910"/>
                <a:gd name="connsiteY1" fmla="*/ 14587 h 714518"/>
                <a:gd name="connsiteX2" fmla="*/ 257273 w 614910"/>
                <a:gd name="connsiteY2" fmla="*/ 19349 h 714518"/>
                <a:gd name="connsiteX3" fmla="*/ 307279 w 614910"/>
                <a:gd name="connsiteY3" fmla="*/ 76500 h 714518"/>
                <a:gd name="connsiteX4" fmla="*/ 345233 w 614910"/>
                <a:gd name="connsiteY4" fmla="*/ 134865 h 714518"/>
                <a:gd name="connsiteX5" fmla="*/ 391886 w 614910"/>
                <a:gd name="connsiteY5" fmla="*/ 237501 h 714518"/>
                <a:gd name="connsiteX6" fmla="*/ 317241 w 614910"/>
                <a:gd name="connsiteY6" fmla="*/ 405452 h 714518"/>
                <a:gd name="connsiteX7" fmla="*/ 373225 w 614910"/>
                <a:gd name="connsiteY7" fmla="*/ 610726 h 714518"/>
                <a:gd name="connsiteX8" fmla="*/ 550506 w 614910"/>
                <a:gd name="connsiteY8" fmla="*/ 694701 h 714518"/>
                <a:gd name="connsiteX9" fmla="*/ 587829 w 614910"/>
                <a:gd name="connsiteY9" fmla="*/ 713363 h 714518"/>
                <a:gd name="connsiteX0" fmla="*/ 0 w 614910"/>
                <a:gd name="connsiteY0" fmla="*/ 106873 h 714518"/>
                <a:gd name="connsiteX1" fmla="*/ 181073 w 614910"/>
                <a:gd name="connsiteY1" fmla="*/ 14587 h 714518"/>
                <a:gd name="connsiteX2" fmla="*/ 333473 w 614910"/>
                <a:gd name="connsiteY2" fmla="*/ 19349 h 714518"/>
                <a:gd name="connsiteX3" fmla="*/ 307279 w 614910"/>
                <a:gd name="connsiteY3" fmla="*/ 76500 h 714518"/>
                <a:gd name="connsiteX4" fmla="*/ 345233 w 614910"/>
                <a:gd name="connsiteY4" fmla="*/ 134865 h 714518"/>
                <a:gd name="connsiteX5" fmla="*/ 391886 w 614910"/>
                <a:gd name="connsiteY5" fmla="*/ 237501 h 714518"/>
                <a:gd name="connsiteX6" fmla="*/ 317241 w 614910"/>
                <a:gd name="connsiteY6" fmla="*/ 405452 h 714518"/>
                <a:gd name="connsiteX7" fmla="*/ 373225 w 614910"/>
                <a:gd name="connsiteY7" fmla="*/ 610726 h 714518"/>
                <a:gd name="connsiteX8" fmla="*/ 550506 w 614910"/>
                <a:gd name="connsiteY8" fmla="*/ 694701 h 714518"/>
                <a:gd name="connsiteX9" fmla="*/ 587829 w 614910"/>
                <a:gd name="connsiteY9" fmla="*/ 713363 h 714518"/>
                <a:gd name="connsiteX0" fmla="*/ 0 w 614910"/>
                <a:gd name="connsiteY0" fmla="*/ 107570 h 715215"/>
                <a:gd name="connsiteX1" fmla="*/ 181073 w 614910"/>
                <a:gd name="connsiteY1" fmla="*/ 15284 h 715215"/>
                <a:gd name="connsiteX2" fmla="*/ 333473 w 614910"/>
                <a:gd name="connsiteY2" fmla="*/ 20046 h 715215"/>
                <a:gd name="connsiteX3" fmla="*/ 345233 w 614910"/>
                <a:gd name="connsiteY3" fmla="*/ 135562 h 715215"/>
                <a:gd name="connsiteX4" fmla="*/ 391886 w 614910"/>
                <a:gd name="connsiteY4" fmla="*/ 238198 h 715215"/>
                <a:gd name="connsiteX5" fmla="*/ 317241 w 614910"/>
                <a:gd name="connsiteY5" fmla="*/ 406149 h 715215"/>
                <a:gd name="connsiteX6" fmla="*/ 373225 w 614910"/>
                <a:gd name="connsiteY6" fmla="*/ 611423 h 715215"/>
                <a:gd name="connsiteX7" fmla="*/ 550506 w 614910"/>
                <a:gd name="connsiteY7" fmla="*/ 695398 h 715215"/>
                <a:gd name="connsiteX8" fmla="*/ 587829 w 614910"/>
                <a:gd name="connsiteY8" fmla="*/ 714060 h 715215"/>
                <a:gd name="connsiteX0" fmla="*/ 0 w 614910"/>
                <a:gd name="connsiteY0" fmla="*/ 106873 h 714518"/>
                <a:gd name="connsiteX1" fmla="*/ 181073 w 614910"/>
                <a:gd name="connsiteY1" fmla="*/ 14587 h 714518"/>
                <a:gd name="connsiteX2" fmla="*/ 333473 w 614910"/>
                <a:gd name="connsiteY2" fmla="*/ 19349 h 714518"/>
                <a:gd name="connsiteX3" fmla="*/ 333473 w 614910"/>
                <a:gd name="connsiteY3" fmla="*/ 19350 h 714518"/>
                <a:gd name="connsiteX4" fmla="*/ 345233 w 614910"/>
                <a:gd name="connsiteY4" fmla="*/ 134865 h 714518"/>
                <a:gd name="connsiteX5" fmla="*/ 391886 w 614910"/>
                <a:gd name="connsiteY5" fmla="*/ 237501 h 714518"/>
                <a:gd name="connsiteX6" fmla="*/ 317241 w 614910"/>
                <a:gd name="connsiteY6" fmla="*/ 405452 h 714518"/>
                <a:gd name="connsiteX7" fmla="*/ 373225 w 614910"/>
                <a:gd name="connsiteY7" fmla="*/ 610726 h 714518"/>
                <a:gd name="connsiteX8" fmla="*/ 550506 w 614910"/>
                <a:gd name="connsiteY8" fmla="*/ 694701 h 714518"/>
                <a:gd name="connsiteX9" fmla="*/ 587829 w 614910"/>
                <a:gd name="connsiteY9" fmla="*/ 713363 h 714518"/>
                <a:gd name="connsiteX0" fmla="*/ 0 w 614910"/>
                <a:gd name="connsiteY0" fmla="*/ 107570 h 715215"/>
                <a:gd name="connsiteX1" fmla="*/ 181073 w 614910"/>
                <a:gd name="connsiteY1" fmla="*/ 15284 h 715215"/>
                <a:gd name="connsiteX2" fmla="*/ 333473 w 614910"/>
                <a:gd name="connsiteY2" fmla="*/ 20046 h 715215"/>
                <a:gd name="connsiteX3" fmla="*/ 345233 w 614910"/>
                <a:gd name="connsiteY3" fmla="*/ 135562 h 715215"/>
                <a:gd name="connsiteX4" fmla="*/ 391886 w 614910"/>
                <a:gd name="connsiteY4" fmla="*/ 238198 h 715215"/>
                <a:gd name="connsiteX5" fmla="*/ 317241 w 614910"/>
                <a:gd name="connsiteY5" fmla="*/ 406149 h 715215"/>
                <a:gd name="connsiteX6" fmla="*/ 373225 w 614910"/>
                <a:gd name="connsiteY6" fmla="*/ 611423 h 715215"/>
                <a:gd name="connsiteX7" fmla="*/ 550506 w 614910"/>
                <a:gd name="connsiteY7" fmla="*/ 695398 h 715215"/>
                <a:gd name="connsiteX8" fmla="*/ 587829 w 614910"/>
                <a:gd name="connsiteY8" fmla="*/ 714060 h 715215"/>
                <a:gd name="connsiteX0" fmla="*/ 0 w 614910"/>
                <a:gd name="connsiteY0" fmla="*/ 107570 h 715215"/>
                <a:gd name="connsiteX1" fmla="*/ 181073 w 614910"/>
                <a:gd name="connsiteY1" fmla="*/ 15284 h 715215"/>
                <a:gd name="connsiteX2" fmla="*/ 333473 w 614910"/>
                <a:gd name="connsiteY2" fmla="*/ 20046 h 715215"/>
                <a:gd name="connsiteX3" fmla="*/ 345233 w 614910"/>
                <a:gd name="connsiteY3" fmla="*/ 135562 h 715215"/>
                <a:gd name="connsiteX4" fmla="*/ 391886 w 614910"/>
                <a:gd name="connsiteY4" fmla="*/ 238198 h 715215"/>
                <a:gd name="connsiteX5" fmla="*/ 317241 w 614910"/>
                <a:gd name="connsiteY5" fmla="*/ 406149 h 715215"/>
                <a:gd name="connsiteX6" fmla="*/ 373225 w 614910"/>
                <a:gd name="connsiteY6" fmla="*/ 611423 h 715215"/>
                <a:gd name="connsiteX7" fmla="*/ 550506 w 614910"/>
                <a:gd name="connsiteY7" fmla="*/ 695398 h 715215"/>
                <a:gd name="connsiteX8" fmla="*/ 587829 w 614910"/>
                <a:gd name="connsiteY8" fmla="*/ 714060 h 715215"/>
                <a:gd name="connsiteX0" fmla="*/ 0 w 614910"/>
                <a:gd name="connsiteY0" fmla="*/ 107570 h 715215"/>
                <a:gd name="connsiteX1" fmla="*/ 181073 w 614910"/>
                <a:gd name="connsiteY1" fmla="*/ 15284 h 715215"/>
                <a:gd name="connsiteX2" fmla="*/ 333473 w 614910"/>
                <a:gd name="connsiteY2" fmla="*/ 20046 h 715215"/>
                <a:gd name="connsiteX3" fmla="*/ 345233 w 614910"/>
                <a:gd name="connsiteY3" fmla="*/ 135562 h 715215"/>
                <a:gd name="connsiteX4" fmla="*/ 391886 w 614910"/>
                <a:gd name="connsiteY4" fmla="*/ 238198 h 715215"/>
                <a:gd name="connsiteX5" fmla="*/ 317241 w 614910"/>
                <a:gd name="connsiteY5" fmla="*/ 406149 h 715215"/>
                <a:gd name="connsiteX6" fmla="*/ 373225 w 614910"/>
                <a:gd name="connsiteY6" fmla="*/ 611423 h 715215"/>
                <a:gd name="connsiteX7" fmla="*/ 550506 w 614910"/>
                <a:gd name="connsiteY7" fmla="*/ 695398 h 715215"/>
                <a:gd name="connsiteX8" fmla="*/ 587829 w 614910"/>
                <a:gd name="connsiteY8" fmla="*/ 714060 h 715215"/>
                <a:gd name="connsiteX0" fmla="*/ 0 w 614910"/>
                <a:gd name="connsiteY0" fmla="*/ 107570 h 715215"/>
                <a:gd name="connsiteX1" fmla="*/ 181073 w 614910"/>
                <a:gd name="connsiteY1" fmla="*/ 15284 h 715215"/>
                <a:gd name="connsiteX2" fmla="*/ 257273 w 614910"/>
                <a:gd name="connsiteY2" fmla="*/ 20046 h 715215"/>
                <a:gd name="connsiteX3" fmla="*/ 345233 w 614910"/>
                <a:gd name="connsiteY3" fmla="*/ 135562 h 715215"/>
                <a:gd name="connsiteX4" fmla="*/ 391886 w 614910"/>
                <a:gd name="connsiteY4" fmla="*/ 238198 h 715215"/>
                <a:gd name="connsiteX5" fmla="*/ 317241 w 614910"/>
                <a:gd name="connsiteY5" fmla="*/ 406149 h 715215"/>
                <a:gd name="connsiteX6" fmla="*/ 373225 w 614910"/>
                <a:gd name="connsiteY6" fmla="*/ 611423 h 715215"/>
                <a:gd name="connsiteX7" fmla="*/ 550506 w 614910"/>
                <a:gd name="connsiteY7" fmla="*/ 695398 h 715215"/>
                <a:gd name="connsiteX8" fmla="*/ 587829 w 614910"/>
                <a:gd name="connsiteY8" fmla="*/ 714060 h 715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4910" h="715215">
                  <a:moveTo>
                    <a:pt x="0" y="107570"/>
                  </a:moveTo>
                  <a:cubicBezTo>
                    <a:pt x="37724" y="88344"/>
                    <a:pt x="138194" y="29871"/>
                    <a:pt x="181073" y="15284"/>
                  </a:cubicBezTo>
                  <a:cubicBezTo>
                    <a:pt x="223952" y="697"/>
                    <a:pt x="229913" y="0"/>
                    <a:pt x="257273" y="20046"/>
                  </a:cubicBezTo>
                  <a:cubicBezTo>
                    <a:pt x="284633" y="40092"/>
                    <a:pt x="335497" y="99203"/>
                    <a:pt x="345233" y="135562"/>
                  </a:cubicBezTo>
                  <a:cubicBezTo>
                    <a:pt x="362040" y="169175"/>
                    <a:pt x="376335" y="203986"/>
                    <a:pt x="391886" y="238198"/>
                  </a:cubicBezTo>
                  <a:cubicBezTo>
                    <a:pt x="380258" y="261455"/>
                    <a:pt x="315917" y="384972"/>
                    <a:pt x="317241" y="406149"/>
                  </a:cubicBezTo>
                  <a:cubicBezTo>
                    <a:pt x="321665" y="476935"/>
                    <a:pt x="337357" y="550237"/>
                    <a:pt x="373225" y="611423"/>
                  </a:cubicBezTo>
                  <a:cubicBezTo>
                    <a:pt x="409875" y="673943"/>
                    <a:pt x="491939" y="677377"/>
                    <a:pt x="550506" y="695398"/>
                  </a:cubicBezTo>
                  <a:cubicBezTo>
                    <a:pt x="614910" y="715215"/>
                    <a:pt x="611148" y="714060"/>
                    <a:pt x="587829" y="714060"/>
                  </a:cubicBezTo>
                </a:path>
              </a:pathLst>
            </a:cu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21"/>
            <p:cNvSpPr/>
            <p:nvPr/>
          </p:nvSpPr>
          <p:spPr>
            <a:xfrm>
              <a:off x="2427514" y="5044445"/>
              <a:ext cx="575388" cy="395152"/>
            </a:xfrm>
            <a:custGeom>
              <a:avLst/>
              <a:gdLst>
                <a:gd name="connsiteX0" fmla="*/ 0 w 575388"/>
                <a:gd name="connsiteY0" fmla="*/ 26742 h 395152"/>
                <a:gd name="connsiteX1" fmla="*/ 298580 w 575388"/>
                <a:gd name="connsiteY1" fmla="*/ 287999 h 395152"/>
                <a:gd name="connsiteX2" fmla="*/ 522514 w 575388"/>
                <a:gd name="connsiteY2" fmla="*/ 381305 h 395152"/>
                <a:gd name="connsiteX3" fmla="*/ 541176 w 575388"/>
                <a:gd name="connsiteY3" fmla="*/ 353313 h 395152"/>
                <a:gd name="connsiteX0" fmla="*/ 0 w 575388"/>
                <a:gd name="connsiteY0" fmla="*/ 26742 h 395152"/>
                <a:gd name="connsiteX1" fmla="*/ 298580 w 575388"/>
                <a:gd name="connsiteY1" fmla="*/ 287999 h 395152"/>
                <a:gd name="connsiteX2" fmla="*/ 522514 w 575388"/>
                <a:gd name="connsiteY2" fmla="*/ 381305 h 395152"/>
                <a:gd name="connsiteX3" fmla="*/ 541176 w 575388"/>
                <a:gd name="connsiteY3" fmla="*/ 353313 h 395152"/>
              </a:gdLst>
              <a:ahLst/>
              <a:cxnLst>
                <a:cxn ang="0">
                  <a:pos x="connsiteX0" y="connsiteY0"/>
                </a:cxn>
                <a:cxn ang="0">
                  <a:pos x="connsiteX1" y="connsiteY1"/>
                </a:cxn>
                <a:cxn ang="0">
                  <a:pos x="connsiteX2" y="connsiteY2"/>
                </a:cxn>
                <a:cxn ang="0">
                  <a:pos x="connsiteX3" y="connsiteY3"/>
                </a:cxn>
              </a:cxnLst>
              <a:rect l="l" t="t" r="r" b="b"/>
              <a:pathLst>
                <a:path w="575388" h="395152">
                  <a:moveTo>
                    <a:pt x="0" y="26742"/>
                  </a:moveTo>
                  <a:cubicBezTo>
                    <a:pt x="187187" y="0"/>
                    <a:pt x="29374" y="3837"/>
                    <a:pt x="298580" y="287999"/>
                  </a:cubicBezTo>
                  <a:cubicBezTo>
                    <a:pt x="400094" y="395152"/>
                    <a:pt x="386964" y="370878"/>
                    <a:pt x="522514" y="381305"/>
                  </a:cubicBezTo>
                  <a:cubicBezTo>
                    <a:pt x="564813" y="349581"/>
                    <a:pt x="575388" y="353313"/>
                    <a:pt x="541176" y="353313"/>
                  </a:cubicBezTo>
                </a:path>
              </a:pathLst>
            </a:cu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Freeform 22"/>
            <p:cNvSpPr/>
            <p:nvPr/>
          </p:nvSpPr>
          <p:spPr>
            <a:xfrm>
              <a:off x="2395230" y="5595938"/>
              <a:ext cx="270215" cy="325890"/>
            </a:xfrm>
            <a:custGeom>
              <a:avLst/>
              <a:gdLst>
                <a:gd name="connsiteX0" fmla="*/ 242857 w 242857"/>
                <a:gd name="connsiteY0" fmla="*/ 0 h 550507"/>
                <a:gd name="connsiteX1" fmla="*/ 177543 w 242857"/>
                <a:gd name="connsiteY1" fmla="*/ 27992 h 550507"/>
                <a:gd name="connsiteX2" fmla="*/ 196204 w 242857"/>
                <a:gd name="connsiteY2" fmla="*/ 531845 h 550507"/>
                <a:gd name="connsiteX3" fmla="*/ 205535 w 242857"/>
                <a:gd name="connsiteY3" fmla="*/ 550507 h 550507"/>
                <a:gd name="connsiteX0" fmla="*/ 242857 w 434135"/>
                <a:gd name="connsiteY0" fmla="*/ 0 h 626707"/>
                <a:gd name="connsiteX1" fmla="*/ 177543 w 434135"/>
                <a:gd name="connsiteY1" fmla="*/ 27992 h 626707"/>
                <a:gd name="connsiteX2" fmla="*/ 196204 w 434135"/>
                <a:gd name="connsiteY2" fmla="*/ 531845 h 626707"/>
                <a:gd name="connsiteX3" fmla="*/ 434135 w 434135"/>
                <a:gd name="connsiteY3" fmla="*/ 626707 h 626707"/>
                <a:gd name="connsiteX0" fmla="*/ 242857 w 434135"/>
                <a:gd name="connsiteY0" fmla="*/ 61313 h 688020"/>
                <a:gd name="connsiteX1" fmla="*/ 240428 w 434135"/>
                <a:gd name="connsiteY1" fmla="*/ 285930 h 688020"/>
                <a:gd name="connsiteX2" fmla="*/ 177543 w 434135"/>
                <a:gd name="connsiteY2" fmla="*/ 89305 h 688020"/>
                <a:gd name="connsiteX3" fmla="*/ 196204 w 434135"/>
                <a:gd name="connsiteY3" fmla="*/ 593158 h 688020"/>
                <a:gd name="connsiteX4" fmla="*/ 434135 w 434135"/>
                <a:gd name="connsiteY4" fmla="*/ 688020 h 688020"/>
                <a:gd name="connsiteX0" fmla="*/ 240428 w 434135"/>
                <a:gd name="connsiteY0" fmla="*/ 285930 h 688020"/>
                <a:gd name="connsiteX1" fmla="*/ 177543 w 434135"/>
                <a:gd name="connsiteY1" fmla="*/ 89305 h 688020"/>
                <a:gd name="connsiteX2" fmla="*/ 196204 w 434135"/>
                <a:gd name="connsiteY2" fmla="*/ 593158 h 688020"/>
                <a:gd name="connsiteX3" fmla="*/ 434135 w 434135"/>
                <a:gd name="connsiteY3" fmla="*/ 688020 h 688020"/>
                <a:gd name="connsiteX0" fmla="*/ 240428 w 434135"/>
                <a:gd name="connsiteY0" fmla="*/ 285930 h 688020"/>
                <a:gd name="connsiteX1" fmla="*/ 177543 w 434135"/>
                <a:gd name="connsiteY1" fmla="*/ 89305 h 688020"/>
                <a:gd name="connsiteX2" fmla="*/ 196204 w 434135"/>
                <a:gd name="connsiteY2" fmla="*/ 593158 h 688020"/>
                <a:gd name="connsiteX3" fmla="*/ 434135 w 434135"/>
                <a:gd name="connsiteY3" fmla="*/ 688020 h 688020"/>
                <a:gd name="connsiteX0" fmla="*/ 76508 w 270215"/>
                <a:gd name="connsiteY0" fmla="*/ 0 h 402090"/>
                <a:gd name="connsiteX1" fmla="*/ 32284 w 270215"/>
                <a:gd name="connsiteY1" fmla="*/ 307228 h 402090"/>
                <a:gd name="connsiteX2" fmla="*/ 270215 w 270215"/>
                <a:gd name="connsiteY2" fmla="*/ 402090 h 402090"/>
                <a:gd name="connsiteX0" fmla="*/ 76508 w 270215"/>
                <a:gd name="connsiteY0" fmla="*/ 0 h 402090"/>
                <a:gd name="connsiteX1" fmla="*/ 32284 w 270215"/>
                <a:gd name="connsiteY1" fmla="*/ 307228 h 402090"/>
                <a:gd name="connsiteX2" fmla="*/ 270215 w 270215"/>
                <a:gd name="connsiteY2" fmla="*/ 402090 h 402090"/>
                <a:gd name="connsiteX0" fmla="*/ 76508 w 270215"/>
                <a:gd name="connsiteY0" fmla="*/ 0 h 325890"/>
                <a:gd name="connsiteX1" fmla="*/ 32284 w 270215"/>
                <a:gd name="connsiteY1" fmla="*/ 231028 h 325890"/>
                <a:gd name="connsiteX2" fmla="*/ 270215 w 270215"/>
                <a:gd name="connsiteY2" fmla="*/ 325890 h 325890"/>
              </a:gdLst>
              <a:ahLst/>
              <a:cxnLst>
                <a:cxn ang="0">
                  <a:pos x="connsiteX0" y="connsiteY0"/>
                </a:cxn>
                <a:cxn ang="0">
                  <a:pos x="connsiteX1" y="connsiteY1"/>
                </a:cxn>
                <a:cxn ang="0">
                  <a:pos x="connsiteX2" y="connsiteY2"/>
                </a:cxn>
              </a:cxnLst>
              <a:rect l="l" t="t" r="r" b="b"/>
              <a:pathLst>
                <a:path w="270215" h="325890">
                  <a:moveTo>
                    <a:pt x="76508" y="0"/>
                  </a:moveTo>
                  <a:cubicBezTo>
                    <a:pt x="67295" y="64006"/>
                    <a:pt x="0" y="164013"/>
                    <a:pt x="32284" y="231028"/>
                  </a:cubicBezTo>
                  <a:cubicBezTo>
                    <a:pt x="35662" y="237108"/>
                    <a:pt x="267105" y="319669"/>
                    <a:pt x="270215" y="325890"/>
                  </a:cubicBezTo>
                </a:path>
              </a:pathLst>
            </a:cu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25"/>
            <p:cNvSpPr/>
            <p:nvPr/>
          </p:nvSpPr>
          <p:spPr>
            <a:xfrm>
              <a:off x="1784139" y="4911254"/>
              <a:ext cx="254794" cy="116682"/>
            </a:xfrm>
            <a:custGeom>
              <a:avLst/>
              <a:gdLst>
                <a:gd name="connsiteX0" fmla="*/ 0 w 254794"/>
                <a:gd name="connsiteY0" fmla="*/ 0 h 116682"/>
                <a:gd name="connsiteX1" fmla="*/ 207169 w 254794"/>
                <a:gd name="connsiteY1" fmla="*/ 102394 h 116682"/>
                <a:gd name="connsiteX2" fmla="*/ 254794 w 254794"/>
                <a:gd name="connsiteY2" fmla="*/ 116682 h 116682"/>
              </a:gdLst>
              <a:ahLst/>
              <a:cxnLst>
                <a:cxn ang="0">
                  <a:pos x="connsiteX0" y="connsiteY0"/>
                </a:cxn>
                <a:cxn ang="0">
                  <a:pos x="connsiteX1" y="connsiteY1"/>
                </a:cxn>
                <a:cxn ang="0">
                  <a:pos x="connsiteX2" y="connsiteY2"/>
                </a:cxn>
              </a:cxnLst>
              <a:rect l="l" t="t" r="r" b="b"/>
              <a:pathLst>
                <a:path w="254794" h="116682">
                  <a:moveTo>
                    <a:pt x="0" y="0"/>
                  </a:moveTo>
                  <a:lnTo>
                    <a:pt x="207169" y="102394"/>
                  </a:lnTo>
                  <a:cubicBezTo>
                    <a:pt x="223936" y="110523"/>
                    <a:pt x="236633" y="116682"/>
                    <a:pt x="254794" y="116682"/>
                  </a:cubicBezTo>
                </a:path>
              </a:pathLst>
            </a:cu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26"/>
            <p:cNvSpPr/>
            <p:nvPr/>
          </p:nvSpPr>
          <p:spPr>
            <a:xfrm>
              <a:off x="1953208" y="5166048"/>
              <a:ext cx="190267" cy="281323"/>
            </a:xfrm>
            <a:custGeom>
              <a:avLst/>
              <a:gdLst>
                <a:gd name="connsiteX0" fmla="*/ 174392 w 174392"/>
                <a:gd name="connsiteY0" fmla="*/ 281323 h 281323"/>
                <a:gd name="connsiteX1" fmla="*/ 7704 w 174392"/>
                <a:gd name="connsiteY1" fmla="*/ 12242 h 281323"/>
                <a:gd name="connsiteX2" fmla="*/ 561 w 174392"/>
                <a:gd name="connsiteY2" fmla="*/ 2717 h 281323"/>
                <a:gd name="connsiteX0" fmla="*/ 174392 w 190267"/>
                <a:gd name="connsiteY0" fmla="*/ 281323 h 281323"/>
                <a:gd name="connsiteX1" fmla="*/ 162486 w 190267"/>
                <a:gd name="connsiteY1" fmla="*/ 136067 h 281323"/>
                <a:gd name="connsiteX2" fmla="*/ 7704 w 190267"/>
                <a:gd name="connsiteY2" fmla="*/ 12242 h 281323"/>
                <a:gd name="connsiteX3" fmla="*/ 561 w 190267"/>
                <a:gd name="connsiteY3" fmla="*/ 2717 h 281323"/>
                <a:gd name="connsiteX0" fmla="*/ 174392 w 190267"/>
                <a:gd name="connsiteY0" fmla="*/ 281323 h 281323"/>
                <a:gd name="connsiteX1" fmla="*/ 162486 w 190267"/>
                <a:gd name="connsiteY1" fmla="*/ 136067 h 281323"/>
                <a:gd name="connsiteX2" fmla="*/ 83904 w 190267"/>
                <a:gd name="connsiteY2" fmla="*/ 209885 h 281323"/>
                <a:gd name="connsiteX3" fmla="*/ 7704 w 190267"/>
                <a:gd name="connsiteY3" fmla="*/ 12242 h 281323"/>
                <a:gd name="connsiteX4" fmla="*/ 561 w 190267"/>
                <a:gd name="connsiteY4" fmla="*/ 2717 h 281323"/>
                <a:gd name="connsiteX0" fmla="*/ 174392 w 190267"/>
                <a:gd name="connsiteY0" fmla="*/ 281323 h 281323"/>
                <a:gd name="connsiteX1" fmla="*/ 162486 w 190267"/>
                <a:gd name="connsiteY1" fmla="*/ 212267 h 281323"/>
                <a:gd name="connsiteX2" fmla="*/ 83904 w 190267"/>
                <a:gd name="connsiteY2" fmla="*/ 209885 h 281323"/>
                <a:gd name="connsiteX3" fmla="*/ 7704 w 190267"/>
                <a:gd name="connsiteY3" fmla="*/ 12242 h 281323"/>
                <a:gd name="connsiteX4" fmla="*/ 561 w 190267"/>
                <a:gd name="connsiteY4" fmla="*/ 2717 h 281323"/>
                <a:gd name="connsiteX0" fmla="*/ 174392 w 190267"/>
                <a:gd name="connsiteY0" fmla="*/ 281323 h 281323"/>
                <a:gd name="connsiteX1" fmla="*/ 162486 w 190267"/>
                <a:gd name="connsiteY1" fmla="*/ 212267 h 281323"/>
                <a:gd name="connsiteX2" fmla="*/ 7704 w 190267"/>
                <a:gd name="connsiteY2" fmla="*/ 133685 h 281323"/>
                <a:gd name="connsiteX3" fmla="*/ 7704 w 190267"/>
                <a:gd name="connsiteY3" fmla="*/ 12242 h 281323"/>
                <a:gd name="connsiteX4" fmla="*/ 561 w 190267"/>
                <a:gd name="connsiteY4" fmla="*/ 2717 h 281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67" h="281323">
                  <a:moveTo>
                    <a:pt x="174392" y="281323"/>
                  </a:moveTo>
                  <a:cubicBezTo>
                    <a:pt x="159708" y="257114"/>
                    <a:pt x="190267" y="257114"/>
                    <a:pt x="162486" y="212267"/>
                  </a:cubicBezTo>
                  <a:cubicBezTo>
                    <a:pt x="160105" y="187661"/>
                    <a:pt x="33501" y="154322"/>
                    <a:pt x="7704" y="133685"/>
                  </a:cubicBezTo>
                  <a:lnTo>
                    <a:pt x="7704" y="12242"/>
                  </a:lnTo>
                  <a:cubicBezTo>
                    <a:pt x="0" y="0"/>
                    <a:pt x="561" y="9535"/>
                    <a:pt x="561" y="2717"/>
                  </a:cubicBezTo>
                </a:path>
              </a:pathLst>
            </a:cu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Freeform 27"/>
            <p:cNvSpPr/>
            <p:nvPr/>
          </p:nvSpPr>
          <p:spPr>
            <a:xfrm>
              <a:off x="1808708" y="5232723"/>
              <a:ext cx="123758" cy="257175"/>
            </a:xfrm>
            <a:custGeom>
              <a:avLst/>
              <a:gdLst>
                <a:gd name="connsiteX0" fmla="*/ 44488 w 123758"/>
                <a:gd name="connsiteY0" fmla="*/ 0 h 257175"/>
                <a:gd name="connsiteX1" fmla="*/ 8769 w 123758"/>
                <a:gd name="connsiteY1" fmla="*/ 116681 h 257175"/>
                <a:gd name="connsiteX2" fmla="*/ 84969 w 123758"/>
                <a:gd name="connsiteY2" fmla="*/ 183356 h 257175"/>
                <a:gd name="connsiteX3" fmla="*/ 120688 w 123758"/>
                <a:gd name="connsiteY3" fmla="*/ 221456 h 257175"/>
                <a:gd name="connsiteX4" fmla="*/ 123069 w 123758"/>
                <a:gd name="connsiteY4" fmla="*/ 257175 h 257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758" h="257175">
                  <a:moveTo>
                    <a:pt x="44488" y="0"/>
                  </a:moveTo>
                  <a:cubicBezTo>
                    <a:pt x="32582" y="38894"/>
                    <a:pt x="0" y="76962"/>
                    <a:pt x="8769" y="116681"/>
                  </a:cubicBezTo>
                  <a:cubicBezTo>
                    <a:pt x="16045" y="149638"/>
                    <a:pt x="60330" y="160290"/>
                    <a:pt x="84969" y="183356"/>
                  </a:cubicBezTo>
                  <a:cubicBezTo>
                    <a:pt x="97677" y="195253"/>
                    <a:pt x="108782" y="208756"/>
                    <a:pt x="120688" y="221456"/>
                  </a:cubicBezTo>
                  <a:cubicBezTo>
                    <a:pt x="123758" y="246019"/>
                    <a:pt x="123069" y="234107"/>
                    <a:pt x="123069" y="257175"/>
                  </a:cubicBezTo>
                </a:path>
              </a:pathLst>
            </a:cu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Freeform 28"/>
            <p:cNvSpPr/>
            <p:nvPr/>
          </p:nvSpPr>
          <p:spPr>
            <a:xfrm>
              <a:off x="1584114" y="5040874"/>
              <a:ext cx="245269" cy="63262"/>
            </a:xfrm>
            <a:custGeom>
              <a:avLst/>
              <a:gdLst>
                <a:gd name="connsiteX0" fmla="*/ 0 w 245269"/>
                <a:gd name="connsiteY0" fmla="*/ 63262 h 63262"/>
                <a:gd name="connsiteX1" fmla="*/ 7144 w 245269"/>
                <a:gd name="connsiteY1" fmla="*/ 48974 h 63262"/>
                <a:gd name="connsiteX2" fmla="*/ 245269 w 245269"/>
                <a:gd name="connsiteY2" fmla="*/ 1349 h 63262"/>
              </a:gdLst>
              <a:ahLst/>
              <a:cxnLst>
                <a:cxn ang="0">
                  <a:pos x="connsiteX0" y="connsiteY0"/>
                </a:cxn>
                <a:cxn ang="0">
                  <a:pos x="connsiteX1" y="connsiteY1"/>
                </a:cxn>
                <a:cxn ang="0">
                  <a:pos x="connsiteX2" y="connsiteY2"/>
                </a:cxn>
              </a:cxnLst>
              <a:rect l="l" t="t" r="r" b="b"/>
              <a:pathLst>
                <a:path w="245269" h="63262">
                  <a:moveTo>
                    <a:pt x="0" y="63262"/>
                  </a:moveTo>
                  <a:cubicBezTo>
                    <a:pt x="2381" y="58499"/>
                    <a:pt x="2008" y="50380"/>
                    <a:pt x="7144" y="48974"/>
                  </a:cubicBezTo>
                  <a:cubicBezTo>
                    <a:pt x="186086" y="0"/>
                    <a:pt x="155426" y="1349"/>
                    <a:pt x="245269" y="1349"/>
                  </a:cubicBezTo>
                </a:path>
              </a:pathLst>
            </a:cu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Freeform 39"/>
            <p:cNvSpPr/>
            <p:nvPr/>
          </p:nvSpPr>
          <p:spPr>
            <a:xfrm>
              <a:off x="2008632" y="3788720"/>
              <a:ext cx="587360" cy="797663"/>
            </a:xfrm>
            <a:custGeom>
              <a:avLst/>
              <a:gdLst>
                <a:gd name="connsiteX0" fmla="*/ 128016 w 511160"/>
                <a:gd name="connsiteY0" fmla="*/ 618688 h 764992"/>
                <a:gd name="connsiteX1" fmla="*/ 54864 w 511160"/>
                <a:gd name="connsiteY1" fmla="*/ 188920 h 764992"/>
                <a:gd name="connsiteX2" fmla="*/ 0 w 511160"/>
                <a:gd name="connsiteY2" fmla="*/ 51760 h 764992"/>
                <a:gd name="connsiteX3" fmla="*/ 54864 w 511160"/>
                <a:gd name="connsiteY3" fmla="*/ 6040 h 764992"/>
                <a:gd name="connsiteX4" fmla="*/ 301752 w 511160"/>
                <a:gd name="connsiteY4" fmla="*/ 79192 h 764992"/>
                <a:gd name="connsiteX5" fmla="*/ 393192 w 511160"/>
                <a:gd name="connsiteY5" fmla="*/ 207208 h 764992"/>
                <a:gd name="connsiteX6" fmla="*/ 457200 w 511160"/>
                <a:gd name="connsiteY6" fmla="*/ 554680 h 764992"/>
                <a:gd name="connsiteX7" fmla="*/ 246888 w 511160"/>
                <a:gd name="connsiteY7" fmla="*/ 307792 h 764992"/>
                <a:gd name="connsiteX8" fmla="*/ 201168 w 511160"/>
                <a:gd name="connsiteY8" fmla="*/ 262072 h 764992"/>
                <a:gd name="connsiteX9" fmla="*/ 237744 w 511160"/>
                <a:gd name="connsiteY9" fmla="*/ 454096 h 764992"/>
                <a:gd name="connsiteX10" fmla="*/ 265176 w 511160"/>
                <a:gd name="connsiteY10" fmla="*/ 572968 h 764992"/>
                <a:gd name="connsiteX11" fmla="*/ 237744 w 511160"/>
                <a:gd name="connsiteY11" fmla="*/ 764992 h 764992"/>
                <a:gd name="connsiteX12" fmla="*/ 155448 w 511160"/>
                <a:gd name="connsiteY12" fmla="*/ 636976 h 764992"/>
                <a:gd name="connsiteX13" fmla="*/ 128016 w 511160"/>
                <a:gd name="connsiteY13" fmla="*/ 618688 h 764992"/>
                <a:gd name="connsiteX0" fmla="*/ 128016 w 511160"/>
                <a:gd name="connsiteY0" fmla="*/ 618688 h 764992"/>
                <a:gd name="connsiteX1" fmla="*/ 54864 w 511160"/>
                <a:gd name="connsiteY1" fmla="*/ 188920 h 764992"/>
                <a:gd name="connsiteX2" fmla="*/ 0 w 511160"/>
                <a:gd name="connsiteY2" fmla="*/ 51760 h 764992"/>
                <a:gd name="connsiteX3" fmla="*/ 54864 w 511160"/>
                <a:gd name="connsiteY3" fmla="*/ 6040 h 764992"/>
                <a:gd name="connsiteX4" fmla="*/ 301752 w 511160"/>
                <a:gd name="connsiteY4" fmla="*/ 79192 h 764992"/>
                <a:gd name="connsiteX5" fmla="*/ 393192 w 511160"/>
                <a:gd name="connsiteY5" fmla="*/ 207208 h 764992"/>
                <a:gd name="connsiteX6" fmla="*/ 457200 w 511160"/>
                <a:gd name="connsiteY6" fmla="*/ 554680 h 764992"/>
                <a:gd name="connsiteX7" fmla="*/ 246888 w 511160"/>
                <a:gd name="connsiteY7" fmla="*/ 307792 h 764992"/>
                <a:gd name="connsiteX8" fmla="*/ 201168 w 511160"/>
                <a:gd name="connsiteY8" fmla="*/ 262072 h 764992"/>
                <a:gd name="connsiteX9" fmla="*/ 237744 w 511160"/>
                <a:gd name="connsiteY9" fmla="*/ 454096 h 764992"/>
                <a:gd name="connsiteX10" fmla="*/ 265176 w 511160"/>
                <a:gd name="connsiteY10" fmla="*/ 572968 h 764992"/>
                <a:gd name="connsiteX11" fmla="*/ 237744 w 511160"/>
                <a:gd name="connsiteY11" fmla="*/ 764992 h 764992"/>
                <a:gd name="connsiteX12" fmla="*/ 155448 w 511160"/>
                <a:gd name="connsiteY12" fmla="*/ 636976 h 764992"/>
                <a:gd name="connsiteX13" fmla="*/ 158306 w 511160"/>
                <a:gd name="connsiteY13" fmla="*/ 707080 h 764992"/>
                <a:gd name="connsiteX14" fmla="*/ 128016 w 511160"/>
                <a:gd name="connsiteY14" fmla="*/ 618688 h 764992"/>
                <a:gd name="connsiteX0" fmla="*/ 128016 w 511160"/>
                <a:gd name="connsiteY0" fmla="*/ 618688 h 764992"/>
                <a:gd name="connsiteX1" fmla="*/ 54864 w 511160"/>
                <a:gd name="connsiteY1" fmla="*/ 188920 h 764992"/>
                <a:gd name="connsiteX2" fmla="*/ 0 w 511160"/>
                <a:gd name="connsiteY2" fmla="*/ 51760 h 764992"/>
                <a:gd name="connsiteX3" fmla="*/ 54864 w 511160"/>
                <a:gd name="connsiteY3" fmla="*/ 6040 h 764992"/>
                <a:gd name="connsiteX4" fmla="*/ 301752 w 511160"/>
                <a:gd name="connsiteY4" fmla="*/ 79192 h 764992"/>
                <a:gd name="connsiteX5" fmla="*/ 393192 w 511160"/>
                <a:gd name="connsiteY5" fmla="*/ 207208 h 764992"/>
                <a:gd name="connsiteX6" fmla="*/ 457200 w 511160"/>
                <a:gd name="connsiteY6" fmla="*/ 554680 h 764992"/>
                <a:gd name="connsiteX7" fmla="*/ 246888 w 511160"/>
                <a:gd name="connsiteY7" fmla="*/ 307792 h 764992"/>
                <a:gd name="connsiteX8" fmla="*/ 201168 w 511160"/>
                <a:gd name="connsiteY8" fmla="*/ 262072 h 764992"/>
                <a:gd name="connsiteX9" fmla="*/ 237744 w 511160"/>
                <a:gd name="connsiteY9" fmla="*/ 454096 h 764992"/>
                <a:gd name="connsiteX10" fmla="*/ 265176 w 511160"/>
                <a:gd name="connsiteY10" fmla="*/ 572968 h 764992"/>
                <a:gd name="connsiteX11" fmla="*/ 237744 w 511160"/>
                <a:gd name="connsiteY11" fmla="*/ 764992 h 764992"/>
                <a:gd name="connsiteX12" fmla="*/ 155448 w 511160"/>
                <a:gd name="connsiteY12" fmla="*/ 636976 h 764992"/>
                <a:gd name="connsiteX13" fmla="*/ 158306 w 511160"/>
                <a:gd name="connsiteY13" fmla="*/ 707080 h 764992"/>
                <a:gd name="connsiteX14" fmla="*/ 128016 w 511160"/>
                <a:gd name="connsiteY14" fmla="*/ 618688 h 764992"/>
                <a:gd name="connsiteX0" fmla="*/ 128016 w 511160"/>
                <a:gd name="connsiteY0" fmla="*/ 618688 h 831585"/>
                <a:gd name="connsiteX1" fmla="*/ 54864 w 511160"/>
                <a:gd name="connsiteY1" fmla="*/ 188920 h 831585"/>
                <a:gd name="connsiteX2" fmla="*/ 0 w 511160"/>
                <a:gd name="connsiteY2" fmla="*/ 51760 h 831585"/>
                <a:gd name="connsiteX3" fmla="*/ 54864 w 511160"/>
                <a:gd name="connsiteY3" fmla="*/ 6040 h 831585"/>
                <a:gd name="connsiteX4" fmla="*/ 301752 w 511160"/>
                <a:gd name="connsiteY4" fmla="*/ 79192 h 831585"/>
                <a:gd name="connsiteX5" fmla="*/ 393192 w 511160"/>
                <a:gd name="connsiteY5" fmla="*/ 207208 h 831585"/>
                <a:gd name="connsiteX6" fmla="*/ 457200 w 511160"/>
                <a:gd name="connsiteY6" fmla="*/ 554680 h 831585"/>
                <a:gd name="connsiteX7" fmla="*/ 246888 w 511160"/>
                <a:gd name="connsiteY7" fmla="*/ 307792 h 831585"/>
                <a:gd name="connsiteX8" fmla="*/ 201168 w 511160"/>
                <a:gd name="connsiteY8" fmla="*/ 262072 h 831585"/>
                <a:gd name="connsiteX9" fmla="*/ 237744 w 511160"/>
                <a:gd name="connsiteY9" fmla="*/ 454096 h 831585"/>
                <a:gd name="connsiteX10" fmla="*/ 265176 w 511160"/>
                <a:gd name="connsiteY10" fmla="*/ 572968 h 831585"/>
                <a:gd name="connsiteX11" fmla="*/ 237744 w 511160"/>
                <a:gd name="connsiteY11" fmla="*/ 764992 h 831585"/>
                <a:gd name="connsiteX12" fmla="*/ 231648 w 511160"/>
                <a:gd name="connsiteY12" fmla="*/ 789376 h 831585"/>
                <a:gd name="connsiteX13" fmla="*/ 158306 w 511160"/>
                <a:gd name="connsiteY13" fmla="*/ 707080 h 831585"/>
                <a:gd name="connsiteX14" fmla="*/ 128016 w 511160"/>
                <a:gd name="connsiteY14" fmla="*/ 618688 h 831585"/>
                <a:gd name="connsiteX0" fmla="*/ 128016 w 511160"/>
                <a:gd name="connsiteY0" fmla="*/ 618688 h 787344"/>
                <a:gd name="connsiteX1" fmla="*/ 54864 w 511160"/>
                <a:gd name="connsiteY1" fmla="*/ 188920 h 787344"/>
                <a:gd name="connsiteX2" fmla="*/ 0 w 511160"/>
                <a:gd name="connsiteY2" fmla="*/ 51760 h 787344"/>
                <a:gd name="connsiteX3" fmla="*/ 54864 w 511160"/>
                <a:gd name="connsiteY3" fmla="*/ 6040 h 787344"/>
                <a:gd name="connsiteX4" fmla="*/ 301752 w 511160"/>
                <a:gd name="connsiteY4" fmla="*/ 79192 h 787344"/>
                <a:gd name="connsiteX5" fmla="*/ 393192 w 511160"/>
                <a:gd name="connsiteY5" fmla="*/ 207208 h 787344"/>
                <a:gd name="connsiteX6" fmla="*/ 457200 w 511160"/>
                <a:gd name="connsiteY6" fmla="*/ 554680 h 787344"/>
                <a:gd name="connsiteX7" fmla="*/ 246888 w 511160"/>
                <a:gd name="connsiteY7" fmla="*/ 307792 h 787344"/>
                <a:gd name="connsiteX8" fmla="*/ 201168 w 511160"/>
                <a:gd name="connsiteY8" fmla="*/ 262072 h 787344"/>
                <a:gd name="connsiteX9" fmla="*/ 237744 w 511160"/>
                <a:gd name="connsiteY9" fmla="*/ 454096 h 787344"/>
                <a:gd name="connsiteX10" fmla="*/ 265176 w 511160"/>
                <a:gd name="connsiteY10" fmla="*/ 572968 h 787344"/>
                <a:gd name="connsiteX11" fmla="*/ 237744 w 511160"/>
                <a:gd name="connsiteY11" fmla="*/ 764992 h 787344"/>
                <a:gd name="connsiteX12" fmla="*/ 158306 w 511160"/>
                <a:gd name="connsiteY12" fmla="*/ 707080 h 787344"/>
                <a:gd name="connsiteX13" fmla="*/ 128016 w 511160"/>
                <a:gd name="connsiteY13" fmla="*/ 618688 h 787344"/>
                <a:gd name="connsiteX0" fmla="*/ 128016 w 511160"/>
                <a:gd name="connsiteY0" fmla="*/ 618688 h 787344"/>
                <a:gd name="connsiteX1" fmla="*/ 54864 w 511160"/>
                <a:gd name="connsiteY1" fmla="*/ 188920 h 787344"/>
                <a:gd name="connsiteX2" fmla="*/ 0 w 511160"/>
                <a:gd name="connsiteY2" fmla="*/ 51760 h 787344"/>
                <a:gd name="connsiteX3" fmla="*/ 54864 w 511160"/>
                <a:gd name="connsiteY3" fmla="*/ 6040 h 787344"/>
                <a:gd name="connsiteX4" fmla="*/ 301752 w 511160"/>
                <a:gd name="connsiteY4" fmla="*/ 79192 h 787344"/>
                <a:gd name="connsiteX5" fmla="*/ 305943 w 511160"/>
                <a:gd name="connsiteY5" fmla="*/ 78430 h 787344"/>
                <a:gd name="connsiteX6" fmla="*/ 393192 w 511160"/>
                <a:gd name="connsiteY6" fmla="*/ 207208 h 787344"/>
                <a:gd name="connsiteX7" fmla="*/ 457200 w 511160"/>
                <a:gd name="connsiteY7" fmla="*/ 554680 h 787344"/>
                <a:gd name="connsiteX8" fmla="*/ 246888 w 511160"/>
                <a:gd name="connsiteY8" fmla="*/ 307792 h 787344"/>
                <a:gd name="connsiteX9" fmla="*/ 201168 w 511160"/>
                <a:gd name="connsiteY9" fmla="*/ 262072 h 787344"/>
                <a:gd name="connsiteX10" fmla="*/ 237744 w 511160"/>
                <a:gd name="connsiteY10" fmla="*/ 454096 h 787344"/>
                <a:gd name="connsiteX11" fmla="*/ 265176 w 511160"/>
                <a:gd name="connsiteY11" fmla="*/ 572968 h 787344"/>
                <a:gd name="connsiteX12" fmla="*/ 237744 w 511160"/>
                <a:gd name="connsiteY12" fmla="*/ 764992 h 787344"/>
                <a:gd name="connsiteX13" fmla="*/ 158306 w 511160"/>
                <a:gd name="connsiteY13" fmla="*/ 707080 h 787344"/>
                <a:gd name="connsiteX14" fmla="*/ 128016 w 511160"/>
                <a:gd name="connsiteY14" fmla="*/ 618688 h 787344"/>
                <a:gd name="connsiteX0" fmla="*/ 128016 w 511160"/>
                <a:gd name="connsiteY0" fmla="*/ 618688 h 787344"/>
                <a:gd name="connsiteX1" fmla="*/ 54864 w 511160"/>
                <a:gd name="connsiteY1" fmla="*/ 188920 h 787344"/>
                <a:gd name="connsiteX2" fmla="*/ 0 w 511160"/>
                <a:gd name="connsiteY2" fmla="*/ 51760 h 787344"/>
                <a:gd name="connsiteX3" fmla="*/ 54864 w 511160"/>
                <a:gd name="connsiteY3" fmla="*/ 6040 h 787344"/>
                <a:gd name="connsiteX4" fmla="*/ 301752 w 511160"/>
                <a:gd name="connsiteY4" fmla="*/ 79192 h 787344"/>
                <a:gd name="connsiteX5" fmla="*/ 305943 w 511160"/>
                <a:gd name="connsiteY5" fmla="*/ 78430 h 787344"/>
                <a:gd name="connsiteX6" fmla="*/ 393192 w 511160"/>
                <a:gd name="connsiteY6" fmla="*/ 207208 h 787344"/>
                <a:gd name="connsiteX7" fmla="*/ 457200 w 511160"/>
                <a:gd name="connsiteY7" fmla="*/ 554680 h 787344"/>
                <a:gd name="connsiteX8" fmla="*/ 246888 w 511160"/>
                <a:gd name="connsiteY8" fmla="*/ 307792 h 787344"/>
                <a:gd name="connsiteX9" fmla="*/ 201168 w 511160"/>
                <a:gd name="connsiteY9" fmla="*/ 262072 h 787344"/>
                <a:gd name="connsiteX10" fmla="*/ 237744 w 511160"/>
                <a:gd name="connsiteY10" fmla="*/ 454096 h 787344"/>
                <a:gd name="connsiteX11" fmla="*/ 265176 w 511160"/>
                <a:gd name="connsiteY11" fmla="*/ 572968 h 787344"/>
                <a:gd name="connsiteX12" fmla="*/ 237744 w 511160"/>
                <a:gd name="connsiteY12" fmla="*/ 764992 h 787344"/>
                <a:gd name="connsiteX13" fmla="*/ 158306 w 511160"/>
                <a:gd name="connsiteY13" fmla="*/ 707080 h 787344"/>
                <a:gd name="connsiteX14" fmla="*/ 128016 w 511160"/>
                <a:gd name="connsiteY14" fmla="*/ 618688 h 787344"/>
                <a:gd name="connsiteX0" fmla="*/ 128016 w 511160"/>
                <a:gd name="connsiteY0" fmla="*/ 618688 h 787344"/>
                <a:gd name="connsiteX1" fmla="*/ 54864 w 511160"/>
                <a:gd name="connsiteY1" fmla="*/ 188920 h 787344"/>
                <a:gd name="connsiteX2" fmla="*/ 0 w 511160"/>
                <a:gd name="connsiteY2" fmla="*/ 51760 h 787344"/>
                <a:gd name="connsiteX3" fmla="*/ 54864 w 511160"/>
                <a:gd name="connsiteY3" fmla="*/ 6040 h 787344"/>
                <a:gd name="connsiteX4" fmla="*/ 301752 w 511160"/>
                <a:gd name="connsiteY4" fmla="*/ 79192 h 787344"/>
                <a:gd name="connsiteX5" fmla="*/ 393192 w 511160"/>
                <a:gd name="connsiteY5" fmla="*/ 207208 h 787344"/>
                <a:gd name="connsiteX6" fmla="*/ 457200 w 511160"/>
                <a:gd name="connsiteY6" fmla="*/ 554680 h 787344"/>
                <a:gd name="connsiteX7" fmla="*/ 246888 w 511160"/>
                <a:gd name="connsiteY7" fmla="*/ 307792 h 787344"/>
                <a:gd name="connsiteX8" fmla="*/ 201168 w 511160"/>
                <a:gd name="connsiteY8" fmla="*/ 262072 h 787344"/>
                <a:gd name="connsiteX9" fmla="*/ 237744 w 511160"/>
                <a:gd name="connsiteY9" fmla="*/ 454096 h 787344"/>
                <a:gd name="connsiteX10" fmla="*/ 265176 w 511160"/>
                <a:gd name="connsiteY10" fmla="*/ 572968 h 787344"/>
                <a:gd name="connsiteX11" fmla="*/ 237744 w 511160"/>
                <a:gd name="connsiteY11" fmla="*/ 764992 h 787344"/>
                <a:gd name="connsiteX12" fmla="*/ 158306 w 511160"/>
                <a:gd name="connsiteY12" fmla="*/ 707080 h 787344"/>
                <a:gd name="connsiteX13" fmla="*/ 128016 w 511160"/>
                <a:gd name="connsiteY13" fmla="*/ 618688 h 787344"/>
                <a:gd name="connsiteX0" fmla="*/ 128016 w 511160"/>
                <a:gd name="connsiteY0" fmla="*/ 618688 h 787344"/>
                <a:gd name="connsiteX1" fmla="*/ 54864 w 511160"/>
                <a:gd name="connsiteY1" fmla="*/ 188920 h 787344"/>
                <a:gd name="connsiteX2" fmla="*/ 0 w 511160"/>
                <a:gd name="connsiteY2" fmla="*/ 51760 h 787344"/>
                <a:gd name="connsiteX3" fmla="*/ 54864 w 511160"/>
                <a:gd name="connsiteY3" fmla="*/ 6040 h 787344"/>
                <a:gd name="connsiteX4" fmla="*/ 301752 w 511160"/>
                <a:gd name="connsiteY4" fmla="*/ 79192 h 787344"/>
                <a:gd name="connsiteX5" fmla="*/ 393192 w 511160"/>
                <a:gd name="connsiteY5" fmla="*/ 207208 h 787344"/>
                <a:gd name="connsiteX6" fmla="*/ 457200 w 511160"/>
                <a:gd name="connsiteY6" fmla="*/ 554680 h 787344"/>
                <a:gd name="connsiteX7" fmla="*/ 246888 w 511160"/>
                <a:gd name="connsiteY7" fmla="*/ 307792 h 787344"/>
                <a:gd name="connsiteX8" fmla="*/ 201168 w 511160"/>
                <a:gd name="connsiteY8" fmla="*/ 262072 h 787344"/>
                <a:gd name="connsiteX9" fmla="*/ 237744 w 511160"/>
                <a:gd name="connsiteY9" fmla="*/ 454096 h 787344"/>
                <a:gd name="connsiteX10" fmla="*/ 265176 w 511160"/>
                <a:gd name="connsiteY10" fmla="*/ 572968 h 787344"/>
                <a:gd name="connsiteX11" fmla="*/ 237744 w 511160"/>
                <a:gd name="connsiteY11" fmla="*/ 764992 h 787344"/>
                <a:gd name="connsiteX12" fmla="*/ 158306 w 511160"/>
                <a:gd name="connsiteY12" fmla="*/ 707080 h 787344"/>
                <a:gd name="connsiteX13" fmla="*/ 128016 w 511160"/>
                <a:gd name="connsiteY13" fmla="*/ 618688 h 787344"/>
                <a:gd name="connsiteX0" fmla="*/ 128016 w 511160"/>
                <a:gd name="connsiteY0" fmla="*/ 618688 h 787344"/>
                <a:gd name="connsiteX1" fmla="*/ 54864 w 511160"/>
                <a:gd name="connsiteY1" fmla="*/ 188920 h 787344"/>
                <a:gd name="connsiteX2" fmla="*/ 0 w 511160"/>
                <a:gd name="connsiteY2" fmla="*/ 51760 h 787344"/>
                <a:gd name="connsiteX3" fmla="*/ 54864 w 511160"/>
                <a:gd name="connsiteY3" fmla="*/ 6040 h 787344"/>
                <a:gd name="connsiteX4" fmla="*/ 301752 w 511160"/>
                <a:gd name="connsiteY4" fmla="*/ 79192 h 787344"/>
                <a:gd name="connsiteX5" fmla="*/ 393192 w 511160"/>
                <a:gd name="connsiteY5" fmla="*/ 207208 h 787344"/>
                <a:gd name="connsiteX6" fmla="*/ 457200 w 511160"/>
                <a:gd name="connsiteY6" fmla="*/ 554680 h 787344"/>
                <a:gd name="connsiteX7" fmla="*/ 246888 w 511160"/>
                <a:gd name="connsiteY7" fmla="*/ 307792 h 787344"/>
                <a:gd name="connsiteX8" fmla="*/ 201168 w 511160"/>
                <a:gd name="connsiteY8" fmla="*/ 262072 h 787344"/>
                <a:gd name="connsiteX9" fmla="*/ 237744 w 511160"/>
                <a:gd name="connsiteY9" fmla="*/ 454096 h 787344"/>
                <a:gd name="connsiteX10" fmla="*/ 265176 w 511160"/>
                <a:gd name="connsiteY10" fmla="*/ 572968 h 787344"/>
                <a:gd name="connsiteX11" fmla="*/ 237744 w 511160"/>
                <a:gd name="connsiteY11" fmla="*/ 764992 h 787344"/>
                <a:gd name="connsiteX12" fmla="*/ 158306 w 511160"/>
                <a:gd name="connsiteY12" fmla="*/ 707080 h 787344"/>
                <a:gd name="connsiteX13" fmla="*/ 128016 w 511160"/>
                <a:gd name="connsiteY13" fmla="*/ 618688 h 787344"/>
                <a:gd name="connsiteX0" fmla="*/ 128016 w 511160"/>
                <a:gd name="connsiteY0" fmla="*/ 618688 h 787344"/>
                <a:gd name="connsiteX1" fmla="*/ 54864 w 511160"/>
                <a:gd name="connsiteY1" fmla="*/ 188920 h 787344"/>
                <a:gd name="connsiteX2" fmla="*/ 0 w 511160"/>
                <a:gd name="connsiteY2" fmla="*/ 51760 h 787344"/>
                <a:gd name="connsiteX3" fmla="*/ 54864 w 511160"/>
                <a:gd name="connsiteY3" fmla="*/ 6040 h 787344"/>
                <a:gd name="connsiteX4" fmla="*/ 225552 w 511160"/>
                <a:gd name="connsiteY4" fmla="*/ 79192 h 787344"/>
                <a:gd name="connsiteX5" fmla="*/ 393192 w 511160"/>
                <a:gd name="connsiteY5" fmla="*/ 207208 h 787344"/>
                <a:gd name="connsiteX6" fmla="*/ 457200 w 511160"/>
                <a:gd name="connsiteY6" fmla="*/ 554680 h 787344"/>
                <a:gd name="connsiteX7" fmla="*/ 246888 w 511160"/>
                <a:gd name="connsiteY7" fmla="*/ 307792 h 787344"/>
                <a:gd name="connsiteX8" fmla="*/ 201168 w 511160"/>
                <a:gd name="connsiteY8" fmla="*/ 262072 h 787344"/>
                <a:gd name="connsiteX9" fmla="*/ 237744 w 511160"/>
                <a:gd name="connsiteY9" fmla="*/ 454096 h 787344"/>
                <a:gd name="connsiteX10" fmla="*/ 265176 w 511160"/>
                <a:gd name="connsiteY10" fmla="*/ 572968 h 787344"/>
                <a:gd name="connsiteX11" fmla="*/ 237744 w 511160"/>
                <a:gd name="connsiteY11" fmla="*/ 764992 h 787344"/>
                <a:gd name="connsiteX12" fmla="*/ 158306 w 511160"/>
                <a:gd name="connsiteY12" fmla="*/ 707080 h 787344"/>
                <a:gd name="connsiteX13" fmla="*/ 128016 w 511160"/>
                <a:gd name="connsiteY13" fmla="*/ 618688 h 787344"/>
                <a:gd name="connsiteX0" fmla="*/ 128016 w 511160"/>
                <a:gd name="connsiteY0" fmla="*/ 618688 h 787344"/>
                <a:gd name="connsiteX1" fmla="*/ 54864 w 511160"/>
                <a:gd name="connsiteY1" fmla="*/ 188920 h 787344"/>
                <a:gd name="connsiteX2" fmla="*/ 0 w 511160"/>
                <a:gd name="connsiteY2" fmla="*/ 51760 h 787344"/>
                <a:gd name="connsiteX3" fmla="*/ 54864 w 511160"/>
                <a:gd name="connsiteY3" fmla="*/ 6040 h 787344"/>
                <a:gd name="connsiteX4" fmla="*/ 225552 w 511160"/>
                <a:gd name="connsiteY4" fmla="*/ 79192 h 787344"/>
                <a:gd name="connsiteX5" fmla="*/ 393192 w 511160"/>
                <a:gd name="connsiteY5" fmla="*/ 283408 h 787344"/>
                <a:gd name="connsiteX6" fmla="*/ 457200 w 511160"/>
                <a:gd name="connsiteY6" fmla="*/ 554680 h 787344"/>
                <a:gd name="connsiteX7" fmla="*/ 246888 w 511160"/>
                <a:gd name="connsiteY7" fmla="*/ 307792 h 787344"/>
                <a:gd name="connsiteX8" fmla="*/ 201168 w 511160"/>
                <a:gd name="connsiteY8" fmla="*/ 262072 h 787344"/>
                <a:gd name="connsiteX9" fmla="*/ 237744 w 511160"/>
                <a:gd name="connsiteY9" fmla="*/ 454096 h 787344"/>
                <a:gd name="connsiteX10" fmla="*/ 265176 w 511160"/>
                <a:gd name="connsiteY10" fmla="*/ 572968 h 787344"/>
                <a:gd name="connsiteX11" fmla="*/ 237744 w 511160"/>
                <a:gd name="connsiteY11" fmla="*/ 764992 h 787344"/>
                <a:gd name="connsiteX12" fmla="*/ 158306 w 511160"/>
                <a:gd name="connsiteY12" fmla="*/ 707080 h 787344"/>
                <a:gd name="connsiteX13" fmla="*/ 128016 w 511160"/>
                <a:gd name="connsiteY13" fmla="*/ 618688 h 787344"/>
                <a:gd name="connsiteX0" fmla="*/ 128016 w 511160"/>
                <a:gd name="connsiteY0" fmla="*/ 618688 h 787344"/>
                <a:gd name="connsiteX1" fmla="*/ 54864 w 511160"/>
                <a:gd name="connsiteY1" fmla="*/ 188920 h 787344"/>
                <a:gd name="connsiteX2" fmla="*/ 0 w 511160"/>
                <a:gd name="connsiteY2" fmla="*/ 51760 h 787344"/>
                <a:gd name="connsiteX3" fmla="*/ 54864 w 511160"/>
                <a:gd name="connsiteY3" fmla="*/ 6040 h 787344"/>
                <a:gd name="connsiteX4" fmla="*/ 225552 w 511160"/>
                <a:gd name="connsiteY4" fmla="*/ 79192 h 787344"/>
                <a:gd name="connsiteX5" fmla="*/ 393192 w 511160"/>
                <a:gd name="connsiteY5" fmla="*/ 283408 h 787344"/>
                <a:gd name="connsiteX6" fmla="*/ 457200 w 511160"/>
                <a:gd name="connsiteY6" fmla="*/ 554680 h 787344"/>
                <a:gd name="connsiteX7" fmla="*/ 246888 w 511160"/>
                <a:gd name="connsiteY7" fmla="*/ 307792 h 787344"/>
                <a:gd name="connsiteX8" fmla="*/ 201168 w 511160"/>
                <a:gd name="connsiteY8" fmla="*/ 262072 h 787344"/>
                <a:gd name="connsiteX9" fmla="*/ 237744 w 511160"/>
                <a:gd name="connsiteY9" fmla="*/ 454096 h 787344"/>
                <a:gd name="connsiteX10" fmla="*/ 265176 w 511160"/>
                <a:gd name="connsiteY10" fmla="*/ 572968 h 787344"/>
                <a:gd name="connsiteX11" fmla="*/ 237744 w 511160"/>
                <a:gd name="connsiteY11" fmla="*/ 764992 h 787344"/>
                <a:gd name="connsiteX12" fmla="*/ 158306 w 511160"/>
                <a:gd name="connsiteY12" fmla="*/ 707080 h 787344"/>
                <a:gd name="connsiteX13" fmla="*/ 148781 w 511160"/>
                <a:gd name="connsiteY13" fmla="*/ 768993 h 787344"/>
                <a:gd name="connsiteX14" fmla="*/ 128016 w 511160"/>
                <a:gd name="connsiteY14" fmla="*/ 618688 h 787344"/>
                <a:gd name="connsiteX0" fmla="*/ 128016 w 511160"/>
                <a:gd name="connsiteY0" fmla="*/ 618688 h 797663"/>
                <a:gd name="connsiteX1" fmla="*/ 54864 w 511160"/>
                <a:gd name="connsiteY1" fmla="*/ 188920 h 797663"/>
                <a:gd name="connsiteX2" fmla="*/ 0 w 511160"/>
                <a:gd name="connsiteY2" fmla="*/ 51760 h 797663"/>
                <a:gd name="connsiteX3" fmla="*/ 54864 w 511160"/>
                <a:gd name="connsiteY3" fmla="*/ 6040 h 797663"/>
                <a:gd name="connsiteX4" fmla="*/ 225552 w 511160"/>
                <a:gd name="connsiteY4" fmla="*/ 79192 h 797663"/>
                <a:gd name="connsiteX5" fmla="*/ 393192 w 511160"/>
                <a:gd name="connsiteY5" fmla="*/ 283408 h 797663"/>
                <a:gd name="connsiteX6" fmla="*/ 457200 w 511160"/>
                <a:gd name="connsiteY6" fmla="*/ 554680 h 797663"/>
                <a:gd name="connsiteX7" fmla="*/ 246888 w 511160"/>
                <a:gd name="connsiteY7" fmla="*/ 307792 h 797663"/>
                <a:gd name="connsiteX8" fmla="*/ 201168 w 511160"/>
                <a:gd name="connsiteY8" fmla="*/ 262072 h 797663"/>
                <a:gd name="connsiteX9" fmla="*/ 237744 w 511160"/>
                <a:gd name="connsiteY9" fmla="*/ 454096 h 797663"/>
                <a:gd name="connsiteX10" fmla="*/ 265176 w 511160"/>
                <a:gd name="connsiteY10" fmla="*/ 572968 h 797663"/>
                <a:gd name="connsiteX11" fmla="*/ 237744 w 511160"/>
                <a:gd name="connsiteY11" fmla="*/ 764992 h 797663"/>
                <a:gd name="connsiteX12" fmla="*/ 148781 w 511160"/>
                <a:gd name="connsiteY12" fmla="*/ 768993 h 797663"/>
                <a:gd name="connsiteX13" fmla="*/ 128016 w 511160"/>
                <a:gd name="connsiteY13" fmla="*/ 618688 h 797663"/>
                <a:gd name="connsiteX0" fmla="*/ 128016 w 511160"/>
                <a:gd name="connsiteY0" fmla="*/ 618688 h 797663"/>
                <a:gd name="connsiteX1" fmla="*/ 54864 w 511160"/>
                <a:gd name="connsiteY1" fmla="*/ 188920 h 797663"/>
                <a:gd name="connsiteX2" fmla="*/ 0 w 511160"/>
                <a:gd name="connsiteY2" fmla="*/ 51760 h 797663"/>
                <a:gd name="connsiteX3" fmla="*/ 54864 w 511160"/>
                <a:gd name="connsiteY3" fmla="*/ 6040 h 797663"/>
                <a:gd name="connsiteX4" fmla="*/ 225552 w 511160"/>
                <a:gd name="connsiteY4" fmla="*/ 79192 h 797663"/>
                <a:gd name="connsiteX5" fmla="*/ 393192 w 511160"/>
                <a:gd name="connsiteY5" fmla="*/ 283408 h 797663"/>
                <a:gd name="connsiteX6" fmla="*/ 457200 w 511160"/>
                <a:gd name="connsiteY6" fmla="*/ 554680 h 797663"/>
                <a:gd name="connsiteX7" fmla="*/ 458343 w 511160"/>
                <a:gd name="connsiteY7" fmla="*/ 549918 h 797663"/>
                <a:gd name="connsiteX8" fmla="*/ 246888 w 511160"/>
                <a:gd name="connsiteY8" fmla="*/ 307792 h 797663"/>
                <a:gd name="connsiteX9" fmla="*/ 201168 w 511160"/>
                <a:gd name="connsiteY9" fmla="*/ 262072 h 797663"/>
                <a:gd name="connsiteX10" fmla="*/ 237744 w 511160"/>
                <a:gd name="connsiteY10" fmla="*/ 454096 h 797663"/>
                <a:gd name="connsiteX11" fmla="*/ 265176 w 511160"/>
                <a:gd name="connsiteY11" fmla="*/ 572968 h 797663"/>
                <a:gd name="connsiteX12" fmla="*/ 237744 w 511160"/>
                <a:gd name="connsiteY12" fmla="*/ 764992 h 797663"/>
                <a:gd name="connsiteX13" fmla="*/ 148781 w 511160"/>
                <a:gd name="connsiteY13" fmla="*/ 768993 h 797663"/>
                <a:gd name="connsiteX14" fmla="*/ 128016 w 511160"/>
                <a:gd name="connsiteY14" fmla="*/ 618688 h 797663"/>
                <a:gd name="connsiteX0" fmla="*/ 128016 w 511160"/>
                <a:gd name="connsiteY0" fmla="*/ 618688 h 797663"/>
                <a:gd name="connsiteX1" fmla="*/ 54864 w 511160"/>
                <a:gd name="connsiteY1" fmla="*/ 188920 h 797663"/>
                <a:gd name="connsiteX2" fmla="*/ 0 w 511160"/>
                <a:gd name="connsiteY2" fmla="*/ 51760 h 797663"/>
                <a:gd name="connsiteX3" fmla="*/ 54864 w 511160"/>
                <a:gd name="connsiteY3" fmla="*/ 6040 h 797663"/>
                <a:gd name="connsiteX4" fmla="*/ 225552 w 511160"/>
                <a:gd name="connsiteY4" fmla="*/ 79192 h 797663"/>
                <a:gd name="connsiteX5" fmla="*/ 393192 w 511160"/>
                <a:gd name="connsiteY5" fmla="*/ 283408 h 797663"/>
                <a:gd name="connsiteX6" fmla="*/ 457200 w 511160"/>
                <a:gd name="connsiteY6" fmla="*/ 554680 h 797663"/>
                <a:gd name="connsiteX7" fmla="*/ 458343 w 511160"/>
                <a:gd name="connsiteY7" fmla="*/ 549918 h 797663"/>
                <a:gd name="connsiteX8" fmla="*/ 444056 w 511160"/>
                <a:gd name="connsiteY8" fmla="*/ 549918 h 797663"/>
                <a:gd name="connsiteX9" fmla="*/ 246888 w 511160"/>
                <a:gd name="connsiteY9" fmla="*/ 307792 h 797663"/>
                <a:gd name="connsiteX10" fmla="*/ 201168 w 511160"/>
                <a:gd name="connsiteY10" fmla="*/ 262072 h 797663"/>
                <a:gd name="connsiteX11" fmla="*/ 237744 w 511160"/>
                <a:gd name="connsiteY11" fmla="*/ 454096 h 797663"/>
                <a:gd name="connsiteX12" fmla="*/ 265176 w 511160"/>
                <a:gd name="connsiteY12" fmla="*/ 572968 h 797663"/>
                <a:gd name="connsiteX13" fmla="*/ 237744 w 511160"/>
                <a:gd name="connsiteY13" fmla="*/ 764992 h 797663"/>
                <a:gd name="connsiteX14" fmla="*/ 148781 w 511160"/>
                <a:gd name="connsiteY14" fmla="*/ 768993 h 797663"/>
                <a:gd name="connsiteX15" fmla="*/ 128016 w 511160"/>
                <a:gd name="connsiteY15" fmla="*/ 618688 h 797663"/>
                <a:gd name="connsiteX0" fmla="*/ 128016 w 511160"/>
                <a:gd name="connsiteY0" fmla="*/ 618688 h 797663"/>
                <a:gd name="connsiteX1" fmla="*/ 54864 w 511160"/>
                <a:gd name="connsiteY1" fmla="*/ 188920 h 797663"/>
                <a:gd name="connsiteX2" fmla="*/ 0 w 511160"/>
                <a:gd name="connsiteY2" fmla="*/ 51760 h 797663"/>
                <a:gd name="connsiteX3" fmla="*/ 54864 w 511160"/>
                <a:gd name="connsiteY3" fmla="*/ 6040 h 797663"/>
                <a:gd name="connsiteX4" fmla="*/ 225552 w 511160"/>
                <a:gd name="connsiteY4" fmla="*/ 79192 h 797663"/>
                <a:gd name="connsiteX5" fmla="*/ 393192 w 511160"/>
                <a:gd name="connsiteY5" fmla="*/ 283408 h 797663"/>
                <a:gd name="connsiteX6" fmla="*/ 457200 w 511160"/>
                <a:gd name="connsiteY6" fmla="*/ 554680 h 797663"/>
                <a:gd name="connsiteX7" fmla="*/ 458343 w 511160"/>
                <a:gd name="connsiteY7" fmla="*/ 549918 h 797663"/>
                <a:gd name="connsiteX8" fmla="*/ 246888 w 511160"/>
                <a:gd name="connsiteY8" fmla="*/ 307792 h 797663"/>
                <a:gd name="connsiteX9" fmla="*/ 201168 w 511160"/>
                <a:gd name="connsiteY9" fmla="*/ 262072 h 797663"/>
                <a:gd name="connsiteX10" fmla="*/ 237744 w 511160"/>
                <a:gd name="connsiteY10" fmla="*/ 454096 h 797663"/>
                <a:gd name="connsiteX11" fmla="*/ 265176 w 511160"/>
                <a:gd name="connsiteY11" fmla="*/ 572968 h 797663"/>
                <a:gd name="connsiteX12" fmla="*/ 237744 w 511160"/>
                <a:gd name="connsiteY12" fmla="*/ 764992 h 797663"/>
                <a:gd name="connsiteX13" fmla="*/ 148781 w 511160"/>
                <a:gd name="connsiteY13" fmla="*/ 768993 h 797663"/>
                <a:gd name="connsiteX14" fmla="*/ 128016 w 511160"/>
                <a:gd name="connsiteY14" fmla="*/ 618688 h 797663"/>
                <a:gd name="connsiteX0" fmla="*/ 204216 w 587360"/>
                <a:gd name="connsiteY0" fmla="*/ 618688 h 797663"/>
                <a:gd name="connsiteX1" fmla="*/ 131064 w 587360"/>
                <a:gd name="connsiteY1" fmla="*/ 188920 h 797663"/>
                <a:gd name="connsiteX2" fmla="*/ 0 w 587360"/>
                <a:gd name="connsiteY2" fmla="*/ 51760 h 797663"/>
                <a:gd name="connsiteX3" fmla="*/ 131064 w 587360"/>
                <a:gd name="connsiteY3" fmla="*/ 6040 h 797663"/>
                <a:gd name="connsiteX4" fmla="*/ 301752 w 587360"/>
                <a:gd name="connsiteY4" fmla="*/ 79192 h 797663"/>
                <a:gd name="connsiteX5" fmla="*/ 469392 w 587360"/>
                <a:gd name="connsiteY5" fmla="*/ 283408 h 797663"/>
                <a:gd name="connsiteX6" fmla="*/ 533400 w 587360"/>
                <a:gd name="connsiteY6" fmla="*/ 554680 h 797663"/>
                <a:gd name="connsiteX7" fmla="*/ 534543 w 587360"/>
                <a:gd name="connsiteY7" fmla="*/ 549918 h 797663"/>
                <a:gd name="connsiteX8" fmla="*/ 323088 w 587360"/>
                <a:gd name="connsiteY8" fmla="*/ 307792 h 797663"/>
                <a:gd name="connsiteX9" fmla="*/ 277368 w 587360"/>
                <a:gd name="connsiteY9" fmla="*/ 262072 h 797663"/>
                <a:gd name="connsiteX10" fmla="*/ 313944 w 587360"/>
                <a:gd name="connsiteY10" fmla="*/ 454096 h 797663"/>
                <a:gd name="connsiteX11" fmla="*/ 341376 w 587360"/>
                <a:gd name="connsiteY11" fmla="*/ 572968 h 797663"/>
                <a:gd name="connsiteX12" fmla="*/ 313944 w 587360"/>
                <a:gd name="connsiteY12" fmla="*/ 764992 h 797663"/>
                <a:gd name="connsiteX13" fmla="*/ 224981 w 587360"/>
                <a:gd name="connsiteY13" fmla="*/ 768993 h 797663"/>
                <a:gd name="connsiteX14" fmla="*/ 204216 w 587360"/>
                <a:gd name="connsiteY14" fmla="*/ 618688 h 79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7360" h="797663">
                  <a:moveTo>
                    <a:pt x="204216" y="618688"/>
                  </a:moveTo>
                  <a:cubicBezTo>
                    <a:pt x="187452" y="544012"/>
                    <a:pt x="171240" y="309449"/>
                    <a:pt x="131064" y="188920"/>
                  </a:cubicBezTo>
                  <a:cubicBezTo>
                    <a:pt x="115492" y="142205"/>
                    <a:pt x="18288" y="97480"/>
                    <a:pt x="0" y="51760"/>
                  </a:cubicBezTo>
                  <a:cubicBezTo>
                    <a:pt x="18288" y="36520"/>
                    <a:pt x="107328" y="7866"/>
                    <a:pt x="131064" y="6040"/>
                  </a:cubicBezTo>
                  <a:cubicBezTo>
                    <a:pt x="209578" y="0"/>
                    <a:pt x="243006" y="13535"/>
                    <a:pt x="301752" y="79192"/>
                  </a:cubicBezTo>
                  <a:cubicBezTo>
                    <a:pt x="324803" y="174633"/>
                    <a:pt x="443484" y="204160"/>
                    <a:pt x="469392" y="283408"/>
                  </a:cubicBezTo>
                  <a:cubicBezTo>
                    <a:pt x="485025" y="330307"/>
                    <a:pt x="587360" y="525625"/>
                    <a:pt x="533400" y="554680"/>
                  </a:cubicBezTo>
                  <a:cubicBezTo>
                    <a:pt x="544259" y="599098"/>
                    <a:pt x="569595" y="591066"/>
                    <a:pt x="534543" y="549918"/>
                  </a:cubicBezTo>
                  <a:cubicBezTo>
                    <a:pt x="499491" y="508770"/>
                    <a:pt x="365950" y="355766"/>
                    <a:pt x="323088" y="307792"/>
                  </a:cubicBezTo>
                  <a:cubicBezTo>
                    <a:pt x="309497" y="291065"/>
                    <a:pt x="292608" y="277312"/>
                    <a:pt x="277368" y="262072"/>
                  </a:cubicBezTo>
                  <a:cubicBezTo>
                    <a:pt x="289560" y="326080"/>
                    <a:pt x="300805" y="390276"/>
                    <a:pt x="313944" y="454096"/>
                  </a:cubicBezTo>
                  <a:cubicBezTo>
                    <a:pt x="322144" y="493926"/>
                    <a:pt x="339975" y="532327"/>
                    <a:pt x="341376" y="572968"/>
                  </a:cubicBezTo>
                  <a:cubicBezTo>
                    <a:pt x="343160" y="624696"/>
                    <a:pt x="325770" y="705863"/>
                    <a:pt x="313944" y="764992"/>
                  </a:cubicBezTo>
                  <a:cubicBezTo>
                    <a:pt x="294545" y="797663"/>
                    <a:pt x="243269" y="793377"/>
                    <a:pt x="224981" y="768993"/>
                  </a:cubicBezTo>
                  <a:cubicBezTo>
                    <a:pt x="219933" y="754261"/>
                    <a:pt x="219869" y="702667"/>
                    <a:pt x="204216" y="618688"/>
                  </a:cubicBezTo>
                  <a:close/>
                </a:path>
              </a:pathLst>
            </a:custGeom>
            <a:solidFill>
              <a:srgbClr val="FF0000">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1447800" y="3886200"/>
              <a:ext cx="1091681" cy="1400014"/>
            </a:xfrm>
            <a:custGeom>
              <a:avLst/>
              <a:gdLst>
                <a:gd name="connsiteX0" fmla="*/ 1091681 w 1091681"/>
                <a:gd name="connsiteY0" fmla="*/ 447869 h 1351393"/>
                <a:gd name="connsiteX1" fmla="*/ 905069 w 1091681"/>
                <a:gd name="connsiteY1" fmla="*/ 158620 h 1351393"/>
                <a:gd name="connsiteX2" fmla="*/ 849086 w 1091681"/>
                <a:gd name="connsiteY2" fmla="*/ 83976 h 1351393"/>
                <a:gd name="connsiteX3" fmla="*/ 783771 w 1091681"/>
                <a:gd name="connsiteY3" fmla="*/ 37322 h 1351393"/>
                <a:gd name="connsiteX4" fmla="*/ 746449 w 1091681"/>
                <a:gd name="connsiteY4" fmla="*/ 0 h 1351393"/>
                <a:gd name="connsiteX5" fmla="*/ 718457 w 1091681"/>
                <a:gd name="connsiteY5" fmla="*/ 27992 h 1351393"/>
                <a:gd name="connsiteX6" fmla="*/ 802432 w 1091681"/>
                <a:gd name="connsiteY6" fmla="*/ 335902 h 1351393"/>
                <a:gd name="connsiteX7" fmla="*/ 811763 w 1091681"/>
                <a:gd name="connsiteY7" fmla="*/ 429208 h 1351393"/>
                <a:gd name="connsiteX8" fmla="*/ 802432 w 1091681"/>
                <a:gd name="connsiteY8" fmla="*/ 513184 h 1351393"/>
                <a:gd name="connsiteX9" fmla="*/ 849086 w 1091681"/>
                <a:gd name="connsiteY9" fmla="*/ 634482 h 1351393"/>
                <a:gd name="connsiteX10" fmla="*/ 821094 w 1091681"/>
                <a:gd name="connsiteY10" fmla="*/ 737118 h 1351393"/>
                <a:gd name="connsiteX11" fmla="*/ 737118 w 1091681"/>
                <a:gd name="connsiteY11" fmla="*/ 895739 h 1351393"/>
                <a:gd name="connsiteX12" fmla="*/ 541175 w 1091681"/>
                <a:gd name="connsiteY12" fmla="*/ 877078 h 1351393"/>
                <a:gd name="connsiteX13" fmla="*/ 485192 w 1091681"/>
                <a:gd name="connsiteY13" fmla="*/ 961053 h 1351393"/>
                <a:gd name="connsiteX14" fmla="*/ 522514 w 1091681"/>
                <a:gd name="connsiteY14" fmla="*/ 1035698 h 1351393"/>
                <a:gd name="connsiteX15" fmla="*/ 587828 w 1091681"/>
                <a:gd name="connsiteY15" fmla="*/ 1119673 h 1351393"/>
                <a:gd name="connsiteX16" fmla="*/ 653143 w 1091681"/>
                <a:gd name="connsiteY16" fmla="*/ 1212980 h 1351393"/>
                <a:gd name="connsiteX17" fmla="*/ 662473 w 1091681"/>
                <a:gd name="connsiteY17" fmla="*/ 1268963 h 1351393"/>
                <a:gd name="connsiteX18" fmla="*/ 485192 w 1091681"/>
                <a:gd name="connsiteY18" fmla="*/ 1306286 h 1351393"/>
                <a:gd name="connsiteX19" fmla="*/ 298579 w 1091681"/>
                <a:gd name="connsiteY19" fmla="*/ 1343608 h 1351393"/>
                <a:gd name="connsiteX20" fmla="*/ 139959 w 1091681"/>
                <a:gd name="connsiteY20" fmla="*/ 1306286 h 1351393"/>
                <a:gd name="connsiteX21" fmla="*/ 18661 w 1091681"/>
                <a:gd name="connsiteY21" fmla="*/ 1222310 h 1351393"/>
                <a:gd name="connsiteX22" fmla="*/ 0 w 1091681"/>
                <a:gd name="connsiteY22" fmla="*/ 1222310 h 1351393"/>
                <a:gd name="connsiteX0" fmla="*/ 1091681 w 1091681"/>
                <a:gd name="connsiteY0" fmla="*/ 447869 h 1351393"/>
                <a:gd name="connsiteX1" fmla="*/ 905069 w 1091681"/>
                <a:gd name="connsiteY1" fmla="*/ 158620 h 1351393"/>
                <a:gd name="connsiteX2" fmla="*/ 849086 w 1091681"/>
                <a:gd name="connsiteY2" fmla="*/ 83976 h 1351393"/>
                <a:gd name="connsiteX3" fmla="*/ 783771 w 1091681"/>
                <a:gd name="connsiteY3" fmla="*/ 37322 h 1351393"/>
                <a:gd name="connsiteX4" fmla="*/ 746449 w 1091681"/>
                <a:gd name="connsiteY4" fmla="*/ 0 h 1351393"/>
                <a:gd name="connsiteX5" fmla="*/ 718457 w 1091681"/>
                <a:gd name="connsiteY5" fmla="*/ 27992 h 1351393"/>
                <a:gd name="connsiteX6" fmla="*/ 802432 w 1091681"/>
                <a:gd name="connsiteY6" fmla="*/ 335902 h 1351393"/>
                <a:gd name="connsiteX7" fmla="*/ 811763 w 1091681"/>
                <a:gd name="connsiteY7" fmla="*/ 429208 h 1351393"/>
                <a:gd name="connsiteX8" fmla="*/ 802432 w 1091681"/>
                <a:gd name="connsiteY8" fmla="*/ 513184 h 1351393"/>
                <a:gd name="connsiteX9" fmla="*/ 849086 w 1091681"/>
                <a:gd name="connsiteY9" fmla="*/ 634482 h 1351393"/>
                <a:gd name="connsiteX10" fmla="*/ 821094 w 1091681"/>
                <a:gd name="connsiteY10" fmla="*/ 737118 h 1351393"/>
                <a:gd name="connsiteX11" fmla="*/ 737118 w 1091681"/>
                <a:gd name="connsiteY11" fmla="*/ 895739 h 1351393"/>
                <a:gd name="connsiteX12" fmla="*/ 541175 w 1091681"/>
                <a:gd name="connsiteY12" fmla="*/ 877078 h 1351393"/>
                <a:gd name="connsiteX13" fmla="*/ 485192 w 1091681"/>
                <a:gd name="connsiteY13" fmla="*/ 961053 h 1351393"/>
                <a:gd name="connsiteX14" fmla="*/ 522514 w 1091681"/>
                <a:gd name="connsiteY14" fmla="*/ 1035698 h 1351393"/>
                <a:gd name="connsiteX15" fmla="*/ 587828 w 1091681"/>
                <a:gd name="connsiteY15" fmla="*/ 1119673 h 1351393"/>
                <a:gd name="connsiteX16" fmla="*/ 653143 w 1091681"/>
                <a:gd name="connsiteY16" fmla="*/ 1212980 h 1351393"/>
                <a:gd name="connsiteX17" fmla="*/ 662473 w 1091681"/>
                <a:gd name="connsiteY17" fmla="*/ 1268963 h 1351393"/>
                <a:gd name="connsiteX18" fmla="*/ 485192 w 1091681"/>
                <a:gd name="connsiteY18" fmla="*/ 1306286 h 1351393"/>
                <a:gd name="connsiteX19" fmla="*/ 298579 w 1091681"/>
                <a:gd name="connsiteY19" fmla="*/ 1343608 h 1351393"/>
                <a:gd name="connsiteX20" fmla="*/ 139959 w 1091681"/>
                <a:gd name="connsiteY20" fmla="*/ 1306286 h 1351393"/>
                <a:gd name="connsiteX21" fmla="*/ 138696 w 1091681"/>
                <a:gd name="connsiteY21" fmla="*/ 1222699 h 1351393"/>
                <a:gd name="connsiteX22" fmla="*/ 18661 w 1091681"/>
                <a:gd name="connsiteY22" fmla="*/ 1222310 h 1351393"/>
                <a:gd name="connsiteX23" fmla="*/ 0 w 1091681"/>
                <a:gd name="connsiteY23" fmla="*/ 1222310 h 1351393"/>
                <a:gd name="connsiteX0" fmla="*/ 1091681 w 1091681"/>
                <a:gd name="connsiteY0" fmla="*/ 447869 h 1393793"/>
                <a:gd name="connsiteX1" fmla="*/ 905069 w 1091681"/>
                <a:gd name="connsiteY1" fmla="*/ 158620 h 1393793"/>
                <a:gd name="connsiteX2" fmla="*/ 849086 w 1091681"/>
                <a:gd name="connsiteY2" fmla="*/ 83976 h 1393793"/>
                <a:gd name="connsiteX3" fmla="*/ 783771 w 1091681"/>
                <a:gd name="connsiteY3" fmla="*/ 37322 h 1393793"/>
                <a:gd name="connsiteX4" fmla="*/ 746449 w 1091681"/>
                <a:gd name="connsiteY4" fmla="*/ 0 h 1393793"/>
                <a:gd name="connsiteX5" fmla="*/ 718457 w 1091681"/>
                <a:gd name="connsiteY5" fmla="*/ 27992 h 1393793"/>
                <a:gd name="connsiteX6" fmla="*/ 802432 w 1091681"/>
                <a:gd name="connsiteY6" fmla="*/ 335902 h 1393793"/>
                <a:gd name="connsiteX7" fmla="*/ 811763 w 1091681"/>
                <a:gd name="connsiteY7" fmla="*/ 429208 h 1393793"/>
                <a:gd name="connsiteX8" fmla="*/ 802432 w 1091681"/>
                <a:gd name="connsiteY8" fmla="*/ 513184 h 1393793"/>
                <a:gd name="connsiteX9" fmla="*/ 849086 w 1091681"/>
                <a:gd name="connsiteY9" fmla="*/ 634482 h 1393793"/>
                <a:gd name="connsiteX10" fmla="*/ 821094 w 1091681"/>
                <a:gd name="connsiteY10" fmla="*/ 737118 h 1393793"/>
                <a:gd name="connsiteX11" fmla="*/ 737118 w 1091681"/>
                <a:gd name="connsiteY11" fmla="*/ 895739 h 1393793"/>
                <a:gd name="connsiteX12" fmla="*/ 541175 w 1091681"/>
                <a:gd name="connsiteY12" fmla="*/ 877078 h 1393793"/>
                <a:gd name="connsiteX13" fmla="*/ 485192 w 1091681"/>
                <a:gd name="connsiteY13" fmla="*/ 961053 h 1393793"/>
                <a:gd name="connsiteX14" fmla="*/ 522514 w 1091681"/>
                <a:gd name="connsiteY14" fmla="*/ 1035698 h 1393793"/>
                <a:gd name="connsiteX15" fmla="*/ 587828 w 1091681"/>
                <a:gd name="connsiteY15" fmla="*/ 1119673 h 1393793"/>
                <a:gd name="connsiteX16" fmla="*/ 653143 w 1091681"/>
                <a:gd name="connsiteY16" fmla="*/ 1212980 h 1393793"/>
                <a:gd name="connsiteX17" fmla="*/ 662473 w 1091681"/>
                <a:gd name="connsiteY17" fmla="*/ 1268963 h 1393793"/>
                <a:gd name="connsiteX18" fmla="*/ 485192 w 1091681"/>
                <a:gd name="connsiteY18" fmla="*/ 1306286 h 1393793"/>
                <a:gd name="connsiteX19" fmla="*/ 298579 w 1091681"/>
                <a:gd name="connsiteY19" fmla="*/ 1343608 h 1393793"/>
                <a:gd name="connsiteX20" fmla="*/ 139959 w 1091681"/>
                <a:gd name="connsiteY20" fmla="*/ 1306286 h 1393793"/>
                <a:gd name="connsiteX21" fmla="*/ 217277 w 1091681"/>
                <a:gd name="connsiteY21" fmla="*/ 1379862 h 1393793"/>
                <a:gd name="connsiteX22" fmla="*/ 138696 w 1091681"/>
                <a:gd name="connsiteY22" fmla="*/ 1222699 h 1393793"/>
                <a:gd name="connsiteX23" fmla="*/ 18661 w 1091681"/>
                <a:gd name="connsiteY23" fmla="*/ 1222310 h 1393793"/>
                <a:gd name="connsiteX24" fmla="*/ 0 w 1091681"/>
                <a:gd name="connsiteY24" fmla="*/ 1222310 h 1393793"/>
                <a:gd name="connsiteX0" fmla="*/ 1091681 w 1091681"/>
                <a:gd name="connsiteY0" fmla="*/ 447869 h 1400014"/>
                <a:gd name="connsiteX1" fmla="*/ 905069 w 1091681"/>
                <a:gd name="connsiteY1" fmla="*/ 158620 h 1400014"/>
                <a:gd name="connsiteX2" fmla="*/ 849086 w 1091681"/>
                <a:gd name="connsiteY2" fmla="*/ 83976 h 1400014"/>
                <a:gd name="connsiteX3" fmla="*/ 783771 w 1091681"/>
                <a:gd name="connsiteY3" fmla="*/ 37322 h 1400014"/>
                <a:gd name="connsiteX4" fmla="*/ 746449 w 1091681"/>
                <a:gd name="connsiteY4" fmla="*/ 0 h 1400014"/>
                <a:gd name="connsiteX5" fmla="*/ 718457 w 1091681"/>
                <a:gd name="connsiteY5" fmla="*/ 27992 h 1400014"/>
                <a:gd name="connsiteX6" fmla="*/ 802432 w 1091681"/>
                <a:gd name="connsiteY6" fmla="*/ 335902 h 1400014"/>
                <a:gd name="connsiteX7" fmla="*/ 811763 w 1091681"/>
                <a:gd name="connsiteY7" fmla="*/ 429208 h 1400014"/>
                <a:gd name="connsiteX8" fmla="*/ 802432 w 1091681"/>
                <a:gd name="connsiteY8" fmla="*/ 513184 h 1400014"/>
                <a:gd name="connsiteX9" fmla="*/ 849086 w 1091681"/>
                <a:gd name="connsiteY9" fmla="*/ 634482 h 1400014"/>
                <a:gd name="connsiteX10" fmla="*/ 821094 w 1091681"/>
                <a:gd name="connsiteY10" fmla="*/ 737118 h 1400014"/>
                <a:gd name="connsiteX11" fmla="*/ 737118 w 1091681"/>
                <a:gd name="connsiteY11" fmla="*/ 895739 h 1400014"/>
                <a:gd name="connsiteX12" fmla="*/ 541175 w 1091681"/>
                <a:gd name="connsiteY12" fmla="*/ 877078 h 1400014"/>
                <a:gd name="connsiteX13" fmla="*/ 485192 w 1091681"/>
                <a:gd name="connsiteY13" fmla="*/ 961053 h 1400014"/>
                <a:gd name="connsiteX14" fmla="*/ 522514 w 1091681"/>
                <a:gd name="connsiteY14" fmla="*/ 1035698 h 1400014"/>
                <a:gd name="connsiteX15" fmla="*/ 587828 w 1091681"/>
                <a:gd name="connsiteY15" fmla="*/ 1119673 h 1400014"/>
                <a:gd name="connsiteX16" fmla="*/ 653143 w 1091681"/>
                <a:gd name="connsiteY16" fmla="*/ 1212980 h 1400014"/>
                <a:gd name="connsiteX17" fmla="*/ 662473 w 1091681"/>
                <a:gd name="connsiteY17" fmla="*/ 1268963 h 1400014"/>
                <a:gd name="connsiteX18" fmla="*/ 485192 w 1091681"/>
                <a:gd name="connsiteY18" fmla="*/ 1306286 h 1400014"/>
                <a:gd name="connsiteX19" fmla="*/ 298579 w 1091681"/>
                <a:gd name="connsiteY19" fmla="*/ 1343608 h 1400014"/>
                <a:gd name="connsiteX20" fmla="*/ 217277 w 1091681"/>
                <a:gd name="connsiteY20" fmla="*/ 1379862 h 1400014"/>
                <a:gd name="connsiteX21" fmla="*/ 138696 w 1091681"/>
                <a:gd name="connsiteY21" fmla="*/ 1222699 h 1400014"/>
                <a:gd name="connsiteX22" fmla="*/ 18661 w 1091681"/>
                <a:gd name="connsiteY22" fmla="*/ 1222310 h 1400014"/>
                <a:gd name="connsiteX23" fmla="*/ 0 w 1091681"/>
                <a:gd name="connsiteY23" fmla="*/ 1222310 h 140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91681" h="1400014">
                  <a:moveTo>
                    <a:pt x="1091681" y="447869"/>
                  </a:moveTo>
                  <a:cubicBezTo>
                    <a:pt x="1029477" y="351453"/>
                    <a:pt x="973913" y="250413"/>
                    <a:pt x="905069" y="158620"/>
                  </a:cubicBezTo>
                  <a:cubicBezTo>
                    <a:pt x="886408" y="133739"/>
                    <a:pt x="871078" y="105968"/>
                    <a:pt x="849086" y="83976"/>
                  </a:cubicBezTo>
                  <a:cubicBezTo>
                    <a:pt x="830167" y="65057"/>
                    <a:pt x="804478" y="54265"/>
                    <a:pt x="783771" y="37322"/>
                  </a:cubicBezTo>
                  <a:cubicBezTo>
                    <a:pt x="770154" y="26181"/>
                    <a:pt x="758890" y="12441"/>
                    <a:pt x="746449" y="0"/>
                  </a:cubicBezTo>
                  <a:cubicBezTo>
                    <a:pt x="737118" y="9331"/>
                    <a:pt x="717314" y="14846"/>
                    <a:pt x="718457" y="27992"/>
                  </a:cubicBezTo>
                  <a:cubicBezTo>
                    <a:pt x="723631" y="87489"/>
                    <a:pt x="780390" y="264265"/>
                    <a:pt x="802432" y="335902"/>
                  </a:cubicBezTo>
                  <a:cubicBezTo>
                    <a:pt x="805542" y="367004"/>
                    <a:pt x="811763" y="397951"/>
                    <a:pt x="811763" y="429208"/>
                  </a:cubicBezTo>
                  <a:cubicBezTo>
                    <a:pt x="811763" y="457372"/>
                    <a:pt x="797394" y="485474"/>
                    <a:pt x="802432" y="513184"/>
                  </a:cubicBezTo>
                  <a:cubicBezTo>
                    <a:pt x="810181" y="555805"/>
                    <a:pt x="833535" y="594049"/>
                    <a:pt x="849086" y="634482"/>
                  </a:cubicBezTo>
                  <a:cubicBezTo>
                    <a:pt x="839755" y="668694"/>
                    <a:pt x="833718" y="703980"/>
                    <a:pt x="821094" y="737118"/>
                  </a:cubicBezTo>
                  <a:cubicBezTo>
                    <a:pt x="804558" y="780526"/>
                    <a:pt x="761890" y="852389"/>
                    <a:pt x="737118" y="895739"/>
                  </a:cubicBezTo>
                  <a:cubicBezTo>
                    <a:pt x="689643" y="882791"/>
                    <a:pt x="594566" y="843709"/>
                    <a:pt x="541175" y="877078"/>
                  </a:cubicBezTo>
                  <a:cubicBezTo>
                    <a:pt x="512647" y="894908"/>
                    <a:pt x="503853" y="933061"/>
                    <a:pt x="485192" y="961053"/>
                  </a:cubicBezTo>
                  <a:cubicBezTo>
                    <a:pt x="497633" y="985935"/>
                    <a:pt x="507402" y="1012342"/>
                    <a:pt x="522514" y="1035698"/>
                  </a:cubicBezTo>
                  <a:cubicBezTo>
                    <a:pt x="541778" y="1065471"/>
                    <a:pt x="566792" y="1091124"/>
                    <a:pt x="587828" y="1119673"/>
                  </a:cubicBezTo>
                  <a:cubicBezTo>
                    <a:pt x="610349" y="1150237"/>
                    <a:pt x="631371" y="1181878"/>
                    <a:pt x="653143" y="1212980"/>
                  </a:cubicBezTo>
                  <a:cubicBezTo>
                    <a:pt x="656253" y="1231641"/>
                    <a:pt x="677115" y="1256983"/>
                    <a:pt x="662473" y="1268963"/>
                  </a:cubicBezTo>
                  <a:cubicBezTo>
                    <a:pt x="641324" y="1286266"/>
                    <a:pt x="524476" y="1300674"/>
                    <a:pt x="485192" y="1306286"/>
                  </a:cubicBezTo>
                  <a:cubicBezTo>
                    <a:pt x="419609" y="1328147"/>
                    <a:pt x="371242" y="1351393"/>
                    <a:pt x="298579" y="1343608"/>
                  </a:cubicBezTo>
                  <a:cubicBezTo>
                    <a:pt x="253927" y="1355871"/>
                    <a:pt x="243924" y="1400014"/>
                    <a:pt x="217277" y="1379862"/>
                  </a:cubicBezTo>
                  <a:cubicBezTo>
                    <a:pt x="190630" y="1359710"/>
                    <a:pt x="171799" y="1248958"/>
                    <a:pt x="138696" y="1222699"/>
                  </a:cubicBezTo>
                  <a:cubicBezTo>
                    <a:pt x="105593" y="1196440"/>
                    <a:pt x="41777" y="1235075"/>
                    <a:pt x="18661" y="1222310"/>
                  </a:cubicBezTo>
                  <a:cubicBezTo>
                    <a:pt x="12760" y="1220343"/>
                    <a:pt x="6220" y="1222310"/>
                    <a:pt x="0" y="1222310"/>
                  </a:cubicBezTo>
                </a:path>
              </a:pathLst>
            </a:cu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4" name="Picture 2" descr="Image:Hells-canyon-dam-id-us.jpg">
            <a:hlinkClick r:id="rId4"/>
          </p:cNvPr>
          <p:cNvPicPr>
            <a:picLocks noChangeAspect="1" noChangeArrowheads="1"/>
          </p:cNvPicPr>
          <p:nvPr/>
        </p:nvPicPr>
        <p:blipFill>
          <a:blip r:embed="rId5"/>
          <a:srcRect l="11834" t="9289" r="5325"/>
          <a:stretch>
            <a:fillRect/>
          </a:stretch>
        </p:blipFill>
        <p:spPr bwMode="auto">
          <a:xfrm>
            <a:off x="4495800" y="3581401"/>
            <a:ext cx="4648200" cy="3276600"/>
          </a:xfrm>
          <a:prstGeom prst="rect">
            <a:avLst/>
          </a:prstGeom>
          <a:noFill/>
        </p:spPr>
      </p:pic>
      <p:pic>
        <p:nvPicPr>
          <p:cNvPr id="15" name="Picture 6" descr="http://upload.wikimedia.org/wikipedia/commons/7/73/Grand_Coulee_Dam.jpg"/>
          <p:cNvPicPr>
            <a:picLocks noChangeAspect="1" noChangeArrowheads="1"/>
          </p:cNvPicPr>
          <p:nvPr/>
        </p:nvPicPr>
        <p:blipFill>
          <a:blip r:embed="rId6"/>
          <a:srcRect b="6871"/>
          <a:stretch>
            <a:fillRect/>
          </a:stretch>
        </p:blipFill>
        <p:spPr bwMode="auto">
          <a:xfrm>
            <a:off x="4495800" y="0"/>
            <a:ext cx="4648200" cy="3581400"/>
          </a:xfrm>
          <a:prstGeom prst="rect">
            <a:avLst/>
          </a:prstGeom>
          <a:noFill/>
        </p:spPr>
      </p:pic>
      <p:sp>
        <p:nvSpPr>
          <p:cNvPr id="24" name="Freeform 23"/>
          <p:cNvSpPr/>
          <p:nvPr/>
        </p:nvSpPr>
        <p:spPr>
          <a:xfrm>
            <a:off x="2667000" y="4038600"/>
            <a:ext cx="457200" cy="299708"/>
          </a:xfrm>
          <a:custGeom>
            <a:avLst/>
            <a:gdLst>
              <a:gd name="connsiteX0" fmla="*/ 192570 w 540042"/>
              <a:gd name="connsiteY0" fmla="*/ 137160 h 222052"/>
              <a:gd name="connsiteX1" fmla="*/ 466890 w 540042"/>
              <a:gd name="connsiteY1" fmla="*/ 219456 h 222052"/>
              <a:gd name="connsiteX2" fmla="*/ 540042 w 540042"/>
              <a:gd name="connsiteY2" fmla="*/ 128016 h 222052"/>
              <a:gd name="connsiteX3" fmla="*/ 521754 w 540042"/>
              <a:gd name="connsiteY3" fmla="*/ 27432 h 222052"/>
              <a:gd name="connsiteX4" fmla="*/ 512610 w 540042"/>
              <a:gd name="connsiteY4" fmla="*/ 0 h 222052"/>
              <a:gd name="connsiteX0" fmla="*/ 0 w 347472"/>
              <a:gd name="connsiteY0" fmla="*/ 137160 h 223508"/>
              <a:gd name="connsiteX1" fmla="*/ 115813 w 347472"/>
              <a:gd name="connsiteY1" fmla="*/ 152331 h 223508"/>
              <a:gd name="connsiteX2" fmla="*/ 274320 w 347472"/>
              <a:gd name="connsiteY2" fmla="*/ 219456 h 223508"/>
              <a:gd name="connsiteX3" fmla="*/ 347472 w 347472"/>
              <a:gd name="connsiteY3" fmla="*/ 128016 h 223508"/>
              <a:gd name="connsiteX4" fmla="*/ 329184 w 347472"/>
              <a:gd name="connsiteY4" fmla="*/ 27432 h 223508"/>
              <a:gd name="connsiteX5" fmla="*/ 320040 w 347472"/>
              <a:gd name="connsiteY5" fmla="*/ 0 h 22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472" h="223508">
                <a:moveTo>
                  <a:pt x="0" y="137160"/>
                </a:moveTo>
                <a:cubicBezTo>
                  <a:pt x="6602" y="139688"/>
                  <a:pt x="70093" y="138615"/>
                  <a:pt x="115813" y="152331"/>
                </a:cubicBezTo>
                <a:cubicBezTo>
                  <a:pt x="161533" y="166047"/>
                  <a:pt x="223010" y="223508"/>
                  <a:pt x="274320" y="219456"/>
                </a:cubicBezTo>
                <a:cubicBezTo>
                  <a:pt x="313267" y="222052"/>
                  <a:pt x="323088" y="158496"/>
                  <a:pt x="347472" y="128016"/>
                </a:cubicBezTo>
                <a:cubicBezTo>
                  <a:pt x="341376" y="94488"/>
                  <a:pt x="336324" y="60753"/>
                  <a:pt x="329184" y="27432"/>
                </a:cubicBezTo>
                <a:cubicBezTo>
                  <a:pt x="327164" y="18007"/>
                  <a:pt x="320040" y="0"/>
                  <a:pt x="320040" y="0"/>
                </a:cubicBezTo>
              </a:path>
            </a:pathLst>
          </a:custGeom>
          <a:ln w="2540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2819400" y="5029200"/>
            <a:ext cx="45719" cy="152400"/>
          </a:xfrm>
          <a:prstGeom prst="rect">
            <a:avLst/>
          </a:prstGeom>
          <a:solidFill>
            <a:schemeClr val="tx1"/>
          </a:solidFill>
          <a:ln w="9525"/>
          <a:scene3d>
            <a:camera prst="orthographicFront">
              <a:rot lat="0" lon="0" rev="5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33"/>
          <p:cNvSpPr>
            <a:spLocks noGrp="1"/>
          </p:cNvSpPr>
          <p:nvPr>
            <p:ph type="title"/>
          </p:nvPr>
        </p:nvSpPr>
        <p:spPr>
          <a:xfrm>
            <a:off x="0" y="381000"/>
            <a:ext cx="4495800" cy="1143000"/>
          </a:xfrm>
        </p:spPr>
        <p:txBody>
          <a:bodyPr>
            <a:normAutofit/>
          </a:bodyPr>
          <a:lstStyle/>
          <a:p>
            <a:r>
              <a:rPr lang="en-US" sz="3200" dirty="0" smtClean="0"/>
              <a:t>Current Range of Salmon</a:t>
            </a:r>
            <a:endParaRPr lang="en-US" sz="3200" dirty="0"/>
          </a:p>
        </p:txBody>
      </p:sp>
      <p:cxnSp>
        <p:nvCxnSpPr>
          <p:cNvPr id="36" name="Straight Arrow Connector 35"/>
          <p:cNvCxnSpPr>
            <a:stCxn id="19" idx="11"/>
          </p:cNvCxnSpPr>
          <p:nvPr/>
        </p:nvCxnSpPr>
        <p:spPr>
          <a:xfrm flipV="1">
            <a:off x="2578203" y="2819401"/>
            <a:ext cx="2069997" cy="159505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419600" y="762000"/>
            <a:ext cx="1954446" cy="646331"/>
          </a:xfrm>
          <a:prstGeom prst="rect">
            <a:avLst/>
          </a:prstGeom>
          <a:noFill/>
        </p:spPr>
        <p:txBody>
          <a:bodyPr wrap="none" rtlCol="0">
            <a:spAutoFit/>
          </a:bodyPr>
          <a:lstStyle/>
          <a:p>
            <a:r>
              <a:rPr lang="en-US" dirty="0" smtClean="0">
                <a:solidFill>
                  <a:srgbClr val="FFFF00"/>
                </a:solidFill>
              </a:rPr>
              <a:t>Grand Coulee Dam</a:t>
            </a:r>
          </a:p>
          <a:p>
            <a:pPr algn="ctr"/>
            <a:r>
              <a:rPr lang="en-US" dirty="0" smtClean="0">
                <a:solidFill>
                  <a:srgbClr val="FFFF00"/>
                </a:solidFill>
              </a:rPr>
              <a:t>596 miles</a:t>
            </a:r>
            <a:endParaRPr lang="en-US" dirty="0">
              <a:solidFill>
                <a:srgbClr val="FFFF00"/>
              </a:solidFill>
            </a:endParaRPr>
          </a:p>
        </p:txBody>
      </p:sp>
      <p:cxnSp>
        <p:nvCxnSpPr>
          <p:cNvPr id="31" name="Straight Arrow Connector 30"/>
          <p:cNvCxnSpPr>
            <a:stCxn id="8" idx="3"/>
            <a:endCxn id="14" idx="1"/>
          </p:cNvCxnSpPr>
          <p:nvPr/>
        </p:nvCxnSpPr>
        <p:spPr>
          <a:xfrm>
            <a:off x="2865119" y="5105400"/>
            <a:ext cx="1630681" cy="11430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4427083" y="3776737"/>
            <a:ext cx="1880066" cy="646331"/>
          </a:xfrm>
          <a:prstGeom prst="rect">
            <a:avLst/>
          </a:prstGeom>
          <a:noFill/>
        </p:spPr>
        <p:txBody>
          <a:bodyPr wrap="none" rtlCol="0">
            <a:spAutoFit/>
          </a:bodyPr>
          <a:lstStyle/>
          <a:p>
            <a:pPr algn="ctr"/>
            <a:r>
              <a:rPr lang="en-US" dirty="0" smtClean="0">
                <a:solidFill>
                  <a:srgbClr val="FFFF00"/>
                </a:solidFill>
              </a:rPr>
              <a:t>Hells Canyon Dam</a:t>
            </a:r>
          </a:p>
          <a:p>
            <a:pPr algn="ctr"/>
            <a:r>
              <a:rPr lang="en-US" dirty="0" smtClean="0">
                <a:solidFill>
                  <a:srgbClr val="FFFF00"/>
                </a:solidFill>
              </a:rPr>
              <a:t>581 miles</a:t>
            </a:r>
            <a:endParaRPr lang="en-US" dirty="0">
              <a:solidFill>
                <a:srgbClr val="FFFF00"/>
              </a:solidFill>
            </a:endParaRPr>
          </a:p>
        </p:txBody>
      </p:sp>
      <p:sp>
        <p:nvSpPr>
          <p:cNvPr id="44" name="Rectangle 43"/>
          <p:cNvSpPr/>
          <p:nvPr/>
        </p:nvSpPr>
        <p:spPr>
          <a:xfrm>
            <a:off x="2514600" y="4343400"/>
            <a:ext cx="45719" cy="152400"/>
          </a:xfrm>
          <a:prstGeom prst="rect">
            <a:avLst/>
          </a:prstGeom>
          <a:solidFill>
            <a:schemeClr val="tx1"/>
          </a:solidFill>
          <a:ln w="9525"/>
          <a:scene3d>
            <a:camera prst="orthographicFront">
              <a:rot lat="0" lon="0" rev="18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0"/>
            <a:ext cx="2286000" cy="639762"/>
          </a:xfrm>
        </p:spPr>
        <p:txBody>
          <a:bodyPr>
            <a:noAutofit/>
          </a:bodyPr>
          <a:lstStyle/>
          <a:p>
            <a:r>
              <a:rPr lang="en-US" sz="2800" dirty="0" smtClean="0"/>
              <a:t>Dams of the Columbia River Watershed</a:t>
            </a:r>
            <a:endParaRPr lang="en-US" sz="2800" dirty="0"/>
          </a:p>
        </p:txBody>
      </p:sp>
      <p:pic>
        <p:nvPicPr>
          <p:cNvPr id="6150" name="Picture 6" descr="http://upload.wikimedia.org/wikipedia/commons/3/32/Columbia_dams_map.png"/>
          <p:cNvPicPr>
            <a:picLocks noChangeAspect="1" noChangeArrowheads="1"/>
          </p:cNvPicPr>
          <p:nvPr/>
        </p:nvPicPr>
        <p:blipFill>
          <a:blip r:embed="rId3"/>
          <a:srcRect/>
          <a:stretch>
            <a:fillRect/>
          </a:stretch>
        </p:blipFill>
        <p:spPr bwMode="auto">
          <a:xfrm>
            <a:off x="2294414" y="1"/>
            <a:ext cx="6849585" cy="6858000"/>
          </a:xfrm>
          <a:prstGeom prst="rect">
            <a:avLst/>
          </a:prstGeom>
          <a:noFill/>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0"/>
            <a:ext cx="4267200" cy="1417638"/>
          </a:xfrm>
        </p:spPr>
        <p:txBody>
          <a:bodyPr>
            <a:normAutofit/>
          </a:bodyPr>
          <a:lstStyle/>
          <a:p>
            <a:r>
              <a:rPr lang="en-US" sz="3200" dirty="0" smtClean="0"/>
              <a:t>Downstream Passage of Salmon</a:t>
            </a:r>
            <a:endParaRPr lang="en-US" sz="3200" dirty="0"/>
          </a:p>
        </p:txBody>
      </p:sp>
      <p:pic>
        <p:nvPicPr>
          <p:cNvPr id="11" name="Content Placeholder 10" descr="Glns Cnyn dm schurch cs939d[1].tif"/>
          <p:cNvPicPr>
            <a:picLocks noGrp="1" noChangeAspect="1"/>
          </p:cNvPicPr>
          <p:nvPr>
            <p:ph idx="1"/>
          </p:nvPr>
        </p:nvPicPr>
        <p:blipFill>
          <a:blip r:embed="rId3" cstate="print"/>
          <a:stretch>
            <a:fillRect/>
          </a:stretch>
        </p:blipFill>
        <p:spPr>
          <a:xfrm>
            <a:off x="4794487" y="1371600"/>
            <a:ext cx="4369884" cy="5486400"/>
          </a:xfrm>
        </p:spPr>
      </p:pic>
      <p:pic>
        <p:nvPicPr>
          <p:cNvPr id="31746" name="Picture 2" descr="Image:Ohakuri Dam Blue Penstocks.jpg">
            <a:hlinkClick r:id="rId4"/>
          </p:cNvPr>
          <p:cNvPicPr>
            <a:picLocks noChangeAspect="1" noChangeArrowheads="1"/>
          </p:cNvPicPr>
          <p:nvPr/>
        </p:nvPicPr>
        <p:blipFill>
          <a:blip r:embed="rId5"/>
          <a:srcRect/>
          <a:stretch>
            <a:fillRect/>
          </a:stretch>
        </p:blipFill>
        <p:spPr bwMode="auto">
          <a:xfrm>
            <a:off x="0" y="3257550"/>
            <a:ext cx="4800600" cy="3600450"/>
          </a:xfrm>
          <a:prstGeom prst="rect">
            <a:avLst/>
          </a:prstGeom>
          <a:noFill/>
        </p:spPr>
      </p:pic>
      <p:pic>
        <p:nvPicPr>
          <p:cNvPr id="31748" name="Picture 4" descr="http://upload.wikimedia.org/wikipedia/commons/9/96/Corps-engineers-archives_bonneville_dam_looking_east.jpg"/>
          <p:cNvPicPr>
            <a:picLocks noChangeAspect="1" noChangeArrowheads="1"/>
          </p:cNvPicPr>
          <p:nvPr/>
        </p:nvPicPr>
        <p:blipFill>
          <a:blip r:embed="rId6"/>
          <a:srcRect l="3076" t="4619"/>
          <a:stretch>
            <a:fillRect/>
          </a:stretch>
        </p:blipFill>
        <p:spPr bwMode="auto">
          <a:xfrm>
            <a:off x="0" y="0"/>
            <a:ext cx="4801744" cy="3299460"/>
          </a:xfrm>
          <a:prstGeom prst="rect">
            <a:avLst/>
          </a:prstGeom>
          <a:noFill/>
        </p:spPr>
      </p:pic>
      <p:pic>
        <p:nvPicPr>
          <p:cNvPr id="6" name="Picture 5" descr="colorcoho.tif"/>
          <p:cNvPicPr>
            <a:picLocks noChangeAspect="1"/>
          </p:cNvPicPr>
          <p:nvPr/>
        </p:nvPicPr>
        <p:blipFill>
          <a:blip r:embed="rId7" cstate="print"/>
          <a:stretch>
            <a:fillRect/>
          </a:stretch>
        </p:blipFill>
        <p:spPr>
          <a:xfrm rot="4160777">
            <a:off x="6083919" y="3089354"/>
            <a:ext cx="543813" cy="187485"/>
          </a:xfrm>
          <a:prstGeom prst="rect">
            <a:avLst/>
          </a:prstGeom>
          <a:scene3d>
            <a:camera prst="orthographicFront">
              <a:rot lat="0" lon="10800000" rev="0"/>
            </a:camera>
            <a:lightRig rig="threePt" dir="t"/>
          </a:scene3d>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0" presetClass="path" presetSubtype="0" accel="50000" decel="50000" fill="hold" nodeType="afterEffect">
                                  <p:stCondLst>
                                    <p:cond delay="0"/>
                                  </p:stCondLst>
                                  <p:childTnLst>
                                    <p:animMotion origin="layout" path="M 0.00746 0.02477 C 0.01684 0.08542 0.05538 0.32569 0.06579 0.39931 C 0.06684 0.40926 0.0717 0.47685 0.0717 0.47708 " pathEditMode="relative" rAng="0" ptsTypes="fff">
                                      <p:cBhvr>
                                        <p:cTn id="10" dur="2000" fill="hold"/>
                                        <p:tgtEl>
                                          <p:spTgt spid="6"/>
                                        </p:tgtEl>
                                        <p:attrNameLst>
                                          <p:attrName>ppt_x</p:attrName>
                                          <p:attrName>ppt_y</p:attrName>
                                        </p:attrNameLst>
                                      </p:cBhvr>
                                      <p:rCtr x="3200" y="22600"/>
                                    </p:animMotion>
                                  </p:childTnLst>
                                </p:cTn>
                              </p:par>
                              <p:par>
                                <p:cTn id="11" presetID="8" presetClass="emph" presetSubtype="0" fill="hold" nodeType="withEffect">
                                  <p:stCondLst>
                                    <p:cond delay="500"/>
                                  </p:stCondLst>
                                  <p:childTnLst>
                                    <p:animRot by="43200000">
                                      <p:cBhvr>
                                        <p:cTn id="12" dur="1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l="2703" r="3659"/>
          <a:stretch>
            <a:fillRect/>
          </a:stretch>
        </p:blipFill>
        <p:spPr bwMode="auto">
          <a:xfrm>
            <a:off x="0" y="1219200"/>
            <a:ext cx="9144000" cy="5638800"/>
          </a:xfrm>
          <a:prstGeom prst="rect">
            <a:avLst/>
          </a:prstGeom>
          <a:noFill/>
          <a:ln w="9525">
            <a:noFill/>
            <a:miter lim="800000"/>
            <a:headEnd/>
            <a:tailEnd/>
          </a:ln>
          <a:effectLst/>
        </p:spPr>
      </p:pic>
      <p:sp>
        <p:nvSpPr>
          <p:cNvPr id="2" name="Title 1"/>
          <p:cNvSpPr>
            <a:spLocks noGrp="1"/>
          </p:cNvSpPr>
          <p:nvPr>
            <p:ph type="title"/>
          </p:nvPr>
        </p:nvSpPr>
        <p:spPr>
          <a:xfrm>
            <a:off x="533400" y="762000"/>
            <a:ext cx="8077199" cy="1202485"/>
          </a:xfrm>
        </p:spPr>
        <p:txBody>
          <a:bodyPr>
            <a:noAutofit/>
          </a:bodyPr>
          <a:lstStyle/>
          <a:p>
            <a:pPr lvl="0"/>
            <a:r>
              <a:rPr lang="en-US" sz="3200" dirty="0" smtClean="0"/>
              <a:t>Another Option for Downstream Passage:</a:t>
            </a:r>
            <a:br>
              <a:rPr lang="en-US" sz="3200" dirty="0" smtClean="0"/>
            </a:br>
            <a:r>
              <a:rPr lang="en-US" sz="2400" dirty="0" smtClean="0">
                <a:solidFill>
                  <a:schemeClr val="bg1"/>
                </a:solidFill>
              </a:rPr>
              <a:t>Barging and Trucking of Salmon</a:t>
            </a:r>
            <a:r>
              <a:rPr lang="en-US" sz="2400" dirty="0" smtClean="0"/>
              <a:t/>
            </a:r>
            <a:br>
              <a:rPr lang="en-US" sz="2400" dirty="0" smtClean="0"/>
            </a:br>
            <a:endParaRPr lang="en-US" sz="2400" dirty="0"/>
          </a:p>
        </p:txBody>
      </p:sp>
      <p:pic>
        <p:nvPicPr>
          <p:cNvPr id="6" name="Picture 18" descr="TRUCK">
            <a:hlinkClick r:id="rId4"/>
          </p:cNvPr>
          <p:cNvPicPr>
            <a:picLocks noChangeAspect="1" noChangeArrowheads="1"/>
          </p:cNvPicPr>
          <p:nvPr/>
        </p:nvPicPr>
        <p:blipFill>
          <a:blip r:embed="rId5"/>
          <a:srcRect/>
          <a:stretch>
            <a:fillRect/>
          </a:stretch>
        </p:blipFill>
        <p:spPr bwMode="auto">
          <a:xfrm>
            <a:off x="0" y="4459060"/>
            <a:ext cx="3124200" cy="2398939"/>
          </a:xfrm>
          <a:prstGeom prst="rect">
            <a:avLst/>
          </a:prstGeom>
          <a:noFill/>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4343400" cy="838200"/>
          </a:xfrm>
        </p:spPr>
        <p:txBody>
          <a:bodyPr/>
          <a:lstStyle/>
          <a:p>
            <a:r>
              <a:rPr lang="en-US" dirty="0" smtClean="0"/>
              <a:t>Fish Ladders</a:t>
            </a:r>
            <a:endParaRPr lang="en-US" dirty="0"/>
          </a:p>
        </p:txBody>
      </p:sp>
      <p:pic>
        <p:nvPicPr>
          <p:cNvPr id="3080" name="Picture 8" descr="http://upload.wikimedia.org/wikipedia/commons/0/0c/John_Day_Dam_fish_ladder.jpg"/>
          <p:cNvPicPr>
            <a:picLocks noChangeAspect="1" noChangeArrowheads="1"/>
          </p:cNvPicPr>
          <p:nvPr/>
        </p:nvPicPr>
        <p:blipFill>
          <a:blip r:embed="rId3"/>
          <a:srcRect/>
          <a:stretch>
            <a:fillRect/>
          </a:stretch>
        </p:blipFill>
        <p:spPr bwMode="auto">
          <a:xfrm>
            <a:off x="4343400" y="3657600"/>
            <a:ext cx="4800600" cy="3200400"/>
          </a:xfrm>
          <a:prstGeom prst="rect">
            <a:avLst/>
          </a:prstGeom>
          <a:noFill/>
        </p:spPr>
      </p:pic>
      <p:pic>
        <p:nvPicPr>
          <p:cNvPr id="3082" name="Picture 10" descr="Image:Chittenden Locks - fish ladder viewing 02.jpg">
            <a:hlinkClick r:id="rId4"/>
          </p:cNvPr>
          <p:cNvPicPr>
            <a:picLocks noChangeAspect="1" noChangeArrowheads="1"/>
          </p:cNvPicPr>
          <p:nvPr/>
        </p:nvPicPr>
        <p:blipFill>
          <a:blip r:embed="rId5"/>
          <a:srcRect t="7022" r="8064" b="12219"/>
          <a:stretch>
            <a:fillRect/>
          </a:stretch>
        </p:blipFill>
        <p:spPr bwMode="auto">
          <a:xfrm>
            <a:off x="4343400" y="-32084"/>
            <a:ext cx="4800600" cy="3689684"/>
          </a:xfrm>
          <a:prstGeom prst="rect">
            <a:avLst/>
          </a:prstGeom>
          <a:noFill/>
        </p:spPr>
      </p:pic>
      <p:pic>
        <p:nvPicPr>
          <p:cNvPr id="3074" name="Picture 2" descr="http://upload.wikimedia.org/wikipedia/en/f/f6/RockyReachFishLadder.jpg"/>
          <p:cNvPicPr>
            <a:picLocks noChangeAspect="1" noChangeArrowheads="1"/>
          </p:cNvPicPr>
          <p:nvPr/>
        </p:nvPicPr>
        <p:blipFill>
          <a:blip r:embed="rId6"/>
          <a:srcRect t="3797"/>
          <a:stretch>
            <a:fillRect/>
          </a:stretch>
        </p:blipFill>
        <p:spPr bwMode="auto">
          <a:xfrm>
            <a:off x="0" y="1295400"/>
            <a:ext cx="4356100" cy="5562600"/>
          </a:xfrm>
          <a:prstGeom prst="rect">
            <a:avLst/>
          </a:prstGeom>
          <a:noFill/>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LwrGrDam2.jpg">
            <a:hlinkClick r:id="rId3"/>
          </p:cNvPr>
          <p:cNvPicPr>
            <a:picLocks noChangeAspect="1" noChangeArrowheads="1"/>
          </p:cNvPicPr>
          <p:nvPr/>
        </p:nvPicPr>
        <p:blipFill>
          <a:blip r:embed="rId4"/>
          <a:srcRect/>
          <a:stretch>
            <a:fillRect/>
          </a:stretch>
        </p:blipFill>
        <p:spPr bwMode="auto">
          <a:xfrm>
            <a:off x="0" y="3813785"/>
            <a:ext cx="3962400" cy="3044216"/>
          </a:xfrm>
          <a:prstGeom prst="rect">
            <a:avLst/>
          </a:prstGeom>
          <a:noFill/>
        </p:spPr>
      </p:pic>
      <p:sp>
        <p:nvSpPr>
          <p:cNvPr id="2" name="Title 1"/>
          <p:cNvSpPr>
            <a:spLocks noGrp="1"/>
          </p:cNvSpPr>
          <p:nvPr>
            <p:ph type="title"/>
          </p:nvPr>
        </p:nvSpPr>
        <p:spPr>
          <a:xfrm>
            <a:off x="457200" y="0"/>
            <a:ext cx="8229600" cy="1143000"/>
          </a:xfrm>
        </p:spPr>
        <p:txBody>
          <a:bodyPr>
            <a:normAutofit/>
          </a:bodyPr>
          <a:lstStyle/>
          <a:p>
            <a:r>
              <a:rPr lang="en-US" sz="3200" dirty="0" smtClean="0"/>
              <a:t>The Effects of Dams on Flow</a:t>
            </a:r>
            <a:br>
              <a:rPr lang="en-US" sz="3200" dirty="0" smtClean="0"/>
            </a:br>
            <a:r>
              <a:rPr lang="en-US" sz="3200" dirty="0" smtClean="0"/>
              <a:t>“Artificial Lakes”</a:t>
            </a:r>
            <a:endParaRPr lang="en-US" sz="3200" dirty="0"/>
          </a:p>
        </p:txBody>
      </p:sp>
      <p:pic>
        <p:nvPicPr>
          <p:cNvPr id="6" name="Picture 4" descr="Image:Chief Joseph Dam.jpg">
            <a:hlinkClick r:id="rId5"/>
          </p:cNvPr>
          <p:cNvPicPr>
            <a:picLocks noChangeAspect="1" noChangeArrowheads="1"/>
          </p:cNvPicPr>
          <p:nvPr/>
        </p:nvPicPr>
        <p:blipFill>
          <a:blip r:embed="rId6"/>
          <a:srcRect/>
          <a:stretch>
            <a:fillRect/>
          </a:stretch>
        </p:blipFill>
        <p:spPr bwMode="auto">
          <a:xfrm>
            <a:off x="3962400" y="3778566"/>
            <a:ext cx="5181600" cy="3079433"/>
          </a:xfrm>
          <a:prstGeom prst="rect">
            <a:avLst/>
          </a:prstGeom>
          <a:noFill/>
        </p:spPr>
      </p:pic>
      <p:pic>
        <p:nvPicPr>
          <p:cNvPr id="29698" name="Picture 2" descr="http://upload.wikimedia.org/wikipedia/en/7/77/Lake_entiat_pano.jpg"/>
          <p:cNvPicPr>
            <a:picLocks noChangeAspect="1" noChangeArrowheads="1"/>
          </p:cNvPicPr>
          <p:nvPr/>
        </p:nvPicPr>
        <p:blipFill>
          <a:blip r:embed="rId7"/>
          <a:srcRect/>
          <a:stretch>
            <a:fillRect/>
          </a:stretch>
        </p:blipFill>
        <p:spPr bwMode="auto">
          <a:xfrm>
            <a:off x="0" y="1295400"/>
            <a:ext cx="9144000" cy="2626629"/>
          </a:xfrm>
          <a:prstGeom prst="rect">
            <a:avLst/>
          </a:prstGeom>
          <a:noFill/>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dirty="0" smtClean="0"/>
              <a:t>South Fork </a:t>
            </a:r>
            <a:r>
              <a:rPr lang="en-US" sz="3200" dirty="0" err="1" smtClean="0"/>
              <a:t>Skykomish</a:t>
            </a:r>
            <a:r>
              <a:rPr lang="en-US" sz="3200" dirty="0" smtClean="0"/>
              <a:t> River</a:t>
            </a:r>
            <a:endParaRPr lang="en-US" sz="3200" dirty="0"/>
          </a:p>
        </p:txBody>
      </p:sp>
      <p:pic>
        <p:nvPicPr>
          <p:cNvPr id="32770" name="Picture 2" descr="http://wdfw.wa.gov/hab/tapps/graphics/sunset1.jpg"/>
          <p:cNvPicPr>
            <a:picLocks noChangeAspect="1" noChangeArrowheads="1"/>
          </p:cNvPicPr>
          <p:nvPr/>
        </p:nvPicPr>
        <p:blipFill>
          <a:blip r:embed="rId3"/>
          <a:srcRect l="17334" t="7556" b="19753"/>
          <a:stretch>
            <a:fillRect/>
          </a:stretch>
        </p:blipFill>
        <p:spPr bwMode="auto">
          <a:xfrm>
            <a:off x="2590801" y="990600"/>
            <a:ext cx="3697356" cy="2438400"/>
          </a:xfrm>
          <a:prstGeom prst="rect">
            <a:avLst/>
          </a:prstGeom>
          <a:noFill/>
        </p:spPr>
      </p:pic>
      <p:pic>
        <p:nvPicPr>
          <p:cNvPr id="32772" name="Picture 4" descr="http://wdfw.wa.gov/hab/tapps/graphics/sunsetfalls.jpg"/>
          <p:cNvPicPr>
            <a:picLocks noChangeAspect="1" noChangeArrowheads="1"/>
          </p:cNvPicPr>
          <p:nvPr/>
        </p:nvPicPr>
        <p:blipFill>
          <a:blip r:embed="rId4">
            <a:lum contrast="10000"/>
          </a:blip>
          <a:srcRect l="10363" r="526"/>
          <a:stretch>
            <a:fillRect/>
          </a:stretch>
        </p:blipFill>
        <p:spPr bwMode="auto">
          <a:xfrm>
            <a:off x="0" y="3428999"/>
            <a:ext cx="4572000" cy="3429001"/>
          </a:xfrm>
          <a:prstGeom prst="rect">
            <a:avLst/>
          </a:prstGeom>
          <a:noFill/>
        </p:spPr>
      </p:pic>
      <p:pic>
        <p:nvPicPr>
          <p:cNvPr id="32773" name="Picture 5" descr="Picture of CANYON FALLS"/>
          <p:cNvPicPr>
            <a:picLocks noChangeAspect="1" noChangeArrowheads="1"/>
          </p:cNvPicPr>
          <p:nvPr/>
        </p:nvPicPr>
        <p:blipFill>
          <a:blip r:embed="rId5"/>
          <a:srcRect r="12550"/>
          <a:stretch>
            <a:fillRect/>
          </a:stretch>
        </p:blipFill>
        <p:spPr bwMode="auto">
          <a:xfrm>
            <a:off x="4572000" y="3429000"/>
            <a:ext cx="4572000" cy="3429000"/>
          </a:xfrm>
          <a:prstGeom prst="rect">
            <a:avLst/>
          </a:prstGeom>
          <a:noFill/>
        </p:spPr>
      </p:pic>
      <p:sp>
        <p:nvSpPr>
          <p:cNvPr id="3" name="Footer Placeholder 2"/>
          <p:cNvSpPr>
            <a:spLocks noGrp="1"/>
          </p:cNvSpPr>
          <p:nvPr>
            <p:ph type="ftr" sz="quarter" idx="3"/>
          </p:nvPr>
        </p:nvSpPr>
        <p:spPr/>
        <p:txBody>
          <a:bodyPr/>
          <a:lstStyle/>
          <a:p>
            <a:r>
              <a:rPr lang="en-US" smtClean="0"/>
              <a:t>FREEING THE ELWHA</a:t>
            </a:r>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ushp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ushpin">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ushpin">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FTE Sci Template</Template>
  <TotalTime>620</TotalTime>
  <Words>2153</Words>
  <Application>Microsoft Office PowerPoint</Application>
  <PresentationFormat>On-screen Show (4:3)</PresentationFormat>
  <Paragraphs>99</Paragraphs>
  <Slides>14</Slides>
  <Notes>12</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Pushpin</vt:lpstr>
      <vt:lpstr>Dams in the Pacific Northwest</vt:lpstr>
      <vt:lpstr>Historic Range of Salmon</vt:lpstr>
      <vt:lpstr>Current Range of Salmon</vt:lpstr>
      <vt:lpstr>Dams of the Columbia River Watershed</vt:lpstr>
      <vt:lpstr>Downstream Passage of Salmon</vt:lpstr>
      <vt:lpstr>Another Option for Downstream Passage: Barging and Trucking of Salmon </vt:lpstr>
      <vt:lpstr>Fish Ladders</vt:lpstr>
      <vt:lpstr>The Effects of Dams on Flow “Artificial Lakes”</vt:lpstr>
      <vt:lpstr>South Fork Skykomish River</vt:lpstr>
      <vt:lpstr>The Silencing of Celilo Falls</vt:lpstr>
      <vt:lpstr>Hanford Reach</vt:lpstr>
      <vt:lpstr>Saving the Salmon River Salmon </vt:lpstr>
      <vt:lpstr>Redfish Lake, Idaho</vt:lpstr>
      <vt:lpstr>PowerPoint Presentation</vt:lpstr>
    </vt:vector>
  </TitlesOfParts>
  <Company>Olympic National Park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Olympic National Park</dc:creator>
  <cp:lastModifiedBy>Barbero, Kiley J.</cp:lastModifiedBy>
  <cp:revision>66</cp:revision>
  <dcterms:created xsi:type="dcterms:W3CDTF">2008-11-20T17:36:36Z</dcterms:created>
  <dcterms:modified xsi:type="dcterms:W3CDTF">2011-09-30T17:57:44Z</dcterms:modified>
</cp:coreProperties>
</file>