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3" r:id="rId3"/>
    <p:sldId id="265" r:id="rId4"/>
    <p:sldId id="270" r:id="rId5"/>
    <p:sldId id="271" r:id="rId6"/>
    <p:sldId id="272" r:id="rId7"/>
    <p:sldId id="273" r:id="rId8"/>
    <p:sldId id="274" r:id="rId9"/>
    <p:sldId id="275"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1" autoAdjust="0"/>
    <p:restoredTop sz="86804" autoAdjust="0"/>
  </p:normalViewPr>
  <p:slideViewPr>
    <p:cSldViewPr>
      <p:cViewPr>
        <p:scale>
          <a:sx n="101" d="100"/>
          <a:sy n="101" d="100"/>
        </p:scale>
        <p:origin x="-312" y="-60"/>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58F6147-D328-4408-9E95-DDA8D528B856}" type="datetimeFigureOut">
              <a:rPr lang="en-US" smtClean="0"/>
              <a:pPr/>
              <a:t>9/30/2011</a:t>
            </a:fld>
            <a:endParaRPr lang="en-US"/>
          </a:p>
        </p:txBody>
      </p:sp>
      <p:sp>
        <p:nvSpPr>
          <p:cNvPr id="4" name="Slide Image Placeholder 3"/>
          <p:cNvSpPr>
            <a:spLocks noGrp="1" noRot="1" noChangeAspect="1"/>
          </p:cNvSpPr>
          <p:nvPr>
            <p:ph type="sldImg" idx="2"/>
          </p:nvPr>
        </p:nvSpPr>
        <p:spPr>
          <a:xfrm>
            <a:off x="1905000" y="381000"/>
            <a:ext cx="5130800" cy="3848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33400" y="4267200"/>
            <a:ext cx="8077200" cy="2209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1A62AFD-6CE3-4B8C-9B80-E0A2BC54DFEA}" type="slidenum">
              <a:rPr lang="en-US" smtClean="0"/>
              <a:pPr/>
              <a:t>‹#›</a:t>
            </a:fld>
            <a:endParaRPr lang="en-US"/>
          </a:p>
        </p:txBody>
      </p:sp>
    </p:spTree>
    <p:extLst>
      <p:ext uri="{BB962C8B-B14F-4D97-AF65-F5344CB8AC3E}">
        <p14:creationId xmlns:p14="http://schemas.microsoft.com/office/powerpoint/2010/main" val="99159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Algal blooms occur in the cold waters of Alaska and along the Pacific Northwest coast.</a:t>
            </a:r>
            <a:r>
              <a:rPr lang="en-US" sz="1200" baseline="0" dirty="0" smtClean="0"/>
              <a:t> </a:t>
            </a:r>
            <a:r>
              <a:rPr lang="en-US" sz="1200" dirty="0" smtClean="0"/>
              <a:t>They occur when long days of summer sunlight combine with cold nutrient-rich waters.</a:t>
            </a:r>
            <a:r>
              <a:rPr lang="en-US" sz="1200" baseline="0" dirty="0" smtClean="0"/>
              <a:t> </a:t>
            </a:r>
            <a:r>
              <a:rPr lang="en-US" sz="1200" dirty="0" smtClean="0"/>
              <a:t>These waters are among the most productive environments on Earth.</a:t>
            </a:r>
          </a:p>
          <a:p>
            <a:endParaRPr lang="en-US" dirty="0" smtClean="0"/>
          </a:p>
          <a:p>
            <a:r>
              <a:rPr lang="en-US" dirty="0" smtClean="0"/>
              <a:t>What is crystal</a:t>
            </a:r>
            <a:r>
              <a:rPr lang="en-US" baseline="0" dirty="0" smtClean="0"/>
              <a:t> clear water in winter, first turns a milky-light green as the myriad of organisms release their sperm, eggs, and larvae into the water to begin feeding on the developing algal blooms. By mid-summer the waters turn a murky green as the algal bloom reaches its peak.</a:t>
            </a:r>
            <a:endParaRPr lang="en-US" dirty="0"/>
          </a:p>
        </p:txBody>
      </p:sp>
      <p:sp>
        <p:nvSpPr>
          <p:cNvPr id="4" name="Slide Number Placeholder 3"/>
          <p:cNvSpPr>
            <a:spLocks noGrp="1"/>
          </p:cNvSpPr>
          <p:nvPr>
            <p:ph type="sldNum" sz="quarter" idx="10"/>
          </p:nvPr>
        </p:nvSpPr>
        <p:spPr/>
        <p:txBody>
          <a:bodyPr/>
          <a:lstStyle/>
          <a:p>
            <a:fld id="{81A62AFD-6CE3-4B8C-9B80-E0A2BC54DFE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Phytoplankton</a:t>
            </a:r>
            <a:r>
              <a:rPr lang="en-US" baseline="0" dirty="0" smtClean="0"/>
              <a:t> are single-celled algae and </a:t>
            </a:r>
            <a:r>
              <a:rPr lang="en-US" baseline="0" dirty="0" err="1" smtClean="0"/>
              <a:t>cyanobacteria</a:t>
            </a:r>
            <a:r>
              <a:rPr lang="en-US" baseline="0" dirty="0" smtClean="0"/>
              <a:t> that drift in the water column and produce their own food through photosynthesis. Kelp are larger colonial algae that anchor themselves to rocks.</a:t>
            </a:r>
          </a:p>
          <a:p>
            <a:endParaRPr lang="en-US" dirty="0" smtClean="0"/>
          </a:p>
          <a:p>
            <a:r>
              <a:rPr lang="en-US" dirty="0" smtClean="0"/>
              <a:t>Zooplankton consist of two primary groups.</a:t>
            </a:r>
            <a:r>
              <a:rPr lang="en-US" baseline="0" dirty="0" smtClean="0"/>
              <a:t> Those which are plankton for their entire lifecycle, such as copepods and amphipods, and those which are plankton while in the larval stages but grow much larger as adults, such as crabs, lobster, and jellyfish. Zooplankton can also consist of tiny larval fish before they grow larger. Zooplankton generally feeds on phytoplankton or prey on other zooplankton.</a:t>
            </a:r>
          </a:p>
          <a:p>
            <a:endParaRPr lang="en-US" baseline="0" dirty="0" smtClean="0"/>
          </a:p>
          <a:p>
            <a:r>
              <a:rPr lang="en-US" baseline="0" dirty="0" smtClean="0"/>
              <a:t>Forage fish refer to small fish that are prey for larger fish and sea birds. These include anchovies, smelt, and a variety of juvenile fish. They feed primarily on plankton. They are often prey for seabirds like cormorants, auklets, herons, and diving ducks.</a:t>
            </a:r>
          </a:p>
          <a:p>
            <a:endParaRPr lang="en-US" baseline="0" dirty="0" smtClean="0"/>
          </a:p>
          <a:p>
            <a:r>
              <a:rPr lang="en-US" baseline="0" dirty="0" smtClean="0"/>
              <a:t>Predatory fish include larger fish like salmon, tuna, groupers, squid, among others. They feed on forage fish and any number of smaller fish species, juvenile fish, and shellfish.</a:t>
            </a:r>
          </a:p>
          <a:p>
            <a:endParaRPr lang="en-US" baseline="0" dirty="0" smtClean="0"/>
          </a:p>
          <a:p>
            <a:r>
              <a:rPr lang="en-US" baseline="0" dirty="0" smtClean="0"/>
              <a:t>These predator fish are often prey for larger predators like sharks, seals, and orca.</a:t>
            </a:r>
            <a:endParaRPr lang="en-US" dirty="0"/>
          </a:p>
        </p:txBody>
      </p:sp>
      <p:sp>
        <p:nvSpPr>
          <p:cNvPr id="4" name="Slide Number Placeholder 3"/>
          <p:cNvSpPr>
            <a:spLocks noGrp="1"/>
          </p:cNvSpPr>
          <p:nvPr>
            <p:ph type="sldNum" sz="quarter" idx="10"/>
          </p:nvPr>
        </p:nvSpPr>
        <p:spPr/>
        <p:txBody>
          <a:bodyPr/>
          <a:lstStyle/>
          <a:p>
            <a:fld id="{81A62AFD-6CE3-4B8C-9B80-E0A2BC54DFE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a:t>
            </a:r>
            <a:r>
              <a:rPr lang="en-US" baseline="0" dirty="0" smtClean="0"/>
              <a:t> consumed at each trophic level is lost due to heat and metabolic inefficiencies. Thus, the available energy available decreases at each trophic level at approximately 10-fold. So, if there were 10,000 energy units of phytoplankton available in an area, it could only support 1000 energy units of zooplankton. 1000 energy units of zooplankton can only support 100 units of small forage fish. The higher up the trophic level, the fewer individuals an area can support. Thus, by the time you make it to the very large predators, only a few can survive in an area.</a:t>
            </a:r>
            <a:endParaRPr lang="en-US" dirty="0"/>
          </a:p>
        </p:txBody>
      </p:sp>
      <p:sp>
        <p:nvSpPr>
          <p:cNvPr id="4" name="Slide Number Placeholder 3"/>
          <p:cNvSpPr>
            <a:spLocks noGrp="1"/>
          </p:cNvSpPr>
          <p:nvPr>
            <p:ph type="sldNum" sz="quarter" idx="10"/>
          </p:nvPr>
        </p:nvSpPr>
        <p:spPr/>
        <p:txBody>
          <a:bodyPr/>
          <a:lstStyle/>
          <a:p>
            <a:fld id="{81A62AFD-6CE3-4B8C-9B80-E0A2BC54DFE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associated</a:t>
            </a:r>
            <a:r>
              <a:rPr lang="en-US" baseline="0" dirty="0" smtClean="0"/>
              <a:t> with trophic levels is the accumulation of nutrients and chemicals up each trophic level. That is because, at each trophic level, more needs to be consumed to allow survival, so more chemicals are being taken into the body. Thus, if each producer has one chemical unit and a zooplankton needs to eat ten of them to survival, the zooplankton will </a:t>
            </a:r>
            <a:r>
              <a:rPr lang="en-US" baseline="0" dirty="0" err="1" smtClean="0"/>
              <a:t>bioaccumulate</a:t>
            </a:r>
            <a:r>
              <a:rPr lang="en-US" baseline="0" dirty="0" smtClean="0"/>
              <a:t> 10 chemical units. If a small fish needs to eat 10 zooplankton to survive and each has 10 chemical units, the small fish will have 100 chemical units.</a:t>
            </a:r>
          </a:p>
          <a:p>
            <a:endParaRPr lang="en-US" baseline="0" dirty="0" smtClean="0"/>
          </a:p>
          <a:p>
            <a:r>
              <a:rPr lang="en-US" baseline="0" dirty="0" smtClean="0"/>
              <a:t>This building of chemical units in each trophic level is called </a:t>
            </a:r>
            <a:r>
              <a:rPr lang="en-US" baseline="0" dirty="0" err="1" smtClean="0"/>
              <a:t>biomagnification</a:t>
            </a:r>
            <a:r>
              <a:rPr lang="en-US" baseline="0" dirty="0" smtClean="0"/>
              <a:t>. This process can be beneficial for certain nutrients, but can be very harmful with the accumulation of dangerous chemicals like PCB’s, DDT, and Mercury. Animals at the top of the food chain often start having serious health effects with these chemicals that does not normally affect lower trophic species. That is why DDT caused the dramatic decline of predatory birds in the 1970’s and PCB’s are hurting orca today.</a:t>
            </a:r>
          </a:p>
        </p:txBody>
      </p:sp>
      <p:sp>
        <p:nvSpPr>
          <p:cNvPr id="4" name="Slide Number Placeholder 3"/>
          <p:cNvSpPr>
            <a:spLocks noGrp="1"/>
          </p:cNvSpPr>
          <p:nvPr>
            <p:ph type="sldNum" sz="quarter" idx="10"/>
          </p:nvPr>
        </p:nvSpPr>
        <p:spPr/>
        <p:txBody>
          <a:bodyPr/>
          <a:lstStyle/>
          <a:p>
            <a:fld id="{81A62AFD-6CE3-4B8C-9B80-E0A2BC54DFE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salmon spawn in the river and die, a myriad of decomposers and saprophytes move in to decompose the salmon carcasses and release the trapped nutrients in their waste, through cellular breakdown, and putrefaction. Bacteria and fungi are the most important organisms in terms of the release of nutrients into the stream and soil. However, scavenging invertebrates such as blow flies and their maggots, carrion beetles, and slugs not only feed on the carcasses, but also open up channels for additional bacteria and fungal invasion deeper into the body.</a:t>
            </a:r>
            <a:endParaRPr lang="en-US" dirty="0"/>
          </a:p>
        </p:txBody>
      </p:sp>
      <p:sp>
        <p:nvSpPr>
          <p:cNvPr id="4" name="Slide Number Placeholder 3"/>
          <p:cNvSpPr>
            <a:spLocks noGrp="1"/>
          </p:cNvSpPr>
          <p:nvPr>
            <p:ph type="sldNum" sz="quarter" idx="10"/>
          </p:nvPr>
        </p:nvSpPr>
        <p:spPr/>
        <p:txBody>
          <a:bodyPr/>
          <a:lstStyle/>
          <a:p>
            <a:fld id="{81A62AFD-6CE3-4B8C-9B80-E0A2BC54DFE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death of adult salmon after</a:t>
            </a:r>
            <a:r>
              <a:rPr lang="en-US" baseline="0" dirty="0" smtClean="0"/>
              <a:t> spawning helps to support the growth and survival of their offspring. The decomposition of salmon carcasses results in the marine-derived nutrients entering the river. These nutrients help support the growth of bacteria and algae on the rocks and in the water. This provides food for aquatic insects and snails, which become food for juvenile salmon. Analysis of juvenile salmon tissues show that they have more elevated levels of marine-derived nutrients than fish in non-salmon bearing streams. It is estimated that up to 95% of the food consumed by a salmon fry may have originated from salmon carcass decomposition.</a:t>
            </a:r>
          </a:p>
          <a:p>
            <a:endParaRPr lang="en-US" baseline="0" dirty="0" smtClean="0"/>
          </a:p>
          <a:p>
            <a:r>
              <a:rPr lang="en-US" baseline="0" dirty="0" smtClean="0"/>
              <a:t>In a way, the adults are helping to feed their own offspring.</a:t>
            </a:r>
            <a:endParaRPr lang="en-US" dirty="0"/>
          </a:p>
        </p:txBody>
      </p:sp>
      <p:sp>
        <p:nvSpPr>
          <p:cNvPr id="4" name="Slide Number Placeholder 3"/>
          <p:cNvSpPr>
            <a:spLocks noGrp="1"/>
          </p:cNvSpPr>
          <p:nvPr>
            <p:ph type="sldNum" sz="quarter" idx="10"/>
          </p:nvPr>
        </p:nvSpPr>
        <p:spPr/>
        <p:txBody>
          <a:bodyPr/>
          <a:lstStyle/>
          <a:p>
            <a:fld id="{81A62AFD-6CE3-4B8C-9B80-E0A2BC54DFE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the marine-derived nutrients find</a:t>
            </a:r>
            <a:r>
              <a:rPr lang="en-US" baseline="0" dirty="0" smtClean="0"/>
              <a:t> their way into every level of the food chain, as predators feed on the various life stages of salmon.  Amphibians, birds, fish, and a variety of animals feed on salmon eggs and alevin which, having originated directly from adult salmon, are mostly entirely made of marine-derived nutrients.</a:t>
            </a:r>
          </a:p>
          <a:p>
            <a:endParaRPr lang="en-US" baseline="0" dirty="0" smtClean="0"/>
          </a:p>
          <a:p>
            <a:r>
              <a:rPr lang="en-US" baseline="0" dirty="0" smtClean="0"/>
              <a:t>Salmon fry and smolts continue to have high marine-derived nutrient concentrations due to the salmon carcasses fertilizing the water, being taken up by algae and eventually into aquatic insects, which are fed on by juvenile salmon. When these juvenile salmon are fed on by larger predators such as herons, larger fish, otters, and other animals, those marine-derived nutrients enter the predators tissues.</a:t>
            </a:r>
            <a:endParaRPr lang="en-US" dirty="0"/>
          </a:p>
        </p:txBody>
      </p:sp>
      <p:sp>
        <p:nvSpPr>
          <p:cNvPr id="4" name="Slide Number Placeholder 3"/>
          <p:cNvSpPr>
            <a:spLocks noGrp="1"/>
          </p:cNvSpPr>
          <p:nvPr>
            <p:ph type="sldNum" sz="quarter" idx="10"/>
          </p:nvPr>
        </p:nvSpPr>
        <p:spPr/>
        <p:txBody>
          <a:bodyPr/>
          <a:lstStyle/>
          <a:p>
            <a:fld id="{81A62AFD-6CE3-4B8C-9B80-E0A2BC54DFE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FREEING THE ELWHA</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E4DABF4-A381-4FA0-84F1-AA8844757E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a/aa/Sea_butterfly.jpg" TargetMode="External"/><Relationship Id="rId13" Type="http://schemas.openxmlformats.org/officeDocument/2006/relationships/image" Target="../media/image12.jpeg"/><Relationship Id="rId18" Type="http://schemas.openxmlformats.org/officeDocument/2006/relationships/image" Target="../media/image15.jpeg"/><Relationship Id="rId3" Type="http://schemas.openxmlformats.org/officeDocument/2006/relationships/image" Target="../media/image6.jpeg"/><Relationship Id="rId21" Type="http://schemas.openxmlformats.org/officeDocument/2006/relationships/image" Target="../media/image18.gif"/><Relationship Id="rId7" Type="http://schemas.openxmlformats.org/officeDocument/2006/relationships/image" Target="../media/image9.jpeg"/><Relationship Id="rId12" Type="http://schemas.openxmlformats.org/officeDocument/2006/relationships/hyperlink" Target="http://upload.wikimedia.org/wikipedia/commons/e/e3/Meganyctiphanes_norvegica2.jpg" TargetMode="External"/><Relationship Id="rId17" Type="http://schemas.openxmlformats.org/officeDocument/2006/relationships/image" Target="../media/image14.jpeg"/><Relationship Id="rId2" Type="http://schemas.openxmlformats.org/officeDocument/2006/relationships/notesSlide" Target="../notesSlides/notesSlide2.xml"/><Relationship Id="rId16" Type="http://schemas.openxmlformats.org/officeDocument/2006/relationships/hyperlink" Target="http://upload.wikimedia.org/wikipedia/commons/2/21/Lion_de_mer_Amn%C3%A9ville_01.jpg" TargetMode="External"/><Relationship Id="rId20" Type="http://schemas.openxmlformats.org/officeDocument/2006/relationships/image" Target="../media/image17.gif"/><Relationship Id="rId1" Type="http://schemas.openxmlformats.org/officeDocument/2006/relationships/slideLayout" Target="../slideLayouts/slideLayout3.xml"/><Relationship Id="rId6" Type="http://schemas.openxmlformats.org/officeDocument/2006/relationships/hyperlink" Target="http://upload.wikimedia.org/wikipedia/commons/6/6e/Plankton_collage.jpg"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hyperlink" Target="http://upload.wikimedia.org/wikipedia/commons/2/29/Homarus_gammarus_megalope.jpg" TargetMode="External"/><Relationship Id="rId19" Type="http://schemas.openxmlformats.org/officeDocument/2006/relationships/image" Target="../media/image16.gif"/><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hyperlink" Target="http://upload.wikimedia.org/wikipedia/commons/3/37/Killerwhales_jumping.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upload.wikimedia.org/wikipedia/commons/1/1d/Sarcophagid_sal.jpg" TargetMode="External"/><Relationship Id="rId18" Type="http://schemas.openxmlformats.org/officeDocument/2006/relationships/image" Target="../media/image27.jpeg"/><Relationship Id="rId3" Type="http://schemas.openxmlformats.org/officeDocument/2006/relationships/hyperlink" Target="http://upload.wikimedia.org/wikipedia/commons/1/16/Phycomyces4.jpg" TargetMode="External"/><Relationship Id="rId7" Type="http://schemas.openxmlformats.org/officeDocument/2006/relationships/hyperlink" Target="http://upload.wikimedia.org/wikipedia/commons/1/1a/Water_mold.JPG" TargetMode="External"/><Relationship Id="rId12" Type="http://schemas.openxmlformats.org/officeDocument/2006/relationships/image" Target="../media/image24.jpeg"/><Relationship Id="rId17" Type="http://schemas.openxmlformats.org/officeDocument/2006/relationships/hyperlink" Target="http://upload.wikimedia.org/wikipedia/commons/1/18/Museslervos.jpg" TargetMode="External"/><Relationship Id="rId2" Type="http://schemas.openxmlformats.org/officeDocument/2006/relationships/notesSlide" Target="../notesSlides/notesSlide5.xml"/><Relationship Id="rId16" Type="http://schemas.openxmlformats.org/officeDocument/2006/relationships/image" Target="../media/image26.jpeg"/><Relationship Id="rId20"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hyperlink" Target="http://upload.wikimedia.org/wikipedia/commons/b/b3/Slug_-_Lehmannia_nyctelia.jpg" TargetMode="External"/><Relationship Id="rId5" Type="http://schemas.openxmlformats.org/officeDocument/2006/relationships/hyperlink" Target="http://upload.wikimedia.org/wikipedia/commons/c/c9/Phycomyces3.JPG" TargetMode="External"/><Relationship Id="rId15" Type="http://schemas.openxmlformats.org/officeDocument/2006/relationships/hyperlink" Target="http://upload.wikimedia.org/wikipedia/en/8/87/AmericanCarrionBeetle.jpg" TargetMode="External"/><Relationship Id="rId10" Type="http://schemas.openxmlformats.org/officeDocument/2006/relationships/image" Target="../media/image23.jpeg"/><Relationship Id="rId19" Type="http://schemas.openxmlformats.org/officeDocument/2006/relationships/hyperlink" Target="http://upload.wikimedia.org/wikipedia/commons/3/32/EscherichiaColi_NIAID.jpg" TargetMode="External"/><Relationship Id="rId4" Type="http://schemas.openxmlformats.org/officeDocument/2006/relationships/image" Target="../media/image20.jpeg"/><Relationship Id="rId9" Type="http://schemas.openxmlformats.org/officeDocument/2006/relationships/hyperlink" Target="http://upload.wikimedia.org/wikipedia/commons/b/b6/Pollenia_rudis_female_2.jpg" TargetMode="External"/><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upload.wikimedia.org/wikipedia/commons/a/ac/Le_Grand_Heron.jpg" TargetMode="External"/><Relationship Id="rId7" Type="http://schemas.openxmlformats.org/officeDocument/2006/relationships/hyperlink" Target="http://upload.wikimedia.org/wikipedia/commons/6/6c/Cinclus_mexicanus_FWS.jpg" TargetMode="External"/><Relationship Id="rId12"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jpeg"/><Relationship Id="rId11" Type="http://schemas.openxmlformats.org/officeDocument/2006/relationships/image" Target="../media/image31.jpeg"/><Relationship Id="rId5" Type="http://schemas.openxmlformats.org/officeDocument/2006/relationships/image" Target="../media/image37.jpeg"/><Relationship Id="rId10" Type="http://schemas.openxmlformats.org/officeDocument/2006/relationships/image" Target="../media/image41.jpeg"/><Relationship Id="rId4" Type="http://schemas.openxmlformats.org/officeDocument/2006/relationships/image" Target="../media/image36.jpe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Marine-Derived Nutrients</a:t>
            </a:r>
            <a:endParaRPr lang="en-US" dirty="0"/>
          </a:p>
        </p:txBody>
      </p:sp>
      <p:sp>
        <p:nvSpPr>
          <p:cNvPr id="3" name="Subtitle 2"/>
          <p:cNvSpPr>
            <a:spLocks noGrp="1"/>
          </p:cNvSpPr>
          <p:nvPr>
            <p:ph type="subTitle" idx="1"/>
          </p:nvPr>
        </p:nvSpPr>
        <p:spPr>
          <a:xfrm>
            <a:off x="1752600" y="2895600"/>
            <a:ext cx="5712179" cy="987778"/>
          </a:xfrm>
        </p:spPr>
        <p:txBody>
          <a:bodyPr/>
          <a:lstStyle/>
          <a:p>
            <a:r>
              <a:rPr lang="en-US" dirty="0" smtClean="0"/>
              <a:t>The </a:t>
            </a:r>
            <a:r>
              <a:rPr lang="en-US" dirty="0" smtClean="0"/>
              <a:t>Aquatic Food Web</a:t>
            </a:r>
            <a:endParaRPr lang="en-US"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t>Algal Blooms</a:t>
            </a:r>
            <a:br>
              <a:rPr lang="en-US" sz="3600" dirty="0" smtClean="0"/>
            </a:br>
            <a:r>
              <a:rPr lang="en-US" sz="2700" dirty="0" smtClean="0"/>
              <a:t>The North Pacific Turns Green</a:t>
            </a:r>
            <a:endParaRPr lang="en-US" sz="2700" dirty="0"/>
          </a:p>
        </p:txBody>
      </p:sp>
      <p:sp>
        <p:nvSpPr>
          <p:cNvPr id="3" name="Content Placeholder 2"/>
          <p:cNvSpPr>
            <a:spLocks noGrp="1"/>
          </p:cNvSpPr>
          <p:nvPr>
            <p:ph idx="1"/>
          </p:nvPr>
        </p:nvSpPr>
        <p:spPr>
          <a:xfrm>
            <a:off x="304800" y="1600200"/>
            <a:ext cx="3657600" cy="4525963"/>
          </a:xfrm>
        </p:spPr>
        <p:txBody>
          <a:bodyPr>
            <a:normAutofit/>
          </a:bodyPr>
          <a:lstStyle/>
          <a:p>
            <a:endParaRPr lang="en-US" sz="2400" dirty="0"/>
          </a:p>
        </p:txBody>
      </p:sp>
      <p:pic>
        <p:nvPicPr>
          <p:cNvPr id="4" name="Picture 4" descr="http://upload.wikimedia.org/wikipedia/commons/4/48/Coccolithophore_bloom.jpg"/>
          <p:cNvPicPr>
            <a:picLocks noChangeAspect="1" noChangeArrowheads="1"/>
          </p:cNvPicPr>
          <p:nvPr/>
        </p:nvPicPr>
        <p:blipFill>
          <a:blip r:embed="rId3"/>
          <a:srcRect t="219" b="4536"/>
          <a:stretch>
            <a:fillRect/>
          </a:stretch>
        </p:blipFill>
        <p:spPr bwMode="auto">
          <a:xfrm>
            <a:off x="1" y="1219200"/>
            <a:ext cx="4571999" cy="5638800"/>
          </a:xfrm>
          <a:prstGeom prst="rect">
            <a:avLst/>
          </a:prstGeom>
          <a:noFill/>
          <a:ln>
            <a:solidFill>
              <a:schemeClr val="tx1"/>
            </a:solidFill>
          </a:ln>
        </p:spPr>
      </p:pic>
      <p:pic>
        <p:nvPicPr>
          <p:cNvPr id="25602" name="Picture 2" descr="http://veimages.gsfc.nasa.gov/19623/Washington_SEA_2004275.jpg"/>
          <p:cNvPicPr>
            <a:picLocks noChangeAspect="1" noChangeArrowheads="1"/>
          </p:cNvPicPr>
          <p:nvPr/>
        </p:nvPicPr>
        <p:blipFill>
          <a:blip r:embed="rId4"/>
          <a:srcRect/>
          <a:stretch>
            <a:fillRect/>
          </a:stretch>
        </p:blipFill>
        <p:spPr bwMode="auto">
          <a:xfrm>
            <a:off x="4572000" y="1219200"/>
            <a:ext cx="4572000" cy="5638800"/>
          </a:xfrm>
          <a:prstGeom prst="rect">
            <a:avLst/>
          </a:prstGeom>
          <a:noFill/>
          <a:ln>
            <a:solidFill>
              <a:schemeClr val="tx1"/>
            </a:solidFill>
          </a:ln>
        </p:spPr>
      </p:pic>
      <p:sp>
        <p:nvSpPr>
          <p:cNvPr id="5" name="Footer Placeholder 4"/>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2400" dirty="0" smtClean="0">
                <a:solidFill>
                  <a:schemeClr val="bg1"/>
                </a:solidFill>
              </a:rPr>
              <a:t>The Marine Food Web</a:t>
            </a:r>
            <a:endParaRPr lang="en-US" sz="2400" dirty="0">
              <a:solidFill>
                <a:schemeClr val="bg1"/>
              </a:solidFill>
            </a:endParaRPr>
          </a:p>
        </p:txBody>
      </p:sp>
      <p:pic>
        <p:nvPicPr>
          <p:cNvPr id="13" name="Content Placeholder 12" descr="juvenilechinookkeeley.jpg"/>
          <p:cNvPicPr>
            <a:picLocks noGrp="1" noChangeAspect="1"/>
          </p:cNvPicPr>
          <p:nvPr>
            <p:ph idx="1"/>
          </p:nvPr>
        </p:nvPicPr>
        <p:blipFill>
          <a:blip r:embed="rId3" cstate="print">
            <a:lum bright="-4000" contrast="24000"/>
          </a:blip>
          <a:srcRect l="12500" t="12897" r="11000" b="24675"/>
          <a:stretch>
            <a:fillRect/>
          </a:stretch>
        </p:blipFill>
        <p:spPr>
          <a:xfrm>
            <a:off x="3886200" y="3429000"/>
            <a:ext cx="1219200" cy="430305"/>
          </a:xfrm>
        </p:spPr>
      </p:pic>
      <p:pic>
        <p:nvPicPr>
          <p:cNvPr id="1034" name="Picture 10" descr="http://upload.wikimedia.org/wikipedia/commons/2/22/Anchovies-monterey.jpg"/>
          <p:cNvPicPr>
            <a:picLocks noChangeAspect="1" noChangeArrowheads="1"/>
          </p:cNvPicPr>
          <p:nvPr/>
        </p:nvPicPr>
        <p:blipFill>
          <a:blip r:embed="rId4"/>
          <a:srcRect l="3195" t="5980" r="51299" b="63086"/>
          <a:stretch>
            <a:fillRect/>
          </a:stretch>
        </p:blipFill>
        <p:spPr bwMode="auto">
          <a:xfrm>
            <a:off x="457200" y="2819400"/>
            <a:ext cx="2667000" cy="1651000"/>
          </a:xfrm>
          <a:prstGeom prst="rect">
            <a:avLst/>
          </a:prstGeom>
          <a:noFill/>
        </p:spPr>
      </p:pic>
      <p:pic>
        <p:nvPicPr>
          <p:cNvPr id="14" name="Picture 13" descr="Steelhead.jpg"/>
          <p:cNvPicPr>
            <a:picLocks noChangeAspect="1"/>
          </p:cNvPicPr>
          <p:nvPr/>
        </p:nvPicPr>
        <p:blipFill>
          <a:blip r:embed="rId5">
            <a:lum contrast="44000"/>
          </a:blip>
          <a:srcRect l="11650" t="33001" r="14750" b="13666"/>
          <a:stretch>
            <a:fillRect/>
          </a:stretch>
        </p:blipFill>
        <p:spPr>
          <a:xfrm>
            <a:off x="3276600" y="1447800"/>
            <a:ext cx="2286000" cy="1242391"/>
          </a:xfrm>
          <a:prstGeom prst="rect">
            <a:avLst/>
          </a:prstGeom>
          <a:ln w="19050">
            <a:solidFill>
              <a:srgbClr val="FFFF00"/>
            </a:solidFill>
          </a:ln>
        </p:spPr>
      </p:pic>
      <p:pic>
        <p:nvPicPr>
          <p:cNvPr id="1026" name="Picture 2" descr="Image:Plankton collage.jpg">
            <a:hlinkClick r:id="rId6"/>
          </p:cNvPr>
          <p:cNvPicPr>
            <a:picLocks noChangeAspect="1" noChangeArrowheads="1"/>
          </p:cNvPicPr>
          <p:nvPr/>
        </p:nvPicPr>
        <p:blipFill>
          <a:blip r:embed="rId7"/>
          <a:srcRect t="21622"/>
          <a:stretch>
            <a:fillRect/>
          </a:stretch>
        </p:blipFill>
        <p:spPr bwMode="auto">
          <a:xfrm>
            <a:off x="3124200" y="5175198"/>
            <a:ext cx="2676525" cy="1682802"/>
          </a:xfrm>
          <a:prstGeom prst="rect">
            <a:avLst/>
          </a:prstGeom>
          <a:noFill/>
        </p:spPr>
      </p:pic>
      <p:pic>
        <p:nvPicPr>
          <p:cNvPr id="1032" name="Picture 8" descr="Image:Sea butterfly.jpg">
            <a:hlinkClick r:id="rId8"/>
          </p:cNvPr>
          <p:cNvPicPr>
            <a:picLocks noChangeAspect="1" noChangeArrowheads="1"/>
          </p:cNvPicPr>
          <p:nvPr/>
        </p:nvPicPr>
        <p:blipFill>
          <a:blip r:embed="rId9" cstate="print">
            <a:lum contrast="17000"/>
          </a:blip>
          <a:srcRect/>
          <a:stretch>
            <a:fillRect/>
          </a:stretch>
        </p:blipFill>
        <p:spPr bwMode="auto">
          <a:xfrm>
            <a:off x="3733800" y="4648200"/>
            <a:ext cx="616857" cy="567690"/>
          </a:xfrm>
          <a:prstGeom prst="rect">
            <a:avLst/>
          </a:prstGeom>
          <a:noFill/>
        </p:spPr>
      </p:pic>
      <p:pic>
        <p:nvPicPr>
          <p:cNvPr id="1040" name="Picture 16" descr="Image:Homarus gammarus megalope.jpg">
            <a:hlinkClick r:id="rId10"/>
          </p:cNvPr>
          <p:cNvPicPr>
            <a:picLocks noChangeAspect="1" noChangeArrowheads="1"/>
          </p:cNvPicPr>
          <p:nvPr/>
        </p:nvPicPr>
        <p:blipFill>
          <a:blip r:embed="rId11" cstate="print">
            <a:lum contrast="14000"/>
          </a:blip>
          <a:srcRect l="13209" t="17535" r="20740" b="3299"/>
          <a:stretch>
            <a:fillRect/>
          </a:stretch>
        </p:blipFill>
        <p:spPr bwMode="auto">
          <a:xfrm>
            <a:off x="4343400" y="4640580"/>
            <a:ext cx="609600" cy="579120"/>
          </a:xfrm>
          <a:prstGeom prst="rect">
            <a:avLst/>
          </a:prstGeom>
          <a:noFill/>
        </p:spPr>
      </p:pic>
      <p:pic>
        <p:nvPicPr>
          <p:cNvPr id="1030" name="Picture 6" descr="Image:Meganyctiphanes norvegica2.jpg">
            <a:hlinkClick r:id="rId12"/>
          </p:cNvPr>
          <p:cNvPicPr>
            <a:picLocks noChangeAspect="1" noChangeArrowheads="1"/>
          </p:cNvPicPr>
          <p:nvPr/>
        </p:nvPicPr>
        <p:blipFill>
          <a:blip r:embed="rId13" cstate="print">
            <a:lum bright="-11000" contrast="23000"/>
          </a:blip>
          <a:stretch>
            <a:fillRect/>
          </a:stretch>
        </p:blipFill>
        <p:spPr bwMode="auto">
          <a:xfrm>
            <a:off x="3124200" y="4648200"/>
            <a:ext cx="656705" cy="556953"/>
          </a:xfrm>
          <a:prstGeom prst="rect">
            <a:avLst/>
          </a:prstGeom>
          <a:noFill/>
          <a:ln>
            <a:noFill/>
          </a:ln>
        </p:spPr>
      </p:pic>
      <p:sp>
        <p:nvSpPr>
          <p:cNvPr id="21" name="TextBox 20"/>
          <p:cNvSpPr txBox="1"/>
          <p:nvPr/>
        </p:nvSpPr>
        <p:spPr>
          <a:xfrm>
            <a:off x="5638800" y="6400800"/>
            <a:ext cx="2719912" cy="276999"/>
          </a:xfrm>
          <a:prstGeom prst="rect">
            <a:avLst/>
          </a:prstGeom>
          <a:noFill/>
        </p:spPr>
        <p:txBody>
          <a:bodyPr wrap="none" rtlCol="0">
            <a:spAutoFit/>
          </a:bodyPr>
          <a:lstStyle/>
          <a:p>
            <a:r>
              <a:rPr lang="en-US" sz="1200" dirty="0" smtClean="0">
                <a:solidFill>
                  <a:schemeClr val="bg1"/>
                </a:solidFill>
              </a:rPr>
              <a:t>Algae produce food from photosynthesis</a:t>
            </a:r>
            <a:endParaRPr lang="en-US" sz="1200" dirty="0">
              <a:solidFill>
                <a:schemeClr val="bg1"/>
              </a:solidFill>
            </a:endParaRPr>
          </a:p>
        </p:txBody>
      </p:sp>
      <p:pic>
        <p:nvPicPr>
          <p:cNvPr id="1044" name="Picture 20" descr="Image:Killerwhales jumping.jpg">
            <a:hlinkClick r:id="rId14"/>
          </p:cNvPr>
          <p:cNvPicPr>
            <a:picLocks noChangeAspect="1" noChangeArrowheads="1"/>
          </p:cNvPicPr>
          <p:nvPr/>
        </p:nvPicPr>
        <p:blipFill>
          <a:blip r:embed="rId15"/>
          <a:srcRect t="16134" r="13889" b="16773"/>
          <a:stretch>
            <a:fillRect/>
          </a:stretch>
        </p:blipFill>
        <p:spPr bwMode="auto">
          <a:xfrm>
            <a:off x="6444343" y="0"/>
            <a:ext cx="2699657" cy="1524000"/>
          </a:xfrm>
          <a:prstGeom prst="rect">
            <a:avLst/>
          </a:prstGeom>
          <a:noFill/>
        </p:spPr>
      </p:pic>
      <p:pic>
        <p:nvPicPr>
          <p:cNvPr id="1046" name="Picture 22" descr="Image:Lion de mer Amnéville 01.jpg">
            <a:hlinkClick r:id="rId16"/>
          </p:cNvPr>
          <p:cNvPicPr>
            <a:picLocks noChangeAspect="1" noChangeArrowheads="1"/>
          </p:cNvPicPr>
          <p:nvPr/>
        </p:nvPicPr>
        <p:blipFill>
          <a:blip r:embed="rId17"/>
          <a:srcRect t="11783" r="18333" b="29940"/>
          <a:stretch>
            <a:fillRect/>
          </a:stretch>
        </p:blipFill>
        <p:spPr bwMode="auto">
          <a:xfrm>
            <a:off x="0" y="0"/>
            <a:ext cx="2514600" cy="1186543"/>
          </a:xfrm>
          <a:prstGeom prst="rect">
            <a:avLst/>
          </a:prstGeom>
          <a:noFill/>
        </p:spPr>
      </p:pic>
      <p:grpSp>
        <p:nvGrpSpPr>
          <p:cNvPr id="55" name="Group 54"/>
          <p:cNvGrpSpPr/>
          <p:nvPr/>
        </p:nvGrpSpPr>
        <p:grpSpPr>
          <a:xfrm>
            <a:off x="0" y="1143000"/>
            <a:ext cx="8985007" cy="657999"/>
            <a:chOff x="0" y="1143000"/>
            <a:chExt cx="8985007" cy="657999"/>
          </a:xfrm>
        </p:grpSpPr>
        <p:sp>
          <p:nvSpPr>
            <p:cNvPr id="26" name="Left Arrow 25"/>
            <p:cNvSpPr/>
            <p:nvPr/>
          </p:nvSpPr>
          <p:spPr>
            <a:xfrm rot="1636341">
              <a:off x="2444187" y="1246134"/>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rot="9242703">
              <a:off x="5570354" y="1314897"/>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705600" y="1524000"/>
              <a:ext cx="2279407" cy="276999"/>
            </a:xfrm>
            <a:prstGeom prst="rect">
              <a:avLst/>
            </a:prstGeom>
            <a:noFill/>
          </p:spPr>
          <p:txBody>
            <a:bodyPr wrap="none" rtlCol="0">
              <a:spAutoFit/>
            </a:bodyPr>
            <a:lstStyle/>
            <a:p>
              <a:r>
                <a:rPr lang="en-US" sz="1200" dirty="0" smtClean="0">
                  <a:solidFill>
                    <a:schemeClr val="bg1"/>
                  </a:solidFill>
                </a:rPr>
                <a:t>Orca feed on salmon and/or seals</a:t>
              </a:r>
              <a:endParaRPr lang="en-US" sz="1200" dirty="0">
                <a:solidFill>
                  <a:schemeClr val="bg1"/>
                </a:solidFill>
              </a:endParaRPr>
            </a:p>
          </p:txBody>
        </p:sp>
        <p:sp>
          <p:nvSpPr>
            <p:cNvPr id="29" name="TextBox 28"/>
            <p:cNvSpPr txBox="1"/>
            <p:nvPr/>
          </p:nvSpPr>
          <p:spPr>
            <a:xfrm>
              <a:off x="0" y="1143000"/>
              <a:ext cx="2392963" cy="276999"/>
            </a:xfrm>
            <a:prstGeom prst="rect">
              <a:avLst/>
            </a:prstGeom>
            <a:noFill/>
          </p:spPr>
          <p:txBody>
            <a:bodyPr wrap="none" rtlCol="0">
              <a:spAutoFit/>
            </a:bodyPr>
            <a:lstStyle/>
            <a:p>
              <a:r>
                <a:rPr lang="en-US" sz="1200" dirty="0" smtClean="0">
                  <a:solidFill>
                    <a:schemeClr val="bg1"/>
                  </a:solidFill>
                </a:rPr>
                <a:t>Seals feed on small fish and salmon</a:t>
              </a:r>
              <a:endParaRPr lang="en-US" sz="1200" dirty="0">
                <a:solidFill>
                  <a:schemeClr val="bg1"/>
                </a:solidFill>
              </a:endParaRPr>
            </a:p>
          </p:txBody>
        </p:sp>
      </p:grpSp>
      <p:pic>
        <p:nvPicPr>
          <p:cNvPr id="28674" name="Picture 2" descr="http://coris.noaa.gov/glossary/zoea_186.jpg"/>
          <p:cNvPicPr>
            <a:picLocks noChangeAspect="1" noChangeArrowheads="1"/>
          </p:cNvPicPr>
          <p:nvPr/>
        </p:nvPicPr>
        <p:blipFill>
          <a:blip r:embed="rId18" cstate="print">
            <a:lum contrast="20000"/>
          </a:blip>
          <a:srcRect/>
          <a:stretch>
            <a:fillRect/>
          </a:stretch>
        </p:blipFill>
        <p:spPr bwMode="auto">
          <a:xfrm>
            <a:off x="5029200" y="4644308"/>
            <a:ext cx="685800" cy="556342"/>
          </a:xfrm>
          <a:prstGeom prst="rect">
            <a:avLst/>
          </a:prstGeom>
          <a:noFill/>
        </p:spPr>
      </p:pic>
      <p:pic>
        <p:nvPicPr>
          <p:cNvPr id="28676" name="Picture 4" descr="Smelts"/>
          <p:cNvPicPr>
            <a:picLocks noChangeAspect="1" noChangeArrowheads="1"/>
          </p:cNvPicPr>
          <p:nvPr/>
        </p:nvPicPr>
        <p:blipFill>
          <a:blip r:embed="rId19"/>
          <a:srcRect/>
          <a:stretch>
            <a:fillRect/>
          </a:stretch>
        </p:blipFill>
        <p:spPr bwMode="auto">
          <a:xfrm>
            <a:off x="6172200" y="3200400"/>
            <a:ext cx="1447800" cy="445923"/>
          </a:xfrm>
          <a:prstGeom prst="rect">
            <a:avLst/>
          </a:prstGeom>
          <a:noFill/>
        </p:spPr>
      </p:pic>
      <p:pic>
        <p:nvPicPr>
          <p:cNvPr id="28678" name="Picture 6" descr="Pacific Sand Lance"/>
          <p:cNvPicPr>
            <a:picLocks noChangeAspect="1" noChangeArrowheads="1"/>
          </p:cNvPicPr>
          <p:nvPr/>
        </p:nvPicPr>
        <p:blipFill>
          <a:blip r:embed="rId20"/>
          <a:srcRect/>
          <a:stretch>
            <a:fillRect/>
          </a:stretch>
        </p:blipFill>
        <p:spPr bwMode="auto">
          <a:xfrm>
            <a:off x="5562600" y="3657600"/>
            <a:ext cx="1905000" cy="364919"/>
          </a:xfrm>
          <a:prstGeom prst="rect">
            <a:avLst/>
          </a:prstGeom>
          <a:noFill/>
        </p:spPr>
      </p:pic>
      <p:pic>
        <p:nvPicPr>
          <p:cNvPr id="28680" name="Picture 8" descr="Pacific Herring"/>
          <p:cNvPicPr>
            <a:picLocks noChangeAspect="1" noChangeArrowheads="1"/>
          </p:cNvPicPr>
          <p:nvPr/>
        </p:nvPicPr>
        <p:blipFill>
          <a:blip r:embed="rId21"/>
          <a:srcRect/>
          <a:stretch>
            <a:fillRect/>
          </a:stretch>
        </p:blipFill>
        <p:spPr bwMode="auto">
          <a:xfrm>
            <a:off x="5486400" y="4038600"/>
            <a:ext cx="1142999" cy="395111"/>
          </a:xfrm>
          <a:prstGeom prst="rect">
            <a:avLst/>
          </a:prstGeom>
          <a:noFill/>
        </p:spPr>
      </p:pic>
      <p:grpSp>
        <p:nvGrpSpPr>
          <p:cNvPr id="52" name="Group 51"/>
          <p:cNvGrpSpPr/>
          <p:nvPr/>
        </p:nvGrpSpPr>
        <p:grpSpPr>
          <a:xfrm>
            <a:off x="2215586" y="3886200"/>
            <a:ext cx="6721562" cy="1010097"/>
            <a:chOff x="2215586" y="3886200"/>
            <a:chExt cx="6721562" cy="1010097"/>
          </a:xfrm>
        </p:grpSpPr>
        <p:sp>
          <p:nvSpPr>
            <p:cNvPr id="23" name="TextBox 22"/>
            <p:cNvSpPr txBox="1"/>
            <p:nvPr/>
          </p:nvSpPr>
          <p:spPr>
            <a:xfrm>
              <a:off x="6629400" y="4114800"/>
              <a:ext cx="2307748" cy="276999"/>
            </a:xfrm>
            <a:prstGeom prst="rect">
              <a:avLst/>
            </a:prstGeom>
            <a:noFill/>
          </p:spPr>
          <p:txBody>
            <a:bodyPr wrap="none" rtlCol="0">
              <a:spAutoFit/>
            </a:bodyPr>
            <a:lstStyle/>
            <a:p>
              <a:r>
                <a:rPr lang="en-US" sz="1200" dirty="0" smtClean="0">
                  <a:solidFill>
                    <a:schemeClr val="bg1"/>
                  </a:solidFill>
                </a:rPr>
                <a:t>Small forage fish feed on plankton</a:t>
              </a:r>
            </a:p>
          </p:txBody>
        </p:sp>
        <p:sp>
          <p:nvSpPr>
            <p:cNvPr id="32" name="Left Arrow 31"/>
            <p:cNvSpPr/>
            <p:nvPr/>
          </p:nvSpPr>
          <p:spPr>
            <a:xfrm rot="1636341">
              <a:off x="2215586" y="4598935"/>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rot="9242703">
              <a:off x="5798953" y="4667697"/>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a:off x="4343400" y="3886200"/>
              <a:ext cx="2286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200400" y="4114800"/>
              <a:ext cx="2272225" cy="276999"/>
            </a:xfrm>
            <a:prstGeom prst="rect">
              <a:avLst/>
            </a:prstGeom>
            <a:noFill/>
          </p:spPr>
          <p:txBody>
            <a:bodyPr wrap="none" rtlCol="0">
              <a:spAutoFit/>
            </a:bodyPr>
            <a:lstStyle/>
            <a:p>
              <a:r>
                <a:rPr lang="en-US" sz="1200" dirty="0" smtClean="0">
                  <a:solidFill>
                    <a:schemeClr val="bg1"/>
                  </a:solidFill>
                </a:rPr>
                <a:t>Juvenile salmon feed on plankton</a:t>
              </a:r>
              <a:endParaRPr lang="en-US" sz="1200" dirty="0">
                <a:solidFill>
                  <a:schemeClr val="bg1"/>
                </a:solidFill>
              </a:endParaRPr>
            </a:p>
          </p:txBody>
        </p:sp>
      </p:grpSp>
      <p:grpSp>
        <p:nvGrpSpPr>
          <p:cNvPr id="51" name="Group 50"/>
          <p:cNvGrpSpPr/>
          <p:nvPr/>
        </p:nvGrpSpPr>
        <p:grpSpPr>
          <a:xfrm>
            <a:off x="152400" y="5153278"/>
            <a:ext cx="5194407" cy="1058126"/>
            <a:chOff x="152400" y="5153278"/>
            <a:chExt cx="5194407" cy="1058126"/>
          </a:xfrm>
        </p:grpSpPr>
        <p:sp>
          <p:nvSpPr>
            <p:cNvPr id="22" name="TextBox 21"/>
            <p:cNvSpPr txBox="1"/>
            <p:nvPr/>
          </p:nvSpPr>
          <p:spPr>
            <a:xfrm>
              <a:off x="152400" y="5486400"/>
              <a:ext cx="3191323" cy="276999"/>
            </a:xfrm>
            <a:prstGeom prst="rect">
              <a:avLst/>
            </a:prstGeom>
            <a:noFill/>
          </p:spPr>
          <p:txBody>
            <a:bodyPr wrap="none" rtlCol="0">
              <a:spAutoFit/>
            </a:bodyPr>
            <a:lstStyle/>
            <a:p>
              <a:r>
                <a:rPr lang="en-US" sz="1200" dirty="0" smtClean="0">
                  <a:solidFill>
                    <a:schemeClr val="bg1"/>
                  </a:solidFill>
                </a:rPr>
                <a:t>Zooplankton feed on algae and smaller plankton</a:t>
              </a:r>
              <a:endParaRPr lang="en-US" sz="1200" dirty="0">
                <a:solidFill>
                  <a:schemeClr val="bg1"/>
                </a:solidFill>
              </a:endParaRPr>
            </a:p>
          </p:txBody>
        </p:sp>
        <p:sp>
          <p:nvSpPr>
            <p:cNvPr id="45" name="Left Arrow 44"/>
            <p:cNvSpPr/>
            <p:nvPr/>
          </p:nvSpPr>
          <p:spPr>
            <a:xfrm rot="8302176">
              <a:off x="5097058" y="5560539"/>
              <a:ext cx="249749" cy="69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Arrow 45"/>
            <p:cNvSpPr/>
            <p:nvPr/>
          </p:nvSpPr>
          <p:spPr>
            <a:xfrm rot="1636341">
              <a:off x="3889856" y="6101987"/>
              <a:ext cx="385264" cy="1094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p:cNvSpPr/>
            <p:nvPr/>
          </p:nvSpPr>
          <p:spPr>
            <a:xfrm rot="8302176">
              <a:off x="4944658" y="5179539"/>
              <a:ext cx="249749" cy="69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 Arrow 47"/>
            <p:cNvSpPr/>
            <p:nvPr/>
          </p:nvSpPr>
          <p:spPr>
            <a:xfrm rot="3054009">
              <a:off x="3467323" y="5347115"/>
              <a:ext cx="461864" cy="74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ight Arrow 48"/>
          <p:cNvSpPr/>
          <p:nvPr/>
        </p:nvSpPr>
        <p:spPr>
          <a:xfrm>
            <a:off x="3124200" y="152400"/>
            <a:ext cx="2819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0" y="1981200"/>
            <a:ext cx="7715112" cy="1447800"/>
            <a:chOff x="0" y="1981200"/>
            <a:chExt cx="7715112" cy="1447800"/>
          </a:xfrm>
        </p:grpSpPr>
        <p:sp>
          <p:nvSpPr>
            <p:cNvPr id="24" name="TextBox 23"/>
            <p:cNvSpPr txBox="1"/>
            <p:nvPr/>
          </p:nvSpPr>
          <p:spPr>
            <a:xfrm>
              <a:off x="5562600" y="1981200"/>
              <a:ext cx="2152512" cy="276999"/>
            </a:xfrm>
            <a:prstGeom prst="rect">
              <a:avLst/>
            </a:prstGeom>
            <a:noFill/>
          </p:spPr>
          <p:txBody>
            <a:bodyPr wrap="none" rtlCol="0">
              <a:spAutoFit/>
            </a:bodyPr>
            <a:lstStyle/>
            <a:p>
              <a:r>
                <a:rPr lang="en-US" sz="1200" dirty="0" smtClean="0">
                  <a:solidFill>
                    <a:schemeClr val="bg1"/>
                  </a:solidFill>
                </a:rPr>
                <a:t>Adult Salmon feed on small fish</a:t>
              </a:r>
              <a:endParaRPr lang="en-US" sz="1200" dirty="0">
                <a:solidFill>
                  <a:schemeClr val="bg1"/>
                </a:solidFill>
              </a:endParaRPr>
            </a:p>
          </p:txBody>
        </p:sp>
        <p:grpSp>
          <p:nvGrpSpPr>
            <p:cNvPr id="53" name="Group 52"/>
            <p:cNvGrpSpPr/>
            <p:nvPr/>
          </p:nvGrpSpPr>
          <p:grpSpPr>
            <a:xfrm>
              <a:off x="0" y="2381697"/>
              <a:ext cx="6482788" cy="1047303"/>
              <a:chOff x="0" y="2381697"/>
              <a:chExt cx="6482788" cy="1047303"/>
            </a:xfrm>
          </p:grpSpPr>
          <p:sp>
            <p:nvSpPr>
              <p:cNvPr id="39" name="Left Arrow 38"/>
              <p:cNvSpPr/>
              <p:nvPr/>
            </p:nvSpPr>
            <p:spPr>
              <a:xfrm rot="9242703">
                <a:off x="2446154" y="2381697"/>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p:cNvSpPr/>
              <p:nvPr/>
            </p:nvSpPr>
            <p:spPr>
              <a:xfrm rot="1636341">
                <a:off x="5644588" y="2693936"/>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a:off x="4343400" y="2743200"/>
                <a:ext cx="2286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200400" y="2895600"/>
                <a:ext cx="2564163" cy="276999"/>
              </a:xfrm>
              <a:prstGeom prst="rect">
                <a:avLst/>
              </a:prstGeom>
              <a:noFill/>
            </p:spPr>
            <p:txBody>
              <a:bodyPr wrap="none" rtlCol="0">
                <a:spAutoFit/>
              </a:bodyPr>
              <a:lstStyle/>
              <a:p>
                <a:r>
                  <a:rPr lang="en-US" sz="1200" dirty="0" smtClean="0">
                    <a:solidFill>
                      <a:schemeClr val="bg1"/>
                    </a:solidFill>
                  </a:rPr>
                  <a:t>Juvenile salmon can be prey for adults</a:t>
                </a:r>
                <a:endParaRPr lang="en-US" sz="1200" dirty="0">
                  <a:solidFill>
                    <a:schemeClr val="bg1"/>
                  </a:solidFill>
                </a:endParaRPr>
              </a:p>
            </p:txBody>
          </p:sp>
          <p:sp>
            <p:nvSpPr>
              <p:cNvPr id="50" name="TextBox 49"/>
              <p:cNvSpPr txBox="1"/>
              <p:nvPr/>
            </p:nvSpPr>
            <p:spPr>
              <a:xfrm>
                <a:off x="0" y="2514600"/>
                <a:ext cx="2537041" cy="276999"/>
              </a:xfrm>
              <a:prstGeom prst="rect">
                <a:avLst/>
              </a:prstGeom>
              <a:noFill/>
            </p:spPr>
            <p:txBody>
              <a:bodyPr wrap="none" rtlCol="0">
                <a:spAutoFit/>
              </a:bodyPr>
              <a:lstStyle/>
              <a:p>
                <a:r>
                  <a:rPr lang="en-US" sz="1200" dirty="0" smtClean="0">
                    <a:solidFill>
                      <a:schemeClr val="bg1"/>
                    </a:solidFill>
                  </a:rPr>
                  <a:t>Anchovies are common schooling fish</a:t>
                </a:r>
                <a:endParaRPr lang="en-US" sz="1200" dirty="0">
                  <a:solidFill>
                    <a:schemeClr val="bg1"/>
                  </a:solidFill>
                </a:endParaRPr>
              </a:p>
            </p:txBody>
          </p:sp>
        </p:gr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20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2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2000"/>
                                        <p:tgtEl>
                                          <p:spTgt spid="5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381000"/>
          </a:xfrm>
        </p:spPr>
        <p:txBody>
          <a:bodyPr>
            <a:noAutofit/>
          </a:bodyPr>
          <a:lstStyle/>
          <a:p>
            <a:r>
              <a:rPr lang="en-US" sz="3200" dirty="0" smtClean="0"/>
              <a:t>Trophic Levels</a:t>
            </a:r>
            <a:endParaRPr lang="en-US" sz="3200" dirty="0"/>
          </a:p>
        </p:txBody>
      </p:sp>
      <p:grpSp>
        <p:nvGrpSpPr>
          <p:cNvPr id="4" name="Group 23"/>
          <p:cNvGrpSpPr>
            <a:grpSpLocks/>
          </p:cNvGrpSpPr>
          <p:nvPr/>
        </p:nvGrpSpPr>
        <p:grpSpPr bwMode="auto">
          <a:xfrm>
            <a:off x="304800" y="1219200"/>
            <a:ext cx="8523287" cy="5334000"/>
            <a:chOff x="247" y="768"/>
            <a:chExt cx="5215" cy="2398"/>
          </a:xfrm>
        </p:grpSpPr>
        <p:sp>
          <p:nvSpPr>
            <p:cNvPr id="5" name="Text Box 14"/>
            <p:cNvSpPr txBox="1">
              <a:spLocks noChangeArrowheads="1"/>
            </p:cNvSpPr>
            <p:nvPr/>
          </p:nvSpPr>
          <p:spPr bwMode="auto">
            <a:xfrm>
              <a:off x="288" y="2880"/>
              <a:ext cx="397" cy="100"/>
            </a:xfrm>
            <a:prstGeom prst="rect">
              <a:avLst/>
            </a:prstGeom>
            <a:noFill/>
            <a:ln w="9525">
              <a:noFill/>
              <a:miter lim="800000"/>
              <a:headEnd/>
              <a:tailEnd/>
            </a:ln>
            <a:effectLst/>
          </p:spPr>
          <p:txBody>
            <a:bodyPr wrap="none">
              <a:spAutoFit/>
            </a:bodyPr>
            <a:lstStyle/>
            <a:p>
              <a:r>
                <a:rPr lang="en-US" sz="800"/>
                <a:t>Producers</a:t>
              </a:r>
            </a:p>
          </p:txBody>
        </p:sp>
        <p:sp>
          <p:nvSpPr>
            <p:cNvPr id="6" name="Rectangle 4"/>
            <p:cNvSpPr>
              <a:spLocks noChangeAspect="1" noChangeArrowheads="1"/>
            </p:cNvSpPr>
            <p:nvPr/>
          </p:nvSpPr>
          <p:spPr bwMode="auto">
            <a:xfrm>
              <a:off x="682" y="2688"/>
              <a:ext cx="4780" cy="478"/>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a:t>10,000 energy units - Phytoplankton</a:t>
              </a:r>
            </a:p>
          </p:txBody>
        </p:sp>
        <p:sp>
          <p:nvSpPr>
            <p:cNvPr id="7" name="Rectangle 5"/>
            <p:cNvSpPr>
              <a:spLocks noChangeAspect="1" noChangeArrowheads="1"/>
            </p:cNvSpPr>
            <p:nvPr/>
          </p:nvSpPr>
          <p:spPr bwMode="auto">
            <a:xfrm>
              <a:off x="682" y="2208"/>
              <a:ext cx="482" cy="47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 name="Rectangle 6"/>
            <p:cNvSpPr>
              <a:spLocks noChangeArrowheads="1"/>
            </p:cNvSpPr>
            <p:nvPr/>
          </p:nvSpPr>
          <p:spPr bwMode="auto">
            <a:xfrm>
              <a:off x="682" y="1728"/>
              <a:ext cx="52" cy="47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 name="Rectangle 7"/>
            <p:cNvSpPr>
              <a:spLocks noChangeArrowheads="1"/>
            </p:cNvSpPr>
            <p:nvPr/>
          </p:nvSpPr>
          <p:spPr bwMode="auto">
            <a:xfrm>
              <a:off x="682" y="1248"/>
              <a:ext cx="12" cy="47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 name="Text Box 9"/>
            <p:cNvSpPr txBox="1">
              <a:spLocks noChangeArrowheads="1"/>
            </p:cNvSpPr>
            <p:nvPr/>
          </p:nvSpPr>
          <p:spPr bwMode="auto">
            <a:xfrm>
              <a:off x="1162" y="2400"/>
              <a:ext cx="3328" cy="159"/>
            </a:xfrm>
            <a:prstGeom prst="rect">
              <a:avLst/>
            </a:prstGeom>
            <a:noFill/>
            <a:ln w="9525">
              <a:noFill/>
              <a:miter lim="800000"/>
              <a:headEnd/>
              <a:tailEnd/>
            </a:ln>
            <a:effectLst/>
          </p:spPr>
          <p:txBody>
            <a:bodyPr wrap="square">
              <a:spAutoFit/>
            </a:bodyPr>
            <a:lstStyle/>
            <a:p>
              <a:pPr>
                <a:spcBef>
                  <a:spcPct val="50000"/>
                </a:spcBef>
              </a:pPr>
              <a:r>
                <a:rPr lang="en-US" sz="1600" dirty="0"/>
                <a:t>1000 energy units – zooplankton and tiny filter-feeders</a:t>
              </a:r>
            </a:p>
          </p:txBody>
        </p:sp>
        <p:sp>
          <p:nvSpPr>
            <p:cNvPr id="11" name="Text Box 10"/>
            <p:cNvSpPr txBox="1">
              <a:spLocks noChangeArrowheads="1"/>
            </p:cNvSpPr>
            <p:nvPr/>
          </p:nvSpPr>
          <p:spPr bwMode="auto">
            <a:xfrm>
              <a:off x="720" y="1893"/>
              <a:ext cx="3257" cy="159"/>
            </a:xfrm>
            <a:prstGeom prst="rect">
              <a:avLst/>
            </a:prstGeom>
            <a:noFill/>
            <a:ln w="9525">
              <a:noFill/>
              <a:miter lim="800000"/>
              <a:headEnd/>
              <a:tailEnd/>
            </a:ln>
            <a:effectLst/>
          </p:spPr>
          <p:txBody>
            <a:bodyPr wrap="square">
              <a:spAutoFit/>
            </a:bodyPr>
            <a:lstStyle/>
            <a:p>
              <a:r>
                <a:rPr lang="en-US" sz="1600"/>
                <a:t>100 energy units – small fish and filter-predators like jellyfish</a:t>
              </a:r>
            </a:p>
          </p:txBody>
        </p:sp>
        <p:sp>
          <p:nvSpPr>
            <p:cNvPr id="12" name="Text Box 11"/>
            <p:cNvSpPr txBox="1">
              <a:spLocks noChangeArrowheads="1"/>
            </p:cNvSpPr>
            <p:nvPr/>
          </p:nvSpPr>
          <p:spPr bwMode="auto">
            <a:xfrm>
              <a:off x="672" y="1413"/>
              <a:ext cx="4158" cy="159"/>
            </a:xfrm>
            <a:prstGeom prst="rect">
              <a:avLst/>
            </a:prstGeom>
            <a:noFill/>
            <a:ln w="9525">
              <a:noFill/>
              <a:miter lim="800000"/>
              <a:headEnd/>
              <a:tailEnd/>
            </a:ln>
            <a:effectLst/>
          </p:spPr>
          <p:txBody>
            <a:bodyPr wrap="none">
              <a:spAutoFit/>
            </a:bodyPr>
            <a:lstStyle/>
            <a:p>
              <a:r>
                <a:rPr lang="en-US" sz="1600" dirty="0"/>
                <a:t>10 energy units – large fish and other predators (squid, </a:t>
              </a:r>
              <a:r>
                <a:rPr lang="en-US" sz="1600" dirty="0" smtClean="0"/>
                <a:t>salmon, seals</a:t>
              </a:r>
              <a:r>
                <a:rPr lang="en-US" sz="1600" dirty="0"/>
                <a:t>, </a:t>
              </a:r>
              <a:r>
                <a:rPr lang="en-US" sz="1600" dirty="0" smtClean="0"/>
                <a:t>tuna, etc</a:t>
              </a:r>
              <a:r>
                <a:rPr lang="en-US" sz="1600" dirty="0"/>
                <a:t>)</a:t>
              </a:r>
            </a:p>
          </p:txBody>
        </p:sp>
        <p:sp>
          <p:nvSpPr>
            <p:cNvPr id="13" name="Rectangle 16"/>
            <p:cNvSpPr>
              <a:spLocks noChangeArrowheads="1"/>
            </p:cNvSpPr>
            <p:nvPr/>
          </p:nvSpPr>
          <p:spPr bwMode="auto">
            <a:xfrm>
              <a:off x="682" y="768"/>
              <a:ext cx="1" cy="47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Text Box 17"/>
            <p:cNvSpPr txBox="1">
              <a:spLocks noChangeArrowheads="1"/>
            </p:cNvSpPr>
            <p:nvPr/>
          </p:nvSpPr>
          <p:spPr bwMode="auto">
            <a:xfrm>
              <a:off x="672" y="933"/>
              <a:ext cx="4102" cy="159"/>
            </a:xfrm>
            <a:prstGeom prst="rect">
              <a:avLst/>
            </a:prstGeom>
            <a:noFill/>
            <a:ln w="9525">
              <a:noFill/>
              <a:miter lim="800000"/>
              <a:headEnd/>
              <a:tailEnd/>
            </a:ln>
            <a:effectLst/>
          </p:spPr>
          <p:txBody>
            <a:bodyPr wrap="none">
              <a:spAutoFit/>
            </a:bodyPr>
            <a:lstStyle/>
            <a:p>
              <a:r>
                <a:rPr lang="en-US" sz="1600" dirty="0"/>
                <a:t>1 energy unit – sharks, eagles, killer </a:t>
              </a:r>
              <a:r>
                <a:rPr lang="en-US" sz="1600" dirty="0" smtClean="0"/>
                <a:t>whales, marlins, </a:t>
              </a:r>
              <a:r>
                <a:rPr lang="en-US" sz="1600" dirty="0"/>
                <a:t>and other large predators</a:t>
              </a:r>
            </a:p>
          </p:txBody>
        </p:sp>
        <p:sp>
          <p:nvSpPr>
            <p:cNvPr id="15" name="Text Box 18"/>
            <p:cNvSpPr txBox="1">
              <a:spLocks noChangeArrowheads="1"/>
            </p:cNvSpPr>
            <p:nvPr/>
          </p:nvSpPr>
          <p:spPr bwMode="auto">
            <a:xfrm>
              <a:off x="294" y="2352"/>
              <a:ext cx="431" cy="158"/>
            </a:xfrm>
            <a:prstGeom prst="rect">
              <a:avLst/>
            </a:prstGeom>
            <a:noFill/>
            <a:ln w="9525">
              <a:noFill/>
              <a:miter lim="800000"/>
              <a:headEnd/>
              <a:tailEnd/>
            </a:ln>
            <a:effectLst/>
          </p:spPr>
          <p:txBody>
            <a:bodyPr wrap="none">
              <a:spAutoFit/>
            </a:bodyPr>
            <a:lstStyle/>
            <a:p>
              <a:pPr algn="ctr"/>
              <a:r>
                <a:rPr lang="en-US" sz="800"/>
                <a:t>Primary </a:t>
              </a:r>
            </a:p>
            <a:p>
              <a:pPr algn="ctr"/>
              <a:r>
                <a:rPr lang="en-US" sz="800"/>
                <a:t>Consumers</a:t>
              </a:r>
            </a:p>
          </p:txBody>
        </p:sp>
        <p:sp>
          <p:nvSpPr>
            <p:cNvPr id="16" name="Text Box 19"/>
            <p:cNvSpPr txBox="1">
              <a:spLocks noChangeArrowheads="1"/>
            </p:cNvSpPr>
            <p:nvPr/>
          </p:nvSpPr>
          <p:spPr bwMode="auto">
            <a:xfrm>
              <a:off x="247" y="1872"/>
              <a:ext cx="470" cy="172"/>
            </a:xfrm>
            <a:prstGeom prst="rect">
              <a:avLst/>
            </a:prstGeom>
            <a:noFill/>
            <a:ln w="9525">
              <a:noFill/>
              <a:miter lim="800000"/>
              <a:headEnd/>
              <a:tailEnd/>
            </a:ln>
            <a:effectLst/>
          </p:spPr>
          <p:txBody>
            <a:bodyPr wrap="none">
              <a:spAutoFit/>
            </a:bodyPr>
            <a:lstStyle/>
            <a:p>
              <a:pPr algn="ctr"/>
              <a:r>
                <a:rPr lang="en-US" sz="900"/>
                <a:t>Secondary </a:t>
              </a:r>
            </a:p>
            <a:p>
              <a:pPr algn="ctr"/>
              <a:r>
                <a:rPr lang="en-US" sz="900"/>
                <a:t>Consumers</a:t>
              </a:r>
            </a:p>
          </p:txBody>
        </p:sp>
        <p:sp>
          <p:nvSpPr>
            <p:cNvPr id="17" name="Text Box 21"/>
            <p:cNvSpPr txBox="1">
              <a:spLocks noChangeArrowheads="1"/>
            </p:cNvSpPr>
            <p:nvPr/>
          </p:nvSpPr>
          <p:spPr bwMode="auto">
            <a:xfrm>
              <a:off x="294" y="1440"/>
              <a:ext cx="432" cy="158"/>
            </a:xfrm>
            <a:prstGeom prst="rect">
              <a:avLst/>
            </a:prstGeom>
            <a:noFill/>
            <a:ln w="9525">
              <a:noFill/>
              <a:miter lim="800000"/>
              <a:headEnd/>
              <a:tailEnd/>
            </a:ln>
            <a:effectLst/>
          </p:spPr>
          <p:txBody>
            <a:bodyPr wrap="none">
              <a:spAutoFit/>
            </a:bodyPr>
            <a:lstStyle/>
            <a:p>
              <a:pPr algn="ctr"/>
              <a:r>
                <a:rPr lang="en-US" sz="800"/>
                <a:t>Tertiary </a:t>
              </a:r>
            </a:p>
            <a:p>
              <a:pPr algn="ctr"/>
              <a:r>
                <a:rPr lang="en-US" sz="800"/>
                <a:t>Consumers</a:t>
              </a:r>
            </a:p>
          </p:txBody>
        </p:sp>
        <p:sp>
          <p:nvSpPr>
            <p:cNvPr id="18" name="Text Box 22"/>
            <p:cNvSpPr txBox="1">
              <a:spLocks noChangeArrowheads="1"/>
            </p:cNvSpPr>
            <p:nvPr/>
          </p:nvSpPr>
          <p:spPr bwMode="auto">
            <a:xfrm>
              <a:off x="294" y="912"/>
              <a:ext cx="432" cy="158"/>
            </a:xfrm>
            <a:prstGeom prst="rect">
              <a:avLst/>
            </a:prstGeom>
            <a:noFill/>
            <a:ln w="9525">
              <a:noFill/>
              <a:miter lim="800000"/>
              <a:headEnd/>
              <a:tailEnd/>
            </a:ln>
            <a:effectLst/>
          </p:spPr>
          <p:txBody>
            <a:bodyPr wrap="none">
              <a:spAutoFit/>
            </a:bodyPr>
            <a:lstStyle/>
            <a:p>
              <a:pPr algn="ctr"/>
              <a:r>
                <a:rPr lang="en-US" sz="800"/>
                <a:t>4</a:t>
              </a:r>
              <a:r>
                <a:rPr lang="en-US" sz="800" baseline="30000"/>
                <a:t>th</a:t>
              </a:r>
              <a:r>
                <a:rPr lang="en-US" sz="800"/>
                <a:t> level </a:t>
              </a:r>
            </a:p>
            <a:p>
              <a:pPr algn="ctr"/>
              <a:r>
                <a:rPr lang="en-US" sz="800"/>
                <a:t>Consumers</a:t>
              </a:r>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err="1" smtClean="0"/>
              <a:t>Biomagnification</a:t>
            </a:r>
            <a:endParaRPr lang="en-US" sz="3200" dirty="0"/>
          </a:p>
        </p:txBody>
      </p:sp>
      <p:grpSp>
        <p:nvGrpSpPr>
          <p:cNvPr id="20" name="Group 19"/>
          <p:cNvGrpSpPr/>
          <p:nvPr/>
        </p:nvGrpSpPr>
        <p:grpSpPr>
          <a:xfrm>
            <a:off x="152400" y="1219200"/>
            <a:ext cx="8839200" cy="5334000"/>
            <a:chOff x="304800" y="1600200"/>
            <a:chExt cx="8615981" cy="4980074"/>
          </a:xfrm>
        </p:grpSpPr>
        <p:sp>
          <p:nvSpPr>
            <p:cNvPr id="5" name="Text Box 14"/>
            <p:cNvSpPr txBox="1">
              <a:spLocks noChangeArrowheads="1"/>
            </p:cNvSpPr>
            <p:nvPr/>
          </p:nvSpPr>
          <p:spPr bwMode="auto">
            <a:xfrm>
              <a:off x="371810" y="5944299"/>
              <a:ext cx="648849" cy="212902"/>
            </a:xfrm>
            <a:prstGeom prst="rect">
              <a:avLst/>
            </a:prstGeom>
            <a:noFill/>
            <a:ln w="9525">
              <a:noFill/>
              <a:miter lim="800000"/>
              <a:headEnd/>
              <a:tailEnd/>
            </a:ln>
            <a:effectLst/>
          </p:spPr>
          <p:txBody>
            <a:bodyPr wrap="none">
              <a:spAutoFit/>
            </a:bodyPr>
            <a:lstStyle/>
            <a:p>
              <a:r>
                <a:rPr lang="en-US" sz="800" dirty="0" smtClean="0"/>
                <a:t>Producers</a:t>
              </a:r>
              <a:endParaRPr lang="en-US" sz="800" dirty="0"/>
            </a:p>
          </p:txBody>
        </p:sp>
        <p:sp>
          <p:nvSpPr>
            <p:cNvPr id="10" name="Text Box 9"/>
            <p:cNvSpPr txBox="1">
              <a:spLocks noChangeArrowheads="1"/>
            </p:cNvSpPr>
            <p:nvPr/>
          </p:nvSpPr>
          <p:spPr bwMode="auto">
            <a:xfrm>
              <a:off x="1066800" y="4876800"/>
              <a:ext cx="47244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t>10 chemical </a:t>
              </a:r>
              <a:r>
                <a:rPr lang="en-US" sz="1600" dirty="0"/>
                <a:t>units – zooplankton and tiny filter-feeders</a:t>
              </a:r>
            </a:p>
          </p:txBody>
        </p:sp>
        <p:sp>
          <p:nvSpPr>
            <p:cNvPr id="11" name="Text Box 10"/>
            <p:cNvSpPr txBox="1">
              <a:spLocks noChangeArrowheads="1"/>
            </p:cNvSpPr>
            <p:nvPr/>
          </p:nvSpPr>
          <p:spPr bwMode="auto">
            <a:xfrm>
              <a:off x="1077861" y="3842952"/>
              <a:ext cx="5703939" cy="338554"/>
            </a:xfrm>
            <a:prstGeom prst="rect">
              <a:avLst/>
            </a:prstGeom>
            <a:noFill/>
            <a:ln w="9525">
              <a:noFill/>
              <a:miter lim="800000"/>
              <a:headEnd/>
              <a:tailEnd/>
            </a:ln>
            <a:effectLst/>
          </p:spPr>
          <p:txBody>
            <a:bodyPr wrap="square">
              <a:spAutoFit/>
            </a:bodyPr>
            <a:lstStyle/>
            <a:p>
              <a:r>
                <a:rPr lang="en-US" sz="1600" dirty="0"/>
                <a:t>100 </a:t>
              </a:r>
              <a:r>
                <a:rPr lang="en-US" sz="1600" dirty="0" smtClean="0"/>
                <a:t>chemical </a:t>
              </a:r>
              <a:r>
                <a:rPr lang="en-US" sz="1600" dirty="0"/>
                <a:t>units – small fish and filter-predators like jellyfish</a:t>
              </a:r>
            </a:p>
          </p:txBody>
        </p:sp>
        <p:sp>
          <p:nvSpPr>
            <p:cNvPr id="12" name="Text Box 11"/>
            <p:cNvSpPr txBox="1">
              <a:spLocks noChangeArrowheads="1"/>
            </p:cNvSpPr>
            <p:nvPr/>
          </p:nvSpPr>
          <p:spPr bwMode="auto">
            <a:xfrm>
              <a:off x="1752600" y="2971800"/>
              <a:ext cx="7168181" cy="338554"/>
            </a:xfrm>
            <a:prstGeom prst="rect">
              <a:avLst/>
            </a:prstGeom>
            <a:noFill/>
            <a:ln w="9525">
              <a:noFill/>
              <a:miter lim="800000"/>
              <a:headEnd/>
              <a:tailEnd/>
            </a:ln>
            <a:effectLst/>
          </p:spPr>
          <p:txBody>
            <a:bodyPr wrap="none">
              <a:spAutoFit/>
            </a:bodyPr>
            <a:lstStyle/>
            <a:p>
              <a:r>
                <a:rPr lang="en-US" sz="1600" dirty="0" smtClean="0"/>
                <a:t>1000 chemical units </a:t>
              </a:r>
              <a:r>
                <a:rPr lang="en-US" sz="1600" dirty="0"/>
                <a:t>– large fish and other predators (squid, </a:t>
              </a:r>
              <a:r>
                <a:rPr lang="en-US" sz="1600" dirty="0" smtClean="0"/>
                <a:t>salmon, seals</a:t>
              </a:r>
              <a:r>
                <a:rPr lang="en-US" sz="1600" dirty="0"/>
                <a:t>, </a:t>
              </a:r>
              <a:r>
                <a:rPr lang="en-US" sz="1600" dirty="0" smtClean="0"/>
                <a:t>tuna, etc</a:t>
              </a:r>
              <a:r>
                <a:rPr lang="en-US" sz="1600" dirty="0"/>
                <a:t>)</a:t>
              </a:r>
            </a:p>
          </p:txBody>
        </p:sp>
        <p:sp>
          <p:nvSpPr>
            <p:cNvPr id="13" name="Rectangle 16"/>
            <p:cNvSpPr>
              <a:spLocks noChangeArrowheads="1"/>
            </p:cNvSpPr>
            <p:nvPr/>
          </p:nvSpPr>
          <p:spPr bwMode="auto">
            <a:xfrm>
              <a:off x="990600" y="5562600"/>
              <a:ext cx="1634" cy="101767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Text Box 18"/>
            <p:cNvSpPr txBox="1">
              <a:spLocks noChangeArrowheads="1"/>
            </p:cNvSpPr>
            <p:nvPr/>
          </p:nvSpPr>
          <p:spPr bwMode="auto">
            <a:xfrm>
              <a:off x="381616" y="4820174"/>
              <a:ext cx="704417" cy="336386"/>
            </a:xfrm>
            <a:prstGeom prst="rect">
              <a:avLst/>
            </a:prstGeom>
            <a:noFill/>
            <a:ln w="9525">
              <a:noFill/>
              <a:miter lim="800000"/>
              <a:headEnd/>
              <a:tailEnd/>
            </a:ln>
            <a:effectLst/>
          </p:spPr>
          <p:txBody>
            <a:bodyPr wrap="none">
              <a:spAutoFit/>
            </a:bodyPr>
            <a:lstStyle/>
            <a:p>
              <a:pPr algn="ctr"/>
              <a:r>
                <a:rPr lang="en-US" sz="800" dirty="0" smtClean="0"/>
                <a:t>Primary </a:t>
              </a:r>
              <a:endParaRPr lang="en-US" sz="800" dirty="0"/>
            </a:p>
            <a:p>
              <a:pPr algn="ctr"/>
              <a:r>
                <a:rPr lang="en-US" sz="800" dirty="0"/>
                <a:t>Consumers</a:t>
              </a:r>
            </a:p>
          </p:txBody>
        </p:sp>
        <p:sp>
          <p:nvSpPr>
            <p:cNvPr id="16" name="Text Box 19"/>
            <p:cNvSpPr txBox="1">
              <a:spLocks noChangeArrowheads="1"/>
            </p:cNvSpPr>
            <p:nvPr/>
          </p:nvSpPr>
          <p:spPr bwMode="auto">
            <a:xfrm>
              <a:off x="304800" y="3798243"/>
              <a:ext cx="768158" cy="366192"/>
            </a:xfrm>
            <a:prstGeom prst="rect">
              <a:avLst/>
            </a:prstGeom>
            <a:noFill/>
            <a:ln w="9525">
              <a:noFill/>
              <a:miter lim="800000"/>
              <a:headEnd/>
              <a:tailEnd/>
            </a:ln>
            <a:effectLst/>
          </p:spPr>
          <p:txBody>
            <a:bodyPr wrap="none">
              <a:spAutoFit/>
            </a:bodyPr>
            <a:lstStyle/>
            <a:p>
              <a:pPr algn="ctr"/>
              <a:r>
                <a:rPr lang="en-US" sz="900" dirty="0"/>
                <a:t>Secondary </a:t>
              </a:r>
            </a:p>
            <a:p>
              <a:pPr algn="ctr"/>
              <a:r>
                <a:rPr lang="en-US" sz="900" dirty="0"/>
                <a:t>Consumers</a:t>
              </a:r>
            </a:p>
          </p:txBody>
        </p:sp>
        <p:sp>
          <p:nvSpPr>
            <p:cNvPr id="17" name="Text Box 21"/>
            <p:cNvSpPr txBox="1">
              <a:spLocks noChangeArrowheads="1"/>
            </p:cNvSpPr>
            <p:nvPr/>
          </p:nvSpPr>
          <p:spPr bwMode="auto">
            <a:xfrm>
              <a:off x="381616" y="2878504"/>
              <a:ext cx="706052" cy="336386"/>
            </a:xfrm>
            <a:prstGeom prst="rect">
              <a:avLst/>
            </a:prstGeom>
            <a:noFill/>
            <a:ln w="9525">
              <a:noFill/>
              <a:miter lim="800000"/>
              <a:headEnd/>
              <a:tailEnd/>
            </a:ln>
            <a:effectLst/>
          </p:spPr>
          <p:txBody>
            <a:bodyPr wrap="none">
              <a:spAutoFit/>
            </a:bodyPr>
            <a:lstStyle/>
            <a:p>
              <a:pPr algn="ctr"/>
              <a:r>
                <a:rPr lang="en-US" sz="800" dirty="0" smtClean="0"/>
                <a:t>Tertiary </a:t>
              </a:r>
              <a:endParaRPr lang="en-US" sz="800" dirty="0"/>
            </a:p>
            <a:p>
              <a:pPr algn="ctr"/>
              <a:r>
                <a:rPr lang="en-US" sz="800" dirty="0"/>
                <a:t>Consumers</a:t>
              </a:r>
            </a:p>
          </p:txBody>
        </p:sp>
        <p:sp>
          <p:nvSpPr>
            <p:cNvPr id="18" name="Text Box 22"/>
            <p:cNvSpPr txBox="1">
              <a:spLocks noChangeArrowheads="1"/>
            </p:cNvSpPr>
            <p:nvPr/>
          </p:nvSpPr>
          <p:spPr bwMode="auto">
            <a:xfrm>
              <a:off x="381616" y="1754379"/>
              <a:ext cx="706052" cy="336386"/>
            </a:xfrm>
            <a:prstGeom prst="rect">
              <a:avLst/>
            </a:prstGeom>
            <a:noFill/>
            <a:ln w="9525">
              <a:noFill/>
              <a:miter lim="800000"/>
              <a:headEnd/>
              <a:tailEnd/>
            </a:ln>
            <a:effectLst/>
          </p:spPr>
          <p:txBody>
            <a:bodyPr wrap="none">
              <a:spAutoFit/>
            </a:bodyPr>
            <a:lstStyle/>
            <a:p>
              <a:pPr algn="ctr"/>
              <a:r>
                <a:rPr lang="en-US" sz="800" dirty="0" smtClean="0"/>
                <a:t>4</a:t>
              </a:r>
              <a:r>
                <a:rPr lang="en-US" sz="800" baseline="30000" dirty="0" smtClean="0"/>
                <a:t>th</a:t>
              </a:r>
              <a:r>
                <a:rPr lang="en-US" sz="800" dirty="0" smtClean="0"/>
                <a:t> level </a:t>
              </a:r>
            </a:p>
            <a:p>
              <a:pPr algn="ctr"/>
              <a:r>
                <a:rPr lang="en-US" sz="800" dirty="0" smtClean="0"/>
                <a:t>Consumers</a:t>
              </a:r>
              <a:endParaRPr lang="en-US" sz="800" dirty="0"/>
            </a:p>
          </p:txBody>
        </p:sp>
        <p:sp>
          <p:nvSpPr>
            <p:cNvPr id="9" name="Rectangle 7"/>
            <p:cNvSpPr>
              <a:spLocks noChangeArrowheads="1"/>
            </p:cNvSpPr>
            <p:nvPr/>
          </p:nvSpPr>
          <p:spPr bwMode="auto">
            <a:xfrm>
              <a:off x="990600" y="4572000"/>
              <a:ext cx="19613" cy="101767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 name="Rectangle 6"/>
            <p:cNvSpPr>
              <a:spLocks noChangeArrowheads="1"/>
            </p:cNvSpPr>
            <p:nvPr/>
          </p:nvSpPr>
          <p:spPr bwMode="auto">
            <a:xfrm>
              <a:off x="990600" y="3581400"/>
              <a:ext cx="84988" cy="101767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 name="Rectangle 5"/>
            <p:cNvSpPr>
              <a:spLocks noChangeAspect="1" noChangeArrowheads="1"/>
            </p:cNvSpPr>
            <p:nvPr/>
          </p:nvSpPr>
          <p:spPr bwMode="auto">
            <a:xfrm>
              <a:off x="990600" y="2590800"/>
              <a:ext cx="787771" cy="101767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 name="Rectangle 4"/>
            <p:cNvSpPr>
              <a:spLocks noChangeAspect="1" noChangeArrowheads="1"/>
            </p:cNvSpPr>
            <p:nvPr/>
          </p:nvSpPr>
          <p:spPr bwMode="auto">
            <a:xfrm>
              <a:off x="990600" y="1600200"/>
              <a:ext cx="7812332" cy="1017674"/>
            </a:xfrm>
            <a:prstGeom prst="rect">
              <a:avLst/>
            </a:prstGeom>
            <a:solidFill>
              <a:schemeClr val="accent1"/>
            </a:solidFill>
            <a:ln w="9525">
              <a:solidFill>
                <a:schemeClr val="tx1"/>
              </a:solidFill>
              <a:miter lim="800000"/>
              <a:headEnd/>
              <a:tailEnd/>
            </a:ln>
            <a:effectLst/>
          </p:spPr>
          <p:txBody>
            <a:bodyPr wrap="none" anchor="ctr"/>
            <a:lstStyle/>
            <a:p>
              <a:pPr algn="ctr"/>
              <a:endParaRPr lang="en-US" sz="1200" dirty="0"/>
            </a:p>
          </p:txBody>
        </p:sp>
        <p:sp>
          <p:nvSpPr>
            <p:cNvPr id="19" name="TextBox 18"/>
            <p:cNvSpPr txBox="1"/>
            <p:nvPr/>
          </p:nvSpPr>
          <p:spPr>
            <a:xfrm>
              <a:off x="1066800" y="5867400"/>
              <a:ext cx="2917466" cy="338554"/>
            </a:xfrm>
            <a:prstGeom prst="rect">
              <a:avLst/>
            </a:prstGeom>
            <a:noFill/>
          </p:spPr>
          <p:txBody>
            <a:bodyPr wrap="none" rtlCol="0">
              <a:spAutoFit/>
            </a:bodyPr>
            <a:lstStyle/>
            <a:p>
              <a:pPr algn="ctr"/>
              <a:r>
                <a:rPr lang="en-US" sz="1600" dirty="0" smtClean="0"/>
                <a:t>1 unit – Phytoplankton and algae</a:t>
              </a:r>
              <a:endParaRPr lang="en-US" sz="1600" dirty="0"/>
            </a:p>
          </p:txBody>
        </p:sp>
        <p:sp>
          <p:nvSpPr>
            <p:cNvPr id="14" name="Text Box 17"/>
            <p:cNvSpPr txBox="1">
              <a:spLocks noChangeArrowheads="1"/>
            </p:cNvSpPr>
            <p:nvPr/>
          </p:nvSpPr>
          <p:spPr bwMode="auto">
            <a:xfrm>
              <a:off x="1219200" y="1905000"/>
              <a:ext cx="7370223" cy="338554"/>
            </a:xfrm>
            <a:prstGeom prst="rect">
              <a:avLst/>
            </a:prstGeom>
            <a:noFill/>
            <a:ln w="9525">
              <a:noFill/>
              <a:miter lim="800000"/>
              <a:headEnd/>
              <a:tailEnd/>
            </a:ln>
            <a:effectLst/>
          </p:spPr>
          <p:txBody>
            <a:bodyPr wrap="none">
              <a:spAutoFit/>
            </a:bodyPr>
            <a:lstStyle/>
            <a:p>
              <a:r>
                <a:rPr lang="en-US" sz="1600" dirty="0" smtClean="0"/>
                <a:t>10,000 chemical units– </a:t>
              </a:r>
              <a:r>
                <a:rPr lang="en-US" sz="1600" dirty="0"/>
                <a:t>sharks, eagles, killer </a:t>
              </a:r>
              <a:r>
                <a:rPr lang="en-US" sz="1600" dirty="0" smtClean="0"/>
                <a:t>whales, marlins, </a:t>
              </a:r>
              <a:r>
                <a:rPr lang="en-US" sz="1600" dirty="0"/>
                <a:t>and other large predators</a:t>
              </a:r>
            </a:p>
          </p:txBody>
        </p:sp>
      </p:grpSp>
      <p:pic>
        <p:nvPicPr>
          <p:cNvPr id="21" name="Picture 6" descr="food"/>
          <p:cNvPicPr>
            <a:picLocks noChangeAspect="1" noChangeArrowheads="1"/>
          </p:cNvPicPr>
          <p:nvPr/>
        </p:nvPicPr>
        <p:blipFill>
          <a:blip r:embed="rId3"/>
          <a:srcRect/>
          <a:stretch>
            <a:fillRect/>
          </a:stretch>
        </p:blipFill>
        <p:spPr bwMode="auto">
          <a:xfrm>
            <a:off x="5847600" y="4191000"/>
            <a:ext cx="3168000" cy="2514600"/>
          </a:xfrm>
          <a:prstGeom prst="rect">
            <a:avLst/>
          </a:prstGeom>
          <a:noFill/>
          <a:ln w="9525">
            <a:solidFill>
              <a:schemeClr val="tx1"/>
            </a:solidFill>
            <a:miter lim="800000"/>
            <a:headEnd/>
            <a:tailEnd/>
          </a:ln>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6" name="Picture 22" descr="Image:Phycomyces4.jpg">
            <a:hlinkClick r:id="rId3"/>
          </p:cNvPr>
          <p:cNvPicPr>
            <a:picLocks noChangeAspect="1" noChangeArrowheads="1"/>
          </p:cNvPicPr>
          <p:nvPr/>
        </p:nvPicPr>
        <p:blipFill>
          <a:blip r:embed="rId4"/>
          <a:srcRect/>
          <a:stretch>
            <a:fillRect/>
          </a:stretch>
        </p:blipFill>
        <p:spPr bwMode="auto">
          <a:xfrm>
            <a:off x="0" y="0"/>
            <a:ext cx="2971800" cy="2339170"/>
          </a:xfrm>
          <a:prstGeom prst="rect">
            <a:avLst/>
          </a:prstGeom>
          <a:noFill/>
        </p:spPr>
      </p:pic>
      <p:pic>
        <p:nvPicPr>
          <p:cNvPr id="36884" name="Picture 20" descr="Image:Phycomyces3.JPG">
            <a:hlinkClick r:id="rId5"/>
          </p:cNvPr>
          <p:cNvPicPr>
            <a:picLocks noChangeAspect="1" noChangeArrowheads="1"/>
          </p:cNvPicPr>
          <p:nvPr/>
        </p:nvPicPr>
        <p:blipFill>
          <a:blip r:embed="rId6"/>
          <a:srcRect l="21320" r="17211"/>
          <a:stretch>
            <a:fillRect/>
          </a:stretch>
        </p:blipFill>
        <p:spPr bwMode="auto">
          <a:xfrm>
            <a:off x="2209800" y="2286000"/>
            <a:ext cx="1905000" cy="2320481"/>
          </a:xfrm>
          <a:prstGeom prst="rect">
            <a:avLst/>
          </a:prstGeom>
          <a:noFill/>
        </p:spPr>
      </p:pic>
      <p:pic>
        <p:nvPicPr>
          <p:cNvPr id="36870" name="Picture 6" descr="Image:Water mold.JPG">
            <a:hlinkClick r:id="rId7"/>
          </p:cNvPr>
          <p:cNvPicPr>
            <a:picLocks noChangeAspect="1" noChangeArrowheads="1"/>
          </p:cNvPicPr>
          <p:nvPr/>
        </p:nvPicPr>
        <p:blipFill>
          <a:blip r:embed="rId8"/>
          <a:srcRect l="18000" t="5060" r="28000" b="18121"/>
          <a:stretch>
            <a:fillRect/>
          </a:stretch>
        </p:blipFill>
        <p:spPr bwMode="auto">
          <a:xfrm>
            <a:off x="0" y="2286000"/>
            <a:ext cx="2286000" cy="2362200"/>
          </a:xfrm>
          <a:prstGeom prst="rect">
            <a:avLst/>
          </a:prstGeom>
          <a:noFill/>
        </p:spPr>
      </p:pic>
      <p:pic>
        <p:nvPicPr>
          <p:cNvPr id="36868" name="Picture 4" descr="Image:Pollenia rudis female 2.jpg">
            <a:hlinkClick r:id="rId9"/>
          </p:cNvPr>
          <p:cNvPicPr>
            <a:picLocks noChangeAspect="1" noChangeArrowheads="1"/>
          </p:cNvPicPr>
          <p:nvPr/>
        </p:nvPicPr>
        <p:blipFill>
          <a:blip r:embed="rId10"/>
          <a:srcRect l="8958" t="16000" r="24542"/>
          <a:stretch>
            <a:fillRect/>
          </a:stretch>
        </p:blipFill>
        <p:spPr bwMode="auto">
          <a:xfrm>
            <a:off x="0" y="4572000"/>
            <a:ext cx="2895600" cy="2285999"/>
          </a:xfrm>
          <a:prstGeom prst="rect">
            <a:avLst/>
          </a:prstGeom>
          <a:noFill/>
        </p:spPr>
      </p:pic>
      <p:pic>
        <p:nvPicPr>
          <p:cNvPr id="36878" name="Picture 14" descr="Image:Slug - Lehmannia nyctelia.jpg">
            <a:hlinkClick r:id="rId11"/>
          </p:cNvPr>
          <p:cNvPicPr>
            <a:picLocks noChangeAspect="1" noChangeArrowheads="1"/>
          </p:cNvPicPr>
          <p:nvPr/>
        </p:nvPicPr>
        <p:blipFill>
          <a:blip r:embed="rId12"/>
          <a:srcRect l="6675"/>
          <a:stretch>
            <a:fillRect/>
          </a:stretch>
        </p:blipFill>
        <p:spPr bwMode="auto">
          <a:xfrm>
            <a:off x="5947881" y="2286000"/>
            <a:ext cx="3196119" cy="2286000"/>
          </a:xfrm>
          <a:prstGeom prst="rect">
            <a:avLst/>
          </a:prstGeom>
          <a:noFill/>
        </p:spPr>
      </p:pic>
      <p:pic>
        <p:nvPicPr>
          <p:cNvPr id="36874" name="Picture 10" descr="Image:Sarcophagid sal.jpg">
            <a:hlinkClick r:id="rId13"/>
          </p:cNvPr>
          <p:cNvPicPr>
            <a:picLocks noChangeAspect="1" noChangeArrowheads="1"/>
          </p:cNvPicPr>
          <p:nvPr/>
        </p:nvPicPr>
        <p:blipFill>
          <a:blip r:embed="rId14"/>
          <a:srcRect/>
          <a:stretch>
            <a:fillRect/>
          </a:stretch>
        </p:blipFill>
        <p:spPr bwMode="auto">
          <a:xfrm>
            <a:off x="5942601" y="4572000"/>
            <a:ext cx="3201399" cy="2286000"/>
          </a:xfrm>
          <a:prstGeom prst="rect">
            <a:avLst/>
          </a:prstGeom>
          <a:noFill/>
        </p:spPr>
      </p:pic>
      <p:pic>
        <p:nvPicPr>
          <p:cNvPr id="36880" name="Picture 16" descr="Image:AmericanCarrionBeetle.jpg">
            <a:hlinkClick r:id="rId15"/>
          </p:cNvPr>
          <p:cNvPicPr>
            <a:picLocks noChangeAspect="1" noChangeArrowheads="1"/>
          </p:cNvPicPr>
          <p:nvPr/>
        </p:nvPicPr>
        <p:blipFill>
          <a:blip r:embed="rId16"/>
          <a:srcRect/>
          <a:stretch>
            <a:fillRect/>
          </a:stretch>
        </p:blipFill>
        <p:spPr bwMode="auto">
          <a:xfrm>
            <a:off x="3886200" y="2286000"/>
            <a:ext cx="2057400" cy="2333626"/>
          </a:xfrm>
          <a:prstGeom prst="rect">
            <a:avLst/>
          </a:prstGeom>
          <a:noFill/>
        </p:spPr>
      </p:pic>
      <p:pic>
        <p:nvPicPr>
          <p:cNvPr id="36866" name="Picture 2" descr="Image:Museslervos.jpg">
            <a:hlinkClick r:id="rId17"/>
          </p:cNvPr>
          <p:cNvPicPr>
            <a:picLocks noChangeAspect="1" noChangeArrowheads="1"/>
          </p:cNvPicPr>
          <p:nvPr/>
        </p:nvPicPr>
        <p:blipFill>
          <a:blip r:embed="rId18"/>
          <a:srcRect/>
          <a:stretch>
            <a:fillRect/>
          </a:stretch>
        </p:blipFill>
        <p:spPr bwMode="auto">
          <a:xfrm>
            <a:off x="2895600" y="4572000"/>
            <a:ext cx="3048000" cy="2286000"/>
          </a:xfrm>
          <a:prstGeom prst="rect">
            <a:avLst/>
          </a:prstGeom>
          <a:noFill/>
        </p:spPr>
      </p:pic>
      <p:pic>
        <p:nvPicPr>
          <p:cNvPr id="36888" name="Picture 24" descr="Image:EscherichiaColi NIAID.jpg">
            <a:hlinkClick r:id="rId19"/>
          </p:cNvPr>
          <p:cNvPicPr>
            <a:picLocks noChangeAspect="1" noChangeArrowheads="1"/>
          </p:cNvPicPr>
          <p:nvPr/>
        </p:nvPicPr>
        <p:blipFill>
          <a:blip r:embed="rId20"/>
          <a:srcRect/>
          <a:stretch>
            <a:fillRect/>
          </a:stretch>
        </p:blipFill>
        <p:spPr bwMode="auto">
          <a:xfrm>
            <a:off x="6427471" y="0"/>
            <a:ext cx="2716530" cy="2286000"/>
          </a:xfrm>
          <a:prstGeom prst="rect">
            <a:avLst/>
          </a:prstGeom>
          <a:noFill/>
        </p:spPr>
      </p:pic>
      <p:sp>
        <p:nvSpPr>
          <p:cNvPr id="14" name="TextBox 13"/>
          <p:cNvSpPr txBox="1"/>
          <p:nvPr/>
        </p:nvSpPr>
        <p:spPr>
          <a:xfrm>
            <a:off x="3048000" y="381000"/>
            <a:ext cx="3352800" cy="954107"/>
          </a:xfrm>
          <a:prstGeom prst="rect">
            <a:avLst/>
          </a:prstGeom>
          <a:noFill/>
        </p:spPr>
        <p:txBody>
          <a:bodyPr wrap="square" rtlCol="0">
            <a:spAutoFit/>
          </a:bodyPr>
          <a:lstStyle/>
          <a:p>
            <a:pPr algn="ctr"/>
            <a:r>
              <a:rPr lang="en-US" sz="2800" dirty="0" smtClean="0"/>
              <a:t>Decomposition of Salmon Carcasses</a:t>
            </a:r>
            <a:endParaRPr lang="en-US" sz="2800" dirty="0"/>
          </a:p>
        </p:txBody>
      </p:sp>
      <p:sp>
        <p:nvSpPr>
          <p:cNvPr id="2" name="Footer Placeholder 1"/>
          <p:cNvSpPr>
            <a:spLocks noGrp="1"/>
          </p:cNvSpPr>
          <p:nvPr>
            <p:ph type="ftr" sz="quarter" idx="11"/>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400" y="685800"/>
            <a:ext cx="2945102" cy="369332"/>
          </a:xfrm>
          <a:prstGeom prst="rect">
            <a:avLst/>
          </a:prstGeom>
          <a:noFill/>
        </p:spPr>
        <p:txBody>
          <a:bodyPr wrap="none" rtlCol="0">
            <a:spAutoFit/>
          </a:bodyPr>
          <a:lstStyle/>
          <a:p>
            <a:r>
              <a:rPr lang="en-US" dirty="0" smtClean="0"/>
              <a:t>Adult salmon return from sea</a:t>
            </a:r>
            <a:endParaRPr lang="en-US" dirty="0"/>
          </a:p>
        </p:txBody>
      </p:sp>
      <p:grpSp>
        <p:nvGrpSpPr>
          <p:cNvPr id="35" name="Group 34"/>
          <p:cNvGrpSpPr/>
          <p:nvPr/>
        </p:nvGrpSpPr>
        <p:grpSpPr>
          <a:xfrm>
            <a:off x="2514600" y="4267200"/>
            <a:ext cx="4191000" cy="2274332"/>
            <a:chOff x="2514600" y="4267200"/>
            <a:chExt cx="4191000" cy="2274332"/>
          </a:xfrm>
        </p:grpSpPr>
        <p:cxnSp>
          <p:nvCxnSpPr>
            <p:cNvPr id="11" name="Straight Arrow Connector 10"/>
            <p:cNvCxnSpPr/>
            <p:nvPr/>
          </p:nvCxnSpPr>
          <p:spPr>
            <a:xfrm rot="10800000">
              <a:off x="6096000" y="5181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4600" y="6172200"/>
              <a:ext cx="4132606" cy="369332"/>
            </a:xfrm>
            <a:prstGeom prst="rect">
              <a:avLst/>
            </a:prstGeom>
            <a:noFill/>
          </p:spPr>
          <p:txBody>
            <a:bodyPr wrap="none" rtlCol="0">
              <a:spAutoFit/>
            </a:bodyPr>
            <a:lstStyle/>
            <a:p>
              <a:r>
                <a:rPr lang="en-US" dirty="0" smtClean="0"/>
                <a:t>Aquatic insects feed on algae and bacteria</a:t>
              </a:r>
              <a:endParaRPr lang="en-US" dirty="0"/>
            </a:p>
          </p:txBody>
        </p:sp>
        <p:pic>
          <p:nvPicPr>
            <p:cNvPr id="23" name="Picture 22" descr="stonefly.jpg"/>
            <p:cNvPicPr>
              <a:picLocks noChangeAspect="1"/>
            </p:cNvPicPr>
            <p:nvPr/>
          </p:nvPicPr>
          <p:blipFill>
            <a:blip r:embed="rId3" cstate="print"/>
            <a:stretch>
              <a:fillRect/>
            </a:stretch>
          </p:blipFill>
          <p:spPr>
            <a:xfrm>
              <a:off x="2971800" y="4267200"/>
              <a:ext cx="3030220" cy="1902460"/>
            </a:xfrm>
            <a:prstGeom prst="rect">
              <a:avLst/>
            </a:prstGeom>
          </p:spPr>
        </p:pic>
      </p:grpSp>
      <p:grpSp>
        <p:nvGrpSpPr>
          <p:cNvPr id="28" name="Group 27"/>
          <p:cNvGrpSpPr/>
          <p:nvPr/>
        </p:nvGrpSpPr>
        <p:grpSpPr>
          <a:xfrm>
            <a:off x="4343400" y="3886200"/>
            <a:ext cx="4648200" cy="1905000"/>
            <a:chOff x="4343400" y="3886200"/>
            <a:chExt cx="4648200" cy="1905000"/>
          </a:xfrm>
        </p:grpSpPr>
        <p:sp>
          <p:nvSpPr>
            <p:cNvPr id="9" name="TextBox 8"/>
            <p:cNvSpPr txBox="1"/>
            <p:nvPr/>
          </p:nvSpPr>
          <p:spPr>
            <a:xfrm>
              <a:off x="4343400" y="3886200"/>
              <a:ext cx="4455194" cy="369332"/>
            </a:xfrm>
            <a:prstGeom prst="rect">
              <a:avLst/>
            </a:prstGeom>
            <a:noFill/>
          </p:spPr>
          <p:txBody>
            <a:bodyPr wrap="none" rtlCol="0">
              <a:spAutoFit/>
            </a:bodyPr>
            <a:lstStyle/>
            <a:p>
              <a:r>
                <a:rPr lang="en-US" dirty="0" smtClean="0"/>
                <a:t>Nutrients used by algae and bacteria on rocks</a:t>
              </a:r>
              <a:endParaRPr lang="en-US" dirty="0"/>
            </a:p>
          </p:txBody>
        </p:sp>
        <p:pic>
          <p:nvPicPr>
            <p:cNvPr id="26" name="Picture 25" descr="River Cobbles.JPG"/>
            <p:cNvPicPr>
              <a:picLocks noChangeAspect="1"/>
            </p:cNvPicPr>
            <p:nvPr/>
          </p:nvPicPr>
          <p:blipFill>
            <a:blip r:embed="rId4" cstate="print"/>
            <a:srcRect l="33704" t="73333" r="26296" b="3333"/>
            <a:stretch>
              <a:fillRect/>
            </a:stretch>
          </p:blipFill>
          <p:spPr>
            <a:xfrm>
              <a:off x="6781800" y="4191000"/>
              <a:ext cx="2209800" cy="1600200"/>
            </a:xfrm>
            <a:prstGeom prst="rect">
              <a:avLst/>
            </a:prstGeom>
          </p:spPr>
        </p:pic>
      </p:grpSp>
      <p:grpSp>
        <p:nvGrpSpPr>
          <p:cNvPr id="36" name="Group 35"/>
          <p:cNvGrpSpPr/>
          <p:nvPr/>
        </p:nvGrpSpPr>
        <p:grpSpPr>
          <a:xfrm>
            <a:off x="152400" y="3886200"/>
            <a:ext cx="3882281" cy="1559169"/>
            <a:chOff x="152400" y="3886200"/>
            <a:chExt cx="3882281" cy="1559169"/>
          </a:xfrm>
        </p:grpSpPr>
        <p:cxnSp>
          <p:nvCxnSpPr>
            <p:cNvPr id="14" name="Straight Arrow Connector 13"/>
            <p:cNvCxnSpPr/>
            <p:nvPr/>
          </p:nvCxnSpPr>
          <p:spPr>
            <a:xfrm rot="10800000">
              <a:off x="2133600" y="5181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3886200"/>
              <a:ext cx="3882281" cy="369332"/>
            </a:xfrm>
            <a:prstGeom prst="rect">
              <a:avLst/>
            </a:prstGeom>
            <a:noFill/>
          </p:spPr>
          <p:txBody>
            <a:bodyPr wrap="none" rtlCol="0">
              <a:spAutoFit/>
            </a:bodyPr>
            <a:lstStyle/>
            <a:p>
              <a:r>
                <a:rPr lang="en-US" dirty="0" smtClean="0"/>
                <a:t>Juvenile salmon feed on aquatic insects</a:t>
              </a:r>
              <a:endParaRPr lang="en-US" dirty="0"/>
            </a:p>
          </p:txBody>
        </p:sp>
        <p:pic>
          <p:nvPicPr>
            <p:cNvPr id="27" name="Picture 26" descr="salmon fry.jpg"/>
            <p:cNvPicPr>
              <a:picLocks noChangeAspect="1"/>
            </p:cNvPicPr>
            <p:nvPr/>
          </p:nvPicPr>
          <p:blipFill>
            <a:blip r:embed="rId5"/>
            <a:stretch>
              <a:fillRect/>
            </a:stretch>
          </p:blipFill>
          <p:spPr>
            <a:xfrm>
              <a:off x="228600" y="4495800"/>
              <a:ext cx="1828800" cy="949569"/>
            </a:xfrm>
            <a:prstGeom prst="rect">
              <a:avLst/>
            </a:prstGeom>
          </p:spPr>
        </p:pic>
      </p:grpSp>
      <p:grpSp>
        <p:nvGrpSpPr>
          <p:cNvPr id="37" name="Group 36"/>
          <p:cNvGrpSpPr/>
          <p:nvPr/>
        </p:nvGrpSpPr>
        <p:grpSpPr>
          <a:xfrm>
            <a:off x="381000" y="1219994"/>
            <a:ext cx="3733800" cy="2666206"/>
            <a:chOff x="381000" y="1219994"/>
            <a:chExt cx="3733800" cy="2666206"/>
          </a:xfrm>
        </p:grpSpPr>
        <p:cxnSp>
          <p:nvCxnSpPr>
            <p:cNvPr id="17" name="Straight Arrow Connector 16"/>
            <p:cNvCxnSpPr/>
            <p:nvPr/>
          </p:nvCxnSpPr>
          <p:spPr>
            <a:xfrm rot="5400000" flipH="1" flipV="1">
              <a:off x="1334294" y="3237706"/>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 y="2133600"/>
              <a:ext cx="2815514" cy="369332"/>
            </a:xfrm>
            <a:prstGeom prst="rect">
              <a:avLst/>
            </a:prstGeom>
            <a:noFill/>
          </p:spPr>
          <p:txBody>
            <a:bodyPr wrap="none" rtlCol="0">
              <a:spAutoFit/>
            </a:bodyPr>
            <a:lstStyle/>
            <a:p>
              <a:r>
                <a:rPr lang="en-US" dirty="0" smtClean="0"/>
                <a:t>Juvenile salmon head to sea</a:t>
              </a:r>
              <a:endParaRPr lang="en-US" dirty="0"/>
            </a:p>
          </p:txBody>
        </p:sp>
        <p:cxnSp>
          <p:nvCxnSpPr>
            <p:cNvPr id="20" name="Straight Arrow Connector 19"/>
            <p:cNvCxnSpPr/>
            <p:nvPr/>
          </p:nvCxnSpPr>
          <p:spPr>
            <a:xfrm rot="5400000" flipH="1" flipV="1">
              <a:off x="1600200" y="1600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 name="Picture 28" descr="Coho Salmon in Elwha.jpg"/>
            <p:cNvPicPr>
              <a:picLocks noChangeAspect="1"/>
            </p:cNvPicPr>
            <p:nvPr/>
          </p:nvPicPr>
          <p:blipFill>
            <a:blip r:embed="rId6" cstate="print"/>
            <a:srcRect l="20508" t="23438" r="15039" b="17969"/>
            <a:stretch>
              <a:fillRect/>
            </a:stretch>
          </p:blipFill>
          <p:spPr>
            <a:xfrm>
              <a:off x="2209800" y="2514600"/>
              <a:ext cx="1905000" cy="1298864"/>
            </a:xfrm>
            <a:prstGeom prst="rect">
              <a:avLst/>
            </a:prstGeom>
          </p:spPr>
        </p:pic>
      </p:grpSp>
      <p:pic>
        <p:nvPicPr>
          <p:cNvPr id="31" name="Picture 30" descr="cohowithkypekeeleyright.jpg"/>
          <p:cNvPicPr>
            <a:picLocks noChangeAspect="1"/>
          </p:cNvPicPr>
          <p:nvPr/>
        </p:nvPicPr>
        <p:blipFill>
          <a:blip r:embed="rId7" cstate="print"/>
          <a:srcRect t="12170"/>
          <a:stretch>
            <a:fillRect/>
          </a:stretch>
        </p:blipFill>
        <p:spPr>
          <a:xfrm>
            <a:off x="2209800" y="1066800"/>
            <a:ext cx="1828800" cy="1099820"/>
          </a:xfrm>
          <a:prstGeom prst="rect">
            <a:avLst/>
          </a:prstGeom>
        </p:spPr>
      </p:pic>
      <p:grpSp>
        <p:nvGrpSpPr>
          <p:cNvPr id="42" name="Group 41"/>
          <p:cNvGrpSpPr/>
          <p:nvPr/>
        </p:nvGrpSpPr>
        <p:grpSpPr>
          <a:xfrm>
            <a:off x="3810000" y="762000"/>
            <a:ext cx="4298665" cy="1402379"/>
            <a:chOff x="3810000" y="762000"/>
            <a:chExt cx="4298665" cy="1402379"/>
          </a:xfrm>
        </p:grpSpPr>
        <p:cxnSp>
          <p:nvCxnSpPr>
            <p:cNvPr id="5" name="Straight Arrow Connector 4"/>
            <p:cNvCxnSpPr/>
            <p:nvPr/>
          </p:nvCxnSpPr>
          <p:spPr>
            <a:xfrm rot="5400000">
              <a:off x="6896100" y="16383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810000" y="762000"/>
              <a:ext cx="4298665" cy="1402379"/>
              <a:chOff x="3810000" y="762000"/>
              <a:chExt cx="4298665" cy="1402379"/>
            </a:xfrm>
          </p:grpSpPr>
          <p:sp>
            <p:nvSpPr>
              <p:cNvPr id="3" name="TextBox 2"/>
              <p:cNvSpPr txBox="1"/>
              <p:nvPr/>
            </p:nvSpPr>
            <p:spPr>
              <a:xfrm>
                <a:off x="6477000" y="762000"/>
                <a:ext cx="1631665" cy="369332"/>
              </a:xfrm>
              <a:prstGeom prst="rect">
                <a:avLst/>
              </a:prstGeom>
              <a:noFill/>
            </p:spPr>
            <p:txBody>
              <a:bodyPr wrap="none" rtlCol="0">
                <a:spAutoFit/>
              </a:bodyPr>
              <a:lstStyle/>
              <a:p>
                <a:r>
                  <a:rPr lang="en-US" dirty="0" smtClean="0"/>
                  <a:t>Salmon Carcass</a:t>
                </a:r>
                <a:endParaRPr lang="en-US" dirty="0"/>
              </a:p>
            </p:txBody>
          </p:sp>
          <p:cxnSp>
            <p:nvCxnSpPr>
              <p:cNvPr id="30" name="Straight Arrow Connector 29"/>
              <p:cNvCxnSpPr/>
              <p:nvPr/>
            </p:nvCxnSpPr>
            <p:spPr>
              <a:xfrm>
                <a:off x="3810000" y="9144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 name="Picture 31" descr="Dead Salmon.jpg"/>
              <p:cNvPicPr>
                <a:picLocks noChangeAspect="1"/>
              </p:cNvPicPr>
              <p:nvPr/>
            </p:nvPicPr>
            <p:blipFill>
              <a:blip r:embed="rId8"/>
              <a:stretch>
                <a:fillRect/>
              </a:stretch>
            </p:blipFill>
            <p:spPr>
              <a:xfrm>
                <a:off x="5257800" y="1066800"/>
                <a:ext cx="1676400" cy="1097579"/>
              </a:xfrm>
              <a:prstGeom prst="rect">
                <a:avLst/>
              </a:prstGeom>
            </p:spPr>
          </p:pic>
        </p:grpSp>
      </p:grpSp>
      <p:grpSp>
        <p:nvGrpSpPr>
          <p:cNvPr id="25" name="Group 24"/>
          <p:cNvGrpSpPr/>
          <p:nvPr/>
        </p:nvGrpSpPr>
        <p:grpSpPr>
          <a:xfrm>
            <a:off x="5029200" y="2133600"/>
            <a:ext cx="3438590" cy="1676399"/>
            <a:chOff x="5029200" y="2133600"/>
            <a:chExt cx="3438590" cy="1676399"/>
          </a:xfrm>
        </p:grpSpPr>
        <p:sp>
          <p:nvSpPr>
            <p:cNvPr id="6" name="TextBox 5"/>
            <p:cNvSpPr txBox="1"/>
            <p:nvPr/>
          </p:nvSpPr>
          <p:spPr>
            <a:xfrm>
              <a:off x="6248400" y="2133600"/>
              <a:ext cx="2219390" cy="369332"/>
            </a:xfrm>
            <a:prstGeom prst="rect">
              <a:avLst/>
            </a:prstGeom>
            <a:noFill/>
          </p:spPr>
          <p:txBody>
            <a:bodyPr wrap="none" rtlCol="0">
              <a:spAutoFit/>
            </a:bodyPr>
            <a:lstStyle/>
            <a:p>
              <a:r>
                <a:rPr lang="en-US" dirty="0" smtClean="0"/>
                <a:t>Nutrients enter water</a:t>
              </a:r>
              <a:endParaRPr lang="en-US" dirty="0"/>
            </a:p>
          </p:txBody>
        </p:sp>
        <p:cxnSp>
          <p:nvCxnSpPr>
            <p:cNvPr id="8" name="Straight Arrow Connector 7"/>
            <p:cNvCxnSpPr/>
            <p:nvPr/>
          </p:nvCxnSpPr>
          <p:spPr>
            <a:xfrm rot="5400000">
              <a:off x="6858794" y="31996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3" name="Picture 32" descr="SalmonCarcassonBank.jpg"/>
            <p:cNvPicPr>
              <a:picLocks noChangeAspect="1"/>
            </p:cNvPicPr>
            <p:nvPr/>
          </p:nvPicPr>
          <p:blipFill>
            <a:blip r:embed="rId9" cstate="print"/>
            <a:stretch>
              <a:fillRect/>
            </a:stretch>
          </p:blipFill>
          <p:spPr>
            <a:xfrm>
              <a:off x="5029200" y="2514600"/>
              <a:ext cx="1966976" cy="1295399"/>
            </a:xfrm>
            <a:prstGeom prst="rect">
              <a:avLst/>
            </a:prstGeom>
          </p:spPr>
        </p:pic>
      </p:grpSp>
      <p:sp>
        <p:nvSpPr>
          <p:cNvPr id="34" name="TextBox 33"/>
          <p:cNvSpPr txBox="1"/>
          <p:nvPr/>
        </p:nvSpPr>
        <p:spPr>
          <a:xfrm>
            <a:off x="609600" y="228600"/>
            <a:ext cx="7885300" cy="461665"/>
          </a:xfrm>
          <a:prstGeom prst="rect">
            <a:avLst/>
          </a:prstGeom>
          <a:noFill/>
        </p:spPr>
        <p:txBody>
          <a:bodyPr wrap="none" rtlCol="0">
            <a:spAutoFit/>
          </a:bodyPr>
          <a:lstStyle/>
          <a:p>
            <a:r>
              <a:rPr lang="en-US" sz="2400" b="1" dirty="0" smtClean="0"/>
              <a:t>Movement of Marine-Derived Nutrients Across Generations </a:t>
            </a:r>
            <a:endParaRPr lang="en-US" sz="2400" b="1" dirty="0"/>
          </a:p>
        </p:txBody>
      </p:sp>
      <p:sp>
        <p:nvSpPr>
          <p:cNvPr id="38" name="Rectangle 37"/>
          <p:cNvSpPr/>
          <p:nvPr/>
        </p:nvSpPr>
        <p:spPr>
          <a:xfrm>
            <a:off x="304800" y="6581001"/>
            <a:ext cx="8534400" cy="276999"/>
          </a:xfrm>
          <a:prstGeom prst="rect">
            <a:avLst/>
          </a:prstGeom>
        </p:spPr>
        <p:txBody>
          <a:bodyPr wrap="square">
            <a:spAutoFit/>
          </a:bodyPr>
          <a:lstStyle/>
          <a:p>
            <a:r>
              <a:rPr lang="en-US" sz="1200" dirty="0" smtClean="0"/>
              <a:t>It is estimated that up 95% of the food consumed by a salmon fry may have originated from the salmon carcasses of its “parents”.</a:t>
            </a:r>
            <a:endParaRPr lang="en-US" sz="1200" dirty="0"/>
          </a:p>
        </p:txBody>
      </p:sp>
      <p:sp>
        <p:nvSpPr>
          <p:cNvPr id="2" name="Footer Placeholder 1"/>
          <p:cNvSpPr>
            <a:spLocks noGrp="1"/>
          </p:cNvSpPr>
          <p:nvPr>
            <p:ph type="ftr" sz="quarter" idx="11"/>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990600"/>
            <a:ext cx="2945102" cy="369332"/>
          </a:xfrm>
          <a:prstGeom prst="rect">
            <a:avLst/>
          </a:prstGeom>
          <a:noFill/>
        </p:spPr>
        <p:txBody>
          <a:bodyPr wrap="none" rtlCol="0">
            <a:spAutoFit/>
          </a:bodyPr>
          <a:lstStyle/>
          <a:p>
            <a:r>
              <a:rPr lang="en-US" dirty="0" smtClean="0"/>
              <a:t>Adult salmon return from sea</a:t>
            </a:r>
            <a:endParaRPr lang="en-US" dirty="0"/>
          </a:p>
        </p:txBody>
      </p:sp>
      <p:cxnSp>
        <p:nvCxnSpPr>
          <p:cNvPr id="4" name="Straight Arrow Connector 3"/>
          <p:cNvCxnSpPr/>
          <p:nvPr/>
        </p:nvCxnSpPr>
        <p:spPr>
          <a:xfrm rot="5400000">
            <a:off x="4038600" y="1676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1000" y="4572000"/>
            <a:ext cx="3886200" cy="2121932"/>
            <a:chOff x="381000" y="4572000"/>
            <a:chExt cx="3886200" cy="2121932"/>
          </a:xfrm>
        </p:grpSpPr>
        <p:pic>
          <p:nvPicPr>
            <p:cNvPr id="5128" name="Picture 8" descr="Image:Le Grand Heron.jpg">
              <a:hlinkClick r:id="rId3"/>
            </p:cNvPr>
            <p:cNvPicPr>
              <a:picLocks noChangeAspect="1" noChangeArrowheads="1"/>
            </p:cNvPicPr>
            <p:nvPr/>
          </p:nvPicPr>
          <p:blipFill>
            <a:blip r:embed="rId4"/>
            <a:srcRect l="2703" t="15019" r="16739"/>
            <a:stretch>
              <a:fillRect/>
            </a:stretch>
          </p:blipFill>
          <p:spPr bwMode="auto">
            <a:xfrm>
              <a:off x="381000" y="4572000"/>
              <a:ext cx="2457036" cy="1736599"/>
            </a:xfrm>
            <a:prstGeom prst="rect">
              <a:avLst/>
            </a:prstGeom>
            <a:noFill/>
          </p:spPr>
        </p:pic>
        <p:cxnSp>
          <p:nvCxnSpPr>
            <p:cNvPr id="18" name="Straight Arrow Connector 17"/>
            <p:cNvCxnSpPr/>
            <p:nvPr/>
          </p:nvCxnSpPr>
          <p:spPr>
            <a:xfrm rot="10800000" flipV="1">
              <a:off x="2895600" y="4572000"/>
              <a:ext cx="1371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6324600"/>
              <a:ext cx="2302297" cy="369332"/>
            </a:xfrm>
            <a:prstGeom prst="rect">
              <a:avLst/>
            </a:prstGeom>
            <a:noFill/>
          </p:spPr>
          <p:txBody>
            <a:bodyPr wrap="none" rtlCol="0">
              <a:spAutoFit/>
            </a:bodyPr>
            <a:lstStyle/>
            <a:p>
              <a:r>
                <a:rPr lang="en-US" dirty="0" smtClean="0"/>
                <a:t>Fry eaten by predators</a:t>
              </a:r>
              <a:endParaRPr lang="en-US" dirty="0"/>
            </a:p>
          </p:txBody>
        </p:sp>
      </p:grpSp>
      <p:grpSp>
        <p:nvGrpSpPr>
          <p:cNvPr id="27" name="Group 26"/>
          <p:cNvGrpSpPr/>
          <p:nvPr/>
        </p:nvGrpSpPr>
        <p:grpSpPr>
          <a:xfrm>
            <a:off x="3200400" y="2057400"/>
            <a:ext cx="5334000" cy="1219200"/>
            <a:chOff x="3200400" y="2057400"/>
            <a:chExt cx="5334000" cy="1219200"/>
          </a:xfrm>
        </p:grpSpPr>
        <p:sp>
          <p:nvSpPr>
            <p:cNvPr id="5" name="TextBox 4"/>
            <p:cNvSpPr txBox="1"/>
            <p:nvPr/>
          </p:nvSpPr>
          <p:spPr>
            <a:xfrm>
              <a:off x="3200400" y="2057400"/>
              <a:ext cx="2854564" cy="369332"/>
            </a:xfrm>
            <a:prstGeom prst="rect">
              <a:avLst/>
            </a:prstGeom>
            <a:noFill/>
          </p:spPr>
          <p:txBody>
            <a:bodyPr wrap="none" rtlCol="0">
              <a:spAutoFit/>
            </a:bodyPr>
            <a:lstStyle/>
            <a:p>
              <a:r>
                <a:rPr lang="en-US" dirty="0" smtClean="0"/>
                <a:t>Adults deposit eggs in gravel</a:t>
              </a:r>
              <a:endParaRPr lang="en-US" dirty="0"/>
            </a:p>
          </p:txBody>
        </p:sp>
        <p:pic>
          <p:nvPicPr>
            <p:cNvPr id="24" name="Picture 23" descr="SalmonEggsinGravel.jpg"/>
            <p:cNvPicPr>
              <a:picLocks noChangeAspect="1"/>
            </p:cNvPicPr>
            <p:nvPr/>
          </p:nvPicPr>
          <p:blipFill>
            <a:blip r:embed="rId5" cstate="print"/>
            <a:srcRect/>
            <a:stretch>
              <a:fillRect/>
            </a:stretch>
          </p:blipFill>
          <p:spPr>
            <a:xfrm>
              <a:off x="6553200" y="2057400"/>
              <a:ext cx="1981200" cy="1219200"/>
            </a:xfrm>
            <a:prstGeom prst="rect">
              <a:avLst/>
            </a:prstGeom>
          </p:spPr>
        </p:pic>
      </p:grpSp>
      <p:pic>
        <p:nvPicPr>
          <p:cNvPr id="30" name="Picture 29" descr="ChinookSpawning.jpg"/>
          <p:cNvPicPr>
            <a:picLocks noChangeAspect="1"/>
          </p:cNvPicPr>
          <p:nvPr/>
        </p:nvPicPr>
        <p:blipFill>
          <a:blip r:embed="rId6"/>
          <a:srcRect t="15217"/>
          <a:stretch>
            <a:fillRect/>
          </a:stretch>
        </p:blipFill>
        <p:spPr>
          <a:xfrm>
            <a:off x="6553201" y="914400"/>
            <a:ext cx="1981200" cy="1162877"/>
          </a:xfrm>
          <a:prstGeom prst="rect">
            <a:avLst/>
          </a:prstGeom>
        </p:spPr>
      </p:pic>
      <p:grpSp>
        <p:nvGrpSpPr>
          <p:cNvPr id="35" name="Group 34"/>
          <p:cNvGrpSpPr/>
          <p:nvPr/>
        </p:nvGrpSpPr>
        <p:grpSpPr>
          <a:xfrm>
            <a:off x="381000" y="1752600"/>
            <a:ext cx="3963988" cy="1588532"/>
            <a:chOff x="381000" y="1752600"/>
            <a:chExt cx="3963988" cy="1588532"/>
          </a:xfrm>
        </p:grpSpPr>
        <p:cxnSp>
          <p:nvCxnSpPr>
            <p:cNvPr id="9" name="Straight Arrow Connector 8"/>
            <p:cNvCxnSpPr/>
            <p:nvPr/>
          </p:nvCxnSpPr>
          <p:spPr>
            <a:xfrm rot="5400000">
              <a:off x="4039394" y="2742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81000" y="1752600"/>
              <a:ext cx="3352800" cy="1588532"/>
              <a:chOff x="381000" y="1752600"/>
              <a:chExt cx="3352800" cy="1588532"/>
            </a:xfrm>
          </p:grpSpPr>
          <p:cxnSp>
            <p:nvCxnSpPr>
              <p:cNvPr id="7" name="Straight Arrow Connector 6"/>
              <p:cNvCxnSpPr/>
              <p:nvPr/>
            </p:nvCxnSpPr>
            <p:spPr>
              <a:xfrm rot="10800000" flipV="1">
                <a:off x="2895600" y="24384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2971800"/>
                <a:ext cx="2433102" cy="369332"/>
              </a:xfrm>
              <a:prstGeom prst="rect">
                <a:avLst/>
              </a:prstGeom>
              <a:noFill/>
            </p:spPr>
            <p:txBody>
              <a:bodyPr wrap="none" rtlCol="0">
                <a:spAutoFit/>
              </a:bodyPr>
              <a:lstStyle/>
              <a:p>
                <a:r>
                  <a:rPr lang="en-US" dirty="0" smtClean="0"/>
                  <a:t>Eggs eaten by predators</a:t>
                </a:r>
                <a:endParaRPr lang="en-US" dirty="0"/>
              </a:p>
            </p:txBody>
          </p:sp>
          <p:pic>
            <p:nvPicPr>
              <p:cNvPr id="5124" name="Picture 4" descr="Image:Cinclus mexicanus FWS.jpg">
                <a:hlinkClick r:id="rId7"/>
              </p:cNvPr>
              <p:cNvPicPr>
                <a:picLocks noChangeAspect="1" noChangeArrowheads="1"/>
              </p:cNvPicPr>
              <p:nvPr/>
            </p:nvPicPr>
            <p:blipFill>
              <a:blip r:embed="rId8"/>
              <a:srcRect t="12915" r="10881"/>
              <a:stretch>
                <a:fillRect/>
              </a:stretch>
            </p:blipFill>
            <p:spPr bwMode="auto">
              <a:xfrm>
                <a:off x="838200" y="1752600"/>
                <a:ext cx="1520825" cy="1187947"/>
              </a:xfrm>
              <a:prstGeom prst="rect">
                <a:avLst/>
              </a:prstGeom>
              <a:noFill/>
            </p:spPr>
          </p:pic>
        </p:grpSp>
      </p:grpSp>
      <p:grpSp>
        <p:nvGrpSpPr>
          <p:cNvPr id="36" name="Group 35"/>
          <p:cNvGrpSpPr/>
          <p:nvPr/>
        </p:nvGrpSpPr>
        <p:grpSpPr>
          <a:xfrm>
            <a:off x="304800" y="3429000"/>
            <a:ext cx="4039394" cy="1131332"/>
            <a:chOff x="304800" y="3429000"/>
            <a:chExt cx="4039394" cy="1131332"/>
          </a:xfrm>
        </p:grpSpPr>
        <p:cxnSp>
          <p:nvCxnSpPr>
            <p:cNvPr id="12" name="Straight Arrow Connector 11"/>
            <p:cNvCxnSpPr/>
            <p:nvPr/>
          </p:nvCxnSpPr>
          <p:spPr>
            <a:xfrm rot="10800000" flipV="1">
              <a:off x="2895600" y="35052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191000"/>
              <a:ext cx="2590133" cy="369332"/>
            </a:xfrm>
            <a:prstGeom prst="rect">
              <a:avLst/>
            </a:prstGeom>
            <a:noFill/>
          </p:spPr>
          <p:txBody>
            <a:bodyPr wrap="none" rtlCol="0">
              <a:spAutoFit/>
            </a:bodyPr>
            <a:lstStyle/>
            <a:p>
              <a:r>
                <a:rPr lang="en-US" dirty="0" smtClean="0"/>
                <a:t>Alevin eaten by predators</a:t>
              </a:r>
              <a:endParaRPr lang="en-US" dirty="0"/>
            </a:p>
          </p:txBody>
        </p:sp>
        <p:cxnSp>
          <p:nvCxnSpPr>
            <p:cNvPr id="15" name="Straight Arrow Connector 14"/>
            <p:cNvCxnSpPr/>
            <p:nvPr/>
          </p:nvCxnSpPr>
          <p:spPr>
            <a:xfrm rot="5400000">
              <a:off x="4038600" y="3886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6" name="Picture 6" descr="Coastrange Sculpin"/>
            <p:cNvPicPr>
              <a:picLocks noChangeAspect="1" noChangeArrowheads="1"/>
            </p:cNvPicPr>
            <p:nvPr/>
          </p:nvPicPr>
          <p:blipFill>
            <a:blip r:embed="rId9"/>
            <a:srcRect l="8000" t="11511"/>
            <a:stretch>
              <a:fillRect/>
            </a:stretch>
          </p:blipFill>
          <p:spPr bwMode="auto">
            <a:xfrm>
              <a:off x="381000" y="3429000"/>
              <a:ext cx="2438400" cy="815009"/>
            </a:xfrm>
            <a:prstGeom prst="rect">
              <a:avLst/>
            </a:prstGeom>
            <a:noFill/>
          </p:spPr>
        </p:pic>
      </p:grpSp>
      <p:grpSp>
        <p:nvGrpSpPr>
          <p:cNvPr id="29" name="Group 28"/>
          <p:cNvGrpSpPr/>
          <p:nvPr/>
        </p:nvGrpSpPr>
        <p:grpSpPr>
          <a:xfrm>
            <a:off x="3429000" y="3124200"/>
            <a:ext cx="5105400" cy="1350578"/>
            <a:chOff x="3429000" y="3124200"/>
            <a:chExt cx="5105400" cy="1350578"/>
          </a:xfrm>
        </p:grpSpPr>
        <p:sp>
          <p:nvSpPr>
            <p:cNvPr id="10" name="TextBox 9"/>
            <p:cNvSpPr txBox="1"/>
            <p:nvPr/>
          </p:nvSpPr>
          <p:spPr>
            <a:xfrm>
              <a:off x="3429000" y="3124200"/>
              <a:ext cx="2324995" cy="369332"/>
            </a:xfrm>
            <a:prstGeom prst="rect">
              <a:avLst/>
            </a:prstGeom>
            <a:noFill/>
          </p:spPr>
          <p:txBody>
            <a:bodyPr wrap="none" rtlCol="0">
              <a:spAutoFit/>
            </a:bodyPr>
            <a:lstStyle/>
            <a:p>
              <a:r>
                <a:rPr lang="en-US" dirty="0" smtClean="0"/>
                <a:t>Alevin hatch from eggs</a:t>
              </a:r>
              <a:endParaRPr lang="en-US" dirty="0"/>
            </a:p>
          </p:txBody>
        </p:sp>
        <p:pic>
          <p:nvPicPr>
            <p:cNvPr id="33" name="Picture 32" descr="alevins in gravel.jpg"/>
            <p:cNvPicPr>
              <a:picLocks noChangeAspect="1"/>
            </p:cNvPicPr>
            <p:nvPr/>
          </p:nvPicPr>
          <p:blipFill>
            <a:blip r:embed="rId10" cstate="print"/>
            <a:srcRect t="11284"/>
            <a:stretch>
              <a:fillRect/>
            </a:stretch>
          </p:blipFill>
          <p:spPr>
            <a:xfrm>
              <a:off x="6553200" y="3276600"/>
              <a:ext cx="1981200" cy="1198178"/>
            </a:xfrm>
            <a:prstGeom prst="rect">
              <a:avLst/>
            </a:prstGeom>
          </p:spPr>
        </p:pic>
      </p:grpSp>
      <p:grpSp>
        <p:nvGrpSpPr>
          <p:cNvPr id="31" name="Group 30"/>
          <p:cNvGrpSpPr/>
          <p:nvPr/>
        </p:nvGrpSpPr>
        <p:grpSpPr>
          <a:xfrm>
            <a:off x="3124200" y="4191000"/>
            <a:ext cx="5410200" cy="1082295"/>
            <a:chOff x="3124200" y="4191000"/>
            <a:chExt cx="5410200" cy="1082295"/>
          </a:xfrm>
        </p:grpSpPr>
        <p:sp>
          <p:nvSpPr>
            <p:cNvPr id="16" name="TextBox 15"/>
            <p:cNvSpPr txBox="1"/>
            <p:nvPr/>
          </p:nvSpPr>
          <p:spPr>
            <a:xfrm>
              <a:off x="3124200" y="4191000"/>
              <a:ext cx="2736327" cy="369332"/>
            </a:xfrm>
            <a:prstGeom prst="rect">
              <a:avLst/>
            </a:prstGeom>
            <a:noFill/>
          </p:spPr>
          <p:txBody>
            <a:bodyPr wrap="none" rtlCol="0">
              <a:spAutoFit/>
            </a:bodyPr>
            <a:lstStyle/>
            <a:p>
              <a:r>
                <a:rPr lang="en-US" dirty="0" smtClean="0"/>
                <a:t>Fry feed on aquatic insects</a:t>
              </a:r>
              <a:endParaRPr lang="en-US" dirty="0"/>
            </a:p>
          </p:txBody>
        </p:sp>
        <p:pic>
          <p:nvPicPr>
            <p:cNvPr id="38" name="Picture 37" descr="salmon fry.jpg"/>
            <p:cNvPicPr>
              <a:picLocks noChangeAspect="1"/>
            </p:cNvPicPr>
            <p:nvPr/>
          </p:nvPicPr>
          <p:blipFill>
            <a:blip r:embed="rId11"/>
            <a:srcRect t="8025" b="8988"/>
            <a:stretch>
              <a:fillRect/>
            </a:stretch>
          </p:blipFill>
          <p:spPr>
            <a:xfrm>
              <a:off x="6553200" y="4419600"/>
              <a:ext cx="1981200" cy="853695"/>
            </a:xfrm>
            <a:prstGeom prst="rect">
              <a:avLst/>
            </a:prstGeom>
          </p:spPr>
        </p:pic>
      </p:grpSp>
      <p:grpSp>
        <p:nvGrpSpPr>
          <p:cNvPr id="32" name="Group 31"/>
          <p:cNvGrpSpPr/>
          <p:nvPr/>
        </p:nvGrpSpPr>
        <p:grpSpPr>
          <a:xfrm>
            <a:off x="3429000" y="4648994"/>
            <a:ext cx="5410200" cy="1904206"/>
            <a:chOff x="3429000" y="4648994"/>
            <a:chExt cx="5410200" cy="1904206"/>
          </a:xfrm>
        </p:grpSpPr>
        <p:cxnSp>
          <p:nvCxnSpPr>
            <p:cNvPr id="26" name="Straight Arrow Connector 25"/>
            <p:cNvCxnSpPr/>
            <p:nvPr/>
          </p:nvCxnSpPr>
          <p:spPr>
            <a:xfrm rot="5400000">
              <a:off x="3848100" y="52197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5715000"/>
              <a:ext cx="1956946" cy="369332"/>
            </a:xfrm>
            <a:prstGeom prst="rect">
              <a:avLst/>
            </a:prstGeom>
            <a:noFill/>
          </p:spPr>
          <p:txBody>
            <a:bodyPr wrap="none" rtlCol="0">
              <a:spAutoFit/>
            </a:bodyPr>
            <a:lstStyle/>
            <a:p>
              <a:r>
                <a:rPr lang="en-US" dirty="0" smtClean="0"/>
                <a:t>Smolts head to sea</a:t>
              </a:r>
              <a:endParaRPr lang="en-US" dirty="0"/>
            </a:p>
          </p:txBody>
        </p:sp>
        <p:pic>
          <p:nvPicPr>
            <p:cNvPr id="40" name="Picture 39" descr="Coho Salmon in Elwha.jpg"/>
            <p:cNvPicPr>
              <a:picLocks noChangeAspect="1"/>
            </p:cNvPicPr>
            <p:nvPr/>
          </p:nvPicPr>
          <p:blipFill>
            <a:blip r:embed="rId12"/>
            <a:srcRect l="30111" t="29036" r="19759" b="37543"/>
            <a:stretch>
              <a:fillRect/>
            </a:stretch>
          </p:blipFill>
          <p:spPr>
            <a:xfrm>
              <a:off x="6248400" y="5257800"/>
              <a:ext cx="2590800" cy="1295400"/>
            </a:xfrm>
            <a:prstGeom prst="rect">
              <a:avLst/>
            </a:prstGeom>
          </p:spPr>
        </p:pic>
      </p:grpSp>
      <p:sp>
        <p:nvSpPr>
          <p:cNvPr id="41" name="TextBox 40"/>
          <p:cNvSpPr txBox="1"/>
          <p:nvPr/>
        </p:nvSpPr>
        <p:spPr>
          <a:xfrm>
            <a:off x="838200" y="228600"/>
            <a:ext cx="7654468" cy="461665"/>
          </a:xfrm>
          <a:prstGeom prst="rect">
            <a:avLst/>
          </a:prstGeom>
          <a:noFill/>
        </p:spPr>
        <p:txBody>
          <a:bodyPr wrap="none" rtlCol="0">
            <a:spAutoFit/>
          </a:bodyPr>
          <a:lstStyle/>
          <a:p>
            <a:r>
              <a:rPr lang="en-US" sz="2400" b="1" dirty="0" smtClean="0"/>
              <a:t>Movement of Marine-Derived Nutrients in the Food Chain </a:t>
            </a:r>
            <a:endParaRPr lang="en-US" sz="2400" b="1" dirty="0"/>
          </a:p>
        </p:txBody>
      </p:sp>
      <p:sp>
        <p:nvSpPr>
          <p:cNvPr id="3" name="Footer Placeholder 2"/>
          <p:cNvSpPr>
            <a:spLocks noGrp="1"/>
          </p:cNvSpPr>
          <p:nvPr>
            <p:ph type="ftr" sz="quarter" idx="11"/>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pic>
        <p:nvPicPr>
          <p:cNvPr id="1026" name="Picture 2" descr="http://onwebmanager.net/wnpf/images/WNPF_Logo_trans.gif"/>
          <p:cNvPicPr>
            <a:picLocks noChangeAspect="1" noChangeArrowheads="1"/>
          </p:cNvPicPr>
          <p:nvPr/>
        </p:nvPicPr>
        <p:blipFill>
          <a:blip r:embed="rId2"/>
          <a:srcRect/>
          <a:stretch>
            <a:fillRect/>
          </a:stretch>
        </p:blipFill>
        <p:spPr bwMode="auto">
          <a:xfrm>
            <a:off x="3733800" y="2895600"/>
            <a:ext cx="1969129" cy="1371600"/>
          </a:xfrm>
          <a:prstGeom prst="rect">
            <a:avLst/>
          </a:prstGeom>
          <a:noFill/>
        </p:spPr>
      </p:pic>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689</TotalTime>
  <Words>1333</Words>
  <Application>Microsoft Office PowerPoint</Application>
  <PresentationFormat>On-screen Show (4:3)</PresentationFormat>
  <Paragraphs>103</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Pushpin</vt:lpstr>
      <vt:lpstr>Marine-Derived Nutrients</vt:lpstr>
      <vt:lpstr>Algal Blooms The North Pacific Turns Green</vt:lpstr>
      <vt:lpstr>The Marine Food Web</vt:lpstr>
      <vt:lpstr>Trophic Levels</vt:lpstr>
      <vt:lpstr>Biomagnification</vt:lpstr>
      <vt:lpstr>PowerPoint Presentation</vt:lpstr>
      <vt:lpstr>PowerPoint Presentation</vt:lpstr>
      <vt:lpstr>PowerPoint Presentation</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Marine-Derived Nutrients</dc:title>
  <dc:creator>Olympic National Park</dc:creator>
  <cp:lastModifiedBy>Barbero, Kiley J.</cp:lastModifiedBy>
  <cp:revision>78</cp:revision>
  <dcterms:created xsi:type="dcterms:W3CDTF">2008-11-14T22:03:01Z</dcterms:created>
  <dcterms:modified xsi:type="dcterms:W3CDTF">2011-09-30T17:36:58Z</dcterms:modified>
</cp:coreProperties>
</file>