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9" r:id="rId3"/>
    <p:sldId id="272" r:id="rId4"/>
    <p:sldId id="260" r:id="rId5"/>
    <p:sldId id="261" r:id="rId6"/>
    <p:sldId id="257" r:id="rId7"/>
    <p:sldId id="258" r:id="rId8"/>
    <p:sldId id="271" r:id="rId9"/>
    <p:sldId id="262" r:id="rId10"/>
    <p:sldId id="273" r:id="rId11"/>
    <p:sldId id="267" r:id="rId12"/>
    <p:sldId id="265" r:id="rId13"/>
    <p:sldId id="268" r:id="rId14"/>
    <p:sldId id="269" r:id="rId15"/>
    <p:sldId id="264" r:id="rId16"/>
    <p:sldId id="270" r:id="rId17"/>
    <p:sldId id="266" r:id="rId18"/>
    <p:sldId id="274" r:id="rId1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41" autoAdjust="0"/>
  </p:normalViewPr>
  <p:slideViewPr>
    <p:cSldViewPr>
      <p:cViewPr>
        <p:scale>
          <a:sx n="103" d="100"/>
          <a:sy n="103" d="100"/>
        </p:scale>
        <p:origin x="-204" y="72"/>
      </p:cViewPr>
      <p:guideLst>
        <p:guide orient="horz" pos="2160"/>
        <p:guide pos="2880"/>
      </p:guideLst>
    </p:cSldViewPr>
  </p:slid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C8F0573-A041-48D0-AFF2-CA3BD83348D9}" type="datetimeFigureOut">
              <a:rPr lang="en-US" smtClean="0"/>
              <a:pPr/>
              <a:t>9/29/2011</a:t>
            </a:fld>
            <a:endParaRPr lang="en-US"/>
          </a:p>
        </p:txBody>
      </p:sp>
      <p:sp>
        <p:nvSpPr>
          <p:cNvPr id="4" name="Slide Image Placeholder 3"/>
          <p:cNvSpPr>
            <a:spLocks noGrp="1" noRot="1" noChangeAspect="1"/>
          </p:cNvSpPr>
          <p:nvPr>
            <p:ph type="sldImg" idx="2"/>
          </p:nvPr>
        </p:nvSpPr>
        <p:spPr>
          <a:xfrm>
            <a:off x="1828800" y="381000"/>
            <a:ext cx="5181600" cy="38862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267200"/>
            <a:ext cx="8382000" cy="2209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30D57B5-045A-40C2-AD8D-8C1992FCEFC7}" type="slidenum">
              <a:rPr lang="en-US" smtClean="0"/>
              <a:pPr/>
              <a:t>‹#›</a:t>
            </a:fld>
            <a:endParaRPr lang="en-US"/>
          </a:p>
        </p:txBody>
      </p:sp>
    </p:spTree>
    <p:extLst>
      <p:ext uri="{BB962C8B-B14F-4D97-AF65-F5344CB8AC3E}">
        <p14:creationId xmlns:p14="http://schemas.microsoft.com/office/powerpoint/2010/main" val="247293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When</a:t>
            </a:r>
            <a:r>
              <a:rPr lang="en-US" sz="1200" baseline="0" dirty="0" smtClean="0"/>
              <a:t> a river carrying sediments meets the stagnant water of a lake or the sea, the velocity slows to nearly zero and thus sediment of all sizes will fall out. The accumulation of this sediment forms the delta. Deltas grow outward as more and more sediment accumulates and raises the level of the river bed. Because deltas represent an over-accumulation of sediment, rivers will begin to meander and braid, much like in a wide flat river valley.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As rivers meet the stagnant water of lakes or the ocean, the sediment is deposited. As more sediment is deposited, the river will be deflected by these sediments and will meander widely, often splitting into many channels. Deltas tend to grow outward into the body of water as more sediment accumulates and they grow laterally to the edges of the floodplain as they meander from side to side.</a:t>
            </a:r>
          </a:p>
          <a:p>
            <a:endParaRPr lang="en-US" baseline="0" dirty="0" smtClean="0"/>
          </a:p>
          <a:p>
            <a:r>
              <a:rPr lang="en-US" baseline="0" dirty="0" smtClean="0"/>
              <a:t>The image here shows the delta at the head of Lake Mills on the Elwha River.</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Lagoons are brackish</a:t>
            </a:r>
            <a:r>
              <a:rPr lang="en-US" baseline="0" dirty="0" smtClean="0"/>
              <a:t> or saltwater pools that form behind sand deposits. Because they have virtually no currents </a:t>
            </a:r>
            <a:r>
              <a:rPr lang="en-US" dirty="0" smtClean="0"/>
              <a:t>the water can stagnate, algae growth can explode, and temperatures can get</a:t>
            </a:r>
            <a:r>
              <a:rPr lang="en-US" baseline="0" dirty="0" smtClean="0"/>
              <a:t> quite warm. All of this </a:t>
            </a:r>
            <a:r>
              <a:rPr lang="en-US" dirty="0" smtClean="0"/>
              <a:t>results in higher acidities and potentially low oxygen levels.</a:t>
            </a:r>
          </a:p>
          <a:p>
            <a:endParaRPr lang="en-US" dirty="0" smtClean="0"/>
          </a:p>
          <a:p>
            <a:r>
              <a:rPr lang="en-US" dirty="0" smtClean="0"/>
              <a:t>However, in other cases, especially</a:t>
            </a:r>
            <a:r>
              <a:rPr lang="en-US" baseline="0" dirty="0" smtClean="0"/>
              <a:t> where there is adequate </a:t>
            </a:r>
            <a:r>
              <a:rPr lang="en-US" dirty="0" smtClean="0"/>
              <a:t>outlets to the sea</a:t>
            </a:r>
            <a:r>
              <a:rPr lang="en-US" baseline="0" dirty="0" smtClean="0"/>
              <a:t> to maintain lower temperatures and higher oxygen levels, lagoons</a:t>
            </a:r>
            <a:r>
              <a:rPr lang="en-US" dirty="0" smtClean="0"/>
              <a:t> can contain high biodiversity</a:t>
            </a:r>
            <a:r>
              <a:rPr lang="en-US" baseline="0" dirty="0" smtClean="0"/>
              <a:t> and </a:t>
            </a:r>
            <a:r>
              <a:rPr lang="en-US" dirty="0" smtClean="0"/>
              <a:t>high invertebrate productivity, which</a:t>
            </a:r>
            <a:r>
              <a:rPr lang="en-US" baseline="0" dirty="0" smtClean="0"/>
              <a:t> become excellent</a:t>
            </a:r>
            <a:r>
              <a:rPr lang="en-US" dirty="0" smtClean="0"/>
              <a:t> locations for juvenile fish to develop and feeding spots for shorebirds.</a:t>
            </a:r>
          </a:p>
          <a:p>
            <a:endParaRPr lang="en-US" dirty="0" smtClean="0"/>
          </a:p>
          <a:p>
            <a:r>
              <a:rPr lang="en-US" baseline="0" dirty="0" smtClean="0"/>
              <a:t>The image on the left is the lagoon at </a:t>
            </a:r>
            <a:r>
              <a:rPr lang="en-US" baseline="0" dirty="0" err="1" smtClean="0"/>
              <a:t>Tindori</a:t>
            </a:r>
            <a:r>
              <a:rPr lang="en-US" baseline="0" dirty="0" smtClean="0"/>
              <a:t> in Sicily. The image on the right is a small lagoon on the Strait of Juan de Fuca formed by a sandbar with driftwood.</a:t>
            </a:r>
            <a:endParaRPr lang="en-US" dirty="0" smtClean="0"/>
          </a:p>
          <a:p>
            <a:endParaRPr lang="en-US" dirty="0" smtClean="0"/>
          </a:p>
          <a:p>
            <a:r>
              <a:rPr lang="en-US" dirty="0" smtClean="0"/>
              <a:t>The fade</a:t>
            </a:r>
            <a:r>
              <a:rPr lang="en-US" baseline="0" dirty="0" smtClean="0"/>
              <a:t> in image is a lagoon and coastal bluffs at Whidbey Island, WA</a:t>
            </a:r>
            <a:endParaRPr lang="en-US" dirty="0"/>
          </a:p>
        </p:txBody>
      </p:sp>
      <p:sp>
        <p:nvSpPr>
          <p:cNvPr id="4" name="Slide Number Placeholder 3"/>
          <p:cNvSpPr>
            <a:spLocks noGrp="1"/>
          </p:cNvSpPr>
          <p:nvPr>
            <p:ph type="sldNum" sz="quarter" idx="10"/>
          </p:nvPr>
        </p:nvSpPr>
        <p:spPr/>
        <p:txBody>
          <a:bodyPr/>
          <a:lstStyle/>
          <a:p>
            <a:fld id="{330D57B5-045A-40C2-AD8D-8C1992FCEFC7}"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image shows a series of breakwaters</a:t>
            </a:r>
            <a:r>
              <a:rPr lang="en-US" baseline="0" dirty="0" smtClean="0"/>
              <a:t> in Italy. These are designed to absorb much of the energy of approaching waves, so that the velocity and erosive power on the actual shoreline are significantly less. However, they do let the water through.</a:t>
            </a:r>
          </a:p>
          <a:p>
            <a:endParaRPr lang="en-US" baseline="0" dirty="0" smtClean="0"/>
          </a:p>
          <a:p>
            <a:r>
              <a:rPr lang="en-US" baseline="0" dirty="0" smtClean="0"/>
              <a:t>The second image shows a seawall in Britain. Seawalls are built up along the shore to absorb the remaining wave energy and to prevent waves from eroding the shore and pushing up onto land. Seawalls and breakwaters tend to be used most often in coastal communities where buildings and roads are right on the shore and are susceptible to wave damage.</a:t>
            </a:r>
          </a:p>
          <a:p>
            <a:endParaRPr lang="en-US" baseline="0" dirty="0" smtClean="0"/>
          </a:p>
        </p:txBody>
      </p:sp>
      <p:sp>
        <p:nvSpPr>
          <p:cNvPr id="4" name="Slide Number Placeholder 3"/>
          <p:cNvSpPr>
            <a:spLocks noGrp="1"/>
          </p:cNvSpPr>
          <p:nvPr>
            <p:ph type="sldNum" sz="quarter" idx="10"/>
          </p:nvPr>
        </p:nvSpPr>
        <p:spPr/>
        <p:txBody>
          <a:bodyPr/>
          <a:lstStyle/>
          <a:p>
            <a:fld id="{330D57B5-045A-40C2-AD8D-8C1992FCEFC7}"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left image is Ediz Hook in Port Angeles, WA. Rip-rap are piles of stone laid out on a beach or shoreline to absorb wave energy and prevent erosion of soil. Ediz Hook was built naturally by longshore drift of sediment from the Elwha River and the nearby bluffs. But, the presence of the Elwha dams and securing the bluffs from erosion resulted in less sediment being deposited and wave erosion removing the sediment that was present. Without the rip-rap absorbing the wave energy and holding the substrate in place, Ediz Hook would disappear.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fade in image shows the Pulp Mill in Port Angeles being protected by the rip-rap.</a:t>
            </a:r>
            <a:endParaRPr lang="en-US" dirty="0" smtClean="0"/>
          </a:p>
          <a:p>
            <a:endParaRPr lang="en-US" dirty="0"/>
          </a:p>
        </p:txBody>
      </p:sp>
      <p:sp>
        <p:nvSpPr>
          <p:cNvPr id="4" name="Slide Number Placeholder 3"/>
          <p:cNvSpPr>
            <a:spLocks noGrp="1"/>
          </p:cNvSpPr>
          <p:nvPr>
            <p:ph type="sldNum" sz="quarter" idx="10"/>
          </p:nvPr>
        </p:nvSpPr>
        <p:spPr/>
        <p:txBody>
          <a:bodyPr/>
          <a:lstStyle/>
          <a:p>
            <a:fld id="{330D57B5-045A-40C2-AD8D-8C1992FCEFC7}"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jetty is a long structure</a:t>
            </a:r>
            <a:r>
              <a:rPr lang="en-US" baseline="0" dirty="0" smtClean="0"/>
              <a:t> that juts out into a body of water designed to deflect sediment and prevent it from accumulating in shipping channels. These two jetties at the mouth of the Columbia River protect the mouth from wave action and keep Columbia river sediments traveling further out to sea and being deposited in deep water, rather than accumulating at the mouth. The jetties also prevent longshore drift from the south from depositing sediments in the vicinity the mouth of the river. These jetties save the effort of constantly dredging shipping channels near the mouth. </a:t>
            </a:r>
          </a:p>
          <a:p>
            <a:endParaRPr lang="en-US" baseline="0" dirty="0" smtClean="0"/>
          </a:p>
          <a:p>
            <a:r>
              <a:rPr lang="en-US" baseline="0" dirty="0" smtClean="0"/>
              <a:t>While jetties are useful for protecting local communities from wave action and keeping shipping lanes open, they can have major effects down current. At the mouth of the Arno river in Italy, the jetties have resulted in a lack of sediment being deposited to the north. Thus, the beaches have receded significantly back over the years. In fact, the erosion is so bad, they have put in a series of small jetties along the eroding shore, whose design is to actually capture and store sediment that is being transported north. </a:t>
            </a:r>
          </a:p>
          <a:p>
            <a:endParaRPr lang="en-US" baseline="0" dirty="0" smtClean="0"/>
          </a:p>
          <a:p>
            <a:r>
              <a:rPr lang="en-US" baseline="0" dirty="0" smtClean="0"/>
              <a:t>Notice that the sediments have piled up on the southern side of each small jetty.</a:t>
            </a:r>
            <a:endParaRPr lang="en-US" dirty="0"/>
          </a:p>
        </p:txBody>
      </p:sp>
      <p:sp>
        <p:nvSpPr>
          <p:cNvPr id="4" name="Slide Number Placeholder 3"/>
          <p:cNvSpPr>
            <a:spLocks noGrp="1"/>
          </p:cNvSpPr>
          <p:nvPr>
            <p:ph type="sldNum" sz="quarter" idx="10"/>
          </p:nvPr>
        </p:nvSpPr>
        <p:spPr/>
        <p:txBody>
          <a:bodyPr/>
          <a:lstStyle/>
          <a:p>
            <a:fld id="{330D57B5-045A-40C2-AD8D-8C1992FCEFC7}"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headland is</a:t>
            </a:r>
            <a:r>
              <a:rPr lang="en-US" baseline="0" dirty="0" smtClean="0"/>
              <a:t> a rocky promontory that juts out into the sea. </a:t>
            </a:r>
          </a:p>
          <a:p>
            <a:endParaRPr lang="en-US" baseline="0" dirty="0" smtClean="0"/>
          </a:p>
          <a:p>
            <a:r>
              <a:rPr lang="en-US" baseline="0" dirty="0" smtClean="0"/>
              <a:t>A sea stack is a rocky island that was formerly part of a headland, but ocean wave action have eroded the headland, leaving just small rocky islands behind. Sometimes the sea stacks can be miles off shore, indicating the location of the former seashore.</a:t>
            </a:r>
          </a:p>
          <a:p>
            <a:endParaRPr lang="en-US" baseline="0" dirty="0" smtClean="0"/>
          </a:p>
          <a:p>
            <a:r>
              <a:rPr lang="en-US" baseline="0" dirty="0" smtClean="0"/>
              <a:t>The first image is a headland and sea stack at 3</a:t>
            </a:r>
            <a:r>
              <a:rPr lang="en-US" baseline="30000" dirty="0" smtClean="0"/>
              <a:t>rd</a:t>
            </a:r>
            <a:r>
              <a:rPr lang="en-US" baseline="0" dirty="0" smtClean="0"/>
              <a:t> beach near La Push, WA.  The second image is Taylor Point headland with a waterfall at 3</a:t>
            </a:r>
            <a:r>
              <a:rPr lang="en-US" baseline="30000" dirty="0" smtClean="0"/>
              <a:t>rd</a:t>
            </a:r>
            <a:r>
              <a:rPr lang="en-US" baseline="0" dirty="0" smtClean="0"/>
              <a:t> beach. The third image is the view from the top of a headland at Point of Arches looking out at several sea stacks and headlands. Notice the sea arch below caused by the erosion of the headland. Eventually, the arch will collapse, forming a new sea stack.</a:t>
            </a:r>
            <a:endParaRPr lang="en-US" dirty="0"/>
          </a:p>
        </p:txBody>
      </p:sp>
      <p:sp>
        <p:nvSpPr>
          <p:cNvPr id="4" name="Slide Number Placeholder 3"/>
          <p:cNvSpPr>
            <a:spLocks noGrp="1"/>
          </p:cNvSpPr>
          <p:nvPr>
            <p:ph type="sldNum" sz="quarter" idx="10"/>
          </p:nvPr>
        </p:nvSpPr>
        <p:spPr/>
        <p:txBody>
          <a:bodyPr/>
          <a:lstStyle/>
          <a:p>
            <a:fld id="{330D57B5-045A-40C2-AD8D-8C1992FCEFC7}"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material is</a:t>
            </a:r>
            <a:r>
              <a:rPr lang="en-US" baseline="0" dirty="0" smtClean="0"/>
              <a:t> not rocky, but rather is made of less consolidated soils and sediment, bluffs can form along the shore. These bluffs are often steep, as ocean waves eat into the base of them and remove sediment. During winter storms, entire sections of the bluffs can collapse into the sea, as waves undercut and over steepen the base. As they collapse, the bluffs are constantly receding. Thus, it is not wise to build homes on the edge of bluffs, as your property will shrink smaller and smaller each year, until your house falls into the sea.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Bluffs represent an important part of the sediment transport system on a coast. Often, erosion along the bluffs can account for more longshore drift sediment than rivers.</a:t>
            </a:r>
            <a:endParaRPr lang="en-US" dirty="0" smtClean="0"/>
          </a:p>
          <a:p>
            <a:endParaRPr lang="en-US" baseline="0" dirty="0" smtClean="0"/>
          </a:p>
          <a:p>
            <a:r>
              <a:rPr lang="en-US" baseline="0" dirty="0" smtClean="0"/>
              <a:t>These bluffs are located at Calvert Cliffs, Maryland.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image is located along the Strait of Juan de Fuca in Washington. The entire Puget Sound area is made of bluffs very similar to these. They were formed when glaciers deposited thick layers of sediment during the ice age. As such, they are weakly held together and easy eroded. These homes will see their properties shrink over the years until the house itself will drop into the sea.</a:t>
            </a:r>
          </a:p>
        </p:txBody>
      </p:sp>
      <p:sp>
        <p:nvSpPr>
          <p:cNvPr id="4" name="Slide Number Placeholder 3"/>
          <p:cNvSpPr>
            <a:spLocks noGrp="1"/>
          </p:cNvSpPr>
          <p:nvPr>
            <p:ph type="sldNum" sz="quarter" idx="10"/>
          </p:nvPr>
        </p:nvSpPr>
        <p:spPr/>
        <p:txBody>
          <a:bodyPr/>
          <a:lstStyle/>
          <a:p>
            <a:fld id="{330D57B5-045A-40C2-AD8D-8C1992FCEFC7}"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During the Ice Age, sea level was some 300 feet lower and many miles further out to sea than it is today.</a:t>
            </a:r>
            <a:r>
              <a:rPr lang="en-US" baseline="0" dirty="0" smtClean="0"/>
              <a:t> The rivers flowed further and eroded deeper into the substrate than they do today, on their way to the sea. So, when the seas rose again, it flooded into all of those deep river valleys, leaving wide brackish tidal inlets and shallow bays.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Chesapeake Bay (left) is one of the largest and most famous </a:t>
            </a:r>
            <a:r>
              <a:rPr lang="en-US" baseline="0" dirty="0" err="1" smtClean="0"/>
              <a:t>rias</a:t>
            </a:r>
            <a:r>
              <a:rPr lang="en-US" baseline="0" dirty="0" smtClean="0"/>
              <a:t> (Delaware bay is another </a:t>
            </a:r>
            <a:r>
              <a:rPr lang="en-US" baseline="0" dirty="0" err="1" smtClean="0"/>
              <a:t>ria</a:t>
            </a:r>
            <a:r>
              <a:rPr lang="en-US" baseline="0" dirty="0" smtClean="0"/>
              <a:t> to the north). Chesapeake Bay contains hundreds of flooded river valleys branching in all directions.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the right, Grays Harbor in Washington is a </a:t>
            </a:r>
            <a:r>
              <a:rPr lang="en-US" baseline="0" dirty="0" err="1" smtClean="0"/>
              <a:t>ria</a:t>
            </a:r>
            <a:r>
              <a:rPr lang="en-US" baseline="0" dirty="0" smtClean="0"/>
              <a:t> of the flooded Chehalis River valley that once flowed violently as it drained the melting ice of the Puget Sound Ice Lobe.</a:t>
            </a:r>
            <a:endParaRPr lang="en-US" dirty="0" smtClean="0"/>
          </a:p>
        </p:txBody>
      </p:sp>
      <p:sp>
        <p:nvSpPr>
          <p:cNvPr id="4" name="Slide Number Placeholder 3"/>
          <p:cNvSpPr>
            <a:spLocks noGrp="1"/>
          </p:cNvSpPr>
          <p:nvPr>
            <p:ph type="sldNum" sz="quarter" idx="10"/>
          </p:nvPr>
        </p:nvSpPr>
        <p:spPr/>
        <p:txBody>
          <a:bodyPr/>
          <a:lstStyle/>
          <a:p>
            <a:fld id="{330D57B5-045A-40C2-AD8D-8C1992FCEFC7}"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large river depositing</a:t>
            </a:r>
            <a:r>
              <a:rPr lang="en-US" baseline="0" dirty="0" smtClean="0"/>
              <a:t> sediment over thousands of years can form large deltas. Sections of the delta which have not seen the river flowing over it for many years will compact and stabilize, with vegetation taking over vast stretches. While susceptible to being eroded by the river at a future time, these delta plains can last hundreds of years in this stable state.</a:t>
            </a:r>
          </a:p>
          <a:p>
            <a:endParaRPr lang="en-US" baseline="0" dirty="0" smtClean="0"/>
          </a:p>
          <a:p>
            <a:r>
              <a:rPr lang="en-US" baseline="0" dirty="0" smtClean="0"/>
              <a:t>Delta plains have often been highly sought after by human communities for farming, due to the generally flat terrain and nutrient-rich fine soils they contain. But, because they run the risk of flood events and river meandering onto their properties, people often build levees to contain the river within its present channel to protect again floods.</a:t>
            </a:r>
            <a:endParaRPr lang="en-US" sz="1200" dirty="0" smtClean="0"/>
          </a:p>
          <a:p>
            <a:endParaRPr lang="en-US" dirty="0" smtClean="0"/>
          </a:p>
          <a:p>
            <a:r>
              <a:rPr lang="en-US" dirty="0" smtClean="0"/>
              <a:t>The image at left is the Elwha delta plain. The Elwha river is constrained</a:t>
            </a:r>
            <a:r>
              <a:rPr lang="en-US" baseline="0" dirty="0" smtClean="0"/>
              <a:t> to flow to the west side of the delta due to levees build to protect the Elwha reservation village in the center of the plain. </a:t>
            </a:r>
          </a:p>
          <a:p>
            <a:endParaRPr lang="en-US" baseline="0" dirty="0" smtClean="0"/>
          </a:p>
          <a:p>
            <a:r>
              <a:rPr lang="en-US" baseline="0" dirty="0" smtClean="0"/>
              <a:t>The image on the right is the Dungeness Valley, an ancient delta plain of the Dungeness River. The river is now constrained by levees to the center of the plain. But, at one time it flowed as far east as Port Williams. With some 25,000 people living in the Dungeness Valley, it is important to keep the river in its current channels.</a:t>
            </a:r>
            <a:endParaRPr lang="en-US" dirty="0"/>
          </a:p>
        </p:txBody>
      </p:sp>
      <p:sp>
        <p:nvSpPr>
          <p:cNvPr id="4" name="Slide Number Placeholder 3"/>
          <p:cNvSpPr>
            <a:spLocks noGrp="1"/>
          </p:cNvSpPr>
          <p:nvPr>
            <p:ph type="sldNum" sz="quarter" idx="10"/>
          </p:nvPr>
        </p:nvSpPr>
        <p:spPr/>
        <p:txBody>
          <a:bodyPr/>
          <a:lstStyle/>
          <a:p>
            <a:fld id="{330D57B5-045A-40C2-AD8D-8C1992FCEFC7}"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places where the sediment load is very high and the wave action</a:t>
            </a:r>
            <a:r>
              <a:rPr lang="en-US" baseline="0" dirty="0" smtClean="0"/>
              <a:t> at sea </a:t>
            </a:r>
            <a:r>
              <a:rPr lang="en-US" dirty="0" smtClean="0"/>
              <a:t>is relatively low, the delta will expand out into the</a:t>
            </a:r>
            <a:r>
              <a:rPr lang="en-US" baseline="0" dirty="0" smtClean="0"/>
              <a:t> body of water in what is called a river-dominated delta. Above is the Mississippi River delta in Louisiana, one of the most distinctive river-dominated deltas in the world. </a:t>
            </a:r>
          </a:p>
          <a:p>
            <a:endParaRPr lang="en-US" baseline="0" dirty="0" smtClean="0"/>
          </a:p>
          <a:p>
            <a:r>
              <a:rPr lang="en-US" baseline="0" dirty="0" smtClean="0"/>
              <a:t>Notice the sediment levees that have formed on the river banks. This constrains the river, causing it to deposit sediment further out and thus it expanded seaward. </a:t>
            </a:r>
          </a:p>
          <a:p>
            <a:endParaRPr lang="en-US" baseline="0" dirty="0" smtClean="0"/>
          </a:p>
          <a:p>
            <a:r>
              <a:rPr lang="en-US" baseline="0" dirty="0" smtClean="0"/>
              <a:t>The next image is the Skagit River delta. Notice how it has grown laterally across the floodplain and has deposited sediment under the water level. When the tides recede, channels are carved in the sediment by the flowing river. Then when the tides move in, those channels are submerged, but remain obvious through the shallow clear water. Eventually, with enough sediment, the entire area to Whidbey Island at left will be connected by land.</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wave-dominated</a:t>
            </a:r>
            <a:r>
              <a:rPr lang="en-US" baseline="0" dirty="0" smtClean="0"/>
              <a:t> delta is one in which strong wave action and currents erode and transport sediment away from the delta as fast or faster than the river deposits it. In these cases, the deltas often form lateral sandbars across the river with an estuary behind it. The sediment that is transported will often be deposited down current to form long sandy beaches some distance away from the delta.</a:t>
            </a:r>
          </a:p>
          <a:p>
            <a:endParaRPr lang="en-US" baseline="0" dirty="0" smtClean="0"/>
          </a:p>
          <a:p>
            <a:r>
              <a:rPr lang="en-US" baseline="0" dirty="0" smtClean="0"/>
              <a:t>The image above is at the mouth of the Klamath River in northern California.</a:t>
            </a:r>
          </a:p>
          <a:p>
            <a:endParaRPr lang="en-US" baseline="0" dirty="0" smtClean="0"/>
          </a:p>
          <a:p>
            <a:r>
              <a:rPr lang="en-US" baseline="0" dirty="0" smtClean="0"/>
              <a:t>The next image shows the Elwha river delta. It used to be a more river-dominated delta, but the dams have blocked sediments from reaching the mouth. Thus, erosion by wave action has been removing fine sediment from the delta, causing it to shrink and turning the area from sandy beaches to rocky shores.  This has had an effect offshore as well, as sandy bottoms favorable to eel grass beds have been replaced by seasonal kelp stands on the rocky substrate.</a:t>
            </a:r>
            <a:endParaRPr lang="en-US" dirty="0"/>
          </a:p>
        </p:txBody>
      </p:sp>
      <p:sp>
        <p:nvSpPr>
          <p:cNvPr id="4" name="Slide Number Placeholder 3"/>
          <p:cNvSpPr>
            <a:spLocks noGrp="1"/>
          </p:cNvSpPr>
          <p:nvPr>
            <p:ph type="sldNum" sz="quarter" idx="10"/>
          </p:nvPr>
        </p:nvSpPr>
        <p:spPr/>
        <p:txBody>
          <a:bodyPr/>
          <a:lstStyle/>
          <a:p>
            <a:fld id="{1B2CA55F-43F3-4E89-BE31-1A59ADF84052}"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Longshore drift is the acquisition and transport of sediment from river deltas and eroding beaches and its redeposition further down current to form specific ocean sediment depositional features. The direction of the drift is based on the local prevailing winds, tidal movements, and ocean currents. While the current direction and intensity can change from season to season, over a series of years there is a tendency for these currents to have an average effect in one direction. In the Strait of Juan de Fuca, the average direction of the longshore drift is to the east.</a:t>
            </a:r>
          </a:p>
          <a:p>
            <a:endParaRPr lang="en-US" baseline="0" dirty="0" smtClean="0"/>
          </a:p>
          <a:p>
            <a:r>
              <a:rPr lang="en-US" baseline="0" dirty="0" smtClean="0"/>
              <a:t>The image on the left shows the waves approaching the beach at the Dungeness Spit at an angle slightly to the east. This is the feature most easily seen regarding longshore drift from the ground. These angled waves pick up sand, pull them off shore a few feet, and then redeposit them a little further east each time.</a:t>
            </a:r>
          </a:p>
          <a:p>
            <a:endParaRPr lang="en-US" baseline="0" dirty="0" smtClean="0"/>
          </a:p>
          <a:p>
            <a:r>
              <a:rPr lang="en-US" baseline="0" dirty="0" smtClean="0"/>
              <a:t>The sediment that comes out of the Columbia River is transported north and is deposited on the Long Beach peninsula. The length of the peninsula gives an indication of how much sediment comes out of the Columbia river and the extent of the longshore drift in the area.</a:t>
            </a:r>
            <a:endParaRPr lang="en-US" dirty="0"/>
          </a:p>
        </p:txBody>
      </p:sp>
      <p:sp>
        <p:nvSpPr>
          <p:cNvPr id="4" name="Slide Number Placeholder 3"/>
          <p:cNvSpPr>
            <a:spLocks noGrp="1"/>
          </p:cNvSpPr>
          <p:nvPr>
            <p:ph type="sldNum" sz="quarter" idx="10"/>
          </p:nvPr>
        </p:nvSpPr>
        <p:spPr/>
        <p:txBody>
          <a:bodyPr/>
          <a:lstStyle/>
          <a:p>
            <a:fld id="{330D57B5-045A-40C2-AD8D-8C1992FCEFC7}"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longshore</a:t>
            </a:r>
            <a:r>
              <a:rPr lang="en-US" baseline="0" dirty="0" smtClean="0"/>
              <a:t> drift deposits sediment in arms that extend out across the mouths of rivers or along the shore, they form sand bars. When this occurs, an area where freshwater and saltwater mixes will form behind the sand bars, forming an estuary. Estuaries are rich in biodiversity and productivity and are important rearing areas for small juvenile fish, because they provide shelter from strong waves, currents, and large predators.</a:t>
            </a:r>
          </a:p>
          <a:p>
            <a:endParaRPr lang="en-US" baseline="0" dirty="0" smtClean="0"/>
          </a:p>
          <a:p>
            <a:r>
              <a:rPr lang="en-US" baseline="0" dirty="0" smtClean="0"/>
              <a:t>Smaller creeks can be completely enclosed by this moving sand, and their final flow into the sea will occur underground through the sand bar. Larger rivers usually have enough velocity to maintain an active channel through the sand. </a:t>
            </a:r>
          </a:p>
          <a:p>
            <a:endParaRPr lang="en-US" baseline="0" dirty="0" smtClean="0"/>
          </a:p>
          <a:p>
            <a:r>
              <a:rPr lang="en-US" baseline="0" dirty="0" smtClean="0"/>
              <a:t>This image is of the Klamath River delta and estuary in northern California. The Klamath river has enough velocity to maintain its narrow channel through the sand bars.</a:t>
            </a:r>
            <a:endParaRPr lang="en-US" dirty="0"/>
          </a:p>
        </p:txBody>
      </p:sp>
      <p:sp>
        <p:nvSpPr>
          <p:cNvPr id="4" name="Slide Number Placeholder 3"/>
          <p:cNvSpPr>
            <a:spLocks noGrp="1"/>
          </p:cNvSpPr>
          <p:nvPr>
            <p:ph type="sldNum" sz="quarter" idx="10"/>
          </p:nvPr>
        </p:nvSpPr>
        <p:spPr/>
        <p:txBody>
          <a:bodyPr/>
          <a:lstStyle/>
          <a:p>
            <a:fld id="{330D57B5-045A-40C2-AD8D-8C1992FCEFC7}"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areas where significant quantities of sediment</a:t>
            </a:r>
            <a:r>
              <a:rPr lang="en-US" baseline="0" dirty="0" smtClean="0"/>
              <a:t> have filled basins, the tide may expose this sediment at low tide, but </a:t>
            </a:r>
            <a:r>
              <a:rPr lang="en-US" baseline="0" dirty="0" err="1" smtClean="0"/>
              <a:t>resubmerge</a:t>
            </a:r>
            <a:r>
              <a:rPr lang="en-US" baseline="0" dirty="0" smtClean="0"/>
              <a:t> them at high tide. These areas are mudflats. Mudflats are full of nutrients and can have extraordinarily high levels of biodiversity and productivity from bacteria to shellfish to juvenile fish and crustaceans to shorebirds. </a:t>
            </a:r>
            <a:endParaRPr lang="en-US" dirty="0" smtClean="0"/>
          </a:p>
          <a:p>
            <a:endParaRPr lang="en-US" dirty="0" smtClean="0"/>
          </a:p>
          <a:p>
            <a:r>
              <a:rPr lang="en-US" dirty="0" smtClean="0"/>
              <a:t>This image is the mudflat estuary at Port Williams, WA. It was the ancient former outlet of the Dungeness River and as such has a lot of sediments</a:t>
            </a:r>
            <a:r>
              <a:rPr lang="en-US" baseline="0" dirty="0" smtClean="0"/>
              <a:t> that have accumulated behind the larger sand bar deposits from longshore drift.</a:t>
            </a:r>
            <a:endParaRPr lang="en-US" dirty="0" smtClean="0"/>
          </a:p>
        </p:txBody>
      </p:sp>
      <p:sp>
        <p:nvSpPr>
          <p:cNvPr id="4" name="Slide Number Placeholder 3"/>
          <p:cNvSpPr>
            <a:spLocks noGrp="1"/>
          </p:cNvSpPr>
          <p:nvPr>
            <p:ph type="sldNum" sz="quarter" idx="10"/>
          </p:nvPr>
        </p:nvSpPr>
        <p:spPr/>
        <p:txBody>
          <a:bodyPr/>
          <a:lstStyle/>
          <a:p>
            <a:fld id="{330D57B5-045A-40C2-AD8D-8C1992FCEFC7}"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longshore currents</a:t>
            </a:r>
            <a:r>
              <a:rPr lang="en-US" baseline="0" dirty="0" smtClean="0"/>
              <a:t> deposit sediment in very long sand bars along the shore, they are called spits. Spits can grow as much as 500 feet a year. A Tombolo is a sandbar or spit that connects from the mainland to an island.</a:t>
            </a:r>
          </a:p>
          <a:p>
            <a:endParaRPr lang="en-US" baseline="0" dirty="0" smtClean="0"/>
          </a:p>
          <a:p>
            <a:r>
              <a:rPr lang="en-US" baseline="0" dirty="0" smtClean="0"/>
              <a:t>Spits and sand bars are very common on the eastern seaboard of the U.S. because of large quantities of sediments from the ancient eroding Appalachians and weak erosional action from waves due to the prevailing winds blowing off shore.</a:t>
            </a:r>
          </a:p>
          <a:p>
            <a:endParaRPr lang="en-US" baseline="0" dirty="0" smtClean="0"/>
          </a:p>
          <a:p>
            <a:r>
              <a:rPr lang="en-US" baseline="0" dirty="0" smtClean="0"/>
              <a:t>Spits and </a:t>
            </a:r>
            <a:r>
              <a:rPr lang="en-US" baseline="0" dirty="0" err="1" smtClean="0"/>
              <a:t>tombolos</a:t>
            </a:r>
            <a:r>
              <a:rPr lang="en-US" baseline="0" dirty="0" smtClean="0"/>
              <a:t> tend to be limited on the west coast to areas of high sediment inputs such as near river deltas and in sheltered areas away from wave action, such as in the Puget Sound.</a:t>
            </a:r>
            <a:endParaRPr lang="en-US" dirty="0"/>
          </a:p>
        </p:txBody>
      </p:sp>
      <p:sp>
        <p:nvSpPr>
          <p:cNvPr id="4" name="Slide Number Placeholder 3"/>
          <p:cNvSpPr>
            <a:spLocks noGrp="1"/>
          </p:cNvSpPr>
          <p:nvPr>
            <p:ph type="sldNum" sz="quarter" idx="10"/>
          </p:nvPr>
        </p:nvSpPr>
        <p:spPr/>
        <p:txBody>
          <a:bodyPr/>
          <a:lstStyle/>
          <a:p>
            <a:fld id="{330D57B5-045A-40C2-AD8D-8C1992FCEFC7}"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Barrier</a:t>
            </a:r>
            <a:r>
              <a:rPr lang="en-US" baseline="0" dirty="0" smtClean="0"/>
              <a:t> Islands are similar to spits and sand bars, except that they are completely disconnected from the shore. Barrier islands are very common on the eastern seaboard of the United States, due to high quantities of sediment from the ancient eroding Appalachian mountains, flat topography along the coast, and prevailing winds that blow off shore, which limits the wave action that could erode these sediment deposits. Barrier islands are virtually non-existent on the west coast because the wave action is too harsh and the substrate is newer and rockier, which means less available sediment to be transported by longshore currents.</a:t>
            </a:r>
          </a:p>
          <a:p>
            <a:endParaRPr lang="en-US" baseline="0" dirty="0" smtClean="0"/>
          </a:p>
          <a:p>
            <a:r>
              <a:rPr lang="en-US" baseline="0" dirty="0" smtClean="0"/>
              <a:t>Like spits and sandbars, barrier islands tend to have little vegetation, often not much more than grasses and dune plants, because of the sandy soils that drain moisture so rapidly and the susceptibility of the land to erode due to strong winds and wave action.</a:t>
            </a:r>
            <a:endParaRPr lang="en-US" dirty="0"/>
          </a:p>
        </p:txBody>
      </p:sp>
      <p:sp>
        <p:nvSpPr>
          <p:cNvPr id="4" name="Slide Number Placeholder 3"/>
          <p:cNvSpPr>
            <a:spLocks noGrp="1"/>
          </p:cNvSpPr>
          <p:nvPr>
            <p:ph type="sldNum" sz="quarter" idx="10"/>
          </p:nvPr>
        </p:nvSpPr>
        <p:spPr/>
        <p:txBody>
          <a:bodyPr/>
          <a:lstStyle/>
          <a:p>
            <a:fld id="{330D57B5-045A-40C2-AD8D-8C1992FCEFC7}"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upload.wikimedia.org/wikipedia/commons/1/1f/Assateague_Island_aerial_view.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hyperlink" Target="http://upload.wikimedia.org/wikipedia/commons/b/bb/Seawallventnor.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upload.wikimedia.org/wikipedia/en/0/01/11-8-07_riprap_photo.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hyperlink" Target="http://upload.wikimedia.org/wikipedia/commons/e/e6/Chesapeakelandsat.jpe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Sediment Deposition </a:t>
            </a:r>
            <a:r>
              <a:rPr lang="en-US" dirty="0"/>
              <a:t>A</a:t>
            </a:r>
            <a:r>
              <a:rPr lang="en-US" dirty="0" smtClean="0"/>
              <a:t>t Sea</a:t>
            </a:r>
            <a:endParaRPr lang="en-US" dirty="0"/>
          </a:p>
        </p:txBody>
      </p:sp>
      <p:sp>
        <p:nvSpPr>
          <p:cNvPr id="3" name="Subtitle 2"/>
          <p:cNvSpPr>
            <a:spLocks noGrp="1"/>
          </p:cNvSpPr>
          <p:nvPr>
            <p:ph type="subTitle" idx="1"/>
          </p:nvPr>
        </p:nvSpPr>
        <p:spPr/>
        <p:txBody>
          <a:bodyPr/>
          <a:lstStyle/>
          <a:p>
            <a:endParaRPr lang="en-US" dirty="0"/>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724400" cy="1143000"/>
          </a:xfrm>
        </p:spPr>
        <p:txBody>
          <a:bodyPr>
            <a:normAutofit/>
          </a:bodyPr>
          <a:lstStyle/>
          <a:p>
            <a:r>
              <a:rPr lang="en-US" sz="3200" dirty="0" smtClean="0"/>
              <a:t>Barrier Islands</a:t>
            </a:r>
            <a:endParaRPr lang="en-US" sz="3200" dirty="0"/>
          </a:p>
        </p:txBody>
      </p:sp>
      <p:pic>
        <p:nvPicPr>
          <p:cNvPr id="4" name="Content Placeholder 3" descr="South Padre Island, TX.jpg"/>
          <p:cNvPicPr>
            <a:picLocks noGrp="1" noChangeAspect="1"/>
          </p:cNvPicPr>
          <p:nvPr>
            <p:ph idx="1"/>
          </p:nvPr>
        </p:nvPicPr>
        <p:blipFill>
          <a:blip r:embed="rId3" cstate="print"/>
          <a:srcRect l="8662" t="13269"/>
          <a:stretch>
            <a:fillRect/>
          </a:stretch>
        </p:blipFill>
        <p:spPr>
          <a:xfrm>
            <a:off x="0" y="0"/>
            <a:ext cx="4495800" cy="2209800"/>
          </a:xfrm>
        </p:spPr>
      </p:pic>
      <p:pic>
        <p:nvPicPr>
          <p:cNvPr id="5122" name="Picture 2" descr="Image:Assateague Island aerial view.jpg">
            <a:hlinkClick r:id="rId4"/>
          </p:cNvPr>
          <p:cNvPicPr>
            <a:picLocks noChangeAspect="1" noChangeArrowheads="1"/>
          </p:cNvPicPr>
          <p:nvPr/>
        </p:nvPicPr>
        <p:blipFill>
          <a:blip r:embed="rId5"/>
          <a:srcRect t="8614" r="13787"/>
          <a:stretch>
            <a:fillRect/>
          </a:stretch>
        </p:blipFill>
        <p:spPr bwMode="auto">
          <a:xfrm>
            <a:off x="4495800" y="2209800"/>
            <a:ext cx="4648200" cy="4648201"/>
          </a:xfrm>
          <a:prstGeom prst="rect">
            <a:avLst/>
          </a:prstGeom>
          <a:noFill/>
        </p:spPr>
      </p:pic>
      <p:pic>
        <p:nvPicPr>
          <p:cNvPr id="5124" name="Picture 4" descr="http://upload.wikimedia.org/wikipedia/en/0/0c/Cape_hatteras_1989.jpg"/>
          <p:cNvPicPr>
            <a:picLocks noChangeAspect="1" noChangeArrowheads="1"/>
          </p:cNvPicPr>
          <p:nvPr/>
        </p:nvPicPr>
        <p:blipFill>
          <a:blip r:embed="rId6"/>
          <a:srcRect t="5008" r="7987" b="6103"/>
          <a:stretch>
            <a:fillRect/>
          </a:stretch>
        </p:blipFill>
        <p:spPr bwMode="auto">
          <a:xfrm>
            <a:off x="0" y="2209800"/>
            <a:ext cx="4495800" cy="4648200"/>
          </a:xfrm>
          <a:prstGeom prst="rect">
            <a:avLst/>
          </a:prstGeom>
          <a:noFill/>
        </p:spPr>
      </p:pic>
      <p:sp>
        <p:nvSpPr>
          <p:cNvPr id="7" name="Down Arrow 6"/>
          <p:cNvSpPr/>
          <p:nvPr/>
        </p:nvSpPr>
        <p:spPr>
          <a:xfrm rot="12240000">
            <a:off x="3012986" y="4576642"/>
            <a:ext cx="152400" cy="6096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3380000">
            <a:off x="7315200" y="5105400"/>
            <a:ext cx="152400" cy="6096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924800" cy="1143000"/>
          </a:xfrm>
        </p:spPr>
        <p:txBody>
          <a:bodyPr/>
          <a:lstStyle/>
          <a:p>
            <a:r>
              <a:rPr lang="en-US" dirty="0" smtClean="0"/>
              <a:t>Lagoons</a:t>
            </a:r>
            <a:endParaRPr lang="en-US" dirty="0"/>
          </a:p>
        </p:txBody>
      </p:sp>
      <p:sp>
        <p:nvSpPr>
          <p:cNvPr id="3" name="Content Placeholder 2"/>
          <p:cNvSpPr>
            <a:spLocks noGrp="1"/>
          </p:cNvSpPr>
          <p:nvPr>
            <p:ph idx="1"/>
          </p:nvPr>
        </p:nvSpPr>
        <p:spPr>
          <a:xfrm>
            <a:off x="609600" y="1828800"/>
            <a:ext cx="8229600" cy="3992563"/>
          </a:xfrm>
        </p:spPr>
        <p:txBody>
          <a:bodyPr>
            <a:normAutofit/>
          </a:bodyPr>
          <a:lstStyle/>
          <a:p>
            <a:r>
              <a:rPr lang="en-US" sz="2400" dirty="0" smtClean="0"/>
              <a:t>Lagoons are brackish or saltwater pools that are enclosed or semi-enclosed by sand bars, spits, or barrier islands.</a:t>
            </a:r>
          </a:p>
        </p:txBody>
      </p:sp>
      <p:pic>
        <p:nvPicPr>
          <p:cNvPr id="5" name="Picture 4" descr="Diamond Point Lagoon1.JPG"/>
          <p:cNvPicPr>
            <a:picLocks noChangeAspect="1"/>
          </p:cNvPicPr>
          <p:nvPr/>
        </p:nvPicPr>
        <p:blipFill>
          <a:blip r:embed="rId3" cstate="print"/>
          <a:stretch>
            <a:fillRect/>
          </a:stretch>
        </p:blipFill>
        <p:spPr>
          <a:xfrm>
            <a:off x="4419599" y="3276600"/>
            <a:ext cx="4876801" cy="3581400"/>
          </a:xfrm>
          <a:prstGeom prst="rect">
            <a:avLst/>
          </a:prstGeom>
        </p:spPr>
      </p:pic>
      <p:pic>
        <p:nvPicPr>
          <p:cNvPr id="6" name="Picture 5" descr="Tindari - lagoon1.JPG"/>
          <p:cNvPicPr>
            <a:picLocks noChangeAspect="1"/>
          </p:cNvPicPr>
          <p:nvPr/>
        </p:nvPicPr>
        <p:blipFill>
          <a:blip r:embed="rId4" cstate="print"/>
          <a:stretch>
            <a:fillRect/>
          </a:stretch>
        </p:blipFill>
        <p:spPr>
          <a:xfrm>
            <a:off x="0" y="3276600"/>
            <a:ext cx="4572000" cy="3581400"/>
          </a:xfrm>
          <a:prstGeom prst="rect">
            <a:avLst/>
          </a:prstGeom>
        </p:spPr>
      </p:pic>
      <p:pic>
        <p:nvPicPr>
          <p:cNvPr id="30724" name="Picture 4"/>
          <p:cNvPicPr>
            <a:picLocks noChangeAspect="1" noChangeArrowheads="1"/>
          </p:cNvPicPr>
          <p:nvPr/>
        </p:nvPicPr>
        <p:blipFill>
          <a:blip r:embed="rId5" cstate="print"/>
          <a:srcRect t="4444"/>
          <a:stretch>
            <a:fillRect/>
          </a:stretch>
        </p:blipFill>
        <p:spPr bwMode="auto">
          <a:xfrm>
            <a:off x="0" y="0"/>
            <a:ext cx="9293293" cy="6857999"/>
          </a:xfrm>
          <a:prstGeom prst="rect">
            <a:avLst/>
          </a:prstGeom>
          <a:noFill/>
          <a:ln w="9525">
            <a:noFill/>
            <a:miter lim="800000"/>
            <a:headEnd/>
            <a:tailEnd/>
          </a:ln>
          <a:effectLst/>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sz="3200" dirty="0" smtClean="0"/>
              <a:t>Breakwaters and Sea Walls</a:t>
            </a:r>
            <a:endParaRPr lang="en-US" sz="3200" dirty="0"/>
          </a:p>
        </p:txBody>
      </p:sp>
      <p:sp>
        <p:nvSpPr>
          <p:cNvPr id="3" name="Content Placeholder 2"/>
          <p:cNvSpPr>
            <a:spLocks noGrp="1"/>
          </p:cNvSpPr>
          <p:nvPr>
            <p:ph idx="1"/>
          </p:nvPr>
        </p:nvSpPr>
        <p:spPr>
          <a:xfrm>
            <a:off x="381000" y="1219200"/>
            <a:ext cx="8534400" cy="4525963"/>
          </a:xfrm>
        </p:spPr>
        <p:txBody>
          <a:bodyPr>
            <a:normAutofit/>
          </a:bodyPr>
          <a:lstStyle/>
          <a:p>
            <a:r>
              <a:rPr lang="en-US" sz="2400" dirty="0" smtClean="0"/>
              <a:t>Structures used absorb and control the erosive action of waves</a:t>
            </a:r>
            <a:endParaRPr lang="en-US" sz="2400" dirty="0"/>
          </a:p>
        </p:txBody>
      </p:sp>
      <p:pic>
        <p:nvPicPr>
          <p:cNvPr id="3073" name="Picture 1"/>
          <p:cNvPicPr>
            <a:picLocks noChangeAspect="1" noChangeArrowheads="1"/>
          </p:cNvPicPr>
          <p:nvPr/>
        </p:nvPicPr>
        <p:blipFill>
          <a:blip r:embed="rId3"/>
          <a:srcRect l="48125" t="29688" r="6420" b="7031"/>
          <a:stretch>
            <a:fillRect/>
          </a:stretch>
        </p:blipFill>
        <p:spPr bwMode="auto">
          <a:xfrm>
            <a:off x="0" y="2438400"/>
            <a:ext cx="3899798" cy="4419600"/>
          </a:xfrm>
          <a:prstGeom prst="rect">
            <a:avLst/>
          </a:prstGeom>
          <a:noFill/>
          <a:ln w="9525">
            <a:noFill/>
            <a:miter lim="800000"/>
            <a:headEnd/>
            <a:tailEnd/>
          </a:ln>
          <a:effectLst/>
        </p:spPr>
      </p:pic>
      <p:pic>
        <p:nvPicPr>
          <p:cNvPr id="3077" name="Picture 5" descr="Image:Seawallventnor.jpg">
            <a:hlinkClick r:id="rId4"/>
          </p:cNvPr>
          <p:cNvPicPr>
            <a:picLocks noChangeAspect="1" noChangeArrowheads="1"/>
          </p:cNvPicPr>
          <p:nvPr/>
        </p:nvPicPr>
        <p:blipFill>
          <a:blip r:embed="rId5"/>
          <a:srcRect l="5815" t="7692" r="6410"/>
          <a:stretch>
            <a:fillRect/>
          </a:stretch>
        </p:blipFill>
        <p:spPr bwMode="auto">
          <a:xfrm>
            <a:off x="3733800" y="2438400"/>
            <a:ext cx="5410200" cy="4419601"/>
          </a:xfrm>
          <a:prstGeom prst="rect">
            <a:avLst/>
          </a:prstGeom>
          <a:noFill/>
        </p:spPr>
      </p:pic>
      <p:sp>
        <p:nvSpPr>
          <p:cNvPr id="8" name="Down Arrow 7"/>
          <p:cNvSpPr/>
          <p:nvPr/>
        </p:nvSpPr>
        <p:spPr>
          <a:xfrm rot="8940000">
            <a:off x="609600" y="5486400"/>
            <a:ext cx="152400" cy="6096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200" dirty="0" smtClean="0"/>
              <a:t>Rip-Rap</a:t>
            </a:r>
            <a:endParaRPr lang="en-US" sz="3200" dirty="0"/>
          </a:p>
        </p:txBody>
      </p:sp>
      <p:sp>
        <p:nvSpPr>
          <p:cNvPr id="3" name="Content Placeholder 2"/>
          <p:cNvSpPr>
            <a:spLocks noGrp="1"/>
          </p:cNvSpPr>
          <p:nvPr>
            <p:ph idx="1"/>
          </p:nvPr>
        </p:nvSpPr>
        <p:spPr>
          <a:xfrm>
            <a:off x="1473798" y="1447800"/>
            <a:ext cx="6196405" cy="3603812"/>
          </a:xfrm>
        </p:spPr>
        <p:txBody>
          <a:bodyPr>
            <a:normAutofit/>
          </a:bodyPr>
          <a:lstStyle/>
          <a:p>
            <a:r>
              <a:rPr lang="en-US" sz="2400" dirty="0" smtClean="0"/>
              <a:t>Piles of large rocks lined up on shore to prevent wave erosion.</a:t>
            </a:r>
            <a:endParaRPr lang="en-US" sz="2400" dirty="0"/>
          </a:p>
        </p:txBody>
      </p:sp>
      <p:pic>
        <p:nvPicPr>
          <p:cNvPr id="34818" name="Picture 2"/>
          <p:cNvPicPr>
            <a:picLocks noChangeAspect="1" noChangeArrowheads="1"/>
          </p:cNvPicPr>
          <p:nvPr/>
        </p:nvPicPr>
        <p:blipFill>
          <a:blip r:embed="rId3"/>
          <a:srcRect l="62500" t="46656" r="1875" b="7031"/>
          <a:stretch>
            <a:fillRect/>
          </a:stretch>
        </p:blipFill>
        <p:spPr bwMode="auto">
          <a:xfrm>
            <a:off x="0" y="2438400"/>
            <a:ext cx="4191000" cy="4419600"/>
          </a:xfrm>
          <a:prstGeom prst="rect">
            <a:avLst/>
          </a:prstGeom>
          <a:noFill/>
          <a:ln w="9525">
            <a:noFill/>
            <a:miter lim="800000"/>
            <a:headEnd/>
            <a:tailEnd/>
          </a:ln>
          <a:effectLst/>
        </p:spPr>
      </p:pic>
      <p:pic>
        <p:nvPicPr>
          <p:cNvPr id="34820" name="Picture 4" descr="Image:11-8-07 riprap photo.jpg">
            <a:hlinkClick r:id="rId4"/>
          </p:cNvPr>
          <p:cNvPicPr>
            <a:picLocks noChangeAspect="1" noChangeArrowheads="1"/>
          </p:cNvPicPr>
          <p:nvPr/>
        </p:nvPicPr>
        <p:blipFill>
          <a:blip r:embed="rId5"/>
          <a:srcRect l="10000" t="25913" r="19000"/>
          <a:stretch>
            <a:fillRect/>
          </a:stretch>
        </p:blipFill>
        <p:spPr bwMode="auto">
          <a:xfrm>
            <a:off x="4191001" y="2438400"/>
            <a:ext cx="4953000" cy="4419601"/>
          </a:xfrm>
          <a:prstGeom prst="rect">
            <a:avLst/>
          </a:prstGeom>
          <a:noFill/>
        </p:spPr>
      </p:pic>
      <p:sp>
        <p:nvSpPr>
          <p:cNvPr id="7" name="Down Arrow 6"/>
          <p:cNvSpPr/>
          <p:nvPr/>
        </p:nvSpPr>
        <p:spPr>
          <a:xfrm rot="-5640000">
            <a:off x="614173" y="2459476"/>
            <a:ext cx="152400" cy="6096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21" name="Picture 5"/>
          <p:cNvPicPr>
            <a:picLocks noChangeAspect="1" noChangeArrowheads="1"/>
          </p:cNvPicPr>
          <p:nvPr/>
        </p:nvPicPr>
        <p:blipFill>
          <a:blip r:embed="rId6" cstate="print"/>
          <a:srcRect l="16908" t="6368" r="5551" b="1235"/>
          <a:stretch>
            <a:fillRect/>
          </a:stretch>
        </p:blipFill>
        <p:spPr bwMode="auto">
          <a:xfrm>
            <a:off x="1" y="0"/>
            <a:ext cx="9144000" cy="6934951"/>
          </a:xfrm>
          <a:prstGeom prst="rect">
            <a:avLst/>
          </a:prstGeom>
          <a:noFill/>
          <a:ln w="9525">
            <a:noFill/>
            <a:miter lim="800000"/>
            <a:headEnd/>
            <a:tailEnd/>
          </a:ln>
          <a:effectLst/>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fade">
                                      <p:cBhvr>
                                        <p:cTn id="7"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Jetty</a:t>
            </a:r>
            <a:endParaRPr lang="en-US" sz="3200" dirty="0"/>
          </a:p>
        </p:txBody>
      </p:sp>
      <p:pic>
        <p:nvPicPr>
          <p:cNvPr id="4" name="Picture 3"/>
          <p:cNvPicPr>
            <a:picLocks noChangeAspect="1" noChangeArrowheads="1"/>
          </p:cNvPicPr>
          <p:nvPr/>
        </p:nvPicPr>
        <p:blipFill>
          <a:blip r:embed="rId3"/>
          <a:srcRect l="41541" t="28125" r="3125" b="7031"/>
          <a:stretch>
            <a:fillRect/>
          </a:stretch>
        </p:blipFill>
        <p:spPr bwMode="auto">
          <a:xfrm>
            <a:off x="990600" y="1257300"/>
            <a:ext cx="7467600" cy="5600700"/>
          </a:xfrm>
          <a:prstGeom prst="rect">
            <a:avLst/>
          </a:prstGeom>
          <a:noFill/>
          <a:ln w="9525">
            <a:noFill/>
            <a:miter lim="800000"/>
            <a:headEnd/>
            <a:tailEnd/>
          </a:ln>
          <a:effectLst/>
        </p:spPr>
      </p:pic>
      <p:sp>
        <p:nvSpPr>
          <p:cNvPr id="6" name="Down Arrow 5"/>
          <p:cNvSpPr/>
          <p:nvPr/>
        </p:nvSpPr>
        <p:spPr>
          <a:xfrm rot="10800000">
            <a:off x="1066800" y="2743200"/>
            <a:ext cx="152400" cy="6096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890" name="Picture 2"/>
          <p:cNvPicPr>
            <a:picLocks noChangeAspect="1" noChangeArrowheads="1"/>
          </p:cNvPicPr>
          <p:nvPr/>
        </p:nvPicPr>
        <p:blipFill>
          <a:blip r:embed="rId4"/>
          <a:srcRect l="39375" t="28125" r="2500" b="4688"/>
          <a:stretch>
            <a:fillRect/>
          </a:stretch>
        </p:blipFill>
        <p:spPr bwMode="auto">
          <a:xfrm>
            <a:off x="533400" y="0"/>
            <a:ext cx="8153400" cy="6887547"/>
          </a:xfrm>
          <a:prstGeom prst="rect">
            <a:avLst/>
          </a:prstGeom>
          <a:noFill/>
          <a:ln w="9525">
            <a:noFill/>
            <a:miter lim="800000"/>
            <a:headEnd/>
            <a:tailEnd/>
          </a:ln>
          <a:effectLst/>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90600"/>
          </a:xfrm>
        </p:spPr>
        <p:txBody>
          <a:bodyPr>
            <a:normAutofit/>
          </a:bodyPr>
          <a:lstStyle/>
          <a:p>
            <a:r>
              <a:rPr lang="en-US" sz="3200" dirty="0" smtClean="0"/>
              <a:t>Headlands and Sea Stacks</a:t>
            </a:r>
            <a:endParaRPr lang="en-US" sz="3200" dirty="0"/>
          </a:p>
        </p:txBody>
      </p:sp>
      <p:pic>
        <p:nvPicPr>
          <p:cNvPr id="4" name="Content Placeholder 3" descr="3rd Beach5.JPG"/>
          <p:cNvPicPr>
            <a:picLocks noGrp="1" noChangeAspect="1"/>
          </p:cNvPicPr>
          <p:nvPr>
            <p:ph idx="1"/>
          </p:nvPr>
        </p:nvPicPr>
        <p:blipFill>
          <a:blip r:embed="rId3"/>
          <a:stretch>
            <a:fillRect/>
          </a:stretch>
        </p:blipFill>
        <p:spPr>
          <a:xfrm>
            <a:off x="2022501" y="2119313"/>
            <a:ext cx="5078360" cy="3603625"/>
          </a:xfrm>
        </p:spPr>
      </p:pic>
      <p:pic>
        <p:nvPicPr>
          <p:cNvPr id="8" name="Picture 7" descr="Taylor Point1.jpg"/>
          <p:cNvPicPr>
            <a:picLocks noChangeAspect="1"/>
          </p:cNvPicPr>
          <p:nvPr/>
        </p:nvPicPr>
        <p:blipFill>
          <a:blip r:embed="rId4"/>
          <a:stretch>
            <a:fillRect/>
          </a:stretch>
        </p:blipFill>
        <p:spPr>
          <a:xfrm>
            <a:off x="0" y="914400"/>
            <a:ext cx="9144000" cy="5943600"/>
          </a:xfrm>
          <a:prstGeom prst="rect">
            <a:avLst/>
          </a:prstGeom>
        </p:spPr>
      </p:pic>
      <p:pic>
        <p:nvPicPr>
          <p:cNvPr id="10" name="Picture 9" descr="Point of Arches Cove1 - with Cape Alava.jpg"/>
          <p:cNvPicPr>
            <a:picLocks noChangeAspect="1"/>
          </p:cNvPicPr>
          <p:nvPr/>
        </p:nvPicPr>
        <p:blipFill>
          <a:blip r:embed="rId5"/>
          <a:stretch>
            <a:fillRect/>
          </a:stretch>
        </p:blipFill>
        <p:spPr>
          <a:xfrm>
            <a:off x="0" y="0"/>
            <a:ext cx="9144000" cy="685800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Shore Bluffs</a:t>
            </a:r>
            <a:endParaRPr lang="en-US" dirty="0"/>
          </a:p>
        </p:txBody>
      </p:sp>
      <p:pic>
        <p:nvPicPr>
          <p:cNvPr id="6" name="Picture 5" descr="Calvert Cliffs SP - Cliffs and Jeff.JPG"/>
          <p:cNvPicPr>
            <a:picLocks noChangeAspect="1"/>
          </p:cNvPicPr>
          <p:nvPr/>
        </p:nvPicPr>
        <p:blipFill>
          <a:blip r:embed="rId3"/>
          <a:srcRect t="15247" r="4119"/>
          <a:stretch>
            <a:fillRect/>
          </a:stretch>
        </p:blipFill>
        <p:spPr>
          <a:xfrm>
            <a:off x="0" y="990600"/>
            <a:ext cx="9144000" cy="5867400"/>
          </a:xfrm>
          <a:prstGeom prst="rect">
            <a:avLst/>
          </a:prstGeom>
        </p:spPr>
      </p:pic>
      <p:pic>
        <p:nvPicPr>
          <p:cNvPr id="40962" name="Picture 2"/>
          <p:cNvPicPr>
            <a:picLocks noChangeAspect="1" noChangeArrowheads="1"/>
          </p:cNvPicPr>
          <p:nvPr/>
        </p:nvPicPr>
        <p:blipFill>
          <a:blip r:embed="rId4" cstate="print"/>
          <a:srcRect t="4444" r="11446"/>
          <a:stretch>
            <a:fillRect/>
          </a:stretch>
        </p:blipFill>
        <p:spPr bwMode="auto">
          <a:xfrm>
            <a:off x="0" y="0"/>
            <a:ext cx="9144000" cy="6858000"/>
          </a:xfrm>
          <a:prstGeom prst="rect">
            <a:avLst/>
          </a:prstGeom>
          <a:noFill/>
          <a:ln w="9525">
            <a:noFill/>
            <a:miter lim="800000"/>
            <a:headEnd/>
            <a:tailEnd/>
          </a:ln>
          <a:effectLst/>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Ria</a:t>
            </a:r>
            <a:r>
              <a:rPr lang="en-US" sz="3600" dirty="0" smtClean="0"/>
              <a:t> </a:t>
            </a:r>
            <a:r>
              <a:rPr lang="en-US" dirty="0" smtClean="0"/>
              <a:t/>
            </a:r>
            <a:br>
              <a:rPr lang="en-US" dirty="0" smtClean="0"/>
            </a:br>
            <a:r>
              <a:rPr lang="en-US" sz="2400" dirty="0" smtClean="0"/>
              <a:t>(Flooded River Valleys)</a:t>
            </a:r>
            <a:endParaRPr lang="en-US" sz="2400" dirty="0"/>
          </a:p>
        </p:txBody>
      </p:sp>
      <p:pic>
        <p:nvPicPr>
          <p:cNvPr id="2050" name="Picture 2" descr="Image:Chesapeakelandsat.jpeg">
            <a:hlinkClick r:id="rId3"/>
          </p:cNvPr>
          <p:cNvPicPr>
            <a:picLocks noChangeAspect="1" noChangeArrowheads="1"/>
          </p:cNvPicPr>
          <p:nvPr/>
        </p:nvPicPr>
        <p:blipFill>
          <a:blip r:embed="rId4"/>
          <a:srcRect l="20000"/>
          <a:stretch>
            <a:fillRect/>
          </a:stretch>
        </p:blipFill>
        <p:spPr bwMode="auto">
          <a:xfrm>
            <a:off x="0" y="1905000"/>
            <a:ext cx="5283200" cy="4953000"/>
          </a:xfrm>
          <a:prstGeom prst="rect">
            <a:avLst/>
          </a:prstGeom>
          <a:noFill/>
          <a:ln w="15875">
            <a:solidFill>
              <a:schemeClr val="tx1"/>
            </a:solidFill>
          </a:ln>
        </p:spPr>
      </p:pic>
      <p:pic>
        <p:nvPicPr>
          <p:cNvPr id="2051" name="Picture 3"/>
          <p:cNvPicPr>
            <a:picLocks noChangeAspect="1" noChangeArrowheads="1"/>
          </p:cNvPicPr>
          <p:nvPr/>
        </p:nvPicPr>
        <p:blipFill>
          <a:blip r:embed="rId5"/>
          <a:srcRect l="45404" t="28125" r="2500" b="4688"/>
          <a:stretch>
            <a:fillRect/>
          </a:stretch>
        </p:blipFill>
        <p:spPr bwMode="auto">
          <a:xfrm>
            <a:off x="4343400" y="1905000"/>
            <a:ext cx="4800599" cy="4953000"/>
          </a:xfrm>
          <a:prstGeom prst="rect">
            <a:avLst/>
          </a:prstGeom>
          <a:noFill/>
          <a:ln w="15875">
            <a:solidFill>
              <a:schemeClr val="tx1"/>
            </a:solidFill>
            <a:miter lim="800000"/>
            <a:headEnd/>
            <a:tailEnd/>
          </a:ln>
          <a:effectLst/>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t>Deltas</a:t>
            </a:r>
            <a:endParaRPr lang="en-US" sz="3200" dirty="0"/>
          </a:p>
        </p:txBody>
      </p:sp>
      <p:sp>
        <p:nvSpPr>
          <p:cNvPr id="3" name="Content Placeholder 2"/>
          <p:cNvSpPr>
            <a:spLocks noGrp="1"/>
          </p:cNvSpPr>
          <p:nvPr>
            <p:ph idx="1"/>
          </p:nvPr>
        </p:nvSpPr>
        <p:spPr>
          <a:xfrm>
            <a:off x="457200" y="990600"/>
            <a:ext cx="8229600" cy="4525963"/>
          </a:xfrm>
        </p:spPr>
        <p:txBody>
          <a:bodyPr>
            <a:normAutofit/>
          </a:bodyPr>
          <a:lstStyle/>
          <a:p>
            <a:r>
              <a:rPr lang="en-US" sz="2400" dirty="0" smtClean="0"/>
              <a:t>Once sediment meets stagnant water on a lake or the ocean, it is deposited in the delta.</a:t>
            </a:r>
          </a:p>
        </p:txBody>
      </p:sp>
      <p:pic>
        <p:nvPicPr>
          <p:cNvPr id="4" name="Picture 3" descr="Lake Mills delta_3Lundahl.jpg"/>
          <p:cNvPicPr>
            <a:picLocks noChangeAspect="1"/>
          </p:cNvPicPr>
          <p:nvPr/>
        </p:nvPicPr>
        <p:blipFill>
          <a:blip r:embed="rId3"/>
          <a:stretch>
            <a:fillRect/>
          </a:stretch>
        </p:blipFill>
        <p:spPr>
          <a:xfrm>
            <a:off x="838200" y="1981199"/>
            <a:ext cx="7352538" cy="4876801"/>
          </a:xfrm>
          <a:prstGeom prst="rect">
            <a:avLst/>
          </a:prstGeom>
        </p:spPr>
      </p:pic>
      <p:sp>
        <p:nvSpPr>
          <p:cNvPr id="5" name="Footer Placeholder 4"/>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Historic Delta Plains</a:t>
            </a:r>
            <a:endParaRPr lang="en-US" sz="3200" dirty="0"/>
          </a:p>
        </p:txBody>
      </p:sp>
      <p:sp>
        <p:nvSpPr>
          <p:cNvPr id="3" name="Content Placeholder 2"/>
          <p:cNvSpPr>
            <a:spLocks noGrp="1"/>
          </p:cNvSpPr>
          <p:nvPr>
            <p:ph idx="1"/>
          </p:nvPr>
        </p:nvSpPr>
        <p:spPr>
          <a:xfrm>
            <a:off x="381000" y="1295400"/>
            <a:ext cx="8305800" cy="4525963"/>
          </a:xfrm>
        </p:spPr>
        <p:txBody>
          <a:bodyPr>
            <a:normAutofit/>
          </a:bodyPr>
          <a:lstStyle/>
          <a:p>
            <a:r>
              <a:rPr lang="en-US" sz="2400" dirty="0" smtClean="0"/>
              <a:t>A river that meanders over a large area over thousands of years can form large delta plains. </a:t>
            </a:r>
          </a:p>
        </p:txBody>
      </p:sp>
      <p:pic>
        <p:nvPicPr>
          <p:cNvPr id="1026" name="Picture 2"/>
          <p:cNvPicPr>
            <a:picLocks noChangeAspect="1" noChangeArrowheads="1"/>
          </p:cNvPicPr>
          <p:nvPr/>
        </p:nvPicPr>
        <p:blipFill>
          <a:blip r:embed="rId3"/>
          <a:srcRect l="38750" t="33622" r="1875" b="6250"/>
          <a:stretch>
            <a:fillRect/>
          </a:stretch>
        </p:blipFill>
        <p:spPr bwMode="auto">
          <a:xfrm>
            <a:off x="0" y="2971800"/>
            <a:ext cx="4796928" cy="38862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l="40977" t="34347" r="1250" b="6250"/>
          <a:stretch>
            <a:fillRect/>
          </a:stretch>
        </p:blipFill>
        <p:spPr bwMode="auto">
          <a:xfrm>
            <a:off x="4419600" y="2971800"/>
            <a:ext cx="4724400" cy="3886200"/>
          </a:xfrm>
          <a:prstGeom prst="rect">
            <a:avLst/>
          </a:prstGeom>
          <a:noFill/>
          <a:ln w="9525">
            <a:noFill/>
            <a:miter lim="800000"/>
            <a:headEnd/>
            <a:tailEnd/>
          </a:ln>
          <a:effectLst/>
        </p:spPr>
      </p:pic>
      <p:sp>
        <p:nvSpPr>
          <p:cNvPr id="7" name="Freeform 6"/>
          <p:cNvSpPr/>
          <p:nvPr/>
        </p:nvSpPr>
        <p:spPr>
          <a:xfrm>
            <a:off x="1527048" y="3499403"/>
            <a:ext cx="603504" cy="3340309"/>
          </a:xfrm>
          <a:custGeom>
            <a:avLst/>
            <a:gdLst>
              <a:gd name="connsiteX0" fmla="*/ 0 w 621792"/>
              <a:gd name="connsiteY0" fmla="*/ 2749 h 3340309"/>
              <a:gd name="connsiteX1" fmla="*/ 36576 w 621792"/>
              <a:gd name="connsiteY1" fmla="*/ 11893 h 3340309"/>
              <a:gd name="connsiteX2" fmla="*/ 128016 w 621792"/>
              <a:gd name="connsiteY2" fmla="*/ 377653 h 3340309"/>
              <a:gd name="connsiteX3" fmla="*/ 182880 w 621792"/>
              <a:gd name="connsiteY3" fmla="*/ 551389 h 3340309"/>
              <a:gd name="connsiteX4" fmla="*/ 201168 w 621792"/>
              <a:gd name="connsiteY4" fmla="*/ 688549 h 3340309"/>
              <a:gd name="connsiteX5" fmla="*/ 265176 w 621792"/>
              <a:gd name="connsiteY5" fmla="*/ 761701 h 3340309"/>
              <a:gd name="connsiteX6" fmla="*/ 466344 w 621792"/>
              <a:gd name="connsiteY6" fmla="*/ 862285 h 3340309"/>
              <a:gd name="connsiteX7" fmla="*/ 557784 w 621792"/>
              <a:gd name="connsiteY7" fmla="*/ 981157 h 3340309"/>
              <a:gd name="connsiteX8" fmla="*/ 603504 w 621792"/>
              <a:gd name="connsiteY8" fmla="*/ 1319485 h 3340309"/>
              <a:gd name="connsiteX9" fmla="*/ 539496 w 621792"/>
              <a:gd name="connsiteY9" fmla="*/ 1804117 h 3340309"/>
              <a:gd name="connsiteX10" fmla="*/ 585216 w 621792"/>
              <a:gd name="connsiteY10" fmla="*/ 2032717 h 3340309"/>
              <a:gd name="connsiteX11" fmla="*/ 621792 w 621792"/>
              <a:gd name="connsiteY11" fmla="*/ 2380189 h 3340309"/>
              <a:gd name="connsiteX12" fmla="*/ 612648 w 621792"/>
              <a:gd name="connsiteY12" fmla="*/ 2526493 h 3340309"/>
              <a:gd name="connsiteX13" fmla="*/ 603504 w 621792"/>
              <a:gd name="connsiteY13" fmla="*/ 2627077 h 3340309"/>
              <a:gd name="connsiteX14" fmla="*/ 612648 w 621792"/>
              <a:gd name="connsiteY14" fmla="*/ 2846533 h 3340309"/>
              <a:gd name="connsiteX15" fmla="*/ 548640 w 621792"/>
              <a:gd name="connsiteY15" fmla="*/ 3203149 h 3340309"/>
              <a:gd name="connsiteX16" fmla="*/ 585216 w 621792"/>
              <a:gd name="connsiteY16" fmla="*/ 3294589 h 3340309"/>
              <a:gd name="connsiteX17" fmla="*/ 612648 w 621792"/>
              <a:gd name="connsiteY17" fmla="*/ 3340309 h 3340309"/>
              <a:gd name="connsiteX0" fmla="*/ 0 w 616258"/>
              <a:gd name="connsiteY0" fmla="*/ 2749 h 3340309"/>
              <a:gd name="connsiteX1" fmla="*/ 36576 w 616258"/>
              <a:gd name="connsiteY1" fmla="*/ 11893 h 3340309"/>
              <a:gd name="connsiteX2" fmla="*/ 128016 w 616258"/>
              <a:gd name="connsiteY2" fmla="*/ 377653 h 3340309"/>
              <a:gd name="connsiteX3" fmla="*/ 182880 w 616258"/>
              <a:gd name="connsiteY3" fmla="*/ 551389 h 3340309"/>
              <a:gd name="connsiteX4" fmla="*/ 201168 w 616258"/>
              <a:gd name="connsiteY4" fmla="*/ 688549 h 3340309"/>
              <a:gd name="connsiteX5" fmla="*/ 265176 w 616258"/>
              <a:gd name="connsiteY5" fmla="*/ 761701 h 3340309"/>
              <a:gd name="connsiteX6" fmla="*/ 466344 w 616258"/>
              <a:gd name="connsiteY6" fmla="*/ 862285 h 3340309"/>
              <a:gd name="connsiteX7" fmla="*/ 557784 w 616258"/>
              <a:gd name="connsiteY7" fmla="*/ 981157 h 3340309"/>
              <a:gd name="connsiteX8" fmla="*/ 603504 w 616258"/>
              <a:gd name="connsiteY8" fmla="*/ 1319485 h 3340309"/>
              <a:gd name="connsiteX9" fmla="*/ 539496 w 616258"/>
              <a:gd name="connsiteY9" fmla="*/ 1804117 h 3340309"/>
              <a:gd name="connsiteX10" fmla="*/ 585216 w 616258"/>
              <a:gd name="connsiteY10" fmla="*/ 2032717 h 3340309"/>
              <a:gd name="connsiteX11" fmla="*/ 393192 w 616258"/>
              <a:gd name="connsiteY11" fmla="*/ 2380189 h 3340309"/>
              <a:gd name="connsiteX12" fmla="*/ 612648 w 616258"/>
              <a:gd name="connsiteY12" fmla="*/ 2526493 h 3340309"/>
              <a:gd name="connsiteX13" fmla="*/ 603504 w 616258"/>
              <a:gd name="connsiteY13" fmla="*/ 2627077 h 3340309"/>
              <a:gd name="connsiteX14" fmla="*/ 612648 w 616258"/>
              <a:gd name="connsiteY14" fmla="*/ 2846533 h 3340309"/>
              <a:gd name="connsiteX15" fmla="*/ 548640 w 616258"/>
              <a:gd name="connsiteY15" fmla="*/ 3203149 h 3340309"/>
              <a:gd name="connsiteX16" fmla="*/ 585216 w 616258"/>
              <a:gd name="connsiteY16" fmla="*/ 3294589 h 3340309"/>
              <a:gd name="connsiteX17" fmla="*/ 612648 w 616258"/>
              <a:gd name="connsiteY17" fmla="*/ 3340309 h 3340309"/>
              <a:gd name="connsiteX0" fmla="*/ 0 w 616258"/>
              <a:gd name="connsiteY0" fmla="*/ 2749 h 3340309"/>
              <a:gd name="connsiteX1" fmla="*/ 36576 w 616258"/>
              <a:gd name="connsiteY1" fmla="*/ 11893 h 3340309"/>
              <a:gd name="connsiteX2" fmla="*/ 128016 w 616258"/>
              <a:gd name="connsiteY2" fmla="*/ 377653 h 3340309"/>
              <a:gd name="connsiteX3" fmla="*/ 182880 w 616258"/>
              <a:gd name="connsiteY3" fmla="*/ 551389 h 3340309"/>
              <a:gd name="connsiteX4" fmla="*/ 201168 w 616258"/>
              <a:gd name="connsiteY4" fmla="*/ 688549 h 3340309"/>
              <a:gd name="connsiteX5" fmla="*/ 265176 w 616258"/>
              <a:gd name="connsiteY5" fmla="*/ 761701 h 3340309"/>
              <a:gd name="connsiteX6" fmla="*/ 466344 w 616258"/>
              <a:gd name="connsiteY6" fmla="*/ 862285 h 3340309"/>
              <a:gd name="connsiteX7" fmla="*/ 557784 w 616258"/>
              <a:gd name="connsiteY7" fmla="*/ 981157 h 3340309"/>
              <a:gd name="connsiteX8" fmla="*/ 603504 w 616258"/>
              <a:gd name="connsiteY8" fmla="*/ 1319485 h 3340309"/>
              <a:gd name="connsiteX9" fmla="*/ 539496 w 616258"/>
              <a:gd name="connsiteY9" fmla="*/ 1804117 h 3340309"/>
              <a:gd name="connsiteX10" fmla="*/ 585216 w 616258"/>
              <a:gd name="connsiteY10" fmla="*/ 2032717 h 3340309"/>
              <a:gd name="connsiteX11" fmla="*/ 511302 w 616258"/>
              <a:gd name="connsiteY11" fmla="*/ 2034622 h 3340309"/>
              <a:gd name="connsiteX12" fmla="*/ 393192 w 616258"/>
              <a:gd name="connsiteY12" fmla="*/ 2380189 h 3340309"/>
              <a:gd name="connsiteX13" fmla="*/ 612648 w 616258"/>
              <a:gd name="connsiteY13" fmla="*/ 2526493 h 3340309"/>
              <a:gd name="connsiteX14" fmla="*/ 603504 w 616258"/>
              <a:gd name="connsiteY14" fmla="*/ 2627077 h 3340309"/>
              <a:gd name="connsiteX15" fmla="*/ 612648 w 616258"/>
              <a:gd name="connsiteY15" fmla="*/ 2846533 h 3340309"/>
              <a:gd name="connsiteX16" fmla="*/ 548640 w 616258"/>
              <a:gd name="connsiteY16" fmla="*/ 3203149 h 3340309"/>
              <a:gd name="connsiteX17" fmla="*/ 585216 w 616258"/>
              <a:gd name="connsiteY17" fmla="*/ 3294589 h 3340309"/>
              <a:gd name="connsiteX18" fmla="*/ 612648 w 616258"/>
              <a:gd name="connsiteY18" fmla="*/ 3340309 h 3340309"/>
              <a:gd name="connsiteX0" fmla="*/ 0 w 616258"/>
              <a:gd name="connsiteY0" fmla="*/ 2749 h 3340309"/>
              <a:gd name="connsiteX1" fmla="*/ 36576 w 616258"/>
              <a:gd name="connsiteY1" fmla="*/ 11893 h 3340309"/>
              <a:gd name="connsiteX2" fmla="*/ 128016 w 616258"/>
              <a:gd name="connsiteY2" fmla="*/ 377653 h 3340309"/>
              <a:gd name="connsiteX3" fmla="*/ 182880 w 616258"/>
              <a:gd name="connsiteY3" fmla="*/ 551389 h 3340309"/>
              <a:gd name="connsiteX4" fmla="*/ 201168 w 616258"/>
              <a:gd name="connsiteY4" fmla="*/ 688549 h 3340309"/>
              <a:gd name="connsiteX5" fmla="*/ 265176 w 616258"/>
              <a:gd name="connsiteY5" fmla="*/ 761701 h 3340309"/>
              <a:gd name="connsiteX6" fmla="*/ 466344 w 616258"/>
              <a:gd name="connsiteY6" fmla="*/ 862285 h 3340309"/>
              <a:gd name="connsiteX7" fmla="*/ 557784 w 616258"/>
              <a:gd name="connsiteY7" fmla="*/ 981157 h 3340309"/>
              <a:gd name="connsiteX8" fmla="*/ 603504 w 616258"/>
              <a:gd name="connsiteY8" fmla="*/ 1319485 h 3340309"/>
              <a:gd name="connsiteX9" fmla="*/ 539496 w 616258"/>
              <a:gd name="connsiteY9" fmla="*/ 1804117 h 3340309"/>
              <a:gd name="connsiteX10" fmla="*/ 585216 w 616258"/>
              <a:gd name="connsiteY10" fmla="*/ 2032717 h 3340309"/>
              <a:gd name="connsiteX11" fmla="*/ 393192 w 616258"/>
              <a:gd name="connsiteY11" fmla="*/ 2380189 h 3340309"/>
              <a:gd name="connsiteX12" fmla="*/ 612648 w 616258"/>
              <a:gd name="connsiteY12" fmla="*/ 2526493 h 3340309"/>
              <a:gd name="connsiteX13" fmla="*/ 603504 w 616258"/>
              <a:gd name="connsiteY13" fmla="*/ 2627077 h 3340309"/>
              <a:gd name="connsiteX14" fmla="*/ 612648 w 616258"/>
              <a:gd name="connsiteY14" fmla="*/ 2846533 h 3340309"/>
              <a:gd name="connsiteX15" fmla="*/ 548640 w 616258"/>
              <a:gd name="connsiteY15" fmla="*/ 3203149 h 3340309"/>
              <a:gd name="connsiteX16" fmla="*/ 585216 w 616258"/>
              <a:gd name="connsiteY16" fmla="*/ 3294589 h 3340309"/>
              <a:gd name="connsiteX17" fmla="*/ 612648 w 616258"/>
              <a:gd name="connsiteY17" fmla="*/ 3340309 h 3340309"/>
              <a:gd name="connsiteX0" fmla="*/ 0 w 616258"/>
              <a:gd name="connsiteY0" fmla="*/ 2749 h 3340309"/>
              <a:gd name="connsiteX1" fmla="*/ 36576 w 616258"/>
              <a:gd name="connsiteY1" fmla="*/ 11893 h 3340309"/>
              <a:gd name="connsiteX2" fmla="*/ 128016 w 616258"/>
              <a:gd name="connsiteY2" fmla="*/ 377653 h 3340309"/>
              <a:gd name="connsiteX3" fmla="*/ 182880 w 616258"/>
              <a:gd name="connsiteY3" fmla="*/ 551389 h 3340309"/>
              <a:gd name="connsiteX4" fmla="*/ 201168 w 616258"/>
              <a:gd name="connsiteY4" fmla="*/ 688549 h 3340309"/>
              <a:gd name="connsiteX5" fmla="*/ 265176 w 616258"/>
              <a:gd name="connsiteY5" fmla="*/ 761701 h 3340309"/>
              <a:gd name="connsiteX6" fmla="*/ 466344 w 616258"/>
              <a:gd name="connsiteY6" fmla="*/ 862285 h 3340309"/>
              <a:gd name="connsiteX7" fmla="*/ 557784 w 616258"/>
              <a:gd name="connsiteY7" fmla="*/ 981157 h 3340309"/>
              <a:gd name="connsiteX8" fmla="*/ 603504 w 616258"/>
              <a:gd name="connsiteY8" fmla="*/ 1319485 h 3340309"/>
              <a:gd name="connsiteX9" fmla="*/ 539496 w 616258"/>
              <a:gd name="connsiteY9" fmla="*/ 1804117 h 3340309"/>
              <a:gd name="connsiteX10" fmla="*/ 509016 w 616258"/>
              <a:gd name="connsiteY10" fmla="*/ 2032717 h 3340309"/>
              <a:gd name="connsiteX11" fmla="*/ 393192 w 616258"/>
              <a:gd name="connsiteY11" fmla="*/ 2380189 h 3340309"/>
              <a:gd name="connsiteX12" fmla="*/ 612648 w 616258"/>
              <a:gd name="connsiteY12" fmla="*/ 2526493 h 3340309"/>
              <a:gd name="connsiteX13" fmla="*/ 603504 w 616258"/>
              <a:gd name="connsiteY13" fmla="*/ 2627077 h 3340309"/>
              <a:gd name="connsiteX14" fmla="*/ 612648 w 616258"/>
              <a:gd name="connsiteY14" fmla="*/ 2846533 h 3340309"/>
              <a:gd name="connsiteX15" fmla="*/ 548640 w 616258"/>
              <a:gd name="connsiteY15" fmla="*/ 3203149 h 3340309"/>
              <a:gd name="connsiteX16" fmla="*/ 585216 w 616258"/>
              <a:gd name="connsiteY16" fmla="*/ 3294589 h 3340309"/>
              <a:gd name="connsiteX17" fmla="*/ 612648 w 616258"/>
              <a:gd name="connsiteY17" fmla="*/ 3340309 h 3340309"/>
              <a:gd name="connsiteX0" fmla="*/ 0 w 612648"/>
              <a:gd name="connsiteY0" fmla="*/ 2749 h 3340309"/>
              <a:gd name="connsiteX1" fmla="*/ 36576 w 612648"/>
              <a:gd name="connsiteY1" fmla="*/ 11893 h 3340309"/>
              <a:gd name="connsiteX2" fmla="*/ 128016 w 612648"/>
              <a:gd name="connsiteY2" fmla="*/ 377653 h 3340309"/>
              <a:gd name="connsiteX3" fmla="*/ 182880 w 612648"/>
              <a:gd name="connsiteY3" fmla="*/ 551389 h 3340309"/>
              <a:gd name="connsiteX4" fmla="*/ 201168 w 612648"/>
              <a:gd name="connsiteY4" fmla="*/ 688549 h 3340309"/>
              <a:gd name="connsiteX5" fmla="*/ 265176 w 612648"/>
              <a:gd name="connsiteY5" fmla="*/ 761701 h 3340309"/>
              <a:gd name="connsiteX6" fmla="*/ 466344 w 612648"/>
              <a:gd name="connsiteY6" fmla="*/ 862285 h 3340309"/>
              <a:gd name="connsiteX7" fmla="*/ 557784 w 612648"/>
              <a:gd name="connsiteY7" fmla="*/ 981157 h 3340309"/>
              <a:gd name="connsiteX8" fmla="*/ 603504 w 612648"/>
              <a:gd name="connsiteY8" fmla="*/ 1319485 h 3340309"/>
              <a:gd name="connsiteX9" fmla="*/ 539496 w 612648"/>
              <a:gd name="connsiteY9" fmla="*/ 1804117 h 3340309"/>
              <a:gd name="connsiteX10" fmla="*/ 509016 w 612648"/>
              <a:gd name="connsiteY10" fmla="*/ 2032717 h 3340309"/>
              <a:gd name="connsiteX11" fmla="*/ 393192 w 612648"/>
              <a:gd name="connsiteY11" fmla="*/ 2380189 h 3340309"/>
              <a:gd name="connsiteX12" fmla="*/ 460248 w 612648"/>
              <a:gd name="connsiteY12" fmla="*/ 2602693 h 3340309"/>
              <a:gd name="connsiteX13" fmla="*/ 603504 w 612648"/>
              <a:gd name="connsiteY13" fmla="*/ 2627077 h 3340309"/>
              <a:gd name="connsiteX14" fmla="*/ 612648 w 612648"/>
              <a:gd name="connsiteY14" fmla="*/ 2846533 h 3340309"/>
              <a:gd name="connsiteX15" fmla="*/ 548640 w 612648"/>
              <a:gd name="connsiteY15" fmla="*/ 3203149 h 3340309"/>
              <a:gd name="connsiteX16" fmla="*/ 585216 w 612648"/>
              <a:gd name="connsiteY16" fmla="*/ 3294589 h 3340309"/>
              <a:gd name="connsiteX17" fmla="*/ 612648 w 612648"/>
              <a:gd name="connsiteY17" fmla="*/ 3340309 h 3340309"/>
              <a:gd name="connsiteX0" fmla="*/ 0 w 612648"/>
              <a:gd name="connsiteY0" fmla="*/ 2749 h 3340309"/>
              <a:gd name="connsiteX1" fmla="*/ 36576 w 612648"/>
              <a:gd name="connsiteY1" fmla="*/ 11893 h 3340309"/>
              <a:gd name="connsiteX2" fmla="*/ 128016 w 612648"/>
              <a:gd name="connsiteY2" fmla="*/ 377653 h 3340309"/>
              <a:gd name="connsiteX3" fmla="*/ 182880 w 612648"/>
              <a:gd name="connsiteY3" fmla="*/ 551389 h 3340309"/>
              <a:gd name="connsiteX4" fmla="*/ 201168 w 612648"/>
              <a:gd name="connsiteY4" fmla="*/ 688549 h 3340309"/>
              <a:gd name="connsiteX5" fmla="*/ 265176 w 612648"/>
              <a:gd name="connsiteY5" fmla="*/ 761701 h 3340309"/>
              <a:gd name="connsiteX6" fmla="*/ 466344 w 612648"/>
              <a:gd name="connsiteY6" fmla="*/ 862285 h 3340309"/>
              <a:gd name="connsiteX7" fmla="*/ 557784 w 612648"/>
              <a:gd name="connsiteY7" fmla="*/ 981157 h 3340309"/>
              <a:gd name="connsiteX8" fmla="*/ 603504 w 612648"/>
              <a:gd name="connsiteY8" fmla="*/ 1319485 h 3340309"/>
              <a:gd name="connsiteX9" fmla="*/ 539496 w 612648"/>
              <a:gd name="connsiteY9" fmla="*/ 1804117 h 3340309"/>
              <a:gd name="connsiteX10" fmla="*/ 509016 w 612648"/>
              <a:gd name="connsiteY10" fmla="*/ 2032717 h 3340309"/>
              <a:gd name="connsiteX11" fmla="*/ 393192 w 612648"/>
              <a:gd name="connsiteY11" fmla="*/ 2380189 h 3340309"/>
              <a:gd name="connsiteX12" fmla="*/ 460248 w 612648"/>
              <a:gd name="connsiteY12" fmla="*/ 2602693 h 3340309"/>
              <a:gd name="connsiteX13" fmla="*/ 451104 w 612648"/>
              <a:gd name="connsiteY13" fmla="*/ 2855677 h 3340309"/>
              <a:gd name="connsiteX14" fmla="*/ 612648 w 612648"/>
              <a:gd name="connsiteY14" fmla="*/ 2846533 h 3340309"/>
              <a:gd name="connsiteX15" fmla="*/ 548640 w 612648"/>
              <a:gd name="connsiteY15" fmla="*/ 3203149 h 3340309"/>
              <a:gd name="connsiteX16" fmla="*/ 585216 w 612648"/>
              <a:gd name="connsiteY16" fmla="*/ 3294589 h 3340309"/>
              <a:gd name="connsiteX17" fmla="*/ 612648 w 612648"/>
              <a:gd name="connsiteY17" fmla="*/ 3340309 h 3340309"/>
              <a:gd name="connsiteX0" fmla="*/ 0 w 612648"/>
              <a:gd name="connsiteY0" fmla="*/ 2749 h 3340309"/>
              <a:gd name="connsiteX1" fmla="*/ 36576 w 612648"/>
              <a:gd name="connsiteY1" fmla="*/ 11893 h 3340309"/>
              <a:gd name="connsiteX2" fmla="*/ 128016 w 612648"/>
              <a:gd name="connsiteY2" fmla="*/ 377653 h 3340309"/>
              <a:gd name="connsiteX3" fmla="*/ 182880 w 612648"/>
              <a:gd name="connsiteY3" fmla="*/ 551389 h 3340309"/>
              <a:gd name="connsiteX4" fmla="*/ 201168 w 612648"/>
              <a:gd name="connsiteY4" fmla="*/ 688549 h 3340309"/>
              <a:gd name="connsiteX5" fmla="*/ 265176 w 612648"/>
              <a:gd name="connsiteY5" fmla="*/ 761701 h 3340309"/>
              <a:gd name="connsiteX6" fmla="*/ 466344 w 612648"/>
              <a:gd name="connsiteY6" fmla="*/ 862285 h 3340309"/>
              <a:gd name="connsiteX7" fmla="*/ 557784 w 612648"/>
              <a:gd name="connsiteY7" fmla="*/ 981157 h 3340309"/>
              <a:gd name="connsiteX8" fmla="*/ 603504 w 612648"/>
              <a:gd name="connsiteY8" fmla="*/ 1319485 h 3340309"/>
              <a:gd name="connsiteX9" fmla="*/ 539496 w 612648"/>
              <a:gd name="connsiteY9" fmla="*/ 1804117 h 3340309"/>
              <a:gd name="connsiteX10" fmla="*/ 509016 w 612648"/>
              <a:gd name="connsiteY10" fmla="*/ 2032717 h 3340309"/>
              <a:gd name="connsiteX11" fmla="*/ 393192 w 612648"/>
              <a:gd name="connsiteY11" fmla="*/ 2380189 h 3340309"/>
              <a:gd name="connsiteX12" fmla="*/ 460248 w 612648"/>
              <a:gd name="connsiteY12" fmla="*/ 2602693 h 3340309"/>
              <a:gd name="connsiteX13" fmla="*/ 451104 w 612648"/>
              <a:gd name="connsiteY13" fmla="*/ 2855677 h 3340309"/>
              <a:gd name="connsiteX14" fmla="*/ 548640 w 612648"/>
              <a:gd name="connsiteY14" fmla="*/ 3203149 h 3340309"/>
              <a:gd name="connsiteX15" fmla="*/ 585216 w 612648"/>
              <a:gd name="connsiteY15" fmla="*/ 3294589 h 3340309"/>
              <a:gd name="connsiteX16" fmla="*/ 612648 w 612648"/>
              <a:gd name="connsiteY16" fmla="*/ 3340309 h 3340309"/>
              <a:gd name="connsiteX0" fmla="*/ 0 w 612648"/>
              <a:gd name="connsiteY0" fmla="*/ 2749 h 3340309"/>
              <a:gd name="connsiteX1" fmla="*/ 36576 w 612648"/>
              <a:gd name="connsiteY1" fmla="*/ 11893 h 3340309"/>
              <a:gd name="connsiteX2" fmla="*/ 128016 w 612648"/>
              <a:gd name="connsiteY2" fmla="*/ 377653 h 3340309"/>
              <a:gd name="connsiteX3" fmla="*/ 182880 w 612648"/>
              <a:gd name="connsiteY3" fmla="*/ 551389 h 3340309"/>
              <a:gd name="connsiteX4" fmla="*/ 201168 w 612648"/>
              <a:gd name="connsiteY4" fmla="*/ 688549 h 3340309"/>
              <a:gd name="connsiteX5" fmla="*/ 265176 w 612648"/>
              <a:gd name="connsiteY5" fmla="*/ 761701 h 3340309"/>
              <a:gd name="connsiteX6" fmla="*/ 466344 w 612648"/>
              <a:gd name="connsiteY6" fmla="*/ 862285 h 3340309"/>
              <a:gd name="connsiteX7" fmla="*/ 557784 w 612648"/>
              <a:gd name="connsiteY7" fmla="*/ 981157 h 3340309"/>
              <a:gd name="connsiteX8" fmla="*/ 603504 w 612648"/>
              <a:gd name="connsiteY8" fmla="*/ 1319485 h 3340309"/>
              <a:gd name="connsiteX9" fmla="*/ 539496 w 612648"/>
              <a:gd name="connsiteY9" fmla="*/ 1804117 h 3340309"/>
              <a:gd name="connsiteX10" fmla="*/ 509016 w 612648"/>
              <a:gd name="connsiteY10" fmla="*/ 2032717 h 3340309"/>
              <a:gd name="connsiteX11" fmla="*/ 393192 w 612648"/>
              <a:gd name="connsiteY11" fmla="*/ 2380189 h 3340309"/>
              <a:gd name="connsiteX12" fmla="*/ 460248 w 612648"/>
              <a:gd name="connsiteY12" fmla="*/ 2602693 h 3340309"/>
              <a:gd name="connsiteX13" fmla="*/ 451104 w 612648"/>
              <a:gd name="connsiteY13" fmla="*/ 2855677 h 3340309"/>
              <a:gd name="connsiteX14" fmla="*/ 472440 w 612648"/>
              <a:gd name="connsiteY14" fmla="*/ 3203149 h 3340309"/>
              <a:gd name="connsiteX15" fmla="*/ 585216 w 612648"/>
              <a:gd name="connsiteY15" fmla="*/ 3294589 h 3340309"/>
              <a:gd name="connsiteX16" fmla="*/ 612648 w 612648"/>
              <a:gd name="connsiteY16" fmla="*/ 3340309 h 3340309"/>
              <a:gd name="connsiteX0" fmla="*/ 0 w 603504"/>
              <a:gd name="connsiteY0" fmla="*/ 2749 h 3340309"/>
              <a:gd name="connsiteX1" fmla="*/ 36576 w 603504"/>
              <a:gd name="connsiteY1" fmla="*/ 11893 h 3340309"/>
              <a:gd name="connsiteX2" fmla="*/ 128016 w 603504"/>
              <a:gd name="connsiteY2" fmla="*/ 377653 h 3340309"/>
              <a:gd name="connsiteX3" fmla="*/ 182880 w 603504"/>
              <a:gd name="connsiteY3" fmla="*/ 551389 h 3340309"/>
              <a:gd name="connsiteX4" fmla="*/ 201168 w 603504"/>
              <a:gd name="connsiteY4" fmla="*/ 688549 h 3340309"/>
              <a:gd name="connsiteX5" fmla="*/ 265176 w 603504"/>
              <a:gd name="connsiteY5" fmla="*/ 761701 h 3340309"/>
              <a:gd name="connsiteX6" fmla="*/ 466344 w 603504"/>
              <a:gd name="connsiteY6" fmla="*/ 862285 h 3340309"/>
              <a:gd name="connsiteX7" fmla="*/ 557784 w 603504"/>
              <a:gd name="connsiteY7" fmla="*/ 981157 h 3340309"/>
              <a:gd name="connsiteX8" fmla="*/ 603504 w 603504"/>
              <a:gd name="connsiteY8" fmla="*/ 1319485 h 3340309"/>
              <a:gd name="connsiteX9" fmla="*/ 539496 w 603504"/>
              <a:gd name="connsiteY9" fmla="*/ 1804117 h 3340309"/>
              <a:gd name="connsiteX10" fmla="*/ 509016 w 603504"/>
              <a:gd name="connsiteY10" fmla="*/ 2032717 h 3340309"/>
              <a:gd name="connsiteX11" fmla="*/ 393192 w 603504"/>
              <a:gd name="connsiteY11" fmla="*/ 2380189 h 3340309"/>
              <a:gd name="connsiteX12" fmla="*/ 460248 w 603504"/>
              <a:gd name="connsiteY12" fmla="*/ 2602693 h 3340309"/>
              <a:gd name="connsiteX13" fmla="*/ 451104 w 603504"/>
              <a:gd name="connsiteY13" fmla="*/ 2855677 h 3340309"/>
              <a:gd name="connsiteX14" fmla="*/ 472440 w 603504"/>
              <a:gd name="connsiteY14" fmla="*/ 3203149 h 3340309"/>
              <a:gd name="connsiteX15" fmla="*/ 585216 w 603504"/>
              <a:gd name="connsiteY15" fmla="*/ 3294589 h 3340309"/>
              <a:gd name="connsiteX16" fmla="*/ 460248 w 603504"/>
              <a:gd name="connsiteY16" fmla="*/ 3340309 h 3340309"/>
              <a:gd name="connsiteX0" fmla="*/ 0 w 603504"/>
              <a:gd name="connsiteY0" fmla="*/ 2749 h 3340309"/>
              <a:gd name="connsiteX1" fmla="*/ 36576 w 603504"/>
              <a:gd name="connsiteY1" fmla="*/ 11893 h 3340309"/>
              <a:gd name="connsiteX2" fmla="*/ 128016 w 603504"/>
              <a:gd name="connsiteY2" fmla="*/ 377653 h 3340309"/>
              <a:gd name="connsiteX3" fmla="*/ 182880 w 603504"/>
              <a:gd name="connsiteY3" fmla="*/ 551389 h 3340309"/>
              <a:gd name="connsiteX4" fmla="*/ 201168 w 603504"/>
              <a:gd name="connsiteY4" fmla="*/ 688549 h 3340309"/>
              <a:gd name="connsiteX5" fmla="*/ 265176 w 603504"/>
              <a:gd name="connsiteY5" fmla="*/ 761701 h 3340309"/>
              <a:gd name="connsiteX6" fmla="*/ 466344 w 603504"/>
              <a:gd name="connsiteY6" fmla="*/ 862285 h 3340309"/>
              <a:gd name="connsiteX7" fmla="*/ 557784 w 603504"/>
              <a:gd name="connsiteY7" fmla="*/ 981157 h 3340309"/>
              <a:gd name="connsiteX8" fmla="*/ 603504 w 603504"/>
              <a:gd name="connsiteY8" fmla="*/ 1319485 h 3340309"/>
              <a:gd name="connsiteX9" fmla="*/ 539496 w 603504"/>
              <a:gd name="connsiteY9" fmla="*/ 1804117 h 3340309"/>
              <a:gd name="connsiteX10" fmla="*/ 509016 w 603504"/>
              <a:gd name="connsiteY10" fmla="*/ 2032717 h 3340309"/>
              <a:gd name="connsiteX11" fmla="*/ 393192 w 603504"/>
              <a:gd name="connsiteY11" fmla="*/ 2380189 h 3340309"/>
              <a:gd name="connsiteX12" fmla="*/ 460248 w 603504"/>
              <a:gd name="connsiteY12" fmla="*/ 2602693 h 3340309"/>
              <a:gd name="connsiteX13" fmla="*/ 451104 w 603504"/>
              <a:gd name="connsiteY13" fmla="*/ 2855677 h 3340309"/>
              <a:gd name="connsiteX14" fmla="*/ 472440 w 603504"/>
              <a:gd name="connsiteY14" fmla="*/ 3203149 h 3340309"/>
              <a:gd name="connsiteX15" fmla="*/ 460248 w 603504"/>
              <a:gd name="connsiteY15" fmla="*/ 3340309 h 334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3504" h="3340309">
                <a:moveTo>
                  <a:pt x="0" y="2749"/>
                </a:moveTo>
                <a:cubicBezTo>
                  <a:pt x="12192" y="5797"/>
                  <a:pt x="32515" y="0"/>
                  <a:pt x="36576" y="11893"/>
                </a:cubicBezTo>
                <a:cubicBezTo>
                  <a:pt x="77186" y="130823"/>
                  <a:pt x="95123" y="256362"/>
                  <a:pt x="128016" y="377653"/>
                </a:cubicBezTo>
                <a:cubicBezTo>
                  <a:pt x="143911" y="436267"/>
                  <a:pt x="164592" y="493477"/>
                  <a:pt x="182880" y="551389"/>
                </a:cubicBezTo>
                <a:cubicBezTo>
                  <a:pt x="188976" y="597109"/>
                  <a:pt x="184360" y="645596"/>
                  <a:pt x="201168" y="688549"/>
                </a:cubicBezTo>
                <a:cubicBezTo>
                  <a:pt x="212975" y="718722"/>
                  <a:pt x="238736" y="742973"/>
                  <a:pt x="265176" y="761701"/>
                </a:cubicBezTo>
                <a:cubicBezTo>
                  <a:pt x="336508" y="812228"/>
                  <a:pt x="393798" y="833267"/>
                  <a:pt x="466344" y="862285"/>
                </a:cubicBezTo>
                <a:cubicBezTo>
                  <a:pt x="547626" y="934536"/>
                  <a:pt x="546790" y="904201"/>
                  <a:pt x="557784" y="981157"/>
                </a:cubicBezTo>
                <a:cubicBezTo>
                  <a:pt x="573878" y="1093814"/>
                  <a:pt x="603504" y="1319485"/>
                  <a:pt x="603504" y="1319485"/>
                </a:cubicBezTo>
                <a:cubicBezTo>
                  <a:pt x="582168" y="1481029"/>
                  <a:pt x="543673" y="1641224"/>
                  <a:pt x="539496" y="1804117"/>
                </a:cubicBezTo>
                <a:cubicBezTo>
                  <a:pt x="537504" y="1881801"/>
                  <a:pt x="498026" y="1955789"/>
                  <a:pt x="509016" y="2032717"/>
                </a:cubicBezTo>
                <a:cubicBezTo>
                  <a:pt x="484632" y="2128729"/>
                  <a:pt x="388620" y="2297893"/>
                  <a:pt x="393192" y="2380189"/>
                </a:cubicBezTo>
                <a:cubicBezTo>
                  <a:pt x="390144" y="2428957"/>
                  <a:pt x="463858" y="2553963"/>
                  <a:pt x="460248" y="2602693"/>
                </a:cubicBezTo>
                <a:cubicBezTo>
                  <a:pt x="457761" y="2636267"/>
                  <a:pt x="451104" y="2822011"/>
                  <a:pt x="451104" y="2855677"/>
                </a:cubicBezTo>
                <a:cubicBezTo>
                  <a:pt x="465836" y="2955753"/>
                  <a:pt x="450088" y="3129997"/>
                  <a:pt x="472440" y="3203149"/>
                </a:cubicBezTo>
                <a:cubicBezTo>
                  <a:pt x="473964" y="3283921"/>
                  <a:pt x="462788" y="3311734"/>
                  <a:pt x="460248" y="3340309"/>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Freeform 7"/>
          <p:cNvSpPr/>
          <p:nvPr/>
        </p:nvSpPr>
        <p:spPr>
          <a:xfrm>
            <a:off x="768096" y="4169664"/>
            <a:ext cx="813816" cy="2688336"/>
          </a:xfrm>
          <a:custGeom>
            <a:avLst/>
            <a:gdLst>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246888 w 855620"/>
              <a:gd name="connsiteY6" fmla="*/ 594360 h 2688336"/>
              <a:gd name="connsiteX7" fmla="*/ 347472 w 855620"/>
              <a:gd name="connsiteY7" fmla="*/ 786384 h 2688336"/>
              <a:gd name="connsiteX8" fmla="*/ 429768 w 855620"/>
              <a:gd name="connsiteY8" fmla="*/ 1088136 h 2688336"/>
              <a:gd name="connsiteX9" fmla="*/ 731520 w 855620"/>
              <a:gd name="connsiteY9" fmla="*/ 1353312 h 2688336"/>
              <a:gd name="connsiteX10" fmla="*/ 448056 w 855620"/>
              <a:gd name="connsiteY10" fmla="*/ 1728216 h 2688336"/>
              <a:gd name="connsiteX11" fmla="*/ 457200 w 855620"/>
              <a:gd name="connsiteY11" fmla="*/ 1764792 h 2688336"/>
              <a:gd name="connsiteX12" fmla="*/ 466344 w 855620"/>
              <a:gd name="connsiteY12" fmla="*/ 1993392 h 2688336"/>
              <a:gd name="connsiteX13" fmla="*/ 530352 w 855620"/>
              <a:gd name="connsiteY13" fmla="*/ 2075688 h 2688336"/>
              <a:gd name="connsiteX14" fmla="*/ 749808 w 855620"/>
              <a:gd name="connsiteY14" fmla="*/ 2267712 h 2688336"/>
              <a:gd name="connsiteX15" fmla="*/ 795528 w 855620"/>
              <a:gd name="connsiteY15" fmla="*/ 2478024 h 2688336"/>
              <a:gd name="connsiteX16" fmla="*/ 813816 w 855620"/>
              <a:gd name="connsiteY16" fmla="*/ 2688336 h 2688336"/>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551688 w 855620"/>
              <a:gd name="connsiteY6" fmla="*/ 594360 h 2688336"/>
              <a:gd name="connsiteX7" fmla="*/ 347472 w 855620"/>
              <a:gd name="connsiteY7" fmla="*/ 786384 h 2688336"/>
              <a:gd name="connsiteX8" fmla="*/ 429768 w 855620"/>
              <a:gd name="connsiteY8" fmla="*/ 1088136 h 2688336"/>
              <a:gd name="connsiteX9" fmla="*/ 731520 w 855620"/>
              <a:gd name="connsiteY9" fmla="*/ 1353312 h 2688336"/>
              <a:gd name="connsiteX10" fmla="*/ 448056 w 855620"/>
              <a:gd name="connsiteY10" fmla="*/ 1728216 h 2688336"/>
              <a:gd name="connsiteX11" fmla="*/ 457200 w 855620"/>
              <a:gd name="connsiteY11" fmla="*/ 1764792 h 2688336"/>
              <a:gd name="connsiteX12" fmla="*/ 466344 w 855620"/>
              <a:gd name="connsiteY12" fmla="*/ 1993392 h 2688336"/>
              <a:gd name="connsiteX13" fmla="*/ 530352 w 855620"/>
              <a:gd name="connsiteY13" fmla="*/ 2075688 h 2688336"/>
              <a:gd name="connsiteX14" fmla="*/ 749808 w 855620"/>
              <a:gd name="connsiteY14" fmla="*/ 2267712 h 2688336"/>
              <a:gd name="connsiteX15" fmla="*/ 795528 w 855620"/>
              <a:gd name="connsiteY15" fmla="*/ 2478024 h 2688336"/>
              <a:gd name="connsiteX16" fmla="*/ 813816 w 855620"/>
              <a:gd name="connsiteY16" fmla="*/ 2688336 h 2688336"/>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551688 w 855620"/>
              <a:gd name="connsiteY6" fmla="*/ 594360 h 2688336"/>
              <a:gd name="connsiteX7" fmla="*/ 347472 w 855620"/>
              <a:gd name="connsiteY7" fmla="*/ 786384 h 2688336"/>
              <a:gd name="connsiteX8" fmla="*/ 518160 w 855620"/>
              <a:gd name="connsiteY8" fmla="*/ 786384 h 2688336"/>
              <a:gd name="connsiteX9" fmla="*/ 429768 w 855620"/>
              <a:gd name="connsiteY9" fmla="*/ 1088136 h 2688336"/>
              <a:gd name="connsiteX10" fmla="*/ 731520 w 855620"/>
              <a:gd name="connsiteY10" fmla="*/ 1353312 h 2688336"/>
              <a:gd name="connsiteX11" fmla="*/ 448056 w 855620"/>
              <a:gd name="connsiteY11" fmla="*/ 1728216 h 2688336"/>
              <a:gd name="connsiteX12" fmla="*/ 457200 w 855620"/>
              <a:gd name="connsiteY12" fmla="*/ 1764792 h 2688336"/>
              <a:gd name="connsiteX13" fmla="*/ 466344 w 855620"/>
              <a:gd name="connsiteY13" fmla="*/ 1993392 h 2688336"/>
              <a:gd name="connsiteX14" fmla="*/ 530352 w 855620"/>
              <a:gd name="connsiteY14" fmla="*/ 2075688 h 2688336"/>
              <a:gd name="connsiteX15" fmla="*/ 749808 w 855620"/>
              <a:gd name="connsiteY15" fmla="*/ 2267712 h 2688336"/>
              <a:gd name="connsiteX16" fmla="*/ 795528 w 855620"/>
              <a:gd name="connsiteY16" fmla="*/ 2478024 h 2688336"/>
              <a:gd name="connsiteX17" fmla="*/ 813816 w 855620"/>
              <a:gd name="connsiteY17" fmla="*/ 2688336 h 2688336"/>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551688 w 855620"/>
              <a:gd name="connsiteY6" fmla="*/ 594360 h 2688336"/>
              <a:gd name="connsiteX7" fmla="*/ 347472 w 855620"/>
              <a:gd name="connsiteY7" fmla="*/ 786384 h 2688336"/>
              <a:gd name="connsiteX8" fmla="*/ 557784 w 855620"/>
              <a:gd name="connsiteY8" fmla="*/ 786384 h 2688336"/>
              <a:gd name="connsiteX9" fmla="*/ 518160 w 855620"/>
              <a:gd name="connsiteY9" fmla="*/ 786384 h 2688336"/>
              <a:gd name="connsiteX10" fmla="*/ 429768 w 855620"/>
              <a:gd name="connsiteY10" fmla="*/ 1088136 h 2688336"/>
              <a:gd name="connsiteX11" fmla="*/ 731520 w 855620"/>
              <a:gd name="connsiteY11" fmla="*/ 1353312 h 2688336"/>
              <a:gd name="connsiteX12" fmla="*/ 448056 w 855620"/>
              <a:gd name="connsiteY12" fmla="*/ 1728216 h 2688336"/>
              <a:gd name="connsiteX13" fmla="*/ 457200 w 855620"/>
              <a:gd name="connsiteY13" fmla="*/ 1764792 h 2688336"/>
              <a:gd name="connsiteX14" fmla="*/ 466344 w 855620"/>
              <a:gd name="connsiteY14" fmla="*/ 1993392 h 2688336"/>
              <a:gd name="connsiteX15" fmla="*/ 530352 w 855620"/>
              <a:gd name="connsiteY15" fmla="*/ 2075688 h 2688336"/>
              <a:gd name="connsiteX16" fmla="*/ 749808 w 855620"/>
              <a:gd name="connsiteY16" fmla="*/ 2267712 h 2688336"/>
              <a:gd name="connsiteX17" fmla="*/ 795528 w 855620"/>
              <a:gd name="connsiteY17" fmla="*/ 2478024 h 2688336"/>
              <a:gd name="connsiteX18" fmla="*/ 813816 w 855620"/>
              <a:gd name="connsiteY18" fmla="*/ 2688336 h 2688336"/>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551688 w 855620"/>
              <a:gd name="connsiteY6" fmla="*/ 594360 h 2688336"/>
              <a:gd name="connsiteX7" fmla="*/ 499872 w 855620"/>
              <a:gd name="connsiteY7" fmla="*/ 786384 h 2688336"/>
              <a:gd name="connsiteX8" fmla="*/ 557784 w 855620"/>
              <a:gd name="connsiteY8" fmla="*/ 786384 h 2688336"/>
              <a:gd name="connsiteX9" fmla="*/ 518160 w 855620"/>
              <a:gd name="connsiteY9" fmla="*/ 786384 h 2688336"/>
              <a:gd name="connsiteX10" fmla="*/ 429768 w 855620"/>
              <a:gd name="connsiteY10" fmla="*/ 1088136 h 2688336"/>
              <a:gd name="connsiteX11" fmla="*/ 731520 w 855620"/>
              <a:gd name="connsiteY11" fmla="*/ 1353312 h 2688336"/>
              <a:gd name="connsiteX12" fmla="*/ 448056 w 855620"/>
              <a:gd name="connsiteY12" fmla="*/ 1728216 h 2688336"/>
              <a:gd name="connsiteX13" fmla="*/ 457200 w 855620"/>
              <a:gd name="connsiteY13" fmla="*/ 1764792 h 2688336"/>
              <a:gd name="connsiteX14" fmla="*/ 466344 w 855620"/>
              <a:gd name="connsiteY14" fmla="*/ 1993392 h 2688336"/>
              <a:gd name="connsiteX15" fmla="*/ 530352 w 855620"/>
              <a:gd name="connsiteY15" fmla="*/ 2075688 h 2688336"/>
              <a:gd name="connsiteX16" fmla="*/ 749808 w 855620"/>
              <a:gd name="connsiteY16" fmla="*/ 2267712 h 2688336"/>
              <a:gd name="connsiteX17" fmla="*/ 795528 w 855620"/>
              <a:gd name="connsiteY17" fmla="*/ 2478024 h 2688336"/>
              <a:gd name="connsiteX18" fmla="*/ 813816 w 855620"/>
              <a:gd name="connsiteY18" fmla="*/ 2688336 h 2688336"/>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551688 w 855620"/>
              <a:gd name="connsiteY6" fmla="*/ 594360 h 2688336"/>
              <a:gd name="connsiteX7" fmla="*/ 499872 w 855620"/>
              <a:gd name="connsiteY7" fmla="*/ 786384 h 2688336"/>
              <a:gd name="connsiteX8" fmla="*/ 557784 w 855620"/>
              <a:gd name="connsiteY8" fmla="*/ 786384 h 2688336"/>
              <a:gd name="connsiteX9" fmla="*/ 429768 w 855620"/>
              <a:gd name="connsiteY9" fmla="*/ 1088136 h 2688336"/>
              <a:gd name="connsiteX10" fmla="*/ 731520 w 855620"/>
              <a:gd name="connsiteY10" fmla="*/ 1353312 h 2688336"/>
              <a:gd name="connsiteX11" fmla="*/ 448056 w 855620"/>
              <a:gd name="connsiteY11" fmla="*/ 1728216 h 2688336"/>
              <a:gd name="connsiteX12" fmla="*/ 457200 w 855620"/>
              <a:gd name="connsiteY12" fmla="*/ 1764792 h 2688336"/>
              <a:gd name="connsiteX13" fmla="*/ 466344 w 855620"/>
              <a:gd name="connsiteY13" fmla="*/ 1993392 h 2688336"/>
              <a:gd name="connsiteX14" fmla="*/ 530352 w 855620"/>
              <a:gd name="connsiteY14" fmla="*/ 2075688 h 2688336"/>
              <a:gd name="connsiteX15" fmla="*/ 749808 w 855620"/>
              <a:gd name="connsiteY15" fmla="*/ 2267712 h 2688336"/>
              <a:gd name="connsiteX16" fmla="*/ 795528 w 855620"/>
              <a:gd name="connsiteY16" fmla="*/ 2478024 h 2688336"/>
              <a:gd name="connsiteX17" fmla="*/ 813816 w 855620"/>
              <a:gd name="connsiteY17" fmla="*/ 2688336 h 2688336"/>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551688 w 855620"/>
              <a:gd name="connsiteY6" fmla="*/ 594360 h 2688336"/>
              <a:gd name="connsiteX7" fmla="*/ 499872 w 855620"/>
              <a:gd name="connsiteY7" fmla="*/ 786384 h 2688336"/>
              <a:gd name="connsiteX8" fmla="*/ 429768 w 855620"/>
              <a:gd name="connsiteY8" fmla="*/ 1088136 h 2688336"/>
              <a:gd name="connsiteX9" fmla="*/ 731520 w 855620"/>
              <a:gd name="connsiteY9" fmla="*/ 1353312 h 2688336"/>
              <a:gd name="connsiteX10" fmla="*/ 448056 w 855620"/>
              <a:gd name="connsiteY10" fmla="*/ 1728216 h 2688336"/>
              <a:gd name="connsiteX11" fmla="*/ 457200 w 855620"/>
              <a:gd name="connsiteY11" fmla="*/ 1764792 h 2688336"/>
              <a:gd name="connsiteX12" fmla="*/ 466344 w 855620"/>
              <a:gd name="connsiteY12" fmla="*/ 1993392 h 2688336"/>
              <a:gd name="connsiteX13" fmla="*/ 530352 w 855620"/>
              <a:gd name="connsiteY13" fmla="*/ 2075688 h 2688336"/>
              <a:gd name="connsiteX14" fmla="*/ 749808 w 855620"/>
              <a:gd name="connsiteY14" fmla="*/ 2267712 h 2688336"/>
              <a:gd name="connsiteX15" fmla="*/ 795528 w 855620"/>
              <a:gd name="connsiteY15" fmla="*/ 2478024 h 2688336"/>
              <a:gd name="connsiteX16" fmla="*/ 813816 w 855620"/>
              <a:gd name="connsiteY16" fmla="*/ 2688336 h 2688336"/>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551688 w 855620"/>
              <a:gd name="connsiteY6" fmla="*/ 594360 h 2688336"/>
              <a:gd name="connsiteX7" fmla="*/ 499872 w 855620"/>
              <a:gd name="connsiteY7" fmla="*/ 786384 h 2688336"/>
              <a:gd name="connsiteX8" fmla="*/ 429768 w 855620"/>
              <a:gd name="connsiteY8" fmla="*/ 1088136 h 2688336"/>
              <a:gd name="connsiteX9" fmla="*/ 649224 w 855620"/>
              <a:gd name="connsiteY9" fmla="*/ 944880 h 2688336"/>
              <a:gd name="connsiteX10" fmla="*/ 731520 w 855620"/>
              <a:gd name="connsiteY10" fmla="*/ 1353312 h 2688336"/>
              <a:gd name="connsiteX11" fmla="*/ 448056 w 855620"/>
              <a:gd name="connsiteY11" fmla="*/ 1728216 h 2688336"/>
              <a:gd name="connsiteX12" fmla="*/ 457200 w 855620"/>
              <a:gd name="connsiteY12" fmla="*/ 1764792 h 2688336"/>
              <a:gd name="connsiteX13" fmla="*/ 466344 w 855620"/>
              <a:gd name="connsiteY13" fmla="*/ 1993392 h 2688336"/>
              <a:gd name="connsiteX14" fmla="*/ 530352 w 855620"/>
              <a:gd name="connsiteY14" fmla="*/ 2075688 h 2688336"/>
              <a:gd name="connsiteX15" fmla="*/ 749808 w 855620"/>
              <a:gd name="connsiteY15" fmla="*/ 2267712 h 2688336"/>
              <a:gd name="connsiteX16" fmla="*/ 795528 w 855620"/>
              <a:gd name="connsiteY16" fmla="*/ 2478024 h 2688336"/>
              <a:gd name="connsiteX17" fmla="*/ 813816 w 855620"/>
              <a:gd name="connsiteY17" fmla="*/ 2688336 h 2688336"/>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551688 w 855620"/>
              <a:gd name="connsiteY6" fmla="*/ 594360 h 2688336"/>
              <a:gd name="connsiteX7" fmla="*/ 499872 w 855620"/>
              <a:gd name="connsiteY7" fmla="*/ 786384 h 2688336"/>
              <a:gd name="connsiteX8" fmla="*/ 505968 w 855620"/>
              <a:gd name="connsiteY8" fmla="*/ 859536 h 2688336"/>
              <a:gd name="connsiteX9" fmla="*/ 649224 w 855620"/>
              <a:gd name="connsiteY9" fmla="*/ 944880 h 2688336"/>
              <a:gd name="connsiteX10" fmla="*/ 731520 w 855620"/>
              <a:gd name="connsiteY10" fmla="*/ 1353312 h 2688336"/>
              <a:gd name="connsiteX11" fmla="*/ 448056 w 855620"/>
              <a:gd name="connsiteY11" fmla="*/ 1728216 h 2688336"/>
              <a:gd name="connsiteX12" fmla="*/ 457200 w 855620"/>
              <a:gd name="connsiteY12" fmla="*/ 1764792 h 2688336"/>
              <a:gd name="connsiteX13" fmla="*/ 466344 w 855620"/>
              <a:gd name="connsiteY13" fmla="*/ 1993392 h 2688336"/>
              <a:gd name="connsiteX14" fmla="*/ 530352 w 855620"/>
              <a:gd name="connsiteY14" fmla="*/ 2075688 h 2688336"/>
              <a:gd name="connsiteX15" fmla="*/ 749808 w 855620"/>
              <a:gd name="connsiteY15" fmla="*/ 2267712 h 2688336"/>
              <a:gd name="connsiteX16" fmla="*/ 795528 w 855620"/>
              <a:gd name="connsiteY16" fmla="*/ 2478024 h 2688336"/>
              <a:gd name="connsiteX17" fmla="*/ 813816 w 855620"/>
              <a:gd name="connsiteY17" fmla="*/ 2688336 h 2688336"/>
              <a:gd name="connsiteX0" fmla="*/ 118872 w 855620"/>
              <a:gd name="connsiteY0" fmla="*/ 0 h 2688336"/>
              <a:gd name="connsiteX1" fmla="*/ 100584 w 855620"/>
              <a:gd name="connsiteY1" fmla="*/ 109728 h 2688336"/>
              <a:gd name="connsiteX2" fmla="*/ 45720 w 855620"/>
              <a:gd name="connsiteY2" fmla="*/ 173736 h 2688336"/>
              <a:gd name="connsiteX3" fmla="*/ 0 w 855620"/>
              <a:gd name="connsiteY3" fmla="*/ 274320 h 2688336"/>
              <a:gd name="connsiteX4" fmla="*/ 82296 w 855620"/>
              <a:gd name="connsiteY4" fmla="*/ 347472 h 2688336"/>
              <a:gd name="connsiteX5" fmla="*/ 237744 w 855620"/>
              <a:gd name="connsiteY5" fmla="*/ 374904 h 2688336"/>
              <a:gd name="connsiteX6" fmla="*/ 551688 w 855620"/>
              <a:gd name="connsiteY6" fmla="*/ 594360 h 2688336"/>
              <a:gd name="connsiteX7" fmla="*/ 505968 w 855620"/>
              <a:gd name="connsiteY7" fmla="*/ 859536 h 2688336"/>
              <a:gd name="connsiteX8" fmla="*/ 649224 w 855620"/>
              <a:gd name="connsiteY8" fmla="*/ 944880 h 2688336"/>
              <a:gd name="connsiteX9" fmla="*/ 731520 w 855620"/>
              <a:gd name="connsiteY9" fmla="*/ 1353312 h 2688336"/>
              <a:gd name="connsiteX10" fmla="*/ 448056 w 855620"/>
              <a:gd name="connsiteY10" fmla="*/ 1728216 h 2688336"/>
              <a:gd name="connsiteX11" fmla="*/ 457200 w 855620"/>
              <a:gd name="connsiteY11" fmla="*/ 1764792 h 2688336"/>
              <a:gd name="connsiteX12" fmla="*/ 466344 w 855620"/>
              <a:gd name="connsiteY12" fmla="*/ 1993392 h 2688336"/>
              <a:gd name="connsiteX13" fmla="*/ 530352 w 855620"/>
              <a:gd name="connsiteY13" fmla="*/ 2075688 h 2688336"/>
              <a:gd name="connsiteX14" fmla="*/ 749808 w 855620"/>
              <a:gd name="connsiteY14" fmla="*/ 2267712 h 2688336"/>
              <a:gd name="connsiteX15" fmla="*/ 795528 w 855620"/>
              <a:gd name="connsiteY15" fmla="*/ 2478024 h 2688336"/>
              <a:gd name="connsiteX16" fmla="*/ 813816 w 855620"/>
              <a:gd name="connsiteY16" fmla="*/ 2688336 h 2688336"/>
              <a:gd name="connsiteX0" fmla="*/ 118872 w 813816"/>
              <a:gd name="connsiteY0" fmla="*/ 0 h 2688336"/>
              <a:gd name="connsiteX1" fmla="*/ 100584 w 813816"/>
              <a:gd name="connsiteY1" fmla="*/ 109728 h 2688336"/>
              <a:gd name="connsiteX2" fmla="*/ 45720 w 813816"/>
              <a:gd name="connsiteY2" fmla="*/ 173736 h 2688336"/>
              <a:gd name="connsiteX3" fmla="*/ 0 w 813816"/>
              <a:gd name="connsiteY3" fmla="*/ 274320 h 2688336"/>
              <a:gd name="connsiteX4" fmla="*/ 82296 w 813816"/>
              <a:gd name="connsiteY4" fmla="*/ 347472 h 2688336"/>
              <a:gd name="connsiteX5" fmla="*/ 237744 w 813816"/>
              <a:gd name="connsiteY5" fmla="*/ 374904 h 2688336"/>
              <a:gd name="connsiteX6" fmla="*/ 551688 w 813816"/>
              <a:gd name="connsiteY6" fmla="*/ 594360 h 2688336"/>
              <a:gd name="connsiteX7" fmla="*/ 505968 w 813816"/>
              <a:gd name="connsiteY7" fmla="*/ 859536 h 2688336"/>
              <a:gd name="connsiteX8" fmla="*/ 649224 w 813816"/>
              <a:gd name="connsiteY8" fmla="*/ 944880 h 2688336"/>
              <a:gd name="connsiteX9" fmla="*/ 731520 w 813816"/>
              <a:gd name="connsiteY9" fmla="*/ 1353312 h 2688336"/>
              <a:gd name="connsiteX10" fmla="*/ 448056 w 813816"/>
              <a:gd name="connsiteY10" fmla="*/ 1728216 h 2688336"/>
              <a:gd name="connsiteX11" fmla="*/ 457200 w 813816"/>
              <a:gd name="connsiteY11" fmla="*/ 1764792 h 2688336"/>
              <a:gd name="connsiteX12" fmla="*/ 466344 w 813816"/>
              <a:gd name="connsiteY12" fmla="*/ 1993392 h 2688336"/>
              <a:gd name="connsiteX13" fmla="*/ 530352 w 813816"/>
              <a:gd name="connsiteY13" fmla="*/ 2075688 h 2688336"/>
              <a:gd name="connsiteX14" fmla="*/ 749808 w 813816"/>
              <a:gd name="connsiteY14" fmla="*/ 2267712 h 2688336"/>
              <a:gd name="connsiteX15" fmla="*/ 751142 w 813816"/>
              <a:gd name="connsiteY15" fmla="*/ 2202561 h 2688336"/>
              <a:gd name="connsiteX16" fmla="*/ 795528 w 813816"/>
              <a:gd name="connsiteY16" fmla="*/ 2478024 h 2688336"/>
              <a:gd name="connsiteX17" fmla="*/ 813816 w 813816"/>
              <a:gd name="connsiteY17" fmla="*/ 2688336 h 2688336"/>
              <a:gd name="connsiteX0" fmla="*/ 118872 w 813816"/>
              <a:gd name="connsiteY0" fmla="*/ 0 h 2688336"/>
              <a:gd name="connsiteX1" fmla="*/ 100584 w 813816"/>
              <a:gd name="connsiteY1" fmla="*/ 109728 h 2688336"/>
              <a:gd name="connsiteX2" fmla="*/ 45720 w 813816"/>
              <a:gd name="connsiteY2" fmla="*/ 173736 h 2688336"/>
              <a:gd name="connsiteX3" fmla="*/ 0 w 813816"/>
              <a:gd name="connsiteY3" fmla="*/ 274320 h 2688336"/>
              <a:gd name="connsiteX4" fmla="*/ 82296 w 813816"/>
              <a:gd name="connsiteY4" fmla="*/ 347472 h 2688336"/>
              <a:gd name="connsiteX5" fmla="*/ 237744 w 813816"/>
              <a:gd name="connsiteY5" fmla="*/ 374904 h 2688336"/>
              <a:gd name="connsiteX6" fmla="*/ 551688 w 813816"/>
              <a:gd name="connsiteY6" fmla="*/ 594360 h 2688336"/>
              <a:gd name="connsiteX7" fmla="*/ 505968 w 813816"/>
              <a:gd name="connsiteY7" fmla="*/ 859536 h 2688336"/>
              <a:gd name="connsiteX8" fmla="*/ 649224 w 813816"/>
              <a:gd name="connsiteY8" fmla="*/ 944880 h 2688336"/>
              <a:gd name="connsiteX9" fmla="*/ 731520 w 813816"/>
              <a:gd name="connsiteY9" fmla="*/ 1353312 h 2688336"/>
              <a:gd name="connsiteX10" fmla="*/ 448056 w 813816"/>
              <a:gd name="connsiteY10" fmla="*/ 1728216 h 2688336"/>
              <a:gd name="connsiteX11" fmla="*/ 457200 w 813816"/>
              <a:gd name="connsiteY11" fmla="*/ 1764792 h 2688336"/>
              <a:gd name="connsiteX12" fmla="*/ 466344 w 813816"/>
              <a:gd name="connsiteY12" fmla="*/ 1993392 h 2688336"/>
              <a:gd name="connsiteX13" fmla="*/ 530352 w 813816"/>
              <a:gd name="connsiteY13" fmla="*/ 2075688 h 2688336"/>
              <a:gd name="connsiteX14" fmla="*/ 749808 w 813816"/>
              <a:gd name="connsiteY14" fmla="*/ 2267712 h 2688336"/>
              <a:gd name="connsiteX15" fmla="*/ 795528 w 813816"/>
              <a:gd name="connsiteY15" fmla="*/ 2478024 h 2688336"/>
              <a:gd name="connsiteX16" fmla="*/ 813816 w 813816"/>
              <a:gd name="connsiteY16" fmla="*/ 2688336 h 2688336"/>
              <a:gd name="connsiteX0" fmla="*/ 118872 w 813816"/>
              <a:gd name="connsiteY0" fmla="*/ 0 h 2688336"/>
              <a:gd name="connsiteX1" fmla="*/ 100584 w 813816"/>
              <a:gd name="connsiteY1" fmla="*/ 109728 h 2688336"/>
              <a:gd name="connsiteX2" fmla="*/ 45720 w 813816"/>
              <a:gd name="connsiteY2" fmla="*/ 173736 h 2688336"/>
              <a:gd name="connsiteX3" fmla="*/ 0 w 813816"/>
              <a:gd name="connsiteY3" fmla="*/ 274320 h 2688336"/>
              <a:gd name="connsiteX4" fmla="*/ 82296 w 813816"/>
              <a:gd name="connsiteY4" fmla="*/ 347472 h 2688336"/>
              <a:gd name="connsiteX5" fmla="*/ 237744 w 813816"/>
              <a:gd name="connsiteY5" fmla="*/ 374904 h 2688336"/>
              <a:gd name="connsiteX6" fmla="*/ 551688 w 813816"/>
              <a:gd name="connsiteY6" fmla="*/ 594360 h 2688336"/>
              <a:gd name="connsiteX7" fmla="*/ 505968 w 813816"/>
              <a:gd name="connsiteY7" fmla="*/ 859536 h 2688336"/>
              <a:gd name="connsiteX8" fmla="*/ 649224 w 813816"/>
              <a:gd name="connsiteY8" fmla="*/ 944880 h 2688336"/>
              <a:gd name="connsiteX9" fmla="*/ 731520 w 813816"/>
              <a:gd name="connsiteY9" fmla="*/ 1353312 h 2688336"/>
              <a:gd name="connsiteX10" fmla="*/ 448056 w 813816"/>
              <a:gd name="connsiteY10" fmla="*/ 1728216 h 2688336"/>
              <a:gd name="connsiteX11" fmla="*/ 457200 w 813816"/>
              <a:gd name="connsiteY11" fmla="*/ 1764792 h 2688336"/>
              <a:gd name="connsiteX12" fmla="*/ 466344 w 813816"/>
              <a:gd name="connsiteY12" fmla="*/ 1993392 h 2688336"/>
              <a:gd name="connsiteX13" fmla="*/ 530352 w 813816"/>
              <a:gd name="connsiteY13" fmla="*/ 2075688 h 2688336"/>
              <a:gd name="connsiteX14" fmla="*/ 749808 w 813816"/>
              <a:gd name="connsiteY14" fmla="*/ 2267712 h 2688336"/>
              <a:gd name="connsiteX15" fmla="*/ 795528 w 813816"/>
              <a:gd name="connsiteY15" fmla="*/ 2478024 h 2688336"/>
              <a:gd name="connsiteX16" fmla="*/ 813816 w 813816"/>
              <a:gd name="connsiteY16" fmla="*/ 2688336 h 2688336"/>
              <a:gd name="connsiteX0" fmla="*/ 118872 w 813816"/>
              <a:gd name="connsiteY0" fmla="*/ 0 h 2688336"/>
              <a:gd name="connsiteX1" fmla="*/ 100584 w 813816"/>
              <a:gd name="connsiteY1" fmla="*/ 109728 h 2688336"/>
              <a:gd name="connsiteX2" fmla="*/ 45720 w 813816"/>
              <a:gd name="connsiteY2" fmla="*/ 173736 h 2688336"/>
              <a:gd name="connsiteX3" fmla="*/ 0 w 813816"/>
              <a:gd name="connsiteY3" fmla="*/ 274320 h 2688336"/>
              <a:gd name="connsiteX4" fmla="*/ 82296 w 813816"/>
              <a:gd name="connsiteY4" fmla="*/ 347472 h 2688336"/>
              <a:gd name="connsiteX5" fmla="*/ 237744 w 813816"/>
              <a:gd name="connsiteY5" fmla="*/ 374904 h 2688336"/>
              <a:gd name="connsiteX6" fmla="*/ 551688 w 813816"/>
              <a:gd name="connsiteY6" fmla="*/ 594360 h 2688336"/>
              <a:gd name="connsiteX7" fmla="*/ 505968 w 813816"/>
              <a:gd name="connsiteY7" fmla="*/ 859536 h 2688336"/>
              <a:gd name="connsiteX8" fmla="*/ 649224 w 813816"/>
              <a:gd name="connsiteY8" fmla="*/ 944880 h 2688336"/>
              <a:gd name="connsiteX9" fmla="*/ 731520 w 813816"/>
              <a:gd name="connsiteY9" fmla="*/ 1353312 h 2688336"/>
              <a:gd name="connsiteX10" fmla="*/ 448056 w 813816"/>
              <a:gd name="connsiteY10" fmla="*/ 1728216 h 2688336"/>
              <a:gd name="connsiteX11" fmla="*/ 457200 w 813816"/>
              <a:gd name="connsiteY11" fmla="*/ 1764792 h 2688336"/>
              <a:gd name="connsiteX12" fmla="*/ 466344 w 813816"/>
              <a:gd name="connsiteY12" fmla="*/ 1993392 h 2688336"/>
              <a:gd name="connsiteX13" fmla="*/ 530352 w 813816"/>
              <a:gd name="connsiteY13" fmla="*/ 2075688 h 2688336"/>
              <a:gd name="connsiteX14" fmla="*/ 749808 w 813816"/>
              <a:gd name="connsiteY14" fmla="*/ 2267712 h 2688336"/>
              <a:gd name="connsiteX15" fmla="*/ 795528 w 813816"/>
              <a:gd name="connsiteY15" fmla="*/ 2478024 h 2688336"/>
              <a:gd name="connsiteX16" fmla="*/ 813816 w 813816"/>
              <a:gd name="connsiteY16" fmla="*/ 2688336 h 2688336"/>
              <a:gd name="connsiteX0" fmla="*/ 118872 w 813816"/>
              <a:gd name="connsiteY0" fmla="*/ 0 h 2688336"/>
              <a:gd name="connsiteX1" fmla="*/ 100584 w 813816"/>
              <a:gd name="connsiteY1" fmla="*/ 109728 h 2688336"/>
              <a:gd name="connsiteX2" fmla="*/ 45720 w 813816"/>
              <a:gd name="connsiteY2" fmla="*/ 173736 h 2688336"/>
              <a:gd name="connsiteX3" fmla="*/ 0 w 813816"/>
              <a:gd name="connsiteY3" fmla="*/ 274320 h 2688336"/>
              <a:gd name="connsiteX4" fmla="*/ 82296 w 813816"/>
              <a:gd name="connsiteY4" fmla="*/ 347472 h 2688336"/>
              <a:gd name="connsiteX5" fmla="*/ 237744 w 813816"/>
              <a:gd name="connsiteY5" fmla="*/ 374904 h 2688336"/>
              <a:gd name="connsiteX6" fmla="*/ 551688 w 813816"/>
              <a:gd name="connsiteY6" fmla="*/ 594360 h 2688336"/>
              <a:gd name="connsiteX7" fmla="*/ 649224 w 813816"/>
              <a:gd name="connsiteY7" fmla="*/ 944880 h 2688336"/>
              <a:gd name="connsiteX8" fmla="*/ 731520 w 813816"/>
              <a:gd name="connsiteY8" fmla="*/ 1353312 h 2688336"/>
              <a:gd name="connsiteX9" fmla="*/ 448056 w 813816"/>
              <a:gd name="connsiteY9" fmla="*/ 1728216 h 2688336"/>
              <a:gd name="connsiteX10" fmla="*/ 457200 w 813816"/>
              <a:gd name="connsiteY10" fmla="*/ 1764792 h 2688336"/>
              <a:gd name="connsiteX11" fmla="*/ 466344 w 813816"/>
              <a:gd name="connsiteY11" fmla="*/ 1993392 h 2688336"/>
              <a:gd name="connsiteX12" fmla="*/ 530352 w 813816"/>
              <a:gd name="connsiteY12" fmla="*/ 2075688 h 2688336"/>
              <a:gd name="connsiteX13" fmla="*/ 749808 w 813816"/>
              <a:gd name="connsiteY13" fmla="*/ 2267712 h 2688336"/>
              <a:gd name="connsiteX14" fmla="*/ 795528 w 813816"/>
              <a:gd name="connsiteY14" fmla="*/ 2478024 h 2688336"/>
              <a:gd name="connsiteX15" fmla="*/ 813816 w 813816"/>
              <a:gd name="connsiteY15" fmla="*/ 2688336 h 2688336"/>
              <a:gd name="connsiteX0" fmla="*/ 118872 w 813816"/>
              <a:gd name="connsiteY0" fmla="*/ 0 h 2688336"/>
              <a:gd name="connsiteX1" fmla="*/ 100584 w 813816"/>
              <a:gd name="connsiteY1" fmla="*/ 109728 h 2688336"/>
              <a:gd name="connsiteX2" fmla="*/ 45720 w 813816"/>
              <a:gd name="connsiteY2" fmla="*/ 173736 h 2688336"/>
              <a:gd name="connsiteX3" fmla="*/ 0 w 813816"/>
              <a:gd name="connsiteY3" fmla="*/ 274320 h 2688336"/>
              <a:gd name="connsiteX4" fmla="*/ 82296 w 813816"/>
              <a:gd name="connsiteY4" fmla="*/ 347472 h 2688336"/>
              <a:gd name="connsiteX5" fmla="*/ 237744 w 813816"/>
              <a:gd name="connsiteY5" fmla="*/ 374904 h 2688336"/>
              <a:gd name="connsiteX6" fmla="*/ 551688 w 813816"/>
              <a:gd name="connsiteY6" fmla="*/ 594360 h 2688336"/>
              <a:gd name="connsiteX7" fmla="*/ 546354 w 813816"/>
              <a:gd name="connsiteY7" fmla="*/ 802386 h 2688336"/>
              <a:gd name="connsiteX8" fmla="*/ 649224 w 813816"/>
              <a:gd name="connsiteY8" fmla="*/ 944880 h 2688336"/>
              <a:gd name="connsiteX9" fmla="*/ 731520 w 813816"/>
              <a:gd name="connsiteY9" fmla="*/ 1353312 h 2688336"/>
              <a:gd name="connsiteX10" fmla="*/ 448056 w 813816"/>
              <a:gd name="connsiteY10" fmla="*/ 1728216 h 2688336"/>
              <a:gd name="connsiteX11" fmla="*/ 457200 w 813816"/>
              <a:gd name="connsiteY11" fmla="*/ 1764792 h 2688336"/>
              <a:gd name="connsiteX12" fmla="*/ 466344 w 813816"/>
              <a:gd name="connsiteY12" fmla="*/ 1993392 h 2688336"/>
              <a:gd name="connsiteX13" fmla="*/ 530352 w 813816"/>
              <a:gd name="connsiteY13" fmla="*/ 2075688 h 2688336"/>
              <a:gd name="connsiteX14" fmla="*/ 749808 w 813816"/>
              <a:gd name="connsiteY14" fmla="*/ 2267712 h 2688336"/>
              <a:gd name="connsiteX15" fmla="*/ 795528 w 813816"/>
              <a:gd name="connsiteY15" fmla="*/ 2478024 h 2688336"/>
              <a:gd name="connsiteX16" fmla="*/ 813816 w 813816"/>
              <a:gd name="connsiteY16" fmla="*/ 2688336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3816" h="2688336">
                <a:moveTo>
                  <a:pt x="118872" y="0"/>
                </a:moveTo>
                <a:cubicBezTo>
                  <a:pt x="112776" y="36576"/>
                  <a:pt x="114973" y="75553"/>
                  <a:pt x="100584" y="109728"/>
                </a:cubicBezTo>
                <a:cubicBezTo>
                  <a:pt x="89679" y="135627"/>
                  <a:pt x="60373" y="149758"/>
                  <a:pt x="45720" y="173736"/>
                </a:cubicBezTo>
                <a:cubicBezTo>
                  <a:pt x="26515" y="205162"/>
                  <a:pt x="15240" y="240792"/>
                  <a:pt x="0" y="274320"/>
                </a:cubicBezTo>
                <a:cubicBezTo>
                  <a:pt x="27432" y="298704"/>
                  <a:pt x="48494" y="333171"/>
                  <a:pt x="82296" y="347472"/>
                </a:cubicBezTo>
                <a:cubicBezTo>
                  <a:pt x="130754" y="367974"/>
                  <a:pt x="208558" y="331124"/>
                  <a:pt x="237744" y="374904"/>
                </a:cubicBezTo>
                <a:cubicBezTo>
                  <a:pt x="278357" y="435823"/>
                  <a:pt x="532823" y="523617"/>
                  <a:pt x="551688" y="594360"/>
                </a:cubicBezTo>
                <a:cubicBezTo>
                  <a:pt x="615823" y="665607"/>
                  <a:pt x="530098" y="743966"/>
                  <a:pt x="546354" y="802386"/>
                </a:cubicBezTo>
                <a:cubicBezTo>
                  <a:pt x="562610" y="860806"/>
                  <a:pt x="631063" y="853059"/>
                  <a:pt x="649224" y="944880"/>
                </a:cubicBezTo>
                <a:cubicBezTo>
                  <a:pt x="686816" y="1027176"/>
                  <a:pt x="726948" y="1248156"/>
                  <a:pt x="731520" y="1353312"/>
                </a:cubicBezTo>
                <a:cubicBezTo>
                  <a:pt x="449285" y="1701402"/>
                  <a:pt x="492413" y="1550786"/>
                  <a:pt x="448056" y="1728216"/>
                </a:cubicBezTo>
                <a:cubicBezTo>
                  <a:pt x="451104" y="1740408"/>
                  <a:pt x="456335" y="1752255"/>
                  <a:pt x="457200" y="1764792"/>
                </a:cubicBezTo>
                <a:cubicBezTo>
                  <a:pt x="462447" y="1840872"/>
                  <a:pt x="448877" y="1919158"/>
                  <a:pt x="466344" y="1993392"/>
                </a:cubicBezTo>
                <a:cubicBezTo>
                  <a:pt x="474304" y="2027221"/>
                  <a:pt x="505778" y="2051114"/>
                  <a:pt x="530352" y="2075688"/>
                </a:cubicBezTo>
                <a:cubicBezTo>
                  <a:pt x="673333" y="2218669"/>
                  <a:pt x="657836" y="2206398"/>
                  <a:pt x="749808" y="2267712"/>
                </a:cubicBezTo>
                <a:cubicBezTo>
                  <a:pt x="794004" y="2334768"/>
                  <a:pt x="784860" y="2407920"/>
                  <a:pt x="795528" y="2478024"/>
                </a:cubicBezTo>
                <a:cubicBezTo>
                  <a:pt x="797797" y="2548356"/>
                  <a:pt x="813816" y="2688336"/>
                  <a:pt x="813816" y="2688336"/>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Freeform 8"/>
          <p:cNvSpPr/>
          <p:nvPr/>
        </p:nvSpPr>
        <p:spPr>
          <a:xfrm>
            <a:off x="6238188" y="3987165"/>
            <a:ext cx="654102" cy="2823210"/>
          </a:xfrm>
          <a:custGeom>
            <a:avLst/>
            <a:gdLst>
              <a:gd name="connsiteX0" fmla="*/ 400737 w 667437"/>
              <a:gd name="connsiteY0" fmla="*/ 110362 h 2905949"/>
              <a:gd name="connsiteX1" fmla="*/ 524562 w 667437"/>
              <a:gd name="connsiteY1" fmla="*/ 253237 h 2905949"/>
              <a:gd name="connsiteX2" fmla="*/ 415025 w 667437"/>
              <a:gd name="connsiteY2" fmla="*/ 329437 h 2905949"/>
              <a:gd name="connsiteX3" fmla="*/ 424550 w 667437"/>
              <a:gd name="connsiteY3" fmla="*/ 391349 h 2905949"/>
              <a:gd name="connsiteX4" fmla="*/ 319775 w 667437"/>
              <a:gd name="connsiteY4" fmla="*/ 443737 h 2905949"/>
              <a:gd name="connsiteX5" fmla="*/ 281675 w 667437"/>
              <a:gd name="connsiteY5" fmla="*/ 567562 h 2905949"/>
              <a:gd name="connsiteX6" fmla="*/ 210237 w 667437"/>
              <a:gd name="connsiteY6" fmla="*/ 624712 h 2905949"/>
              <a:gd name="connsiteX7" fmla="*/ 243575 w 667437"/>
              <a:gd name="connsiteY7" fmla="*/ 834262 h 2905949"/>
              <a:gd name="connsiteX8" fmla="*/ 124512 w 667437"/>
              <a:gd name="connsiteY8" fmla="*/ 1062862 h 2905949"/>
              <a:gd name="connsiteX9" fmla="*/ 91175 w 667437"/>
              <a:gd name="connsiteY9" fmla="*/ 1181924 h 2905949"/>
              <a:gd name="connsiteX10" fmla="*/ 43550 w 667437"/>
              <a:gd name="connsiteY10" fmla="*/ 1381949 h 2905949"/>
              <a:gd name="connsiteX11" fmla="*/ 29262 w 667437"/>
              <a:gd name="connsiteY11" fmla="*/ 1553399 h 2905949"/>
              <a:gd name="connsiteX12" fmla="*/ 57837 w 667437"/>
              <a:gd name="connsiteY12" fmla="*/ 1686749 h 2905949"/>
              <a:gd name="connsiteX13" fmla="*/ 95937 w 667437"/>
              <a:gd name="connsiteY13" fmla="*/ 1820099 h 2905949"/>
              <a:gd name="connsiteX14" fmla="*/ 148325 w 667437"/>
              <a:gd name="connsiteY14" fmla="*/ 1910587 h 2905949"/>
              <a:gd name="connsiteX15" fmla="*/ 48312 w 667437"/>
              <a:gd name="connsiteY15" fmla="*/ 2005837 h 2905949"/>
              <a:gd name="connsiteX16" fmla="*/ 95937 w 667437"/>
              <a:gd name="connsiteY16" fmla="*/ 2082037 h 2905949"/>
              <a:gd name="connsiteX17" fmla="*/ 110225 w 667437"/>
              <a:gd name="connsiteY17" fmla="*/ 2143949 h 2905949"/>
              <a:gd name="connsiteX18" fmla="*/ 57837 w 667437"/>
              <a:gd name="connsiteY18" fmla="*/ 2343974 h 2905949"/>
              <a:gd name="connsiteX19" fmla="*/ 687 w 667437"/>
              <a:gd name="connsiteY19" fmla="*/ 2467799 h 2905949"/>
              <a:gd name="connsiteX20" fmla="*/ 72125 w 667437"/>
              <a:gd name="connsiteY20" fmla="*/ 2605912 h 2905949"/>
              <a:gd name="connsiteX21" fmla="*/ 172137 w 667437"/>
              <a:gd name="connsiteY21" fmla="*/ 2891662 h 2905949"/>
              <a:gd name="connsiteX22" fmla="*/ 229287 w 667437"/>
              <a:gd name="connsiteY22" fmla="*/ 2905949 h 2905949"/>
              <a:gd name="connsiteX23" fmla="*/ 257862 w 667437"/>
              <a:gd name="connsiteY23" fmla="*/ 2786887 h 2905949"/>
              <a:gd name="connsiteX24" fmla="*/ 205475 w 667437"/>
              <a:gd name="connsiteY24" fmla="*/ 2658299 h 2905949"/>
              <a:gd name="connsiteX25" fmla="*/ 129275 w 667437"/>
              <a:gd name="connsiteY25" fmla="*/ 2505899 h 2905949"/>
              <a:gd name="connsiteX26" fmla="*/ 186425 w 667437"/>
              <a:gd name="connsiteY26" fmla="*/ 2372549 h 2905949"/>
              <a:gd name="connsiteX27" fmla="*/ 195950 w 667437"/>
              <a:gd name="connsiteY27" fmla="*/ 2272537 h 2905949"/>
              <a:gd name="connsiteX28" fmla="*/ 153087 w 667437"/>
              <a:gd name="connsiteY28" fmla="*/ 2182049 h 2905949"/>
              <a:gd name="connsiteX29" fmla="*/ 205475 w 667437"/>
              <a:gd name="connsiteY29" fmla="*/ 2105849 h 2905949"/>
              <a:gd name="connsiteX30" fmla="*/ 248337 w 667437"/>
              <a:gd name="connsiteY30" fmla="*/ 2020124 h 2905949"/>
              <a:gd name="connsiteX31" fmla="*/ 238812 w 667437"/>
              <a:gd name="connsiteY31" fmla="*/ 1891537 h 2905949"/>
              <a:gd name="connsiteX32" fmla="*/ 229287 w 667437"/>
              <a:gd name="connsiteY32" fmla="*/ 1643887 h 2905949"/>
              <a:gd name="connsiteX33" fmla="*/ 143562 w 667437"/>
              <a:gd name="connsiteY33" fmla="*/ 1553399 h 2905949"/>
              <a:gd name="connsiteX34" fmla="*/ 134037 w 667437"/>
              <a:gd name="connsiteY34" fmla="*/ 1420049 h 2905949"/>
              <a:gd name="connsiteX35" fmla="*/ 114987 w 667437"/>
              <a:gd name="connsiteY35" fmla="*/ 1296224 h 2905949"/>
              <a:gd name="connsiteX36" fmla="*/ 176900 w 667437"/>
              <a:gd name="connsiteY36" fmla="*/ 1158112 h 2905949"/>
              <a:gd name="connsiteX37" fmla="*/ 276912 w 667437"/>
              <a:gd name="connsiteY37" fmla="*/ 948562 h 2905949"/>
              <a:gd name="connsiteX38" fmla="*/ 310250 w 667437"/>
              <a:gd name="connsiteY38" fmla="*/ 819974 h 2905949"/>
              <a:gd name="connsiteX39" fmla="*/ 291200 w 667437"/>
              <a:gd name="connsiteY39" fmla="*/ 658049 h 2905949"/>
              <a:gd name="connsiteX40" fmla="*/ 324537 w 667437"/>
              <a:gd name="connsiteY40" fmla="*/ 577087 h 2905949"/>
              <a:gd name="connsiteX41" fmla="*/ 400737 w 667437"/>
              <a:gd name="connsiteY41" fmla="*/ 458024 h 2905949"/>
              <a:gd name="connsiteX42" fmla="*/ 476937 w 667437"/>
              <a:gd name="connsiteY42" fmla="*/ 415162 h 2905949"/>
              <a:gd name="connsiteX43" fmla="*/ 476937 w 667437"/>
              <a:gd name="connsiteY43" fmla="*/ 343724 h 2905949"/>
              <a:gd name="connsiteX44" fmla="*/ 534087 w 667437"/>
              <a:gd name="connsiteY44" fmla="*/ 296099 h 2905949"/>
              <a:gd name="connsiteX45" fmla="*/ 605525 w 667437"/>
              <a:gd name="connsiteY45" fmla="*/ 248474 h 2905949"/>
              <a:gd name="connsiteX46" fmla="*/ 667437 w 667437"/>
              <a:gd name="connsiteY46" fmla="*/ 81787 h 2905949"/>
              <a:gd name="connsiteX47" fmla="*/ 538850 w 667437"/>
              <a:gd name="connsiteY47" fmla="*/ 824 h 2905949"/>
              <a:gd name="connsiteX48" fmla="*/ 529325 w 667437"/>
              <a:gd name="connsiteY48" fmla="*/ 824 h 2905949"/>
              <a:gd name="connsiteX49" fmla="*/ 529325 w 667437"/>
              <a:gd name="connsiteY49" fmla="*/ 824 h 2905949"/>
              <a:gd name="connsiteX50" fmla="*/ 534087 w 667437"/>
              <a:gd name="connsiteY50" fmla="*/ 10349 h 2905949"/>
              <a:gd name="connsiteX51" fmla="*/ 534087 w 667437"/>
              <a:gd name="connsiteY51" fmla="*/ 10349 h 2905949"/>
              <a:gd name="connsiteX52" fmla="*/ 534087 w 667437"/>
              <a:gd name="connsiteY52" fmla="*/ 15112 h 2905949"/>
              <a:gd name="connsiteX0" fmla="*/ 400737 w 667437"/>
              <a:gd name="connsiteY0" fmla="*/ 110362 h 2905949"/>
              <a:gd name="connsiteX1" fmla="*/ 524562 w 667437"/>
              <a:gd name="connsiteY1" fmla="*/ 253237 h 2905949"/>
              <a:gd name="connsiteX2" fmla="*/ 415025 w 667437"/>
              <a:gd name="connsiteY2" fmla="*/ 329437 h 2905949"/>
              <a:gd name="connsiteX3" fmla="*/ 424550 w 667437"/>
              <a:gd name="connsiteY3" fmla="*/ 391349 h 2905949"/>
              <a:gd name="connsiteX4" fmla="*/ 319775 w 667437"/>
              <a:gd name="connsiteY4" fmla="*/ 443737 h 2905949"/>
              <a:gd name="connsiteX5" fmla="*/ 281675 w 667437"/>
              <a:gd name="connsiteY5" fmla="*/ 567562 h 2905949"/>
              <a:gd name="connsiteX6" fmla="*/ 210237 w 667437"/>
              <a:gd name="connsiteY6" fmla="*/ 624712 h 2905949"/>
              <a:gd name="connsiteX7" fmla="*/ 243575 w 667437"/>
              <a:gd name="connsiteY7" fmla="*/ 834262 h 2905949"/>
              <a:gd name="connsiteX8" fmla="*/ 124512 w 667437"/>
              <a:gd name="connsiteY8" fmla="*/ 1062862 h 2905949"/>
              <a:gd name="connsiteX9" fmla="*/ 91175 w 667437"/>
              <a:gd name="connsiteY9" fmla="*/ 1181924 h 2905949"/>
              <a:gd name="connsiteX10" fmla="*/ 43550 w 667437"/>
              <a:gd name="connsiteY10" fmla="*/ 1381949 h 2905949"/>
              <a:gd name="connsiteX11" fmla="*/ 29262 w 667437"/>
              <a:gd name="connsiteY11" fmla="*/ 1553399 h 2905949"/>
              <a:gd name="connsiteX12" fmla="*/ 57837 w 667437"/>
              <a:gd name="connsiteY12" fmla="*/ 1686749 h 2905949"/>
              <a:gd name="connsiteX13" fmla="*/ 95937 w 667437"/>
              <a:gd name="connsiteY13" fmla="*/ 1820099 h 2905949"/>
              <a:gd name="connsiteX14" fmla="*/ 148325 w 667437"/>
              <a:gd name="connsiteY14" fmla="*/ 1910587 h 2905949"/>
              <a:gd name="connsiteX15" fmla="*/ 48312 w 667437"/>
              <a:gd name="connsiteY15" fmla="*/ 2005837 h 2905949"/>
              <a:gd name="connsiteX16" fmla="*/ 95937 w 667437"/>
              <a:gd name="connsiteY16" fmla="*/ 2082037 h 2905949"/>
              <a:gd name="connsiteX17" fmla="*/ 110225 w 667437"/>
              <a:gd name="connsiteY17" fmla="*/ 2143949 h 2905949"/>
              <a:gd name="connsiteX18" fmla="*/ 57837 w 667437"/>
              <a:gd name="connsiteY18" fmla="*/ 2343974 h 2905949"/>
              <a:gd name="connsiteX19" fmla="*/ 687 w 667437"/>
              <a:gd name="connsiteY19" fmla="*/ 2467799 h 2905949"/>
              <a:gd name="connsiteX20" fmla="*/ 72125 w 667437"/>
              <a:gd name="connsiteY20" fmla="*/ 2605912 h 2905949"/>
              <a:gd name="connsiteX21" fmla="*/ 172137 w 667437"/>
              <a:gd name="connsiteY21" fmla="*/ 2891662 h 2905949"/>
              <a:gd name="connsiteX22" fmla="*/ 229287 w 667437"/>
              <a:gd name="connsiteY22" fmla="*/ 2905949 h 2905949"/>
              <a:gd name="connsiteX23" fmla="*/ 257862 w 667437"/>
              <a:gd name="connsiteY23" fmla="*/ 2786887 h 2905949"/>
              <a:gd name="connsiteX24" fmla="*/ 205475 w 667437"/>
              <a:gd name="connsiteY24" fmla="*/ 2658299 h 2905949"/>
              <a:gd name="connsiteX25" fmla="*/ 129275 w 667437"/>
              <a:gd name="connsiteY25" fmla="*/ 2505899 h 2905949"/>
              <a:gd name="connsiteX26" fmla="*/ 186425 w 667437"/>
              <a:gd name="connsiteY26" fmla="*/ 2372549 h 2905949"/>
              <a:gd name="connsiteX27" fmla="*/ 195950 w 667437"/>
              <a:gd name="connsiteY27" fmla="*/ 2272537 h 2905949"/>
              <a:gd name="connsiteX28" fmla="*/ 153087 w 667437"/>
              <a:gd name="connsiteY28" fmla="*/ 2182049 h 2905949"/>
              <a:gd name="connsiteX29" fmla="*/ 205475 w 667437"/>
              <a:gd name="connsiteY29" fmla="*/ 2105849 h 2905949"/>
              <a:gd name="connsiteX30" fmla="*/ 248337 w 667437"/>
              <a:gd name="connsiteY30" fmla="*/ 2020124 h 2905949"/>
              <a:gd name="connsiteX31" fmla="*/ 238812 w 667437"/>
              <a:gd name="connsiteY31" fmla="*/ 1891537 h 2905949"/>
              <a:gd name="connsiteX32" fmla="*/ 229287 w 667437"/>
              <a:gd name="connsiteY32" fmla="*/ 1643887 h 2905949"/>
              <a:gd name="connsiteX33" fmla="*/ 143562 w 667437"/>
              <a:gd name="connsiteY33" fmla="*/ 1553399 h 2905949"/>
              <a:gd name="connsiteX34" fmla="*/ 134037 w 667437"/>
              <a:gd name="connsiteY34" fmla="*/ 1420049 h 2905949"/>
              <a:gd name="connsiteX35" fmla="*/ 114987 w 667437"/>
              <a:gd name="connsiteY35" fmla="*/ 1296224 h 2905949"/>
              <a:gd name="connsiteX36" fmla="*/ 176900 w 667437"/>
              <a:gd name="connsiteY36" fmla="*/ 1158112 h 2905949"/>
              <a:gd name="connsiteX37" fmla="*/ 276912 w 667437"/>
              <a:gd name="connsiteY37" fmla="*/ 948562 h 2905949"/>
              <a:gd name="connsiteX38" fmla="*/ 310250 w 667437"/>
              <a:gd name="connsiteY38" fmla="*/ 819974 h 2905949"/>
              <a:gd name="connsiteX39" fmla="*/ 291200 w 667437"/>
              <a:gd name="connsiteY39" fmla="*/ 658049 h 2905949"/>
              <a:gd name="connsiteX40" fmla="*/ 324537 w 667437"/>
              <a:gd name="connsiteY40" fmla="*/ 577087 h 2905949"/>
              <a:gd name="connsiteX41" fmla="*/ 400737 w 667437"/>
              <a:gd name="connsiteY41" fmla="*/ 458024 h 2905949"/>
              <a:gd name="connsiteX42" fmla="*/ 476937 w 667437"/>
              <a:gd name="connsiteY42" fmla="*/ 415162 h 2905949"/>
              <a:gd name="connsiteX43" fmla="*/ 476937 w 667437"/>
              <a:gd name="connsiteY43" fmla="*/ 343724 h 2905949"/>
              <a:gd name="connsiteX44" fmla="*/ 534087 w 667437"/>
              <a:gd name="connsiteY44" fmla="*/ 296099 h 2905949"/>
              <a:gd name="connsiteX45" fmla="*/ 605525 w 667437"/>
              <a:gd name="connsiteY45" fmla="*/ 248474 h 2905949"/>
              <a:gd name="connsiteX46" fmla="*/ 667437 w 667437"/>
              <a:gd name="connsiteY46" fmla="*/ 81787 h 2905949"/>
              <a:gd name="connsiteX47" fmla="*/ 538850 w 667437"/>
              <a:gd name="connsiteY47" fmla="*/ 824 h 2905949"/>
              <a:gd name="connsiteX48" fmla="*/ 529325 w 667437"/>
              <a:gd name="connsiteY48" fmla="*/ 824 h 2905949"/>
              <a:gd name="connsiteX49" fmla="*/ 529325 w 667437"/>
              <a:gd name="connsiteY49" fmla="*/ 824 h 2905949"/>
              <a:gd name="connsiteX50" fmla="*/ 534087 w 667437"/>
              <a:gd name="connsiteY50" fmla="*/ 10349 h 2905949"/>
              <a:gd name="connsiteX51" fmla="*/ 534087 w 667437"/>
              <a:gd name="connsiteY51" fmla="*/ 10349 h 2905949"/>
              <a:gd name="connsiteX52" fmla="*/ 534087 w 667437"/>
              <a:gd name="connsiteY52" fmla="*/ 15112 h 2905949"/>
              <a:gd name="connsiteX53" fmla="*/ 400737 w 667437"/>
              <a:gd name="connsiteY53" fmla="*/ 110362 h 2905949"/>
              <a:gd name="connsiteX0" fmla="*/ 400737 w 667437"/>
              <a:gd name="connsiteY0" fmla="*/ 110362 h 2905949"/>
              <a:gd name="connsiteX1" fmla="*/ 524562 w 667437"/>
              <a:gd name="connsiteY1" fmla="*/ 253237 h 2905949"/>
              <a:gd name="connsiteX2" fmla="*/ 415025 w 667437"/>
              <a:gd name="connsiteY2" fmla="*/ 329437 h 2905949"/>
              <a:gd name="connsiteX3" fmla="*/ 424550 w 667437"/>
              <a:gd name="connsiteY3" fmla="*/ 391349 h 2905949"/>
              <a:gd name="connsiteX4" fmla="*/ 319775 w 667437"/>
              <a:gd name="connsiteY4" fmla="*/ 443737 h 2905949"/>
              <a:gd name="connsiteX5" fmla="*/ 281675 w 667437"/>
              <a:gd name="connsiteY5" fmla="*/ 567562 h 2905949"/>
              <a:gd name="connsiteX6" fmla="*/ 210237 w 667437"/>
              <a:gd name="connsiteY6" fmla="*/ 624712 h 2905949"/>
              <a:gd name="connsiteX7" fmla="*/ 243575 w 667437"/>
              <a:gd name="connsiteY7" fmla="*/ 834262 h 2905949"/>
              <a:gd name="connsiteX8" fmla="*/ 124512 w 667437"/>
              <a:gd name="connsiteY8" fmla="*/ 1062862 h 2905949"/>
              <a:gd name="connsiteX9" fmla="*/ 91175 w 667437"/>
              <a:gd name="connsiteY9" fmla="*/ 1181924 h 2905949"/>
              <a:gd name="connsiteX10" fmla="*/ 43550 w 667437"/>
              <a:gd name="connsiteY10" fmla="*/ 1381949 h 2905949"/>
              <a:gd name="connsiteX11" fmla="*/ 29262 w 667437"/>
              <a:gd name="connsiteY11" fmla="*/ 1553399 h 2905949"/>
              <a:gd name="connsiteX12" fmla="*/ 57837 w 667437"/>
              <a:gd name="connsiteY12" fmla="*/ 1686749 h 2905949"/>
              <a:gd name="connsiteX13" fmla="*/ 95937 w 667437"/>
              <a:gd name="connsiteY13" fmla="*/ 1820099 h 2905949"/>
              <a:gd name="connsiteX14" fmla="*/ 148325 w 667437"/>
              <a:gd name="connsiteY14" fmla="*/ 1910587 h 2905949"/>
              <a:gd name="connsiteX15" fmla="*/ 48312 w 667437"/>
              <a:gd name="connsiteY15" fmla="*/ 2005837 h 2905949"/>
              <a:gd name="connsiteX16" fmla="*/ 95937 w 667437"/>
              <a:gd name="connsiteY16" fmla="*/ 2082037 h 2905949"/>
              <a:gd name="connsiteX17" fmla="*/ 110225 w 667437"/>
              <a:gd name="connsiteY17" fmla="*/ 2143949 h 2905949"/>
              <a:gd name="connsiteX18" fmla="*/ 57837 w 667437"/>
              <a:gd name="connsiteY18" fmla="*/ 2343974 h 2905949"/>
              <a:gd name="connsiteX19" fmla="*/ 687 w 667437"/>
              <a:gd name="connsiteY19" fmla="*/ 2467799 h 2905949"/>
              <a:gd name="connsiteX20" fmla="*/ 72125 w 667437"/>
              <a:gd name="connsiteY20" fmla="*/ 2605912 h 2905949"/>
              <a:gd name="connsiteX21" fmla="*/ 172137 w 667437"/>
              <a:gd name="connsiteY21" fmla="*/ 2891662 h 2905949"/>
              <a:gd name="connsiteX22" fmla="*/ 229287 w 667437"/>
              <a:gd name="connsiteY22" fmla="*/ 2905949 h 2905949"/>
              <a:gd name="connsiteX23" fmla="*/ 257862 w 667437"/>
              <a:gd name="connsiteY23" fmla="*/ 2786887 h 2905949"/>
              <a:gd name="connsiteX24" fmla="*/ 205475 w 667437"/>
              <a:gd name="connsiteY24" fmla="*/ 2658299 h 2905949"/>
              <a:gd name="connsiteX25" fmla="*/ 129275 w 667437"/>
              <a:gd name="connsiteY25" fmla="*/ 2505899 h 2905949"/>
              <a:gd name="connsiteX26" fmla="*/ 186425 w 667437"/>
              <a:gd name="connsiteY26" fmla="*/ 2372549 h 2905949"/>
              <a:gd name="connsiteX27" fmla="*/ 195950 w 667437"/>
              <a:gd name="connsiteY27" fmla="*/ 2272537 h 2905949"/>
              <a:gd name="connsiteX28" fmla="*/ 153087 w 667437"/>
              <a:gd name="connsiteY28" fmla="*/ 2182049 h 2905949"/>
              <a:gd name="connsiteX29" fmla="*/ 205475 w 667437"/>
              <a:gd name="connsiteY29" fmla="*/ 2105849 h 2905949"/>
              <a:gd name="connsiteX30" fmla="*/ 248337 w 667437"/>
              <a:gd name="connsiteY30" fmla="*/ 2020124 h 2905949"/>
              <a:gd name="connsiteX31" fmla="*/ 238812 w 667437"/>
              <a:gd name="connsiteY31" fmla="*/ 1891537 h 2905949"/>
              <a:gd name="connsiteX32" fmla="*/ 229287 w 667437"/>
              <a:gd name="connsiteY32" fmla="*/ 1643887 h 2905949"/>
              <a:gd name="connsiteX33" fmla="*/ 143562 w 667437"/>
              <a:gd name="connsiteY33" fmla="*/ 1553399 h 2905949"/>
              <a:gd name="connsiteX34" fmla="*/ 134037 w 667437"/>
              <a:gd name="connsiteY34" fmla="*/ 1420049 h 2905949"/>
              <a:gd name="connsiteX35" fmla="*/ 114987 w 667437"/>
              <a:gd name="connsiteY35" fmla="*/ 1296224 h 2905949"/>
              <a:gd name="connsiteX36" fmla="*/ 176900 w 667437"/>
              <a:gd name="connsiteY36" fmla="*/ 1158112 h 2905949"/>
              <a:gd name="connsiteX37" fmla="*/ 276912 w 667437"/>
              <a:gd name="connsiteY37" fmla="*/ 948562 h 2905949"/>
              <a:gd name="connsiteX38" fmla="*/ 310250 w 667437"/>
              <a:gd name="connsiteY38" fmla="*/ 819974 h 2905949"/>
              <a:gd name="connsiteX39" fmla="*/ 291200 w 667437"/>
              <a:gd name="connsiteY39" fmla="*/ 658049 h 2905949"/>
              <a:gd name="connsiteX40" fmla="*/ 324537 w 667437"/>
              <a:gd name="connsiteY40" fmla="*/ 577087 h 2905949"/>
              <a:gd name="connsiteX41" fmla="*/ 400737 w 667437"/>
              <a:gd name="connsiteY41" fmla="*/ 458024 h 2905949"/>
              <a:gd name="connsiteX42" fmla="*/ 476937 w 667437"/>
              <a:gd name="connsiteY42" fmla="*/ 415162 h 2905949"/>
              <a:gd name="connsiteX43" fmla="*/ 476937 w 667437"/>
              <a:gd name="connsiteY43" fmla="*/ 343724 h 2905949"/>
              <a:gd name="connsiteX44" fmla="*/ 534087 w 667437"/>
              <a:gd name="connsiteY44" fmla="*/ 296099 h 2905949"/>
              <a:gd name="connsiteX45" fmla="*/ 605525 w 667437"/>
              <a:gd name="connsiteY45" fmla="*/ 248474 h 2905949"/>
              <a:gd name="connsiteX46" fmla="*/ 667437 w 667437"/>
              <a:gd name="connsiteY46" fmla="*/ 81787 h 2905949"/>
              <a:gd name="connsiteX47" fmla="*/ 538850 w 667437"/>
              <a:gd name="connsiteY47" fmla="*/ 824 h 2905949"/>
              <a:gd name="connsiteX48" fmla="*/ 529325 w 667437"/>
              <a:gd name="connsiteY48" fmla="*/ 824 h 2905949"/>
              <a:gd name="connsiteX49" fmla="*/ 529325 w 667437"/>
              <a:gd name="connsiteY49" fmla="*/ 824 h 2905949"/>
              <a:gd name="connsiteX50" fmla="*/ 534087 w 667437"/>
              <a:gd name="connsiteY50" fmla="*/ 10349 h 2905949"/>
              <a:gd name="connsiteX51" fmla="*/ 534087 w 667437"/>
              <a:gd name="connsiteY51" fmla="*/ 10349 h 2905949"/>
              <a:gd name="connsiteX52" fmla="*/ 400737 w 667437"/>
              <a:gd name="connsiteY52" fmla="*/ 110362 h 2905949"/>
              <a:gd name="connsiteX0" fmla="*/ 400737 w 667437"/>
              <a:gd name="connsiteY0" fmla="*/ 110362 h 2905949"/>
              <a:gd name="connsiteX1" fmla="*/ 524562 w 667437"/>
              <a:gd name="connsiteY1" fmla="*/ 253237 h 2905949"/>
              <a:gd name="connsiteX2" fmla="*/ 415025 w 667437"/>
              <a:gd name="connsiteY2" fmla="*/ 329437 h 2905949"/>
              <a:gd name="connsiteX3" fmla="*/ 424550 w 667437"/>
              <a:gd name="connsiteY3" fmla="*/ 391349 h 2905949"/>
              <a:gd name="connsiteX4" fmla="*/ 319775 w 667437"/>
              <a:gd name="connsiteY4" fmla="*/ 443737 h 2905949"/>
              <a:gd name="connsiteX5" fmla="*/ 281675 w 667437"/>
              <a:gd name="connsiteY5" fmla="*/ 567562 h 2905949"/>
              <a:gd name="connsiteX6" fmla="*/ 210237 w 667437"/>
              <a:gd name="connsiteY6" fmla="*/ 624712 h 2905949"/>
              <a:gd name="connsiteX7" fmla="*/ 243575 w 667437"/>
              <a:gd name="connsiteY7" fmla="*/ 834262 h 2905949"/>
              <a:gd name="connsiteX8" fmla="*/ 124512 w 667437"/>
              <a:gd name="connsiteY8" fmla="*/ 1062862 h 2905949"/>
              <a:gd name="connsiteX9" fmla="*/ 91175 w 667437"/>
              <a:gd name="connsiteY9" fmla="*/ 1181924 h 2905949"/>
              <a:gd name="connsiteX10" fmla="*/ 43550 w 667437"/>
              <a:gd name="connsiteY10" fmla="*/ 1381949 h 2905949"/>
              <a:gd name="connsiteX11" fmla="*/ 29262 w 667437"/>
              <a:gd name="connsiteY11" fmla="*/ 1553399 h 2905949"/>
              <a:gd name="connsiteX12" fmla="*/ 57837 w 667437"/>
              <a:gd name="connsiteY12" fmla="*/ 1686749 h 2905949"/>
              <a:gd name="connsiteX13" fmla="*/ 95937 w 667437"/>
              <a:gd name="connsiteY13" fmla="*/ 1820099 h 2905949"/>
              <a:gd name="connsiteX14" fmla="*/ 148325 w 667437"/>
              <a:gd name="connsiteY14" fmla="*/ 1910587 h 2905949"/>
              <a:gd name="connsiteX15" fmla="*/ 48312 w 667437"/>
              <a:gd name="connsiteY15" fmla="*/ 2005837 h 2905949"/>
              <a:gd name="connsiteX16" fmla="*/ 95937 w 667437"/>
              <a:gd name="connsiteY16" fmla="*/ 2082037 h 2905949"/>
              <a:gd name="connsiteX17" fmla="*/ 110225 w 667437"/>
              <a:gd name="connsiteY17" fmla="*/ 2143949 h 2905949"/>
              <a:gd name="connsiteX18" fmla="*/ 57837 w 667437"/>
              <a:gd name="connsiteY18" fmla="*/ 2343974 h 2905949"/>
              <a:gd name="connsiteX19" fmla="*/ 687 w 667437"/>
              <a:gd name="connsiteY19" fmla="*/ 2467799 h 2905949"/>
              <a:gd name="connsiteX20" fmla="*/ 72125 w 667437"/>
              <a:gd name="connsiteY20" fmla="*/ 2605912 h 2905949"/>
              <a:gd name="connsiteX21" fmla="*/ 172137 w 667437"/>
              <a:gd name="connsiteY21" fmla="*/ 2891662 h 2905949"/>
              <a:gd name="connsiteX22" fmla="*/ 229287 w 667437"/>
              <a:gd name="connsiteY22" fmla="*/ 2905949 h 2905949"/>
              <a:gd name="connsiteX23" fmla="*/ 257862 w 667437"/>
              <a:gd name="connsiteY23" fmla="*/ 2786887 h 2905949"/>
              <a:gd name="connsiteX24" fmla="*/ 205475 w 667437"/>
              <a:gd name="connsiteY24" fmla="*/ 2658299 h 2905949"/>
              <a:gd name="connsiteX25" fmla="*/ 129275 w 667437"/>
              <a:gd name="connsiteY25" fmla="*/ 2505899 h 2905949"/>
              <a:gd name="connsiteX26" fmla="*/ 186425 w 667437"/>
              <a:gd name="connsiteY26" fmla="*/ 2372549 h 2905949"/>
              <a:gd name="connsiteX27" fmla="*/ 195950 w 667437"/>
              <a:gd name="connsiteY27" fmla="*/ 2272537 h 2905949"/>
              <a:gd name="connsiteX28" fmla="*/ 153087 w 667437"/>
              <a:gd name="connsiteY28" fmla="*/ 2182049 h 2905949"/>
              <a:gd name="connsiteX29" fmla="*/ 205475 w 667437"/>
              <a:gd name="connsiteY29" fmla="*/ 2105849 h 2905949"/>
              <a:gd name="connsiteX30" fmla="*/ 248337 w 667437"/>
              <a:gd name="connsiteY30" fmla="*/ 2020124 h 2905949"/>
              <a:gd name="connsiteX31" fmla="*/ 238812 w 667437"/>
              <a:gd name="connsiteY31" fmla="*/ 1891537 h 2905949"/>
              <a:gd name="connsiteX32" fmla="*/ 229287 w 667437"/>
              <a:gd name="connsiteY32" fmla="*/ 1643887 h 2905949"/>
              <a:gd name="connsiteX33" fmla="*/ 143562 w 667437"/>
              <a:gd name="connsiteY33" fmla="*/ 1553399 h 2905949"/>
              <a:gd name="connsiteX34" fmla="*/ 134037 w 667437"/>
              <a:gd name="connsiteY34" fmla="*/ 1420049 h 2905949"/>
              <a:gd name="connsiteX35" fmla="*/ 114987 w 667437"/>
              <a:gd name="connsiteY35" fmla="*/ 1296224 h 2905949"/>
              <a:gd name="connsiteX36" fmla="*/ 176900 w 667437"/>
              <a:gd name="connsiteY36" fmla="*/ 1158112 h 2905949"/>
              <a:gd name="connsiteX37" fmla="*/ 276912 w 667437"/>
              <a:gd name="connsiteY37" fmla="*/ 948562 h 2905949"/>
              <a:gd name="connsiteX38" fmla="*/ 310250 w 667437"/>
              <a:gd name="connsiteY38" fmla="*/ 819974 h 2905949"/>
              <a:gd name="connsiteX39" fmla="*/ 291200 w 667437"/>
              <a:gd name="connsiteY39" fmla="*/ 658049 h 2905949"/>
              <a:gd name="connsiteX40" fmla="*/ 324537 w 667437"/>
              <a:gd name="connsiteY40" fmla="*/ 577087 h 2905949"/>
              <a:gd name="connsiteX41" fmla="*/ 400737 w 667437"/>
              <a:gd name="connsiteY41" fmla="*/ 458024 h 2905949"/>
              <a:gd name="connsiteX42" fmla="*/ 476937 w 667437"/>
              <a:gd name="connsiteY42" fmla="*/ 415162 h 2905949"/>
              <a:gd name="connsiteX43" fmla="*/ 476937 w 667437"/>
              <a:gd name="connsiteY43" fmla="*/ 343724 h 2905949"/>
              <a:gd name="connsiteX44" fmla="*/ 534087 w 667437"/>
              <a:gd name="connsiteY44" fmla="*/ 296099 h 2905949"/>
              <a:gd name="connsiteX45" fmla="*/ 605525 w 667437"/>
              <a:gd name="connsiteY45" fmla="*/ 248474 h 2905949"/>
              <a:gd name="connsiteX46" fmla="*/ 667437 w 667437"/>
              <a:gd name="connsiteY46" fmla="*/ 81787 h 2905949"/>
              <a:gd name="connsiteX47" fmla="*/ 538850 w 667437"/>
              <a:gd name="connsiteY47" fmla="*/ 824 h 2905949"/>
              <a:gd name="connsiteX48" fmla="*/ 529325 w 667437"/>
              <a:gd name="connsiteY48" fmla="*/ 824 h 2905949"/>
              <a:gd name="connsiteX49" fmla="*/ 529325 w 667437"/>
              <a:gd name="connsiteY49" fmla="*/ 824 h 2905949"/>
              <a:gd name="connsiteX50" fmla="*/ 534087 w 667437"/>
              <a:gd name="connsiteY50" fmla="*/ 10349 h 2905949"/>
              <a:gd name="connsiteX51" fmla="*/ 400737 w 667437"/>
              <a:gd name="connsiteY51" fmla="*/ 110362 h 2905949"/>
              <a:gd name="connsiteX0" fmla="*/ 400737 w 667437"/>
              <a:gd name="connsiteY0" fmla="*/ 110362 h 2905949"/>
              <a:gd name="connsiteX1" fmla="*/ 524562 w 667437"/>
              <a:gd name="connsiteY1" fmla="*/ 253237 h 2905949"/>
              <a:gd name="connsiteX2" fmla="*/ 415025 w 667437"/>
              <a:gd name="connsiteY2" fmla="*/ 329437 h 2905949"/>
              <a:gd name="connsiteX3" fmla="*/ 424550 w 667437"/>
              <a:gd name="connsiteY3" fmla="*/ 391349 h 2905949"/>
              <a:gd name="connsiteX4" fmla="*/ 319775 w 667437"/>
              <a:gd name="connsiteY4" fmla="*/ 443737 h 2905949"/>
              <a:gd name="connsiteX5" fmla="*/ 281675 w 667437"/>
              <a:gd name="connsiteY5" fmla="*/ 567562 h 2905949"/>
              <a:gd name="connsiteX6" fmla="*/ 210237 w 667437"/>
              <a:gd name="connsiteY6" fmla="*/ 624712 h 2905949"/>
              <a:gd name="connsiteX7" fmla="*/ 243575 w 667437"/>
              <a:gd name="connsiteY7" fmla="*/ 834262 h 2905949"/>
              <a:gd name="connsiteX8" fmla="*/ 124512 w 667437"/>
              <a:gd name="connsiteY8" fmla="*/ 1062862 h 2905949"/>
              <a:gd name="connsiteX9" fmla="*/ 91175 w 667437"/>
              <a:gd name="connsiteY9" fmla="*/ 1181924 h 2905949"/>
              <a:gd name="connsiteX10" fmla="*/ 43550 w 667437"/>
              <a:gd name="connsiteY10" fmla="*/ 1381949 h 2905949"/>
              <a:gd name="connsiteX11" fmla="*/ 29262 w 667437"/>
              <a:gd name="connsiteY11" fmla="*/ 1553399 h 2905949"/>
              <a:gd name="connsiteX12" fmla="*/ 57837 w 667437"/>
              <a:gd name="connsiteY12" fmla="*/ 1686749 h 2905949"/>
              <a:gd name="connsiteX13" fmla="*/ 95937 w 667437"/>
              <a:gd name="connsiteY13" fmla="*/ 1820099 h 2905949"/>
              <a:gd name="connsiteX14" fmla="*/ 148325 w 667437"/>
              <a:gd name="connsiteY14" fmla="*/ 1910587 h 2905949"/>
              <a:gd name="connsiteX15" fmla="*/ 48312 w 667437"/>
              <a:gd name="connsiteY15" fmla="*/ 2005837 h 2905949"/>
              <a:gd name="connsiteX16" fmla="*/ 95937 w 667437"/>
              <a:gd name="connsiteY16" fmla="*/ 2082037 h 2905949"/>
              <a:gd name="connsiteX17" fmla="*/ 110225 w 667437"/>
              <a:gd name="connsiteY17" fmla="*/ 2143949 h 2905949"/>
              <a:gd name="connsiteX18" fmla="*/ 57837 w 667437"/>
              <a:gd name="connsiteY18" fmla="*/ 2343974 h 2905949"/>
              <a:gd name="connsiteX19" fmla="*/ 687 w 667437"/>
              <a:gd name="connsiteY19" fmla="*/ 2467799 h 2905949"/>
              <a:gd name="connsiteX20" fmla="*/ 72125 w 667437"/>
              <a:gd name="connsiteY20" fmla="*/ 2605912 h 2905949"/>
              <a:gd name="connsiteX21" fmla="*/ 172137 w 667437"/>
              <a:gd name="connsiteY21" fmla="*/ 2891662 h 2905949"/>
              <a:gd name="connsiteX22" fmla="*/ 229287 w 667437"/>
              <a:gd name="connsiteY22" fmla="*/ 2905949 h 2905949"/>
              <a:gd name="connsiteX23" fmla="*/ 257862 w 667437"/>
              <a:gd name="connsiteY23" fmla="*/ 2786887 h 2905949"/>
              <a:gd name="connsiteX24" fmla="*/ 205475 w 667437"/>
              <a:gd name="connsiteY24" fmla="*/ 2658299 h 2905949"/>
              <a:gd name="connsiteX25" fmla="*/ 129275 w 667437"/>
              <a:gd name="connsiteY25" fmla="*/ 2505899 h 2905949"/>
              <a:gd name="connsiteX26" fmla="*/ 186425 w 667437"/>
              <a:gd name="connsiteY26" fmla="*/ 2372549 h 2905949"/>
              <a:gd name="connsiteX27" fmla="*/ 195950 w 667437"/>
              <a:gd name="connsiteY27" fmla="*/ 2272537 h 2905949"/>
              <a:gd name="connsiteX28" fmla="*/ 153087 w 667437"/>
              <a:gd name="connsiteY28" fmla="*/ 2182049 h 2905949"/>
              <a:gd name="connsiteX29" fmla="*/ 205475 w 667437"/>
              <a:gd name="connsiteY29" fmla="*/ 2105849 h 2905949"/>
              <a:gd name="connsiteX30" fmla="*/ 248337 w 667437"/>
              <a:gd name="connsiteY30" fmla="*/ 2020124 h 2905949"/>
              <a:gd name="connsiteX31" fmla="*/ 238812 w 667437"/>
              <a:gd name="connsiteY31" fmla="*/ 1891537 h 2905949"/>
              <a:gd name="connsiteX32" fmla="*/ 229287 w 667437"/>
              <a:gd name="connsiteY32" fmla="*/ 1643887 h 2905949"/>
              <a:gd name="connsiteX33" fmla="*/ 143562 w 667437"/>
              <a:gd name="connsiteY33" fmla="*/ 1553399 h 2905949"/>
              <a:gd name="connsiteX34" fmla="*/ 134037 w 667437"/>
              <a:gd name="connsiteY34" fmla="*/ 1420049 h 2905949"/>
              <a:gd name="connsiteX35" fmla="*/ 114987 w 667437"/>
              <a:gd name="connsiteY35" fmla="*/ 1296224 h 2905949"/>
              <a:gd name="connsiteX36" fmla="*/ 176900 w 667437"/>
              <a:gd name="connsiteY36" fmla="*/ 1158112 h 2905949"/>
              <a:gd name="connsiteX37" fmla="*/ 276912 w 667437"/>
              <a:gd name="connsiteY37" fmla="*/ 948562 h 2905949"/>
              <a:gd name="connsiteX38" fmla="*/ 310250 w 667437"/>
              <a:gd name="connsiteY38" fmla="*/ 819974 h 2905949"/>
              <a:gd name="connsiteX39" fmla="*/ 291200 w 667437"/>
              <a:gd name="connsiteY39" fmla="*/ 658049 h 2905949"/>
              <a:gd name="connsiteX40" fmla="*/ 324537 w 667437"/>
              <a:gd name="connsiteY40" fmla="*/ 577087 h 2905949"/>
              <a:gd name="connsiteX41" fmla="*/ 400737 w 667437"/>
              <a:gd name="connsiteY41" fmla="*/ 458024 h 2905949"/>
              <a:gd name="connsiteX42" fmla="*/ 476937 w 667437"/>
              <a:gd name="connsiteY42" fmla="*/ 415162 h 2905949"/>
              <a:gd name="connsiteX43" fmla="*/ 476937 w 667437"/>
              <a:gd name="connsiteY43" fmla="*/ 343724 h 2905949"/>
              <a:gd name="connsiteX44" fmla="*/ 534087 w 667437"/>
              <a:gd name="connsiteY44" fmla="*/ 296099 h 2905949"/>
              <a:gd name="connsiteX45" fmla="*/ 605525 w 667437"/>
              <a:gd name="connsiteY45" fmla="*/ 248474 h 2905949"/>
              <a:gd name="connsiteX46" fmla="*/ 667437 w 667437"/>
              <a:gd name="connsiteY46" fmla="*/ 81787 h 2905949"/>
              <a:gd name="connsiteX47" fmla="*/ 538850 w 667437"/>
              <a:gd name="connsiteY47" fmla="*/ 824 h 2905949"/>
              <a:gd name="connsiteX48" fmla="*/ 529325 w 667437"/>
              <a:gd name="connsiteY48" fmla="*/ 824 h 2905949"/>
              <a:gd name="connsiteX49" fmla="*/ 529325 w 667437"/>
              <a:gd name="connsiteY49" fmla="*/ 824 h 2905949"/>
              <a:gd name="connsiteX50" fmla="*/ 400737 w 667437"/>
              <a:gd name="connsiteY50" fmla="*/ 110362 h 2905949"/>
              <a:gd name="connsiteX0" fmla="*/ 400737 w 667437"/>
              <a:gd name="connsiteY0" fmla="*/ 110362 h 2905949"/>
              <a:gd name="connsiteX1" fmla="*/ 524562 w 667437"/>
              <a:gd name="connsiteY1" fmla="*/ 253237 h 2905949"/>
              <a:gd name="connsiteX2" fmla="*/ 415025 w 667437"/>
              <a:gd name="connsiteY2" fmla="*/ 329437 h 2905949"/>
              <a:gd name="connsiteX3" fmla="*/ 424550 w 667437"/>
              <a:gd name="connsiteY3" fmla="*/ 391349 h 2905949"/>
              <a:gd name="connsiteX4" fmla="*/ 319775 w 667437"/>
              <a:gd name="connsiteY4" fmla="*/ 443737 h 2905949"/>
              <a:gd name="connsiteX5" fmla="*/ 281675 w 667437"/>
              <a:gd name="connsiteY5" fmla="*/ 567562 h 2905949"/>
              <a:gd name="connsiteX6" fmla="*/ 210237 w 667437"/>
              <a:gd name="connsiteY6" fmla="*/ 624712 h 2905949"/>
              <a:gd name="connsiteX7" fmla="*/ 243575 w 667437"/>
              <a:gd name="connsiteY7" fmla="*/ 834262 h 2905949"/>
              <a:gd name="connsiteX8" fmla="*/ 124512 w 667437"/>
              <a:gd name="connsiteY8" fmla="*/ 1062862 h 2905949"/>
              <a:gd name="connsiteX9" fmla="*/ 91175 w 667437"/>
              <a:gd name="connsiteY9" fmla="*/ 1181924 h 2905949"/>
              <a:gd name="connsiteX10" fmla="*/ 43550 w 667437"/>
              <a:gd name="connsiteY10" fmla="*/ 1381949 h 2905949"/>
              <a:gd name="connsiteX11" fmla="*/ 29262 w 667437"/>
              <a:gd name="connsiteY11" fmla="*/ 1553399 h 2905949"/>
              <a:gd name="connsiteX12" fmla="*/ 57837 w 667437"/>
              <a:gd name="connsiteY12" fmla="*/ 1686749 h 2905949"/>
              <a:gd name="connsiteX13" fmla="*/ 95937 w 667437"/>
              <a:gd name="connsiteY13" fmla="*/ 1820099 h 2905949"/>
              <a:gd name="connsiteX14" fmla="*/ 148325 w 667437"/>
              <a:gd name="connsiteY14" fmla="*/ 1910587 h 2905949"/>
              <a:gd name="connsiteX15" fmla="*/ 48312 w 667437"/>
              <a:gd name="connsiteY15" fmla="*/ 2005837 h 2905949"/>
              <a:gd name="connsiteX16" fmla="*/ 95937 w 667437"/>
              <a:gd name="connsiteY16" fmla="*/ 2082037 h 2905949"/>
              <a:gd name="connsiteX17" fmla="*/ 110225 w 667437"/>
              <a:gd name="connsiteY17" fmla="*/ 2143949 h 2905949"/>
              <a:gd name="connsiteX18" fmla="*/ 57837 w 667437"/>
              <a:gd name="connsiteY18" fmla="*/ 2343974 h 2905949"/>
              <a:gd name="connsiteX19" fmla="*/ 687 w 667437"/>
              <a:gd name="connsiteY19" fmla="*/ 2467799 h 2905949"/>
              <a:gd name="connsiteX20" fmla="*/ 72125 w 667437"/>
              <a:gd name="connsiteY20" fmla="*/ 2605912 h 2905949"/>
              <a:gd name="connsiteX21" fmla="*/ 172137 w 667437"/>
              <a:gd name="connsiteY21" fmla="*/ 2891662 h 2905949"/>
              <a:gd name="connsiteX22" fmla="*/ 229287 w 667437"/>
              <a:gd name="connsiteY22" fmla="*/ 2905949 h 2905949"/>
              <a:gd name="connsiteX23" fmla="*/ 257862 w 667437"/>
              <a:gd name="connsiteY23" fmla="*/ 2786887 h 2905949"/>
              <a:gd name="connsiteX24" fmla="*/ 205475 w 667437"/>
              <a:gd name="connsiteY24" fmla="*/ 2658299 h 2905949"/>
              <a:gd name="connsiteX25" fmla="*/ 129275 w 667437"/>
              <a:gd name="connsiteY25" fmla="*/ 2505899 h 2905949"/>
              <a:gd name="connsiteX26" fmla="*/ 186425 w 667437"/>
              <a:gd name="connsiteY26" fmla="*/ 2372549 h 2905949"/>
              <a:gd name="connsiteX27" fmla="*/ 195950 w 667437"/>
              <a:gd name="connsiteY27" fmla="*/ 2272537 h 2905949"/>
              <a:gd name="connsiteX28" fmla="*/ 153087 w 667437"/>
              <a:gd name="connsiteY28" fmla="*/ 2182049 h 2905949"/>
              <a:gd name="connsiteX29" fmla="*/ 205475 w 667437"/>
              <a:gd name="connsiteY29" fmla="*/ 2105849 h 2905949"/>
              <a:gd name="connsiteX30" fmla="*/ 248337 w 667437"/>
              <a:gd name="connsiteY30" fmla="*/ 2020124 h 2905949"/>
              <a:gd name="connsiteX31" fmla="*/ 238812 w 667437"/>
              <a:gd name="connsiteY31" fmla="*/ 1891537 h 2905949"/>
              <a:gd name="connsiteX32" fmla="*/ 229287 w 667437"/>
              <a:gd name="connsiteY32" fmla="*/ 1643887 h 2905949"/>
              <a:gd name="connsiteX33" fmla="*/ 143562 w 667437"/>
              <a:gd name="connsiteY33" fmla="*/ 1553399 h 2905949"/>
              <a:gd name="connsiteX34" fmla="*/ 134037 w 667437"/>
              <a:gd name="connsiteY34" fmla="*/ 1420049 h 2905949"/>
              <a:gd name="connsiteX35" fmla="*/ 114987 w 667437"/>
              <a:gd name="connsiteY35" fmla="*/ 1296224 h 2905949"/>
              <a:gd name="connsiteX36" fmla="*/ 176900 w 667437"/>
              <a:gd name="connsiteY36" fmla="*/ 1158112 h 2905949"/>
              <a:gd name="connsiteX37" fmla="*/ 276912 w 667437"/>
              <a:gd name="connsiteY37" fmla="*/ 948562 h 2905949"/>
              <a:gd name="connsiteX38" fmla="*/ 310250 w 667437"/>
              <a:gd name="connsiteY38" fmla="*/ 819974 h 2905949"/>
              <a:gd name="connsiteX39" fmla="*/ 291200 w 667437"/>
              <a:gd name="connsiteY39" fmla="*/ 658049 h 2905949"/>
              <a:gd name="connsiteX40" fmla="*/ 324537 w 667437"/>
              <a:gd name="connsiteY40" fmla="*/ 577087 h 2905949"/>
              <a:gd name="connsiteX41" fmla="*/ 400737 w 667437"/>
              <a:gd name="connsiteY41" fmla="*/ 458024 h 2905949"/>
              <a:gd name="connsiteX42" fmla="*/ 476937 w 667437"/>
              <a:gd name="connsiteY42" fmla="*/ 415162 h 2905949"/>
              <a:gd name="connsiteX43" fmla="*/ 476937 w 667437"/>
              <a:gd name="connsiteY43" fmla="*/ 343724 h 2905949"/>
              <a:gd name="connsiteX44" fmla="*/ 534087 w 667437"/>
              <a:gd name="connsiteY44" fmla="*/ 296099 h 2905949"/>
              <a:gd name="connsiteX45" fmla="*/ 605525 w 667437"/>
              <a:gd name="connsiteY45" fmla="*/ 248474 h 2905949"/>
              <a:gd name="connsiteX46" fmla="*/ 667437 w 667437"/>
              <a:gd name="connsiteY46" fmla="*/ 81787 h 2905949"/>
              <a:gd name="connsiteX47" fmla="*/ 538850 w 667437"/>
              <a:gd name="connsiteY47" fmla="*/ 824 h 2905949"/>
              <a:gd name="connsiteX48" fmla="*/ 529325 w 667437"/>
              <a:gd name="connsiteY48" fmla="*/ 824 h 2905949"/>
              <a:gd name="connsiteX49" fmla="*/ 400737 w 667437"/>
              <a:gd name="connsiteY49" fmla="*/ 110362 h 2905949"/>
              <a:gd name="connsiteX0" fmla="*/ 400737 w 667437"/>
              <a:gd name="connsiteY0" fmla="*/ 110362 h 2905949"/>
              <a:gd name="connsiteX1" fmla="*/ 524562 w 667437"/>
              <a:gd name="connsiteY1" fmla="*/ 253237 h 2905949"/>
              <a:gd name="connsiteX2" fmla="*/ 415025 w 667437"/>
              <a:gd name="connsiteY2" fmla="*/ 329437 h 2905949"/>
              <a:gd name="connsiteX3" fmla="*/ 424550 w 667437"/>
              <a:gd name="connsiteY3" fmla="*/ 391349 h 2905949"/>
              <a:gd name="connsiteX4" fmla="*/ 319775 w 667437"/>
              <a:gd name="connsiteY4" fmla="*/ 443737 h 2905949"/>
              <a:gd name="connsiteX5" fmla="*/ 281675 w 667437"/>
              <a:gd name="connsiteY5" fmla="*/ 567562 h 2905949"/>
              <a:gd name="connsiteX6" fmla="*/ 210237 w 667437"/>
              <a:gd name="connsiteY6" fmla="*/ 624712 h 2905949"/>
              <a:gd name="connsiteX7" fmla="*/ 243575 w 667437"/>
              <a:gd name="connsiteY7" fmla="*/ 834262 h 2905949"/>
              <a:gd name="connsiteX8" fmla="*/ 124512 w 667437"/>
              <a:gd name="connsiteY8" fmla="*/ 1062862 h 2905949"/>
              <a:gd name="connsiteX9" fmla="*/ 91175 w 667437"/>
              <a:gd name="connsiteY9" fmla="*/ 1181924 h 2905949"/>
              <a:gd name="connsiteX10" fmla="*/ 43550 w 667437"/>
              <a:gd name="connsiteY10" fmla="*/ 1381949 h 2905949"/>
              <a:gd name="connsiteX11" fmla="*/ 29262 w 667437"/>
              <a:gd name="connsiteY11" fmla="*/ 1553399 h 2905949"/>
              <a:gd name="connsiteX12" fmla="*/ 57837 w 667437"/>
              <a:gd name="connsiteY12" fmla="*/ 1686749 h 2905949"/>
              <a:gd name="connsiteX13" fmla="*/ 95937 w 667437"/>
              <a:gd name="connsiteY13" fmla="*/ 1820099 h 2905949"/>
              <a:gd name="connsiteX14" fmla="*/ 148325 w 667437"/>
              <a:gd name="connsiteY14" fmla="*/ 1910587 h 2905949"/>
              <a:gd name="connsiteX15" fmla="*/ 48312 w 667437"/>
              <a:gd name="connsiteY15" fmla="*/ 2005837 h 2905949"/>
              <a:gd name="connsiteX16" fmla="*/ 95937 w 667437"/>
              <a:gd name="connsiteY16" fmla="*/ 2082037 h 2905949"/>
              <a:gd name="connsiteX17" fmla="*/ 110225 w 667437"/>
              <a:gd name="connsiteY17" fmla="*/ 2143949 h 2905949"/>
              <a:gd name="connsiteX18" fmla="*/ 57837 w 667437"/>
              <a:gd name="connsiteY18" fmla="*/ 2343974 h 2905949"/>
              <a:gd name="connsiteX19" fmla="*/ 687 w 667437"/>
              <a:gd name="connsiteY19" fmla="*/ 2467799 h 2905949"/>
              <a:gd name="connsiteX20" fmla="*/ 72125 w 667437"/>
              <a:gd name="connsiteY20" fmla="*/ 2605912 h 2905949"/>
              <a:gd name="connsiteX21" fmla="*/ 172137 w 667437"/>
              <a:gd name="connsiteY21" fmla="*/ 2891662 h 2905949"/>
              <a:gd name="connsiteX22" fmla="*/ 229287 w 667437"/>
              <a:gd name="connsiteY22" fmla="*/ 2905949 h 2905949"/>
              <a:gd name="connsiteX23" fmla="*/ 257862 w 667437"/>
              <a:gd name="connsiteY23" fmla="*/ 2786887 h 2905949"/>
              <a:gd name="connsiteX24" fmla="*/ 205475 w 667437"/>
              <a:gd name="connsiteY24" fmla="*/ 2658299 h 2905949"/>
              <a:gd name="connsiteX25" fmla="*/ 129275 w 667437"/>
              <a:gd name="connsiteY25" fmla="*/ 2505899 h 2905949"/>
              <a:gd name="connsiteX26" fmla="*/ 186425 w 667437"/>
              <a:gd name="connsiteY26" fmla="*/ 2372549 h 2905949"/>
              <a:gd name="connsiteX27" fmla="*/ 195950 w 667437"/>
              <a:gd name="connsiteY27" fmla="*/ 2272537 h 2905949"/>
              <a:gd name="connsiteX28" fmla="*/ 153087 w 667437"/>
              <a:gd name="connsiteY28" fmla="*/ 2182049 h 2905949"/>
              <a:gd name="connsiteX29" fmla="*/ 205475 w 667437"/>
              <a:gd name="connsiteY29" fmla="*/ 2105849 h 2905949"/>
              <a:gd name="connsiteX30" fmla="*/ 248337 w 667437"/>
              <a:gd name="connsiteY30" fmla="*/ 2020124 h 2905949"/>
              <a:gd name="connsiteX31" fmla="*/ 238812 w 667437"/>
              <a:gd name="connsiteY31" fmla="*/ 1891537 h 2905949"/>
              <a:gd name="connsiteX32" fmla="*/ 229287 w 667437"/>
              <a:gd name="connsiteY32" fmla="*/ 1643887 h 2905949"/>
              <a:gd name="connsiteX33" fmla="*/ 143562 w 667437"/>
              <a:gd name="connsiteY33" fmla="*/ 1553399 h 2905949"/>
              <a:gd name="connsiteX34" fmla="*/ 134037 w 667437"/>
              <a:gd name="connsiteY34" fmla="*/ 1420049 h 2905949"/>
              <a:gd name="connsiteX35" fmla="*/ 114987 w 667437"/>
              <a:gd name="connsiteY35" fmla="*/ 1296224 h 2905949"/>
              <a:gd name="connsiteX36" fmla="*/ 176900 w 667437"/>
              <a:gd name="connsiteY36" fmla="*/ 1158112 h 2905949"/>
              <a:gd name="connsiteX37" fmla="*/ 276912 w 667437"/>
              <a:gd name="connsiteY37" fmla="*/ 948562 h 2905949"/>
              <a:gd name="connsiteX38" fmla="*/ 310250 w 667437"/>
              <a:gd name="connsiteY38" fmla="*/ 819974 h 2905949"/>
              <a:gd name="connsiteX39" fmla="*/ 291200 w 667437"/>
              <a:gd name="connsiteY39" fmla="*/ 658049 h 2905949"/>
              <a:gd name="connsiteX40" fmla="*/ 324537 w 667437"/>
              <a:gd name="connsiteY40" fmla="*/ 577087 h 2905949"/>
              <a:gd name="connsiteX41" fmla="*/ 400737 w 667437"/>
              <a:gd name="connsiteY41" fmla="*/ 458024 h 2905949"/>
              <a:gd name="connsiteX42" fmla="*/ 476937 w 667437"/>
              <a:gd name="connsiteY42" fmla="*/ 415162 h 2905949"/>
              <a:gd name="connsiteX43" fmla="*/ 476937 w 667437"/>
              <a:gd name="connsiteY43" fmla="*/ 343724 h 2905949"/>
              <a:gd name="connsiteX44" fmla="*/ 534087 w 667437"/>
              <a:gd name="connsiteY44" fmla="*/ 296099 h 2905949"/>
              <a:gd name="connsiteX45" fmla="*/ 605525 w 667437"/>
              <a:gd name="connsiteY45" fmla="*/ 248474 h 2905949"/>
              <a:gd name="connsiteX46" fmla="*/ 667437 w 667437"/>
              <a:gd name="connsiteY46" fmla="*/ 81787 h 2905949"/>
              <a:gd name="connsiteX47" fmla="*/ 538850 w 667437"/>
              <a:gd name="connsiteY47" fmla="*/ 824 h 2905949"/>
              <a:gd name="connsiteX48" fmla="*/ 400737 w 667437"/>
              <a:gd name="connsiteY48" fmla="*/ 110362 h 2905949"/>
              <a:gd name="connsiteX0" fmla="*/ 400737 w 667437"/>
              <a:gd name="connsiteY0" fmla="*/ 51594 h 2847181"/>
              <a:gd name="connsiteX1" fmla="*/ 524562 w 667437"/>
              <a:gd name="connsiteY1" fmla="*/ 194469 h 2847181"/>
              <a:gd name="connsiteX2" fmla="*/ 415025 w 667437"/>
              <a:gd name="connsiteY2" fmla="*/ 270669 h 2847181"/>
              <a:gd name="connsiteX3" fmla="*/ 424550 w 667437"/>
              <a:gd name="connsiteY3" fmla="*/ 332581 h 2847181"/>
              <a:gd name="connsiteX4" fmla="*/ 319775 w 667437"/>
              <a:gd name="connsiteY4" fmla="*/ 384969 h 2847181"/>
              <a:gd name="connsiteX5" fmla="*/ 281675 w 667437"/>
              <a:gd name="connsiteY5" fmla="*/ 508794 h 2847181"/>
              <a:gd name="connsiteX6" fmla="*/ 210237 w 667437"/>
              <a:gd name="connsiteY6" fmla="*/ 565944 h 2847181"/>
              <a:gd name="connsiteX7" fmla="*/ 243575 w 667437"/>
              <a:gd name="connsiteY7" fmla="*/ 775494 h 2847181"/>
              <a:gd name="connsiteX8" fmla="*/ 124512 w 667437"/>
              <a:gd name="connsiteY8" fmla="*/ 1004094 h 2847181"/>
              <a:gd name="connsiteX9" fmla="*/ 91175 w 667437"/>
              <a:gd name="connsiteY9" fmla="*/ 1123156 h 2847181"/>
              <a:gd name="connsiteX10" fmla="*/ 43550 w 667437"/>
              <a:gd name="connsiteY10" fmla="*/ 1323181 h 2847181"/>
              <a:gd name="connsiteX11" fmla="*/ 29262 w 667437"/>
              <a:gd name="connsiteY11" fmla="*/ 1494631 h 2847181"/>
              <a:gd name="connsiteX12" fmla="*/ 57837 w 667437"/>
              <a:gd name="connsiteY12" fmla="*/ 1627981 h 2847181"/>
              <a:gd name="connsiteX13" fmla="*/ 95937 w 667437"/>
              <a:gd name="connsiteY13" fmla="*/ 1761331 h 2847181"/>
              <a:gd name="connsiteX14" fmla="*/ 148325 w 667437"/>
              <a:gd name="connsiteY14" fmla="*/ 1851819 h 2847181"/>
              <a:gd name="connsiteX15" fmla="*/ 48312 w 667437"/>
              <a:gd name="connsiteY15" fmla="*/ 1947069 h 2847181"/>
              <a:gd name="connsiteX16" fmla="*/ 95937 w 667437"/>
              <a:gd name="connsiteY16" fmla="*/ 2023269 h 2847181"/>
              <a:gd name="connsiteX17" fmla="*/ 110225 w 667437"/>
              <a:gd name="connsiteY17" fmla="*/ 2085181 h 2847181"/>
              <a:gd name="connsiteX18" fmla="*/ 57837 w 667437"/>
              <a:gd name="connsiteY18" fmla="*/ 2285206 h 2847181"/>
              <a:gd name="connsiteX19" fmla="*/ 687 w 667437"/>
              <a:gd name="connsiteY19" fmla="*/ 2409031 h 2847181"/>
              <a:gd name="connsiteX20" fmla="*/ 72125 w 667437"/>
              <a:gd name="connsiteY20" fmla="*/ 2547144 h 2847181"/>
              <a:gd name="connsiteX21" fmla="*/ 172137 w 667437"/>
              <a:gd name="connsiteY21" fmla="*/ 2832894 h 2847181"/>
              <a:gd name="connsiteX22" fmla="*/ 229287 w 667437"/>
              <a:gd name="connsiteY22" fmla="*/ 2847181 h 2847181"/>
              <a:gd name="connsiteX23" fmla="*/ 257862 w 667437"/>
              <a:gd name="connsiteY23" fmla="*/ 2728119 h 2847181"/>
              <a:gd name="connsiteX24" fmla="*/ 205475 w 667437"/>
              <a:gd name="connsiteY24" fmla="*/ 2599531 h 2847181"/>
              <a:gd name="connsiteX25" fmla="*/ 129275 w 667437"/>
              <a:gd name="connsiteY25" fmla="*/ 2447131 h 2847181"/>
              <a:gd name="connsiteX26" fmla="*/ 186425 w 667437"/>
              <a:gd name="connsiteY26" fmla="*/ 2313781 h 2847181"/>
              <a:gd name="connsiteX27" fmla="*/ 195950 w 667437"/>
              <a:gd name="connsiteY27" fmla="*/ 2213769 h 2847181"/>
              <a:gd name="connsiteX28" fmla="*/ 153087 w 667437"/>
              <a:gd name="connsiteY28" fmla="*/ 2123281 h 2847181"/>
              <a:gd name="connsiteX29" fmla="*/ 205475 w 667437"/>
              <a:gd name="connsiteY29" fmla="*/ 2047081 h 2847181"/>
              <a:gd name="connsiteX30" fmla="*/ 248337 w 667437"/>
              <a:gd name="connsiteY30" fmla="*/ 1961356 h 2847181"/>
              <a:gd name="connsiteX31" fmla="*/ 238812 w 667437"/>
              <a:gd name="connsiteY31" fmla="*/ 1832769 h 2847181"/>
              <a:gd name="connsiteX32" fmla="*/ 229287 w 667437"/>
              <a:gd name="connsiteY32" fmla="*/ 1585119 h 2847181"/>
              <a:gd name="connsiteX33" fmla="*/ 143562 w 667437"/>
              <a:gd name="connsiteY33" fmla="*/ 1494631 h 2847181"/>
              <a:gd name="connsiteX34" fmla="*/ 134037 w 667437"/>
              <a:gd name="connsiteY34" fmla="*/ 1361281 h 2847181"/>
              <a:gd name="connsiteX35" fmla="*/ 114987 w 667437"/>
              <a:gd name="connsiteY35" fmla="*/ 1237456 h 2847181"/>
              <a:gd name="connsiteX36" fmla="*/ 176900 w 667437"/>
              <a:gd name="connsiteY36" fmla="*/ 1099344 h 2847181"/>
              <a:gd name="connsiteX37" fmla="*/ 276912 w 667437"/>
              <a:gd name="connsiteY37" fmla="*/ 889794 h 2847181"/>
              <a:gd name="connsiteX38" fmla="*/ 310250 w 667437"/>
              <a:gd name="connsiteY38" fmla="*/ 761206 h 2847181"/>
              <a:gd name="connsiteX39" fmla="*/ 291200 w 667437"/>
              <a:gd name="connsiteY39" fmla="*/ 599281 h 2847181"/>
              <a:gd name="connsiteX40" fmla="*/ 324537 w 667437"/>
              <a:gd name="connsiteY40" fmla="*/ 518319 h 2847181"/>
              <a:gd name="connsiteX41" fmla="*/ 400737 w 667437"/>
              <a:gd name="connsiteY41" fmla="*/ 399256 h 2847181"/>
              <a:gd name="connsiteX42" fmla="*/ 476937 w 667437"/>
              <a:gd name="connsiteY42" fmla="*/ 356394 h 2847181"/>
              <a:gd name="connsiteX43" fmla="*/ 476937 w 667437"/>
              <a:gd name="connsiteY43" fmla="*/ 284956 h 2847181"/>
              <a:gd name="connsiteX44" fmla="*/ 534087 w 667437"/>
              <a:gd name="connsiteY44" fmla="*/ 237331 h 2847181"/>
              <a:gd name="connsiteX45" fmla="*/ 605525 w 667437"/>
              <a:gd name="connsiteY45" fmla="*/ 189706 h 2847181"/>
              <a:gd name="connsiteX46" fmla="*/ 667437 w 667437"/>
              <a:gd name="connsiteY46" fmla="*/ 23019 h 2847181"/>
              <a:gd name="connsiteX47" fmla="*/ 400737 w 667437"/>
              <a:gd name="connsiteY47" fmla="*/ 51594 h 2847181"/>
              <a:gd name="connsiteX0" fmla="*/ 400737 w 667437"/>
              <a:gd name="connsiteY0" fmla="*/ 123825 h 2919412"/>
              <a:gd name="connsiteX1" fmla="*/ 524562 w 667437"/>
              <a:gd name="connsiteY1" fmla="*/ 266700 h 2919412"/>
              <a:gd name="connsiteX2" fmla="*/ 415025 w 667437"/>
              <a:gd name="connsiteY2" fmla="*/ 342900 h 2919412"/>
              <a:gd name="connsiteX3" fmla="*/ 424550 w 667437"/>
              <a:gd name="connsiteY3" fmla="*/ 404812 h 2919412"/>
              <a:gd name="connsiteX4" fmla="*/ 319775 w 667437"/>
              <a:gd name="connsiteY4" fmla="*/ 457200 h 2919412"/>
              <a:gd name="connsiteX5" fmla="*/ 281675 w 667437"/>
              <a:gd name="connsiteY5" fmla="*/ 581025 h 2919412"/>
              <a:gd name="connsiteX6" fmla="*/ 210237 w 667437"/>
              <a:gd name="connsiteY6" fmla="*/ 638175 h 2919412"/>
              <a:gd name="connsiteX7" fmla="*/ 243575 w 667437"/>
              <a:gd name="connsiteY7" fmla="*/ 847725 h 2919412"/>
              <a:gd name="connsiteX8" fmla="*/ 124512 w 667437"/>
              <a:gd name="connsiteY8" fmla="*/ 1076325 h 2919412"/>
              <a:gd name="connsiteX9" fmla="*/ 91175 w 667437"/>
              <a:gd name="connsiteY9" fmla="*/ 1195387 h 2919412"/>
              <a:gd name="connsiteX10" fmla="*/ 43550 w 667437"/>
              <a:gd name="connsiteY10" fmla="*/ 1395412 h 2919412"/>
              <a:gd name="connsiteX11" fmla="*/ 29262 w 667437"/>
              <a:gd name="connsiteY11" fmla="*/ 1566862 h 2919412"/>
              <a:gd name="connsiteX12" fmla="*/ 57837 w 667437"/>
              <a:gd name="connsiteY12" fmla="*/ 1700212 h 2919412"/>
              <a:gd name="connsiteX13" fmla="*/ 95937 w 667437"/>
              <a:gd name="connsiteY13" fmla="*/ 1833562 h 2919412"/>
              <a:gd name="connsiteX14" fmla="*/ 148325 w 667437"/>
              <a:gd name="connsiteY14" fmla="*/ 1924050 h 2919412"/>
              <a:gd name="connsiteX15" fmla="*/ 48312 w 667437"/>
              <a:gd name="connsiteY15" fmla="*/ 2019300 h 2919412"/>
              <a:gd name="connsiteX16" fmla="*/ 95937 w 667437"/>
              <a:gd name="connsiteY16" fmla="*/ 2095500 h 2919412"/>
              <a:gd name="connsiteX17" fmla="*/ 110225 w 667437"/>
              <a:gd name="connsiteY17" fmla="*/ 2157412 h 2919412"/>
              <a:gd name="connsiteX18" fmla="*/ 57837 w 667437"/>
              <a:gd name="connsiteY18" fmla="*/ 2357437 h 2919412"/>
              <a:gd name="connsiteX19" fmla="*/ 687 w 667437"/>
              <a:gd name="connsiteY19" fmla="*/ 2481262 h 2919412"/>
              <a:gd name="connsiteX20" fmla="*/ 72125 w 667437"/>
              <a:gd name="connsiteY20" fmla="*/ 2619375 h 2919412"/>
              <a:gd name="connsiteX21" fmla="*/ 172137 w 667437"/>
              <a:gd name="connsiteY21" fmla="*/ 2905125 h 2919412"/>
              <a:gd name="connsiteX22" fmla="*/ 229287 w 667437"/>
              <a:gd name="connsiteY22" fmla="*/ 2919412 h 2919412"/>
              <a:gd name="connsiteX23" fmla="*/ 257862 w 667437"/>
              <a:gd name="connsiteY23" fmla="*/ 2800350 h 2919412"/>
              <a:gd name="connsiteX24" fmla="*/ 205475 w 667437"/>
              <a:gd name="connsiteY24" fmla="*/ 2671762 h 2919412"/>
              <a:gd name="connsiteX25" fmla="*/ 129275 w 667437"/>
              <a:gd name="connsiteY25" fmla="*/ 2519362 h 2919412"/>
              <a:gd name="connsiteX26" fmla="*/ 186425 w 667437"/>
              <a:gd name="connsiteY26" fmla="*/ 2386012 h 2919412"/>
              <a:gd name="connsiteX27" fmla="*/ 195950 w 667437"/>
              <a:gd name="connsiteY27" fmla="*/ 2286000 h 2919412"/>
              <a:gd name="connsiteX28" fmla="*/ 153087 w 667437"/>
              <a:gd name="connsiteY28" fmla="*/ 2195512 h 2919412"/>
              <a:gd name="connsiteX29" fmla="*/ 205475 w 667437"/>
              <a:gd name="connsiteY29" fmla="*/ 2119312 h 2919412"/>
              <a:gd name="connsiteX30" fmla="*/ 248337 w 667437"/>
              <a:gd name="connsiteY30" fmla="*/ 2033587 h 2919412"/>
              <a:gd name="connsiteX31" fmla="*/ 238812 w 667437"/>
              <a:gd name="connsiteY31" fmla="*/ 1905000 h 2919412"/>
              <a:gd name="connsiteX32" fmla="*/ 229287 w 667437"/>
              <a:gd name="connsiteY32" fmla="*/ 1657350 h 2919412"/>
              <a:gd name="connsiteX33" fmla="*/ 143562 w 667437"/>
              <a:gd name="connsiteY33" fmla="*/ 1566862 h 2919412"/>
              <a:gd name="connsiteX34" fmla="*/ 134037 w 667437"/>
              <a:gd name="connsiteY34" fmla="*/ 1433512 h 2919412"/>
              <a:gd name="connsiteX35" fmla="*/ 114987 w 667437"/>
              <a:gd name="connsiteY35" fmla="*/ 1309687 h 2919412"/>
              <a:gd name="connsiteX36" fmla="*/ 176900 w 667437"/>
              <a:gd name="connsiteY36" fmla="*/ 1171575 h 2919412"/>
              <a:gd name="connsiteX37" fmla="*/ 276912 w 667437"/>
              <a:gd name="connsiteY37" fmla="*/ 962025 h 2919412"/>
              <a:gd name="connsiteX38" fmla="*/ 310250 w 667437"/>
              <a:gd name="connsiteY38" fmla="*/ 833437 h 2919412"/>
              <a:gd name="connsiteX39" fmla="*/ 291200 w 667437"/>
              <a:gd name="connsiteY39" fmla="*/ 671512 h 2919412"/>
              <a:gd name="connsiteX40" fmla="*/ 324537 w 667437"/>
              <a:gd name="connsiteY40" fmla="*/ 590550 h 2919412"/>
              <a:gd name="connsiteX41" fmla="*/ 400737 w 667437"/>
              <a:gd name="connsiteY41" fmla="*/ 471487 h 2919412"/>
              <a:gd name="connsiteX42" fmla="*/ 476937 w 667437"/>
              <a:gd name="connsiteY42" fmla="*/ 428625 h 2919412"/>
              <a:gd name="connsiteX43" fmla="*/ 476937 w 667437"/>
              <a:gd name="connsiteY43" fmla="*/ 357187 h 2919412"/>
              <a:gd name="connsiteX44" fmla="*/ 534087 w 667437"/>
              <a:gd name="connsiteY44" fmla="*/ 309562 h 2919412"/>
              <a:gd name="connsiteX45" fmla="*/ 605525 w 667437"/>
              <a:gd name="connsiteY45" fmla="*/ 261937 h 2919412"/>
              <a:gd name="connsiteX46" fmla="*/ 667437 w 667437"/>
              <a:gd name="connsiteY46" fmla="*/ 95250 h 2919412"/>
              <a:gd name="connsiteX47" fmla="*/ 562662 w 667437"/>
              <a:gd name="connsiteY47" fmla="*/ 4762 h 2919412"/>
              <a:gd name="connsiteX48" fmla="*/ 400737 w 667437"/>
              <a:gd name="connsiteY48" fmla="*/ 123825 h 2919412"/>
              <a:gd name="connsiteX0" fmla="*/ 562662 w 667437"/>
              <a:gd name="connsiteY0" fmla="*/ 4762 h 2919412"/>
              <a:gd name="connsiteX1" fmla="*/ 400737 w 667437"/>
              <a:gd name="connsiteY1" fmla="*/ 123825 h 2919412"/>
              <a:gd name="connsiteX2" fmla="*/ 524562 w 667437"/>
              <a:gd name="connsiteY2" fmla="*/ 266700 h 2919412"/>
              <a:gd name="connsiteX3" fmla="*/ 415025 w 667437"/>
              <a:gd name="connsiteY3" fmla="*/ 342900 h 2919412"/>
              <a:gd name="connsiteX4" fmla="*/ 424550 w 667437"/>
              <a:gd name="connsiteY4" fmla="*/ 404812 h 2919412"/>
              <a:gd name="connsiteX5" fmla="*/ 319775 w 667437"/>
              <a:gd name="connsiteY5" fmla="*/ 457200 h 2919412"/>
              <a:gd name="connsiteX6" fmla="*/ 281675 w 667437"/>
              <a:gd name="connsiteY6" fmla="*/ 581025 h 2919412"/>
              <a:gd name="connsiteX7" fmla="*/ 210237 w 667437"/>
              <a:gd name="connsiteY7" fmla="*/ 638175 h 2919412"/>
              <a:gd name="connsiteX8" fmla="*/ 243575 w 667437"/>
              <a:gd name="connsiteY8" fmla="*/ 847725 h 2919412"/>
              <a:gd name="connsiteX9" fmla="*/ 124512 w 667437"/>
              <a:gd name="connsiteY9" fmla="*/ 1076325 h 2919412"/>
              <a:gd name="connsiteX10" fmla="*/ 91175 w 667437"/>
              <a:gd name="connsiteY10" fmla="*/ 1195387 h 2919412"/>
              <a:gd name="connsiteX11" fmla="*/ 43550 w 667437"/>
              <a:gd name="connsiteY11" fmla="*/ 1395412 h 2919412"/>
              <a:gd name="connsiteX12" fmla="*/ 29262 w 667437"/>
              <a:gd name="connsiteY12" fmla="*/ 1566862 h 2919412"/>
              <a:gd name="connsiteX13" fmla="*/ 57837 w 667437"/>
              <a:gd name="connsiteY13" fmla="*/ 1700212 h 2919412"/>
              <a:gd name="connsiteX14" fmla="*/ 95937 w 667437"/>
              <a:gd name="connsiteY14" fmla="*/ 1833562 h 2919412"/>
              <a:gd name="connsiteX15" fmla="*/ 148325 w 667437"/>
              <a:gd name="connsiteY15" fmla="*/ 1924050 h 2919412"/>
              <a:gd name="connsiteX16" fmla="*/ 48312 w 667437"/>
              <a:gd name="connsiteY16" fmla="*/ 2019300 h 2919412"/>
              <a:gd name="connsiteX17" fmla="*/ 95937 w 667437"/>
              <a:gd name="connsiteY17" fmla="*/ 2095500 h 2919412"/>
              <a:gd name="connsiteX18" fmla="*/ 110225 w 667437"/>
              <a:gd name="connsiteY18" fmla="*/ 2157412 h 2919412"/>
              <a:gd name="connsiteX19" fmla="*/ 57837 w 667437"/>
              <a:gd name="connsiteY19" fmla="*/ 2357437 h 2919412"/>
              <a:gd name="connsiteX20" fmla="*/ 687 w 667437"/>
              <a:gd name="connsiteY20" fmla="*/ 2481262 h 2919412"/>
              <a:gd name="connsiteX21" fmla="*/ 72125 w 667437"/>
              <a:gd name="connsiteY21" fmla="*/ 2619375 h 2919412"/>
              <a:gd name="connsiteX22" fmla="*/ 172137 w 667437"/>
              <a:gd name="connsiteY22" fmla="*/ 2905125 h 2919412"/>
              <a:gd name="connsiteX23" fmla="*/ 229287 w 667437"/>
              <a:gd name="connsiteY23" fmla="*/ 2919412 h 2919412"/>
              <a:gd name="connsiteX24" fmla="*/ 257862 w 667437"/>
              <a:gd name="connsiteY24" fmla="*/ 2800350 h 2919412"/>
              <a:gd name="connsiteX25" fmla="*/ 205475 w 667437"/>
              <a:gd name="connsiteY25" fmla="*/ 2671762 h 2919412"/>
              <a:gd name="connsiteX26" fmla="*/ 129275 w 667437"/>
              <a:gd name="connsiteY26" fmla="*/ 2519362 h 2919412"/>
              <a:gd name="connsiteX27" fmla="*/ 186425 w 667437"/>
              <a:gd name="connsiteY27" fmla="*/ 2386012 h 2919412"/>
              <a:gd name="connsiteX28" fmla="*/ 195950 w 667437"/>
              <a:gd name="connsiteY28" fmla="*/ 2286000 h 2919412"/>
              <a:gd name="connsiteX29" fmla="*/ 153087 w 667437"/>
              <a:gd name="connsiteY29" fmla="*/ 2195512 h 2919412"/>
              <a:gd name="connsiteX30" fmla="*/ 205475 w 667437"/>
              <a:gd name="connsiteY30" fmla="*/ 2119312 h 2919412"/>
              <a:gd name="connsiteX31" fmla="*/ 248337 w 667437"/>
              <a:gd name="connsiteY31" fmla="*/ 2033587 h 2919412"/>
              <a:gd name="connsiteX32" fmla="*/ 238812 w 667437"/>
              <a:gd name="connsiteY32" fmla="*/ 1905000 h 2919412"/>
              <a:gd name="connsiteX33" fmla="*/ 229287 w 667437"/>
              <a:gd name="connsiteY33" fmla="*/ 1657350 h 2919412"/>
              <a:gd name="connsiteX34" fmla="*/ 143562 w 667437"/>
              <a:gd name="connsiteY34" fmla="*/ 1566862 h 2919412"/>
              <a:gd name="connsiteX35" fmla="*/ 134037 w 667437"/>
              <a:gd name="connsiteY35" fmla="*/ 1433512 h 2919412"/>
              <a:gd name="connsiteX36" fmla="*/ 114987 w 667437"/>
              <a:gd name="connsiteY36" fmla="*/ 1309687 h 2919412"/>
              <a:gd name="connsiteX37" fmla="*/ 176900 w 667437"/>
              <a:gd name="connsiteY37" fmla="*/ 1171575 h 2919412"/>
              <a:gd name="connsiteX38" fmla="*/ 276912 w 667437"/>
              <a:gd name="connsiteY38" fmla="*/ 962025 h 2919412"/>
              <a:gd name="connsiteX39" fmla="*/ 310250 w 667437"/>
              <a:gd name="connsiteY39" fmla="*/ 833437 h 2919412"/>
              <a:gd name="connsiteX40" fmla="*/ 291200 w 667437"/>
              <a:gd name="connsiteY40" fmla="*/ 671512 h 2919412"/>
              <a:gd name="connsiteX41" fmla="*/ 324537 w 667437"/>
              <a:gd name="connsiteY41" fmla="*/ 590550 h 2919412"/>
              <a:gd name="connsiteX42" fmla="*/ 400737 w 667437"/>
              <a:gd name="connsiteY42" fmla="*/ 471487 h 2919412"/>
              <a:gd name="connsiteX43" fmla="*/ 476937 w 667437"/>
              <a:gd name="connsiteY43" fmla="*/ 428625 h 2919412"/>
              <a:gd name="connsiteX44" fmla="*/ 476937 w 667437"/>
              <a:gd name="connsiteY44" fmla="*/ 357187 h 2919412"/>
              <a:gd name="connsiteX45" fmla="*/ 534087 w 667437"/>
              <a:gd name="connsiteY45" fmla="*/ 309562 h 2919412"/>
              <a:gd name="connsiteX46" fmla="*/ 605525 w 667437"/>
              <a:gd name="connsiteY46" fmla="*/ 261937 h 2919412"/>
              <a:gd name="connsiteX47" fmla="*/ 667437 w 667437"/>
              <a:gd name="connsiteY47" fmla="*/ 95250 h 2919412"/>
              <a:gd name="connsiteX48" fmla="*/ 654102 w 667437"/>
              <a:gd name="connsiteY48" fmla="*/ 96202 h 2919412"/>
              <a:gd name="connsiteX0" fmla="*/ 400737 w 667437"/>
              <a:gd name="connsiteY0" fmla="*/ 123825 h 2919412"/>
              <a:gd name="connsiteX1" fmla="*/ 524562 w 667437"/>
              <a:gd name="connsiteY1" fmla="*/ 266700 h 2919412"/>
              <a:gd name="connsiteX2" fmla="*/ 415025 w 667437"/>
              <a:gd name="connsiteY2" fmla="*/ 342900 h 2919412"/>
              <a:gd name="connsiteX3" fmla="*/ 424550 w 667437"/>
              <a:gd name="connsiteY3" fmla="*/ 404812 h 2919412"/>
              <a:gd name="connsiteX4" fmla="*/ 319775 w 667437"/>
              <a:gd name="connsiteY4" fmla="*/ 457200 h 2919412"/>
              <a:gd name="connsiteX5" fmla="*/ 281675 w 667437"/>
              <a:gd name="connsiteY5" fmla="*/ 581025 h 2919412"/>
              <a:gd name="connsiteX6" fmla="*/ 210237 w 667437"/>
              <a:gd name="connsiteY6" fmla="*/ 638175 h 2919412"/>
              <a:gd name="connsiteX7" fmla="*/ 243575 w 667437"/>
              <a:gd name="connsiteY7" fmla="*/ 847725 h 2919412"/>
              <a:gd name="connsiteX8" fmla="*/ 124512 w 667437"/>
              <a:gd name="connsiteY8" fmla="*/ 1076325 h 2919412"/>
              <a:gd name="connsiteX9" fmla="*/ 91175 w 667437"/>
              <a:gd name="connsiteY9" fmla="*/ 1195387 h 2919412"/>
              <a:gd name="connsiteX10" fmla="*/ 43550 w 667437"/>
              <a:gd name="connsiteY10" fmla="*/ 1395412 h 2919412"/>
              <a:gd name="connsiteX11" fmla="*/ 29262 w 667437"/>
              <a:gd name="connsiteY11" fmla="*/ 1566862 h 2919412"/>
              <a:gd name="connsiteX12" fmla="*/ 57837 w 667437"/>
              <a:gd name="connsiteY12" fmla="*/ 1700212 h 2919412"/>
              <a:gd name="connsiteX13" fmla="*/ 95937 w 667437"/>
              <a:gd name="connsiteY13" fmla="*/ 1833562 h 2919412"/>
              <a:gd name="connsiteX14" fmla="*/ 148325 w 667437"/>
              <a:gd name="connsiteY14" fmla="*/ 1924050 h 2919412"/>
              <a:gd name="connsiteX15" fmla="*/ 48312 w 667437"/>
              <a:gd name="connsiteY15" fmla="*/ 2019300 h 2919412"/>
              <a:gd name="connsiteX16" fmla="*/ 95937 w 667437"/>
              <a:gd name="connsiteY16" fmla="*/ 2095500 h 2919412"/>
              <a:gd name="connsiteX17" fmla="*/ 110225 w 667437"/>
              <a:gd name="connsiteY17" fmla="*/ 2157412 h 2919412"/>
              <a:gd name="connsiteX18" fmla="*/ 57837 w 667437"/>
              <a:gd name="connsiteY18" fmla="*/ 2357437 h 2919412"/>
              <a:gd name="connsiteX19" fmla="*/ 687 w 667437"/>
              <a:gd name="connsiteY19" fmla="*/ 2481262 h 2919412"/>
              <a:gd name="connsiteX20" fmla="*/ 72125 w 667437"/>
              <a:gd name="connsiteY20" fmla="*/ 2619375 h 2919412"/>
              <a:gd name="connsiteX21" fmla="*/ 172137 w 667437"/>
              <a:gd name="connsiteY21" fmla="*/ 2905125 h 2919412"/>
              <a:gd name="connsiteX22" fmla="*/ 229287 w 667437"/>
              <a:gd name="connsiteY22" fmla="*/ 2919412 h 2919412"/>
              <a:gd name="connsiteX23" fmla="*/ 257862 w 667437"/>
              <a:gd name="connsiteY23" fmla="*/ 2800350 h 2919412"/>
              <a:gd name="connsiteX24" fmla="*/ 205475 w 667437"/>
              <a:gd name="connsiteY24" fmla="*/ 2671762 h 2919412"/>
              <a:gd name="connsiteX25" fmla="*/ 129275 w 667437"/>
              <a:gd name="connsiteY25" fmla="*/ 2519362 h 2919412"/>
              <a:gd name="connsiteX26" fmla="*/ 186425 w 667437"/>
              <a:gd name="connsiteY26" fmla="*/ 2386012 h 2919412"/>
              <a:gd name="connsiteX27" fmla="*/ 195950 w 667437"/>
              <a:gd name="connsiteY27" fmla="*/ 2286000 h 2919412"/>
              <a:gd name="connsiteX28" fmla="*/ 153087 w 667437"/>
              <a:gd name="connsiteY28" fmla="*/ 2195512 h 2919412"/>
              <a:gd name="connsiteX29" fmla="*/ 205475 w 667437"/>
              <a:gd name="connsiteY29" fmla="*/ 2119312 h 2919412"/>
              <a:gd name="connsiteX30" fmla="*/ 248337 w 667437"/>
              <a:gd name="connsiteY30" fmla="*/ 2033587 h 2919412"/>
              <a:gd name="connsiteX31" fmla="*/ 238812 w 667437"/>
              <a:gd name="connsiteY31" fmla="*/ 1905000 h 2919412"/>
              <a:gd name="connsiteX32" fmla="*/ 229287 w 667437"/>
              <a:gd name="connsiteY32" fmla="*/ 1657350 h 2919412"/>
              <a:gd name="connsiteX33" fmla="*/ 143562 w 667437"/>
              <a:gd name="connsiteY33" fmla="*/ 1566862 h 2919412"/>
              <a:gd name="connsiteX34" fmla="*/ 134037 w 667437"/>
              <a:gd name="connsiteY34" fmla="*/ 1433512 h 2919412"/>
              <a:gd name="connsiteX35" fmla="*/ 114987 w 667437"/>
              <a:gd name="connsiteY35" fmla="*/ 1309687 h 2919412"/>
              <a:gd name="connsiteX36" fmla="*/ 176900 w 667437"/>
              <a:gd name="connsiteY36" fmla="*/ 1171575 h 2919412"/>
              <a:gd name="connsiteX37" fmla="*/ 276912 w 667437"/>
              <a:gd name="connsiteY37" fmla="*/ 962025 h 2919412"/>
              <a:gd name="connsiteX38" fmla="*/ 310250 w 667437"/>
              <a:gd name="connsiteY38" fmla="*/ 833437 h 2919412"/>
              <a:gd name="connsiteX39" fmla="*/ 291200 w 667437"/>
              <a:gd name="connsiteY39" fmla="*/ 671512 h 2919412"/>
              <a:gd name="connsiteX40" fmla="*/ 324537 w 667437"/>
              <a:gd name="connsiteY40" fmla="*/ 590550 h 2919412"/>
              <a:gd name="connsiteX41" fmla="*/ 400737 w 667437"/>
              <a:gd name="connsiteY41" fmla="*/ 471487 h 2919412"/>
              <a:gd name="connsiteX42" fmla="*/ 476937 w 667437"/>
              <a:gd name="connsiteY42" fmla="*/ 428625 h 2919412"/>
              <a:gd name="connsiteX43" fmla="*/ 476937 w 667437"/>
              <a:gd name="connsiteY43" fmla="*/ 357187 h 2919412"/>
              <a:gd name="connsiteX44" fmla="*/ 534087 w 667437"/>
              <a:gd name="connsiteY44" fmla="*/ 309562 h 2919412"/>
              <a:gd name="connsiteX45" fmla="*/ 605525 w 667437"/>
              <a:gd name="connsiteY45" fmla="*/ 261937 h 2919412"/>
              <a:gd name="connsiteX46" fmla="*/ 667437 w 667437"/>
              <a:gd name="connsiteY46" fmla="*/ 95250 h 2919412"/>
              <a:gd name="connsiteX47" fmla="*/ 654102 w 667437"/>
              <a:gd name="connsiteY47" fmla="*/ 96202 h 2919412"/>
              <a:gd name="connsiteX0" fmla="*/ 400737 w 654102"/>
              <a:gd name="connsiteY0" fmla="*/ 27623 h 2823210"/>
              <a:gd name="connsiteX1" fmla="*/ 524562 w 654102"/>
              <a:gd name="connsiteY1" fmla="*/ 170498 h 2823210"/>
              <a:gd name="connsiteX2" fmla="*/ 415025 w 654102"/>
              <a:gd name="connsiteY2" fmla="*/ 246698 h 2823210"/>
              <a:gd name="connsiteX3" fmla="*/ 424550 w 654102"/>
              <a:gd name="connsiteY3" fmla="*/ 308610 h 2823210"/>
              <a:gd name="connsiteX4" fmla="*/ 319775 w 654102"/>
              <a:gd name="connsiteY4" fmla="*/ 360998 h 2823210"/>
              <a:gd name="connsiteX5" fmla="*/ 281675 w 654102"/>
              <a:gd name="connsiteY5" fmla="*/ 484823 h 2823210"/>
              <a:gd name="connsiteX6" fmla="*/ 210237 w 654102"/>
              <a:gd name="connsiteY6" fmla="*/ 541973 h 2823210"/>
              <a:gd name="connsiteX7" fmla="*/ 243575 w 654102"/>
              <a:gd name="connsiteY7" fmla="*/ 751523 h 2823210"/>
              <a:gd name="connsiteX8" fmla="*/ 124512 w 654102"/>
              <a:gd name="connsiteY8" fmla="*/ 980123 h 2823210"/>
              <a:gd name="connsiteX9" fmla="*/ 91175 w 654102"/>
              <a:gd name="connsiteY9" fmla="*/ 1099185 h 2823210"/>
              <a:gd name="connsiteX10" fmla="*/ 43550 w 654102"/>
              <a:gd name="connsiteY10" fmla="*/ 1299210 h 2823210"/>
              <a:gd name="connsiteX11" fmla="*/ 29262 w 654102"/>
              <a:gd name="connsiteY11" fmla="*/ 1470660 h 2823210"/>
              <a:gd name="connsiteX12" fmla="*/ 57837 w 654102"/>
              <a:gd name="connsiteY12" fmla="*/ 1604010 h 2823210"/>
              <a:gd name="connsiteX13" fmla="*/ 95937 w 654102"/>
              <a:gd name="connsiteY13" fmla="*/ 1737360 h 2823210"/>
              <a:gd name="connsiteX14" fmla="*/ 148325 w 654102"/>
              <a:gd name="connsiteY14" fmla="*/ 1827848 h 2823210"/>
              <a:gd name="connsiteX15" fmla="*/ 48312 w 654102"/>
              <a:gd name="connsiteY15" fmla="*/ 1923098 h 2823210"/>
              <a:gd name="connsiteX16" fmla="*/ 95937 w 654102"/>
              <a:gd name="connsiteY16" fmla="*/ 1999298 h 2823210"/>
              <a:gd name="connsiteX17" fmla="*/ 110225 w 654102"/>
              <a:gd name="connsiteY17" fmla="*/ 2061210 h 2823210"/>
              <a:gd name="connsiteX18" fmla="*/ 57837 w 654102"/>
              <a:gd name="connsiteY18" fmla="*/ 2261235 h 2823210"/>
              <a:gd name="connsiteX19" fmla="*/ 687 w 654102"/>
              <a:gd name="connsiteY19" fmla="*/ 2385060 h 2823210"/>
              <a:gd name="connsiteX20" fmla="*/ 72125 w 654102"/>
              <a:gd name="connsiteY20" fmla="*/ 2523173 h 2823210"/>
              <a:gd name="connsiteX21" fmla="*/ 172137 w 654102"/>
              <a:gd name="connsiteY21" fmla="*/ 2808923 h 2823210"/>
              <a:gd name="connsiteX22" fmla="*/ 229287 w 654102"/>
              <a:gd name="connsiteY22" fmla="*/ 2823210 h 2823210"/>
              <a:gd name="connsiteX23" fmla="*/ 257862 w 654102"/>
              <a:gd name="connsiteY23" fmla="*/ 2704148 h 2823210"/>
              <a:gd name="connsiteX24" fmla="*/ 205475 w 654102"/>
              <a:gd name="connsiteY24" fmla="*/ 2575560 h 2823210"/>
              <a:gd name="connsiteX25" fmla="*/ 129275 w 654102"/>
              <a:gd name="connsiteY25" fmla="*/ 2423160 h 2823210"/>
              <a:gd name="connsiteX26" fmla="*/ 186425 w 654102"/>
              <a:gd name="connsiteY26" fmla="*/ 2289810 h 2823210"/>
              <a:gd name="connsiteX27" fmla="*/ 195950 w 654102"/>
              <a:gd name="connsiteY27" fmla="*/ 2189798 h 2823210"/>
              <a:gd name="connsiteX28" fmla="*/ 153087 w 654102"/>
              <a:gd name="connsiteY28" fmla="*/ 2099310 h 2823210"/>
              <a:gd name="connsiteX29" fmla="*/ 205475 w 654102"/>
              <a:gd name="connsiteY29" fmla="*/ 2023110 h 2823210"/>
              <a:gd name="connsiteX30" fmla="*/ 248337 w 654102"/>
              <a:gd name="connsiteY30" fmla="*/ 1937385 h 2823210"/>
              <a:gd name="connsiteX31" fmla="*/ 238812 w 654102"/>
              <a:gd name="connsiteY31" fmla="*/ 1808798 h 2823210"/>
              <a:gd name="connsiteX32" fmla="*/ 229287 w 654102"/>
              <a:gd name="connsiteY32" fmla="*/ 1561148 h 2823210"/>
              <a:gd name="connsiteX33" fmla="*/ 143562 w 654102"/>
              <a:gd name="connsiteY33" fmla="*/ 1470660 h 2823210"/>
              <a:gd name="connsiteX34" fmla="*/ 134037 w 654102"/>
              <a:gd name="connsiteY34" fmla="*/ 1337310 h 2823210"/>
              <a:gd name="connsiteX35" fmla="*/ 114987 w 654102"/>
              <a:gd name="connsiteY35" fmla="*/ 1213485 h 2823210"/>
              <a:gd name="connsiteX36" fmla="*/ 176900 w 654102"/>
              <a:gd name="connsiteY36" fmla="*/ 1075373 h 2823210"/>
              <a:gd name="connsiteX37" fmla="*/ 276912 w 654102"/>
              <a:gd name="connsiteY37" fmla="*/ 865823 h 2823210"/>
              <a:gd name="connsiteX38" fmla="*/ 310250 w 654102"/>
              <a:gd name="connsiteY38" fmla="*/ 737235 h 2823210"/>
              <a:gd name="connsiteX39" fmla="*/ 291200 w 654102"/>
              <a:gd name="connsiteY39" fmla="*/ 575310 h 2823210"/>
              <a:gd name="connsiteX40" fmla="*/ 324537 w 654102"/>
              <a:gd name="connsiteY40" fmla="*/ 494348 h 2823210"/>
              <a:gd name="connsiteX41" fmla="*/ 400737 w 654102"/>
              <a:gd name="connsiteY41" fmla="*/ 375285 h 2823210"/>
              <a:gd name="connsiteX42" fmla="*/ 476937 w 654102"/>
              <a:gd name="connsiteY42" fmla="*/ 332423 h 2823210"/>
              <a:gd name="connsiteX43" fmla="*/ 476937 w 654102"/>
              <a:gd name="connsiteY43" fmla="*/ 260985 h 2823210"/>
              <a:gd name="connsiteX44" fmla="*/ 534087 w 654102"/>
              <a:gd name="connsiteY44" fmla="*/ 213360 h 2823210"/>
              <a:gd name="connsiteX45" fmla="*/ 605525 w 654102"/>
              <a:gd name="connsiteY45" fmla="*/ 165735 h 2823210"/>
              <a:gd name="connsiteX46" fmla="*/ 654102 w 654102"/>
              <a:gd name="connsiteY46" fmla="*/ 0 h 28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54102" h="2823210">
                <a:moveTo>
                  <a:pt x="400737" y="27623"/>
                </a:moveTo>
                <a:lnTo>
                  <a:pt x="524562" y="170498"/>
                </a:lnTo>
                <a:lnTo>
                  <a:pt x="415025" y="246698"/>
                </a:lnTo>
                <a:lnTo>
                  <a:pt x="424550" y="308610"/>
                </a:lnTo>
                <a:lnTo>
                  <a:pt x="319775" y="360998"/>
                </a:lnTo>
                <a:lnTo>
                  <a:pt x="281675" y="484823"/>
                </a:lnTo>
                <a:lnTo>
                  <a:pt x="210237" y="541973"/>
                </a:lnTo>
                <a:lnTo>
                  <a:pt x="243575" y="751523"/>
                </a:lnTo>
                <a:lnTo>
                  <a:pt x="124512" y="980123"/>
                </a:lnTo>
                <a:lnTo>
                  <a:pt x="91175" y="1099185"/>
                </a:lnTo>
                <a:lnTo>
                  <a:pt x="43550" y="1299210"/>
                </a:lnTo>
                <a:lnTo>
                  <a:pt x="29262" y="1470660"/>
                </a:lnTo>
                <a:lnTo>
                  <a:pt x="57837" y="1604010"/>
                </a:lnTo>
                <a:lnTo>
                  <a:pt x="95937" y="1737360"/>
                </a:lnTo>
                <a:lnTo>
                  <a:pt x="148325" y="1827848"/>
                </a:lnTo>
                <a:lnTo>
                  <a:pt x="48312" y="1923098"/>
                </a:lnTo>
                <a:lnTo>
                  <a:pt x="95937" y="1999298"/>
                </a:lnTo>
                <a:lnTo>
                  <a:pt x="110225" y="2061210"/>
                </a:lnTo>
                <a:lnTo>
                  <a:pt x="57837" y="2261235"/>
                </a:lnTo>
                <a:cubicBezTo>
                  <a:pt x="0" y="2381729"/>
                  <a:pt x="687" y="2336275"/>
                  <a:pt x="687" y="2385060"/>
                </a:cubicBezTo>
                <a:lnTo>
                  <a:pt x="72125" y="2523173"/>
                </a:lnTo>
                <a:lnTo>
                  <a:pt x="172137" y="2808923"/>
                </a:lnTo>
                <a:lnTo>
                  <a:pt x="229287" y="2823210"/>
                </a:lnTo>
                <a:lnTo>
                  <a:pt x="257862" y="2704148"/>
                </a:lnTo>
                <a:lnTo>
                  <a:pt x="205475" y="2575560"/>
                </a:lnTo>
                <a:lnTo>
                  <a:pt x="129275" y="2423160"/>
                </a:lnTo>
                <a:lnTo>
                  <a:pt x="186425" y="2289810"/>
                </a:lnTo>
                <a:lnTo>
                  <a:pt x="195950" y="2189798"/>
                </a:lnTo>
                <a:lnTo>
                  <a:pt x="153087" y="2099310"/>
                </a:lnTo>
                <a:lnTo>
                  <a:pt x="205475" y="2023110"/>
                </a:lnTo>
                <a:lnTo>
                  <a:pt x="248337" y="1937385"/>
                </a:lnTo>
                <a:lnTo>
                  <a:pt x="238812" y="1808798"/>
                </a:lnTo>
                <a:lnTo>
                  <a:pt x="229287" y="1561148"/>
                </a:lnTo>
                <a:lnTo>
                  <a:pt x="143562" y="1470660"/>
                </a:lnTo>
                <a:lnTo>
                  <a:pt x="134037" y="1337310"/>
                </a:lnTo>
                <a:lnTo>
                  <a:pt x="114987" y="1213485"/>
                </a:lnTo>
                <a:lnTo>
                  <a:pt x="176900" y="1075373"/>
                </a:lnTo>
                <a:lnTo>
                  <a:pt x="276912" y="865823"/>
                </a:lnTo>
                <a:lnTo>
                  <a:pt x="310250" y="737235"/>
                </a:lnTo>
                <a:lnTo>
                  <a:pt x="291200" y="575310"/>
                </a:lnTo>
                <a:lnTo>
                  <a:pt x="324537" y="494348"/>
                </a:lnTo>
                <a:lnTo>
                  <a:pt x="400737" y="375285"/>
                </a:lnTo>
                <a:lnTo>
                  <a:pt x="476937" y="332423"/>
                </a:lnTo>
                <a:lnTo>
                  <a:pt x="476937" y="260985"/>
                </a:lnTo>
                <a:lnTo>
                  <a:pt x="534087" y="213360"/>
                </a:lnTo>
                <a:lnTo>
                  <a:pt x="605525" y="165735"/>
                </a:lnTo>
                <a:cubicBezTo>
                  <a:pt x="625527" y="130175"/>
                  <a:pt x="643982" y="34528"/>
                  <a:pt x="654102" y="0"/>
                </a:cubicBezTo>
              </a:path>
            </a:pathLst>
          </a:custGeom>
          <a:solidFill>
            <a:schemeClr val="bg1">
              <a:alpha val="17000"/>
            </a:schemeClr>
          </a:solidFill>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Oval 9"/>
          <p:cNvSpPr/>
          <p:nvPr/>
        </p:nvSpPr>
        <p:spPr>
          <a:xfrm>
            <a:off x="8305800" y="5867400"/>
            <a:ext cx="76200" cy="762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8305800" y="5410200"/>
            <a:ext cx="647934" cy="400110"/>
          </a:xfrm>
          <a:prstGeom prst="rect">
            <a:avLst/>
          </a:prstGeom>
          <a:noFill/>
        </p:spPr>
        <p:txBody>
          <a:bodyPr wrap="none" rtlCol="0">
            <a:spAutoFit/>
          </a:bodyPr>
          <a:lstStyle/>
          <a:p>
            <a:pPr algn="ctr"/>
            <a:r>
              <a:rPr lang="en-US" sz="1000" b="1" dirty="0" smtClean="0">
                <a:solidFill>
                  <a:schemeClr val="bg1"/>
                </a:solidFill>
              </a:rPr>
              <a:t>Port </a:t>
            </a:r>
          </a:p>
          <a:p>
            <a:pPr algn="ctr"/>
            <a:r>
              <a:rPr lang="en-US" sz="1000" b="1" dirty="0" smtClean="0">
                <a:solidFill>
                  <a:schemeClr val="bg1"/>
                </a:solidFill>
              </a:rPr>
              <a:t>Williams</a:t>
            </a:r>
            <a:endParaRPr lang="en-US" sz="1000" b="1" dirty="0">
              <a:solidFill>
                <a:schemeClr val="bg1"/>
              </a:solidFill>
            </a:endParaRPr>
          </a:p>
        </p:txBody>
      </p:sp>
      <p:cxnSp>
        <p:nvCxnSpPr>
          <p:cNvPr id="13" name="Straight Arrow Connector 12"/>
          <p:cNvCxnSpPr>
            <a:stCxn id="11" idx="2"/>
            <a:endCxn id="10" idx="6"/>
          </p:cNvCxnSpPr>
          <p:nvPr/>
        </p:nvCxnSpPr>
        <p:spPr>
          <a:xfrm rot="5400000">
            <a:off x="8458289" y="5734022"/>
            <a:ext cx="95190" cy="247767"/>
          </a:xfrm>
          <a:prstGeom prst="straightConnector1">
            <a:avLst/>
          </a:prstGeom>
          <a:ln w="6350">
            <a:solidFill>
              <a:schemeClr val="bg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a:bodyPr>
          <a:lstStyle/>
          <a:p>
            <a:r>
              <a:rPr lang="en-US" sz="3200" dirty="0" smtClean="0"/>
              <a:t>River-Dominated Delta</a:t>
            </a:r>
            <a:endParaRPr lang="en-US" sz="3200" dirty="0"/>
          </a:p>
        </p:txBody>
      </p:sp>
      <p:pic>
        <p:nvPicPr>
          <p:cNvPr id="1026" name="Picture 2"/>
          <p:cNvPicPr>
            <a:picLocks noChangeAspect="1" noChangeArrowheads="1"/>
          </p:cNvPicPr>
          <p:nvPr/>
        </p:nvPicPr>
        <p:blipFill>
          <a:blip r:embed="rId3"/>
          <a:srcRect l="40625" t="27344" r="4375" b="7031"/>
          <a:stretch>
            <a:fillRect/>
          </a:stretch>
        </p:blipFill>
        <p:spPr bwMode="auto">
          <a:xfrm>
            <a:off x="1447800" y="966355"/>
            <a:ext cx="6553200" cy="5891645"/>
          </a:xfrm>
          <a:prstGeom prst="rect">
            <a:avLst/>
          </a:prstGeom>
          <a:noFill/>
          <a:ln w="9525">
            <a:noFill/>
            <a:miter lim="800000"/>
            <a:headEnd/>
            <a:tailEnd/>
          </a:ln>
          <a:effectLst/>
        </p:spPr>
      </p:pic>
      <p:pic>
        <p:nvPicPr>
          <p:cNvPr id="28677" name="Picture 5"/>
          <p:cNvPicPr>
            <a:picLocks noChangeAspect="1" noChangeArrowheads="1"/>
          </p:cNvPicPr>
          <p:nvPr/>
        </p:nvPicPr>
        <p:blipFill>
          <a:blip r:embed="rId4"/>
          <a:srcRect l="40625" t="27344" r="471" b="5469"/>
          <a:stretch>
            <a:fillRect/>
          </a:stretch>
        </p:blipFill>
        <p:spPr bwMode="auto">
          <a:xfrm>
            <a:off x="1447800" y="990600"/>
            <a:ext cx="6553200" cy="5867400"/>
          </a:xfrm>
          <a:prstGeom prst="rect">
            <a:avLst/>
          </a:prstGeom>
          <a:noFill/>
          <a:ln w="9525">
            <a:noFill/>
            <a:miter lim="800000"/>
            <a:headEnd/>
            <a:tailEnd/>
          </a:ln>
          <a:effectLst/>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8677"/>
                                        </p:tgtEl>
                                      </p:cBhvr>
                                    </p:animEffect>
                                    <p:set>
                                      <p:cBhvr>
                                        <p:cTn id="7" dur="1" fill="hold">
                                          <p:stCondLst>
                                            <p:cond delay="1999"/>
                                          </p:stCondLst>
                                        </p:cTn>
                                        <p:tgtEl>
                                          <p:spTgt spid="286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5181600" cy="838200"/>
          </a:xfrm>
        </p:spPr>
        <p:txBody>
          <a:bodyPr>
            <a:noAutofit/>
          </a:bodyPr>
          <a:lstStyle/>
          <a:p>
            <a:r>
              <a:rPr lang="en-US" sz="3200" dirty="0" smtClean="0"/>
              <a:t>Wave-Dominated Delta</a:t>
            </a:r>
            <a:endParaRPr lang="en-US" sz="3200" dirty="0"/>
          </a:p>
        </p:txBody>
      </p:sp>
      <p:pic>
        <p:nvPicPr>
          <p:cNvPr id="4" name="Content Placeholder 3" descr="Mouth of the Klamath River2.JPG"/>
          <p:cNvPicPr>
            <a:picLocks noGrp="1" noChangeAspect="1"/>
          </p:cNvPicPr>
          <p:nvPr>
            <p:ph idx="1"/>
          </p:nvPr>
        </p:nvPicPr>
        <p:blipFill>
          <a:blip r:embed="rId3"/>
          <a:srcRect l="6961" t="12957" r="11826"/>
          <a:stretch>
            <a:fillRect/>
          </a:stretch>
        </p:blipFill>
        <p:spPr>
          <a:xfrm>
            <a:off x="-1" y="386861"/>
            <a:ext cx="9144001" cy="6471139"/>
          </a:xfrm>
        </p:spPr>
      </p:pic>
      <p:pic>
        <p:nvPicPr>
          <p:cNvPr id="17411" name="Picture 3"/>
          <p:cNvPicPr>
            <a:picLocks noChangeAspect="1" noChangeArrowheads="1"/>
          </p:cNvPicPr>
          <p:nvPr/>
        </p:nvPicPr>
        <p:blipFill>
          <a:blip r:embed="rId4" cstate="print"/>
          <a:srcRect l="5000" t="4339"/>
          <a:stretch>
            <a:fillRect/>
          </a:stretch>
        </p:blipFill>
        <p:spPr bwMode="auto">
          <a:xfrm>
            <a:off x="0" y="0"/>
            <a:ext cx="9144000" cy="6858000"/>
          </a:xfrm>
          <a:prstGeom prst="rect">
            <a:avLst/>
          </a:prstGeom>
          <a:noFill/>
          <a:ln w="9525">
            <a:noFill/>
            <a:miter lim="800000"/>
            <a:headEnd/>
            <a:tailEnd/>
          </a:ln>
          <a:effectLst/>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97715"/>
            <a:ext cx="6965245" cy="1202485"/>
          </a:xfrm>
        </p:spPr>
        <p:txBody>
          <a:bodyPr>
            <a:normAutofit/>
          </a:bodyPr>
          <a:lstStyle/>
          <a:p>
            <a:r>
              <a:rPr lang="en-US" sz="3200" dirty="0" smtClean="0"/>
              <a:t>Longshore Drift</a:t>
            </a:r>
            <a:endParaRPr lang="en-US" sz="3200" dirty="0"/>
          </a:p>
        </p:txBody>
      </p:sp>
      <p:pic>
        <p:nvPicPr>
          <p:cNvPr id="8" name="Content Placeholder 7" descr="Hermanns gulls at the spit.JPG"/>
          <p:cNvPicPr>
            <a:picLocks noGrp="1" noChangeAspect="1"/>
          </p:cNvPicPr>
          <p:nvPr>
            <p:ph idx="1"/>
          </p:nvPr>
        </p:nvPicPr>
        <p:blipFill>
          <a:blip r:embed="rId3"/>
          <a:stretch>
            <a:fillRect/>
          </a:stretch>
        </p:blipFill>
        <p:spPr>
          <a:xfrm>
            <a:off x="0" y="2895600"/>
            <a:ext cx="5578015" cy="3962400"/>
          </a:xfrm>
        </p:spPr>
      </p:pic>
      <p:pic>
        <p:nvPicPr>
          <p:cNvPr id="24581" name="Picture 5"/>
          <p:cNvPicPr>
            <a:picLocks noChangeAspect="1" noChangeArrowheads="1"/>
          </p:cNvPicPr>
          <p:nvPr/>
        </p:nvPicPr>
        <p:blipFill>
          <a:blip r:embed="rId4"/>
          <a:srcRect l="65199" t="30469" b="5469"/>
          <a:stretch>
            <a:fillRect/>
          </a:stretch>
        </p:blipFill>
        <p:spPr bwMode="auto">
          <a:xfrm>
            <a:off x="5573708" y="1600200"/>
            <a:ext cx="3570291" cy="5257800"/>
          </a:xfrm>
          <a:prstGeom prst="rect">
            <a:avLst/>
          </a:prstGeom>
          <a:noFill/>
          <a:ln w="9525">
            <a:noFill/>
            <a:miter lim="800000"/>
            <a:headEnd/>
            <a:tailEnd/>
          </a:ln>
          <a:effectLst/>
        </p:spPr>
      </p:pic>
      <p:sp>
        <p:nvSpPr>
          <p:cNvPr id="7" name="Bent Arrow 6"/>
          <p:cNvSpPr/>
          <p:nvPr/>
        </p:nvSpPr>
        <p:spPr>
          <a:xfrm rot="16585100">
            <a:off x="5734731" y="4809324"/>
            <a:ext cx="685800" cy="415069"/>
          </a:xfrm>
          <a:prstGeom prst="ben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p:cNvSpPr txBox="1"/>
          <p:nvPr/>
        </p:nvSpPr>
        <p:spPr>
          <a:xfrm>
            <a:off x="152400" y="1371600"/>
            <a:ext cx="5181600" cy="1200329"/>
          </a:xfrm>
          <a:prstGeom prst="rect">
            <a:avLst/>
          </a:prstGeom>
          <a:noFill/>
        </p:spPr>
        <p:txBody>
          <a:bodyPr wrap="square" rtlCol="0">
            <a:spAutoFit/>
          </a:bodyPr>
          <a:lstStyle/>
          <a:p>
            <a:pPr algn="ctr"/>
            <a:r>
              <a:rPr lang="en-US" dirty="0" smtClean="0"/>
              <a:t>The waves arrive on the Dungeness Spit at an angle, which is indicative of the direction of the longshore drift. This wave action picks up sediment and transports it down current.</a:t>
            </a:r>
            <a:endParaRPr lang="en-US" dirty="0"/>
          </a:p>
        </p:txBody>
      </p:sp>
      <p:sp>
        <p:nvSpPr>
          <p:cNvPr id="10" name="Right Arrow 9"/>
          <p:cNvSpPr/>
          <p:nvPr/>
        </p:nvSpPr>
        <p:spPr>
          <a:xfrm rot="21136847">
            <a:off x="618613" y="3853819"/>
            <a:ext cx="664532" cy="179018"/>
          </a:xfrm>
          <a:prstGeom prst="rightArrow">
            <a:avLst/>
          </a:prstGeom>
          <a:solidFill>
            <a:schemeClr val="bg1">
              <a:alpha val="5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Sand Bars and Estuaries</a:t>
            </a:r>
            <a:endParaRPr lang="en-US" sz="3200" dirty="0"/>
          </a:p>
        </p:txBody>
      </p:sp>
      <p:pic>
        <p:nvPicPr>
          <p:cNvPr id="4" name="Content Placeholder 3" descr="Mouth of the Klamath River2.JPG"/>
          <p:cNvPicPr>
            <a:picLocks noGrp="1" noChangeAspect="1"/>
          </p:cNvPicPr>
          <p:nvPr>
            <p:ph idx="1"/>
          </p:nvPr>
        </p:nvPicPr>
        <p:blipFill>
          <a:blip r:embed="rId3"/>
          <a:stretch>
            <a:fillRect/>
          </a:stretch>
        </p:blipFill>
        <p:spPr>
          <a:xfrm>
            <a:off x="1685475" y="2119313"/>
            <a:ext cx="5752413" cy="3603625"/>
          </a:xfrm>
        </p:spPr>
      </p:pic>
      <p:sp>
        <p:nvSpPr>
          <p:cNvPr id="5" name="Down Arrow 4"/>
          <p:cNvSpPr/>
          <p:nvPr/>
        </p:nvSpPr>
        <p:spPr>
          <a:xfrm>
            <a:off x="2362200" y="3352800"/>
            <a:ext cx="152400" cy="6096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5"/>
          <p:cNvSpPr/>
          <p:nvPr/>
        </p:nvSpPr>
        <p:spPr>
          <a:xfrm>
            <a:off x="5257800" y="3124200"/>
            <a:ext cx="152400" cy="6096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133600" y="3124200"/>
            <a:ext cx="762000" cy="276999"/>
          </a:xfrm>
          <a:prstGeom prst="rect">
            <a:avLst/>
          </a:prstGeom>
          <a:noFill/>
        </p:spPr>
        <p:txBody>
          <a:bodyPr wrap="square" rtlCol="0">
            <a:spAutoFit/>
          </a:bodyPr>
          <a:lstStyle/>
          <a:p>
            <a:r>
              <a:rPr lang="en-US" sz="1200" b="1" dirty="0" smtClean="0">
                <a:solidFill>
                  <a:schemeClr val="bg1"/>
                </a:solidFill>
              </a:rPr>
              <a:t>Estuary</a:t>
            </a:r>
            <a:endParaRPr lang="en-US" sz="1200" b="1" dirty="0">
              <a:solidFill>
                <a:schemeClr val="bg1"/>
              </a:solidFill>
            </a:endParaRPr>
          </a:p>
        </p:txBody>
      </p:sp>
      <p:sp>
        <p:nvSpPr>
          <p:cNvPr id="8" name="TextBox 7"/>
          <p:cNvSpPr txBox="1"/>
          <p:nvPr/>
        </p:nvSpPr>
        <p:spPr>
          <a:xfrm>
            <a:off x="4953000" y="2819400"/>
            <a:ext cx="712054" cy="276999"/>
          </a:xfrm>
          <a:prstGeom prst="rect">
            <a:avLst/>
          </a:prstGeom>
          <a:noFill/>
        </p:spPr>
        <p:txBody>
          <a:bodyPr wrap="none" rtlCol="0">
            <a:spAutoFit/>
          </a:bodyPr>
          <a:lstStyle/>
          <a:p>
            <a:r>
              <a:rPr lang="en-US" sz="1200" b="1" dirty="0" smtClean="0">
                <a:solidFill>
                  <a:schemeClr val="bg1"/>
                </a:solidFill>
              </a:rPr>
              <a:t>Sandbar</a:t>
            </a:r>
            <a:endParaRPr lang="en-US" sz="1200" b="1" dirty="0">
              <a:solidFill>
                <a:schemeClr val="bg1"/>
              </a:solidFill>
            </a:endParaRPr>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200" dirty="0" smtClean="0"/>
              <a:t>Mudflat Estuaries</a:t>
            </a:r>
            <a:endParaRPr lang="en-US" sz="32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cstate="print"/>
          <a:srcRect t="4444" r="4444"/>
          <a:stretch>
            <a:fillRect/>
          </a:stretch>
        </p:blipFill>
        <p:spPr bwMode="auto">
          <a:xfrm>
            <a:off x="457200" y="1143000"/>
            <a:ext cx="8229600" cy="5715000"/>
          </a:xfrm>
          <a:prstGeom prst="rect">
            <a:avLst/>
          </a:prstGeom>
          <a:noFill/>
          <a:ln w="9525">
            <a:noFill/>
            <a:miter lim="800000"/>
            <a:headEnd/>
            <a:tailEnd/>
          </a:ln>
          <a:effectLst/>
        </p:spPr>
      </p:pic>
      <p:sp>
        <p:nvSpPr>
          <p:cNvPr id="5" name="Footer Placeholder 4"/>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srcRect l="40625" t="28125" r="2500" b="7031"/>
          <a:stretch>
            <a:fillRect/>
          </a:stretch>
        </p:blipFill>
        <p:spPr bwMode="auto">
          <a:xfrm>
            <a:off x="4648200" y="2728452"/>
            <a:ext cx="4495800" cy="4129548"/>
          </a:xfrm>
          <a:prstGeom prst="rect">
            <a:avLst/>
          </a:prstGeom>
          <a:noFill/>
          <a:ln w="9525">
            <a:noFill/>
            <a:miter lim="800000"/>
            <a:headEnd/>
            <a:tailEnd/>
          </a:ln>
          <a:effectLst/>
        </p:spPr>
      </p:pic>
      <p:sp>
        <p:nvSpPr>
          <p:cNvPr id="2" name="Title 1"/>
          <p:cNvSpPr>
            <a:spLocks noGrp="1"/>
          </p:cNvSpPr>
          <p:nvPr>
            <p:ph type="title"/>
          </p:nvPr>
        </p:nvSpPr>
        <p:spPr>
          <a:xfrm>
            <a:off x="3810000" y="0"/>
            <a:ext cx="5334000" cy="914400"/>
          </a:xfrm>
        </p:spPr>
        <p:txBody>
          <a:bodyPr>
            <a:normAutofit/>
          </a:bodyPr>
          <a:lstStyle/>
          <a:p>
            <a:r>
              <a:rPr lang="en-US" sz="3200" dirty="0" smtClean="0"/>
              <a:t>Spits and </a:t>
            </a:r>
            <a:r>
              <a:rPr lang="en-US" sz="3200" dirty="0" err="1" smtClean="0"/>
              <a:t>Tombolos</a:t>
            </a:r>
            <a:endParaRPr lang="en-US" sz="3200" dirty="0"/>
          </a:p>
        </p:txBody>
      </p:sp>
      <p:pic>
        <p:nvPicPr>
          <p:cNvPr id="4" name="Content Placeholder 3" descr="Dungenessspit.jpg"/>
          <p:cNvPicPr>
            <a:picLocks noGrp="1" noChangeAspect="1"/>
          </p:cNvPicPr>
          <p:nvPr>
            <p:ph idx="1"/>
          </p:nvPr>
        </p:nvPicPr>
        <p:blipFill>
          <a:blip r:embed="rId4">
            <a:lum contrast="10000"/>
          </a:blip>
          <a:srcRect l="7466" t="5000" r="2941"/>
          <a:stretch>
            <a:fillRect/>
          </a:stretch>
        </p:blipFill>
        <p:spPr>
          <a:xfrm>
            <a:off x="0" y="2724764"/>
            <a:ext cx="4648200" cy="4133235"/>
          </a:xfrm>
        </p:spPr>
      </p:pic>
      <p:pic>
        <p:nvPicPr>
          <p:cNvPr id="5" name="Picture 4" descr="Dungeness Spit.JPG"/>
          <p:cNvPicPr>
            <a:picLocks noChangeAspect="1"/>
          </p:cNvPicPr>
          <p:nvPr/>
        </p:nvPicPr>
        <p:blipFill>
          <a:blip r:embed="rId5"/>
          <a:srcRect t="28889" b="23334"/>
          <a:stretch>
            <a:fillRect/>
          </a:stretch>
        </p:blipFill>
        <p:spPr>
          <a:xfrm>
            <a:off x="0" y="0"/>
            <a:ext cx="3810000" cy="2744502"/>
          </a:xfrm>
          <a:prstGeom prst="rect">
            <a:avLst/>
          </a:prstGeom>
        </p:spPr>
      </p:pic>
      <p:sp>
        <p:nvSpPr>
          <p:cNvPr id="7" name="Down Arrow 6"/>
          <p:cNvSpPr/>
          <p:nvPr/>
        </p:nvSpPr>
        <p:spPr>
          <a:xfrm rot="-6120000">
            <a:off x="1227403" y="399882"/>
            <a:ext cx="152400" cy="6096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2600000">
            <a:off x="300075" y="2981182"/>
            <a:ext cx="152400" cy="609600"/>
          </a:xfrm>
          <a:prstGeom prst="down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descr="http://www.50hikesintuscany.com/Il%20telegrafo%20view%20of%20tombolo%20feniglia.JPG"/>
          <p:cNvPicPr>
            <a:picLocks noChangeAspect="1" noChangeArrowheads="1"/>
          </p:cNvPicPr>
          <p:nvPr/>
        </p:nvPicPr>
        <p:blipFill>
          <a:blip r:embed="rId6">
            <a:lum contrast="10000"/>
          </a:blip>
          <a:srcRect t="11170" b="11244"/>
          <a:stretch>
            <a:fillRect/>
          </a:stretch>
        </p:blipFill>
        <p:spPr bwMode="auto">
          <a:xfrm>
            <a:off x="3810000" y="838200"/>
            <a:ext cx="5334000" cy="1905000"/>
          </a:xfrm>
          <a:prstGeom prst="rect">
            <a:avLst/>
          </a:prstGeom>
          <a:noFill/>
        </p:spPr>
      </p:pic>
      <p:sp>
        <p:nvSpPr>
          <p:cNvPr id="12" name="Left-Right Arrow 11"/>
          <p:cNvSpPr/>
          <p:nvPr/>
        </p:nvSpPr>
        <p:spPr>
          <a:xfrm rot="2565238">
            <a:off x="6533771" y="4190493"/>
            <a:ext cx="990418" cy="228030"/>
          </a:xfrm>
          <a:prstGeom prst="lef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612</TotalTime>
  <Words>2868</Words>
  <Application>Microsoft Office PowerPoint</Application>
  <PresentationFormat>On-screen Show (4:3)</PresentationFormat>
  <Paragraphs>141</Paragraphs>
  <Slides>18</Slides>
  <Notes>16</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Pushpin</vt:lpstr>
      <vt:lpstr>Sediment Deposition At Sea</vt:lpstr>
      <vt:lpstr>Deltas</vt:lpstr>
      <vt:lpstr>Historic Delta Plains</vt:lpstr>
      <vt:lpstr>River-Dominated Delta</vt:lpstr>
      <vt:lpstr>Wave-Dominated Delta</vt:lpstr>
      <vt:lpstr>Longshore Drift</vt:lpstr>
      <vt:lpstr>Sand Bars and Estuaries</vt:lpstr>
      <vt:lpstr>Mudflat Estuaries</vt:lpstr>
      <vt:lpstr>Spits and Tombolos</vt:lpstr>
      <vt:lpstr>Barrier Islands</vt:lpstr>
      <vt:lpstr>Lagoons</vt:lpstr>
      <vt:lpstr>Breakwaters and Sea Walls</vt:lpstr>
      <vt:lpstr>Rip-Rap</vt:lpstr>
      <vt:lpstr>Jetty</vt:lpstr>
      <vt:lpstr>Headlands and Sea Stacks</vt:lpstr>
      <vt:lpstr>Shore Bluffs</vt:lpstr>
      <vt:lpstr>Ria  (Flooded River Valleys)</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 Deposition at the Sea</dc:title>
  <dc:creator>Olympic National Park</dc:creator>
  <cp:lastModifiedBy>Barbero, Kiley J.</cp:lastModifiedBy>
  <cp:revision>66</cp:revision>
  <dcterms:created xsi:type="dcterms:W3CDTF">2008-11-06T17:37:51Z</dcterms:created>
  <dcterms:modified xsi:type="dcterms:W3CDTF">2011-09-29T21:19:03Z</dcterms:modified>
</cp:coreProperties>
</file>