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sldIdLst>
    <p:sldId id="256" r:id="rId2"/>
    <p:sldId id="257" r:id="rId3"/>
    <p:sldId id="268" r:id="rId4"/>
    <p:sldId id="258" r:id="rId5"/>
    <p:sldId id="259" r:id="rId6"/>
    <p:sldId id="275" r:id="rId7"/>
    <p:sldId id="260" r:id="rId8"/>
    <p:sldId id="270" r:id="rId9"/>
    <p:sldId id="271" r:id="rId10"/>
    <p:sldId id="264" r:id="rId11"/>
    <p:sldId id="263" r:id="rId12"/>
    <p:sldId id="272" r:id="rId13"/>
    <p:sldId id="262" r:id="rId14"/>
    <p:sldId id="261" r:id="rId15"/>
    <p:sldId id="273" r:id="rId16"/>
    <p:sldId id="265" r:id="rId17"/>
    <p:sldId id="266" r:id="rId18"/>
    <p:sldId id="269" r:id="rId19"/>
    <p:sldId id="274" r:id="rId20"/>
    <p:sldId id="267"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8" d="100"/>
          <a:sy n="78" d="100"/>
        </p:scale>
        <p:origin x="-274"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25F0CC1C-A1AA-4746-A5DC-D2824B59902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783FB9C-8419-CC49-ADD9-909E9045875D}" type="datetimeFigureOut">
              <a:rPr lang="en-US" smtClean="0"/>
              <a:pPr/>
              <a:t>7/3/2017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83FB9C-8419-CC49-ADD9-909E9045875D}" type="datetimeFigureOut">
              <a:rPr lang="en-US" smtClean="0"/>
              <a:pPr/>
              <a:t>7/3/2017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25F0CC1C-A1AA-4746-A5DC-D2824B59902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CC1C-A1AA-4746-A5DC-D2824B59902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83FB9C-8419-CC49-ADD9-909E9045875D}" type="datetimeFigureOut">
              <a:rPr lang="en-US" smtClean="0"/>
              <a:pPr/>
              <a:t>7/3/2017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F0CC1C-A1AA-4746-A5DC-D2824B599022}"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783FB9C-8419-CC49-ADD9-909E9045875D}" type="datetimeFigureOut">
              <a:rPr lang="en-US" smtClean="0"/>
              <a:pPr/>
              <a:t>7/3/2017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F0CC1C-A1AA-4746-A5DC-D2824B599022}"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783FB9C-8419-CC49-ADD9-909E9045875D}" type="datetimeFigureOut">
              <a:rPr lang="en-US" smtClean="0"/>
              <a:pPr/>
              <a:t>7/3/2017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F0CC1C-A1AA-4746-A5DC-D2824B599022}"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783FB9C-8419-CC49-ADD9-909E9045875D}" type="datetimeFigureOut">
              <a:rPr lang="en-US" smtClean="0"/>
              <a:pPr/>
              <a:t>7/3/2017</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25F0CC1C-A1AA-4746-A5DC-D2824B59902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0855" y="951181"/>
            <a:ext cx="6477000" cy="999744"/>
          </a:xfrm>
        </p:spPr>
        <p:txBody>
          <a:bodyPr/>
          <a:lstStyle/>
          <a:p>
            <a:pPr algn="ctr"/>
            <a:r>
              <a:rPr lang="en-US" dirty="0" smtClean="0"/>
              <a:t>The Winter at Valley Forge </a:t>
            </a:r>
            <a:endParaRPr lang="en-US" dirty="0"/>
          </a:p>
        </p:txBody>
      </p:sp>
      <p:sp>
        <p:nvSpPr>
          <p:cNvPr id="3" name="Subtitle 2"/>
          <p:cNvSpPr>
            <a:spLocks noGrp="1"/>
          </p:cNvSpPr>
          <p:nvPr>
            <p:ph type="subTitle" idx="1"/>
          </p:nvPr>
        </p:nvSpPr>
        <p:spPr>
          <a:xfrm>
            <a:off x="1306075" y="1950925"/>
            <a:ext cx="6477000" cy="1174088"/>
          </a:xfrm>
        </p:spPr>
        <p:txBody>
          <a:bodyPr/>
          <a:lstStyle/>
          <a:p>
            <a:pPr algn="ctr"/>
            <a:r>
              <a:rPr lang="en-US" dirty="0" smtClean="0"/>
              <a:t>Background Information </a:t>
            </a:r>
            <a:endParaRPr lang="en-US" dirty="0"/>
          </a:p>
        </p:txBody>
      </p:sp>
      <p:pic>
        <p:nvPicPr>
          <p:cNvPr id="4" name="Picture 3"/>
          <p:cNvPicPr>
            <a:picLocks noChangeAspect="1"/>
          </p:cNvPicPr>
          <p:nvPr/>
        </p:nvPicPr>
        <p:blipFill>
          <a:blip r:embed="rId2"/>
          <a:stretch>
            <a:fillRect/>
          </a:stretch>
        </p:blipFill>
        <p:spPr>
          <a:xfrm>
            <a:off x="1904611" y="3067818"/>
            <a:ext cx="5279928" cy="3519073"/>
          </a:xfrm>
          <a:prstGeom prst="rect">
            <a:avLst/>
          </a:prstGeom>
          <a:ln w="38100" cmpd="sng">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868362"/>
          </a:xfrm>
        </p:spPr>
        <p:txBody>
          <a:bodyPr/>
          <a:lstStyle/>
          <a:p>
            <a:r>
              <a:rPr lang="en-US" dirty="0" smtClean="0"/>
              <a:t>Economy of the Encampment</a:t>
            </a:r>
            <a:endParaRPr lang="en-US" dirty="0"/>
          </a:p>
        </p:txBody>
      </p:sp>
      <p:sp>
        <p:nvSpPr>
          <p:cNvPr id="3" name="Content Placeholder 2"/>
          <p:cNvSpPr>
            <a:spLocks noGrp="1"/>
          </p:cNvSpPr>
          <p:nvPr>
            <p:ph idx="1"/>
          </p:nvPr>
        </p:nvSpPr>
        <p:spPr>
          <a:xfrm>
            <a:off x="1" y="759316"/>
            <a:ext cx="5521948" cy="6098684"/>
          </a:xfrm>
        </p:spPr>
        <p:txBody>
          <a:bodyPr>
            <a:noAutofit/>
          </a:bodyPr>
          <a:lstStyle/>
          <a:p>
            <a:r>
              <a:rPr lang="en-US" sz="1600" dirty="0" smtClean="0"/>
              <a:t>Valley Forge was the first encampment at which the army suffered severe hardship due to a poorly administered supply system, the depreciation of continental currency, and inflated prices. </a:t>
            </a:r>
          </a:p>
          <a:p>
            <a:r>
              <a:rPr lang="en-US" sz="1600" dirty="0" smtClean="0"/>
              <a:t>The lack of supplies reached crisis proportions. Soldiers resorted to stealing from local farms. Officers and enlisted men openly criticized the states for failing to honor their contract.</a:t>
            </a:r>
          </a:p>
          <a:p>
            <a:r>
              <a:rPr lang="en-US" sz="1600" dirty="0" smtClean="0"/>
              <a:t>In a dramatic letter to the Continental Congress, Washington forced Congress to undertake a complete reorganization of the Quartermaster Department.</a:t>
            </a:r>
          </a:p>
          <a:p>
            <a:r>
              <a:rPr lang="en-US" sz="1600" dirty="0" smtClean="0"/>
              <a:t>Officers recognized the great benefit of establishing regular markets at several locations near camp where soldiers could obtain fresh food and local farmers could trade with the Americans rather than sell to the British in Philadelphia. </a:t>
            </a:r>
          </a:p>
          <a:p>
            <a:pPr lvl="1"/>
            <a:r>
              <a:rPr lang="en-US" sz="1600" dirty="0" smtClean="0"/>
              <a:t>The markets opened by February and continued into spring. </a:t>
            </a:r>
          </a:p>
          <a:p>
            <a:r>
              <a:rPr lang="en-US" sz="1600" dirty="0" smtClean="0"/>
              <a:t>Conditions began to improve with the arrival of spring and the forceful leadership of Nathanael Greene as Quartermaster General.</a:t>
            </a:r>
          </a:p>
          <a:p>
            <a:endParaRPr lang="en-US" sz="1600" dirty="0" smtClean="0"/>
          </a:p>
          <a:p>
            <a:pPr lvl="1"/>
            <a:endParaRPr lang="en-US" sz="1400" dirty="0" smtClean="0"/>
          </a:p>
        </p:txBody>
      </p:sp>
      <p:pic>
        <p:nvPicPr>
          <p:cNvPr id="4" name="Picture 3"/>
          <p:cNvPicPr>
            <a:picLocks noChangeAspect="1"/>
          </p:cNvPicPr>
          <p:nvPr/>
        </p:nvPicPr>
        <p:blipFill>
          <a:blip r:embed="rId2"/>
          <a:stretch>
            <a:fillRect/>
          </a:stretch>
        </p:blipFill>
        <p:spPr>
          <a:xfrm>
            <a:off x="5734342" y="1160039"/>
            <a:ext cx="3238824" cy="3994550"/>
          </a:xfrm>
          <a:prstGeom prst="rect">
            <a:avLst/>
          </a:prstGeom>
        </p:spPr>
      </p:pic>
      <p:sp>
        <p:nvSpPr>
          <p:cNvPr id="5" name="TextBox 4"/>
          <p:cNvSpPr txBox="1"/>
          <p:nvPr/>
        </p:nvSpPr>
        <p:spPr>
          <a:xfrm>
            <a:off x="5734342" y="5154589"/>
            <a:ext cx="3238824" cy="738664"/>
          </a:xfrm>
          <a:prstGeom prst="rect">
            <a:avLst/>
          </a:prstGeom>
          <a:noFill/>
        </p:spPr>
        <p:txBody>
          <a:bodyPr wrap="square" rtlCol="0">
            <a:spAutoFit/>
          </a:bodyPr>
          <a:lstStyle/>
          <a:p>
            <a:r>
              <a:rPr lang="en-US" sz="1400" dirty="0" smtClean="0"/>
              <a:t>Quartermaster General Nathaniel Greene </a:t>
            </a:r>
          </a:p>
          <a:p>
            <a:r>
              <a:rPr lang="en-US" sz="1400" dirty="0" smtClean="0"/>
              <a:t>Courtesy of Independence National Historic Park </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Feeding the Army</a:t>
            </a:r>
            <a:endParaRPr lang="en-US" dirty="0"/>
          </a:p>
        </p:txBody>
      </p:sp>
      <p:sp>
        <p:nvSpPr>
          <p:cNvPr id="3" name="Content Placeholder 2"/>
          <p:cNvSpPr>
            <a:spLocks noGrp="1"/>
          </p:cNvSpPr>
          <p:nvPr>
            <p:ph idx="1"/>
          </p:nvPr>
        </p:nvSpPr>
        <p:spPr>
          <a:xfrm>
            <a:off x="1" y="937420"/>
            <a:ext cx="4852064" cy="5615780"/>
          </a:xfrm>
        </p:spPr>
        <p:txBody>
          <a:bodyPr>
            <a:normAutofit fontScale="85000" lnSpcReduction="10000"/>
          </a:bodyPr>
          <a:lstStyle/>
          <a:p>
            <a:r>
              <a:rPr lang="en-US" dirty="0" smtClean="0"/>
              <a:t>General Washington was believed to have estimated that the army needed 100,000 barrels of flour and 20 million pounds of meat to feed 15,000 men for a year.</a:t>
            </a:r>
          </a:p>
          <a:p>
            <a:r>
              <a:rPr lang="en-US" dirty="0" smtClean="0"/>
              <a:t>Local settlers and farmers raised crops and livestock and supplied the military.</a:t>
            </a:r>
          </a:p>
          <a:p>
            <a:r>
              <a:rPr lang="en-US" dirty="0" smtClean="0"/>
              <a:t>Hunting and fishing in the surrounding woods supplemented the diet. </a:t>
            </a:r>
          </a:p>
          <a:p>
            <a:r>
              <a:rPr lang="en-US" dirty="0" smtClean="0"/>
              <a:t>What the army could not supply, it often requisitioned by force.</a:t>
            </a:r>
          </a:p>
          <a:p>
            <a:r>
              <a:rPr lang="en-US" dirty="0" smtClean="0"/>
              <a:t>Soldiers were issued food rations. Army food was usually provided in raw form. Staples consisted of flour, corn meal, or bread, and beef, pork, or fish. Sometimes dry beans or peas were provided. </a:t>
            </a:r>
          </a:p>
        </p:txBody>
      </p:sp>
      <p:pic>
        <p:nvPicPr>
          <p:cNvPr id="5" name="Picture 4" descr="LunchGrub12x18.jpg"/>
          <p:cNvPicPr>
            <a:picLocks noChangeAspect="1"/>
          </p:cNvPicPr>
          <p:nvPr/>
        </p:nvPicPr>
        <p:blipFill>
          <a:blip r:embed="rId2"/>
          <a:stretch>
            <a:fillRect/>
          </a:stretch>
        </p:blipFill>
        <p:spPr>
          <a:xfrm>
            <a:off x="5334529" y="937420"/>
            <a:ext cx="3809471" cy="2539647"/>
          </a:xfrm>
          <a:prstGeom prst="rect">
            <a:avLst/>
          </a:prstGeom>
        </p:spPr>
      </p:pic>
      <p:sp>
        <p:nvSpPr>
          <p:cNvPr id="6" name="TextBox 5"/>
          <p:cNvSpPr txBox="1"/>
          <p:nvPr/>
        </p:nvSpPr>
        <p:spPr>
          <a:xfrm>
            <a:off x="5334529" y="3477067"/>
            <a:ext cx="3809471" cy="523220"/>
          </a:xfrm>
          <a:prstGeom prst="rect">
            <a:avLst/>
          </a:prstGeom>
          <a:noFill/>
        </p:spPr>
        <p:txBody>
          <a:bodyPr wrap="square" rtlCol="0">
            <a:spAutoFit/>
          </a:bodyPr>
          <a:lstStyle/>
          <a:p>
            <a:r>
              <a:rPr lang="en-US" sz="1400" dirty="0" smtClean="0"/>
              <a:t>Lunch Grub</a:t>
            </a:r>
          </a:p>
          <a:p>
            <a:r>
              <a:rPr lang="en-US" sz="1400" dirty="0" smtClean="0"/>
              <a:t>Courtesy of Valley Forge National Historic Park </a:t>
            </a:r>
            <a:endParaRPr lang="en-US" sz="1400" dirty="0"/>
          </a:p>
        </p:txBody>
      </p:sp>
      <p:pic>
        <p:nvPicPr>
          <p:cNvPr id="7" name="Picture 6"/>
          <p:cNvPicPr>
            <a:picLocks noChangeAspect="1"/>
          </p:cNvPicPr>
          <p:nvPr/>
        </p:nvPicPr>
        <p:blipFill>
          <a:blip r:embed="rId3"/>
          <a:stretch>
            <a:fillRect/>
          </a:stretch>
        </p:blipFill>
        <p:spPr>
          <a:xfrm>
            <a:off x="4852065" y="4000287"/>
            <a:ext cx="2180246" cy="1856479"/>
          </a:xfrm>
          <a:prstGeom prst="rect">
            <a:avLst/>
          </a:prstGeom>
        </p:spPr>
      </p:pic>
      <p:pic>
        <p:nvPicPr>
          <p:cNvPr id="8" name="Picture 7"/>
          <p:cNvPicPr>
            <a:picLocks noChangeAspect="1"/>
          </p:cNvPicPr>
          <p:nvPr/>
        </p:nvPicPr>
        <p:blipFill>
          <a:blip r:embed="rId4"/>
          <a:stretch>
            <a:fillRect/>
          </a:stretch>
        </p:blipFill>
        <p:spPr>
          <a:xfrm>
            <a:off x="7322924" y="4000287"/>
            <a:ext cx="1810177" cy="1793886"/>
          </a:xfrm>
          <a:prstGeom prst="rect">
            <a:avLst/>
          </a:prstGeom>
        </p:spPr>
      </p:pic>
      <p:sp>
        <p:nvSpPr>
          <p:cNvPr id="9" name="TextBox 8"/>
          <p:cNvSpPr txBox="1"/>
          <p:nvPr/>
        </p:nvSpPr>
        <p:spPr>
          <a:xfrm>
            <a:off x="7322924" y="5794173"/>
            <a:ext cx="1541048" cy="523220"/>
          </a:xfrm>
          <a:prstGeom prst="rect">
            <a:avLst/>
          </a:prstGeom>
          <a:noFill/>
        </p:spPr>
        <p:txBody>
          <a:bodyPr wrap="square" rtlCol="0">
            <a:spAutoFit/>
          </a:bodyPr>
          <a:lstStyle/>
          <a:p>
            <a:r>
              <a:rPr lang="en-US" sz="1400" dirty="0" smtClean="0"/>
              <a:t>Kettle </a:t>
            </a:r>
          </a:p>
          <a:p>
            <a:r>
              <a:rPr lang="en-US" sz="1400" dirty="0" smtClean="0"/>
              <a:t>VAFO 3593</a:t>
            </a:r>
            <a:endParaRPr lang="en-US" sz="1400" dirty="0"/>
          </a:p>
        </p:txBody>
      </p:sp>
      <p:sp>
        <p:nvSpPr>
          <p:cNvPr id="10" name="Rectangle 9"/>
          <p:cNvSpPr/>
          <p:nvPr/>
        </p:nvSpPr>
        <p:spPr>
          <a:xfrm>
            <a:off x="5111613" y="5856766"/>
            <a:ext cx="1264682" cy="523220"/>
          </a:xfrm>
          <a:prstGeom prst="rect">
            <a:avLst/>
          </a:prstGeom>
        </p:spPr>
        <p:txBody>
          <a:bodyPr wrap="square">
            <a:spAutoFit/>
          </a:bodyPr>
          <a:lstStyle/>
          <a:p>
            <a:r>
              <a:rPr lang="en-US" sz="1400" dirty="0" smtClean="0"/>
              <a:t>Kettle </a:t>
            </a:r>
          </a:p>
          <a:p>
            <a:r>
              <a:rPr lang="en-US" sz="1400" dirty="0" smtClean="0"/>
              <a:t>VAFO 3593</a:t>
            </a:r>
            <a:endParaRPr lang="en-US"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Feeding the Army</a:t>
            </a:r>
            <a:endParaRPr lang="en-US" dirty="0"/>
          </a:p>
        </p:txBody>
      </p:sp>
      <p:sp>
        <p:nvSpPr>
          <p:cNvPr id="3" name="Content Placeholder 2"/>
          <p:cNvSpPr>
            <a:spLocks noGrp="1"/>
          </p:cNvSpPr>
          <p:nvPr>
            <p:ph idx="1"/>
          </p:nvPr>
        </p:nvSpPr>
        <p:spPr>
          <a:xfrm>
            <a:off x="220135" y="937418"/>
            <a:ext cx="4910666" cy="5615781"/>
          </a:xfrm>
        </p:spPr>
        <p:txBody>
          <a:bodyPr>
            <a:normAutofit lnSpcReduction="10000"/>
          </a:bodyPr>
          <a:lstStyle/>
          <a:p>
            <a:r>
              <a:rPr lang="en-US" dirty="0" smtClean="0"/>
              <a:t>Soldiers cooked their own food in pots, kettles, Dutch ovens, grills, and broilers. </a:t>
            </a:r>
          </a:p>
          <a:p>
            <a:r>
              <a:rPr lang="en-US" dirty="0" smtClean="0"/>
              <a:t>Families sometimes accompanied the men into the field. Women assisted with cooking, sewing, washing clothes, and tending the sick. Children carried firewood or water. </a:t>
            </a:r>
          </a:p>
          <a:p>
            <a:r>
              <a:rPr lang="en-US" dirty="0" smtClean="0"/>
              <a:t>Each man supplied his own utensils. These included a spoon, cup, fork, knife, and wood or metal plate. Strong spirits were usually provided.</a:t>
            </a:r>
          </a:p>
          <a:p>
            <a:endParaRPr lang="en-US" dirty="0"/>
          </a:p>
        </p:txBody>
      </p:sp>
      <p:pic>
        <p:nvPicPr>
          <p:cNvPr id="7" name="Picture 6" descr="StirringThePot.jpg"/>
          <p:cNvPicPr>
            <a:picLocks noChangeAspect="1"/>
          </p:cNvPicPr>
          <p:nvPr/>
        </p:nvPicPr>
        <p:blipFill>
          <a:blip r:embed="rId2"/>
          <a:stretch>
            <a:fillRect/>
          </a:stretch>
        </p:blipFill>
        <p:spPr>
          <a:xfrm>
            <a:off x="5130800" y="1432990"/>
            <a:ext cx="3809999" cy="4272032"/>
          </a:xfrm>
          <a:prstGeom prst="rect">
            <a:avLst/>
          </a:prstGeom>
        </p:spPr>
      </p:pic>
      <p:sp>
        <p:nvSpPr>
          <p:cNvPr id="8" name="TextBox 7"/>
          <p:cNvSpPr txBox="1"/>
          <p:nvPr/>
        </p:nvSpPr>
        <p:spPr>
          <a:xfrm>
            <a:off x="5131328" y="5705022"/>
            <a:ext cx="3809471" cy="523220"/>
          </a:xfrm>
          <a:prstGeom prst="rect">
            <a:avLst/>
          </a:prstGeom>
          <a:noFill/>
        </p:spPr>
        <p:txBody>
          <a:bodyPr wrap="square" rtlCol="0">
            <a:spAutoFit/>
          </a:bodyPr>
          <a:lstStyle/>
          <a:p>
            <a:r>
              <a:rPr lang="en-US" sz="1400" dirty="0" smtClean="0"/>
              <a:t>Stirring the Pot </a:t>
            </a:r>
          </a:p>
          <a:p>
            <a:r>
              <a:rPr lang="en-US" sz="1400" dirty="0" smtClean="0"/>
              <a:t>Courtesy of Valley Forge National Historic Park </a:t>
            </a:r>
            <a:endParaRPr lang="en-US"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Disease in Camp </a:t>
            </a:r>
            <a:endParaRPr lang="en-US" dirty="0"/>
          </a:p>
        </p:txBody>
      </p:sp>
      <p:sp>
        <p:nvSpPr>
          <p:cNvPr id="3" name="Content Placeholder 2"/>
          <p:cNvSpPr>
            <a:spLocks noGrp="1"/>
          </p:cNvSpPr>
          <p:nvPr>
            <p:ph idx="1"/>
          </p:nvPr>
        </p:nvSpPr>
        <p:spPr>
          <a:xfrm>
            <a:off x="254000" y="937420"/>
            <a:ext cx="5382957" cy="5717380"/>
          </a:xfrm>
        </p:spPr>
        <p:txBody>
          <a:bodyPr>
            <a:normAutofit fontScale="85000" lnSpcReduction="20000"/>
          </a:bodyPr>
          <a:lstStyle/>
          <a:p>
            <a:r>
              <a:rPr lang="en-US" dirty="0" smtClean="0"/>
              <a:t>Army returns reveal that two thirds of the men who perished died during the warmer months of March, April, and May, when supplies were more abundant. </a:t>
            </a:r>
          </a:p>
          <a:p>
            <a:r>
              <a:rPr lang="en-US" dirty="0" smtClean="0"/>
              <a:t>The most common killers were influenza, typhus, typhoid, and dysentery.</a:t>
            </a:r>
          </a:p>
          <a:p>
            <a:r>
              <a:rPr lang="en-US" dirty="0" smtClean="0"/>
              <a:t>In order to limit outbreaks of disease, General Washington often issued orders to deal with sanitation. </a:t>
            </a:r>
          </a:p>
          <a:p>
            <a:pPr lvl="1"/>
            <a:r>
              <a:rPr lang="en-US" dirty="0" smtClean="0"/>
              <a:t>All garbage was burned</a:t>
            </a:r>
          </a:p>
          <a:p>
            <a:pPr lvl="1"/>
            <a:r>
              <a:rPr lang="en-US" dirty="0" smtClean="0"/>
              <a:t>Use only authorized latrines</a:t>
            </a:r>
          </a:p>
          <a:p>
            <a:pPr lvl="1"/>
            <a:r>
              <a:rPr lang="en-US" dirty="0" smtClean="0"/>
              <a:t>Maintain safe water sources,</a:t>
            </a:r>
          </a:p>
          <a:p>
            <a:pPr lvl="1"/>
            <a:r>
              <a:rPr lang="en-US" dirty="0" smtClean="0"/>
              <a:t>Disinfect drinking water by dosing it with whiskey and vinegar</a:t>
            </a:r>
          </a:p>
          <a:p>
            <a:pPr lvl="1"/>
            <a:r>
              <a:rPr lang="en-US" dirty="0" smtClean="0"/>
              <a:t>Air out cabins in the spring</a:t>
            </a:r>
          </a:p>
          <a:p>
            <a:r>
              <a:rPr lang="en-US" dirty="0" smtClean="0"/>
              <a:t>Army medical services ranged from camp hospital huts to outlying general care and quarantine facilities. </a:t>
            </a:r>
          </a:p>
        </p:txBody>
      </p:sp>
      <p:pic>
        <p:nvPicPr>
          <p:cNvPr id="4" name="Picture 3"/>
          <p:cNvPicPr>
            <a:picLocks noChangeAspect="1"/>
          </p:cNvPicPr>
          <p:nvPr/>
        </p:nvPicPr>
        <p:blipFill>
          <a:blip r:embed="rId2"/>
          <a:stretch>
            <a:fillRect/>
          </a:stretch>
        </p:blipFill>
        <p:spPr>
          <a:xfrm>
            <a:off x="5881354" y="937419"/>
            <a:ext cx="2988911" cy="1355471"/>
          </a:xfrm>
          <a:prstGeom prst="rect">
            <a:avLst/>
          </a:prstGeom>
        </p:spPr>
      </p:pic>
      <p:pic>
        <p:nvPicPr>
          <p:cNvPr id="5" name="Picture 4"/>
          <p:cNvPicPr>
            <a:picLocks noChangeAspect="1"/>
          </p:cNvPicPr>
          <p:nvPr/>
        </p:nvPicPr>
        <p:blipFill>
          <a:blip r:embed="rId3"/>
          <a:stretch>
            <a:fillRect/>
          </a:stretch>
        </p:blipFill>
        <p:spPr>
          <a:xfrm>
            <a:off x="5881354" y="2292890"/>
            <a:ext cx="3262646" cy="1616641"/>
          </a:xfrm>
          <a:prstGeom prst="rect">
            <a:avLst/>
          </a:prstGeom>
        </p:spPr>
      </p:pic>
      <p:pic>
        <p:nvPicPr>
          <p:cNvPr id="6" name="Picture 5"/>
          <p:cNvPicPr>
            <a:picLocks noChangeAspect="1"/>
          </p:cNvPicPr>
          <p:nvPr/>
        </p:nvPicPr>
        <p:blipFill>
          <a:blip r:embed="rId4"/>
          <a:stretch>
            <a:fillRect/>
          </a:stretch>
        </p:blipFill>
        <p:spPr>
          <a:xfrm>
            <a:off x="5881354" y="4432310"/>
            <a:ext cx="2539611" cy="1692651"/>
          </a:xfrm>
          <a:prstGeom prst="rect">
            <a:avLst/>
          </a:prstGeom>
        </p:spPr>
      </p:pic>
      <p:sp>
        <p:nvSpPr>
          <p:cNvPr id="7" name="TextBox 6"/>
          <p:cNvSpPr txBox="1"/>
          <p:nvPr/>
        </p:nvSpPr>
        <p:spPr>
          <a:xfrm>
            <a:off x="5881354" y="3909090"/>
            <a:ext cx="2583011" cy="523220"/>
          </a:xfrm>
          <a:prstGeom prst="rect">
            <a:avLst/>
          </a:prstGeom>
          <a:noFill/>
        </p:spPr>
        <p:txBody>
          <a:bodyPr wrap="square" rtlCol="0">
            <a:spAutoFit/>
          </a:bodyPr>
          <a:lstStyle/>
          <a:p>
            <a:r>
              <a:rPr lang="en-US" sz="1400" dirty="0" smtClean="0"/>
              <a:t>Amputating Knife </a:t>
            </a:r>
          </a:p>
          <a:p>
            <a:r>
              <a:rPr lang="en-US" sz="1400" dirty="0" smtClean="0"/>
              <a:t>VAFO 3552</a:t>
            </a:r>
            <a:endParaRPr lang="en-US" sz="1400" dirty="0"/>
          </a:p>
        </p:txBody>
      </p:sp>
      <p:sp>
        <p:nvSpPr>
          <p:cNvPr id="8" name="TextBox 7"/>
          <p:cNvSpPr txBox="1"/>
          <p:nvPr/>
        </p:nvSpPr>
        <p:spPr>
          <a:xfrm>
            <a:off x="5881354" y="6124961"/>
            <a:ext cx="2583011" cy="523220"/>
          </a:xfrm>
          <a:prstGeom prst="rect">
            <a:avLst/>
          </a:prstGeom>
          <a:noFill/>
        </p:spPr>
        <p:txBody>
          <a:bodyPr wrap="square" rtlCol="0">
            <a:spAutoFit/>
          </a:bodyPr>
          <a:lstStyle/>
          <a:p>
            <a:r>
              <a:rPr lang="en-US" sz="1400" dirty="0" smtClean="0"/>
              <a:t>Mortar and Pestle  </a:t>
            </a:r>
          </a:p>
          <a:p>
            <a:r>
              <a:rPr lang="en-US" sz="1400" dirty="0" smtClean="0"/>
              <a:t>VAFO 1356</a:t>
            </a:r>
            <a:endParaRPr lang="en-US" sz="1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7867"/>
            <a:ext cx="7313613" cy="868362"/>
          </a:xfrm>
        </p:spPr>
        <p:txBody>
          <a:bodyPr/>
          <a:lstStyle/>
          <a:p>
            <a:r>
              <a:rPr lang="en-US" dirty="0" smtClean="0"/>
              <a:t>Diversions and Distractions </a:t>
            </a:r>
            <a:endParaRPr lang="en-US" dirty="0"/>
          </a:p>
        </p:txBody>
      </p:sp>
      <p:sp>
        <p:nvSpPr>
          <p:cNvPr id="3" name="Content Placeholder 2"/>
          <p:cNvSpPr>
            <a:spLocks noGrp="1"/>
          </p:cNvSpPr>
          <p:nvPr>
            <p:ph idx="1"/>
          </p:nvPr>
        </p:nvSpPr>
        <p:spPr>
          <a:xfrm>
            <a:off x="0" y="1156230"/>
            <a:ext cx="4707467" cy="5701770"/>
          </a:xfrm>
        </p:spPr>
        <p:txBody>
          <a:bodyPr>
            <a:normAutofit/>
          </a:bodyPr>
          <a:lstStyle/>
          <a:p>
            <a:r>
              <a:rPr lang="en-US" dirty="0" smtClean="0"/>
              <a:t>Soldiers brought to objects to Valley Forge that helped to make life bearable and, in some cases, enjoyable. </a:t>
            </a:r>
          </a:p>
          <a:p>
            <a:r>
              <a:rPr lang="en-US" dirty="0" smtClean="0"/>
              <a:t>Small items carried in haversacks, such as cards, dominos, and dice,  were taken out in idle or lonely moments. </a:t>
            </a:r>
          </a:p>
          <a:p>
            <a:r>
              <a:rPr lang="en-US" dirty="0" smtClean="0"/>
              <a:t>Sporting events and theatrical performances lifted morale.</a:t>
            </a:r>
          </a:p>
        </p:txBody>
      </p:sp>
      <p:pic>
        <p:nvPicPr>
          <p:cNvPr id="4" name="Picture 3" descr="WarGames11x14.jpg"/>
          <p:cNvPicPr>
            <a:picLocks noChangeAspect="1"/>
          </p:cNvPicPr>
          <p:nvPr/>
        </p:nvPicPr>
        <p:blipFill>
          <a:blip r:embed="rId2"/>
          <a:stretch>
            <a:fillRect/>
          </a:stretch>
        </p:blipFill>
        <p:spPr>
          <a:xfrm>
            <a:off x="4859866" y="1410229"/>
            <a:ext cx="4284134" cy="3364831"/>
          </a:xfrm>
          <a:prstGeom prst="rect">
            <a:avLst/>
          </a:prstGeom>
        </p:spPr>
      </p:pic>
      <p:sp>
        <p:nvSpPr>
          <p:cNvPr id="5" name="TextBox 4"/>
          <p:cNvSpPr txBox="1"/>
          <p:nvPr/>
        </p:nvSpPr>
        <p:spPr>
          <a:xfrm>
            <a:off x="5334000" y="4775060"/>
            <a:ext cx="3572933" cy="523220"/>
          </a:xfrm>
          <a:prstGeom prst="rect">
            <a:avLst/>
          </a:prstGeom>
          <a:noFill/>
        </p:spPr>
        <p:txBody>
          <a:bodyPr wrap="square" rtlCol="0">
            <a:spAutoFit/>
          </a:bodyPr>
          <a:lstStyle/>
          <a:p>
            <a:r>
              <a:rPr lang="en-US" sz="1400" dirty="0" smtClean="0"/>
              <a:t>War Games </a:t>
            </a:r>
          </a:p>
          <a:p>
            <a:r>
              <a:rPr lang="en-US" sz="1400" dirty="0" smtClean="0"/>
              <a:t>Courtesy of Valley Forge National Historic Park </a:t>
            </a:r>
            <a:endParaRPr lang="en-US" sz="1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69057"/>
            <a:ext cx="7313613" cy="868362"/>
          </a:xfrm>
        </p:spPr>
        <p:txBody>
          <a:bodyPr/>
          <a:lstStyle/>
          <a:p>
            <a:r>
              <a:rPr lang="en-US" dirty="0" smtClean="0"/>
              <a:t>Diversions and Distractions </a:t>
            </a:r>
            <a:endParaRPr lang="en-US" dirty="0"/>
          </a:p>
        </p:txBody>
      </p:sp>
      <p:sp>
        <p:nvSpPr>
          <p:cNvPr id="3" name="Content Placeholder 2"/>
          <p:cNvSpPr>
            <a:spLocks noGrp="1"/>
          </p:cNvSpPr>
          <p:nvPr>
            <p:ph idx="1"/>
          </p:nvPr>
        </p:nvSpPr>
        <p:spPr>
          <a:xfrm>
            <a:off x="270934" y="937419"/>
            <a:ext cx="5096933" cy="5920581"/>
          </a:xfrm>
        </p:spPr>
        <p:txBody>
          <a:bodyPr>
            <a:normAutofit fontScale="92500" lnSpcReduction="10000"/>
          </a:bodyPr>
          <a:lstStyle/>
          <a:p>
            <a:r>
              <a:rPr lang="en-US" dirty="0" smtClean="0"/>
              <a:t>Simple musical instruments like tin whistles and jaw harps added much-needed melodies to the daily drudgery of building and maintaining a fortified log city. </a:t>
            </a:r>
          </a:p>
          <a:p>
            <a:r>
              <a:rPr lang="en-US" dirty="0" smtClean="0"/>
              <a:t>Soldiers also read to pass the hours, and occasionally played group sports such as wicket and other ball games to build </a:t>
            </a:r>
            <a:r>
              <a:rPr lang="en-US" dirty="0" err="1" smtClean="0"/>
              <a:t>comradery</a:t>
            </a:r>
            <a:r>
              <a:rPr lang="en-US" dirty="0" smtClean="0"/>
              <a:t>.</a:t>
            </a:r>
          </a:p>
          <a:p>
            <a:r>
              <a:rPr lang="en-US" dirty="0" smtClean="0"/>
              <a:t>Officers in particular enjoyed an active social life. Civilians came to visit. Bachelor officers held dinner parties. Officers joined in theatrical performances with the enlisted men. A few officers' wives, including Martha Washington, gathered to socialize and sew.</a:t>
            </a:r>
          </a:p>
          <a:p>
            <a:endParaRPr lang="en-US" dirty="0"/>
          </a:p>
        </p:txBody>
      </p:sp>
      <p:pic>
        <p:nvPicPr>
          <p:cNvPr id="5" name="Picture 4"/>
          <p:cNvPicPr>
            <a:picLocks noChangeAspect="1"/>
          </p:cNvPicPr>
          <p:nvPr/>
        </p:nvPicPr>
        <p:blipFill>
          <a:blip r:embed="rId2"/>
          <a:stretch>
            <a:fillRect/>
          </a:stretch>
        </p:blipFill>
        <p:spPr>
          <a:xfrm>
            <a:off x="5731262" y="937419"/>
            <a:ext cx="3117051" cy="2044785"/>
          </a:xfrm>
          <a:prstGeom prst="rect">
            <a:avLst/>
          </a:prstGeom>
        </p:spPr>
      </p:pic>
      <p:pic>
        <p:nvPicPr>
          <p:cNvPr id="6" name="Picture 5"/>
          <p:cNvPicPr>
            <a:picLocks noChangeAspect="1"/>
          </p:cNvPicPr>
          <p:nvPr/>
        </p:nvPicPr>
        <p:blipFill>
          <a:blip r:embed="rId3"/>
          <a:stretch>
            <a:fillRect/>
          </a:stretch>
        </p:blipFill>
        <p:spPr>
          <a:xfrm>
            <a:off x="5731262" y="3696489"/>
            <a:ext cx="3117051" cy="2462182"/>
          </a:xfrm>
          <a:prstGeom prst="rect">
            <a:avLst/>
          </a:prstGeom>
        </p:spPr>
      </p:pic>
      <p:sp>
        <p:nvSpPr>
          <p:cNvPr id="7" name="TextBox 6"/>
          <p:cNvSpPr txBox="1"/>
          <p:nvPr/>
        </p:nvSpPr>
        <p:spPr>
          <a:xfrm>
            <a:off x="5936093" y="2982204"/>
            <a:ext cx="2677537" cy="738664"/>
          </a:xfrm>
          <a:prstGeom prst="rect">
            <a:avLst/>
          </a:prstGeom>
          <a:noFill/>
        </p:spPr>
        <p:txBody>
          <a:bodyPr wrap="square" rtlCol="0">
            <a:spAutoFit/>
          </a:bodyPr>
          <a:lstStyle/>
          <a:p>
            <a:r>
              <a:rPr lang="en-US" sz="1400" dirty="0" smtClean="0"/>
              <a:t>Playing Cards</a:t>
            </a:r>
          </a:p>
          <a:p>
            <a:r>
              <a:rPr lang="en-US" sz="1400" dirty="0" smtClean="0"/>
              <a:t>VAFO 1775, 1776, 1777 1778, 1779, 1780</a:t>
            </a:r>
            <a:endParaRPr lang="en-US" sz="1400" dirty="0"/>
          </a:p>
        </p:txBody>
      </p:sp>
      <p:sp>
        <p:nvSpPr>
          <p:cNvPr id="8" name="TextBox 7"/>
          <p:cNvSpPr txBox="1"/>
          <p:nvPr/>
        </p:nvSpPr>
        <p:spPr>
          <a:xfrm>
            <a:off x="5936093" y="6158671"/>
            <a:ext cx="2677537" cy="738664"/>
          </a:xfrm>
          <a:prstGeom prst="rect">
            <a:avLst/>
          </a:prstGeom>
          <a:noFill/>
        </p:spPr>
        <p:txBody>
          <a:bodyPr wrap="square" rtlCol="0">
            <a:spAutoFit/>
          </a:bodyPr>
          <a:lstStyle/>
          <a:p>
            <a:r>
              <a:rPr lang="en-US" sz="1400" dirty="0" smtClean="0"/>
              <a:t>Dice Cup/ Die</a:t>
            </a:r>
          </a:p>
          <a:p>
            <a:r>
              <a:rPr lang="en-US" sz="1400" dirty="0" smtClean="0"/>
              <a:t>VAFO 1222, 1869, 1870, 1871, 1872, 1873, 1874, 1875</a:t>
            </a:r>
            <a:endParaRPr 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3613" cy="868362"/>
          </a:xfrm>
        </p:spPr>
        <p:txBody>
          <a:bodyPr/>
          <a:lstStyle/>
          <a:p>
            <a:r>
              <a:rPr lang="en-US" dirty="0" smtClean="0"/>
              <a:t>Women in Camp</a:t>
            </a:r>
            <a:endParaRPr lang="en-US" dirty="0"/>
          </a:p>
        </p:txBody>
      </p:sp>
      <p:sp>
        <p:nvSpPr>
          <p:cNvPr id="3" name="Content Placeholder 2"/>
          <p:cNvSpPr>
            <a:spLocks noGrp="1"/>
          </p:cNvSpPr>
          <p:nvPr>
            <p:ph idx="1"/>
          </p:nvPr>
        </p:nvSpPr>
        <p:spPr>
          <a:xfrm>
            <a:off x="372533" y="1202267"/>
            <a:ext cx="4453467" cy="5317066"/>
          </a:xfrm>
        </p:spPr>
        <p:txBody>
          <a:bodyPr>
            <a:normAutofit fontScale="85000" lnSpcReduction="10000"/>
          </a:bodyPr>
          <a:lstStyle/>
          <a:p>
            <a:r>
              <a:rPr lang="en-US" dirty="0" smtClean="0"/>
              <a:t>Women and children were also present at Valley Forge.</a:t>
            </a:r>
          </a:p>
          <a:p>
            <a:r>
              <a:rPr lang="en-US" dirty="0" smtClean="0"/>
              <a:t>Throughout the American Revolution, women traveled with the army to be with their husbands, and they contributed actively to the cause. </a:t>
            </a:r>
          </a:p>
          <a:p>
            <a:r>
              <a:rPr lang="en-US" dirty="0" smtClean="0"/>
              <a:t>The women at Valley Forge included hundreds of enlisted men's wives who followed the army year round, and some general officers' wives on extended visits. </a:t>
            </a:r>
          </a:p>
          <a:p>
            <a:r>
              <a:rPr lang="en-US" dirty="0" smtClean="0"/>
              <a:t>The army compensated full-time women followers for rendering such valuable services as sewing, laundering, and nursing.</a:t>
            </a:r>
          </a:p>
        </p:txBody>
      </p:sp>
      <p:sp>
        <p:nvSpPr>
          <p:cNvPr id="5" name="TextBox 4"/>
          <p:cNvSpPr txBox="1"/>
          <p:nvPr/>
        </p:nvSpPr>
        <p:spPr>
          <a:xfrm>
            <a:off x="7701527" y="2136677"/>
            <a:ext cx="1470555" cy="1015663"/>
          </a:xfrm>
          <a:prstGeom prst="rect">
            <a:avLst/>
          </a:prstGeom>
          <a:noFill/>
        </p:spPr>
        <p:txBody>
          <a:bodyPr wrap="square" rtlCol="0">
            <a:spAutoFit/>
          </a:bodyPr>
          <a:lstStyle/>
          <a:p>
            <a:r>
              <a:rPr lang="en-US" sz="1200" dirty="0" smtClean="0"/>
              <a:t>Martha Washington </a:t>
            </a:r>
          </a:p>
          <a:p>
            <a:r>
              <a:rPr lang="en-US" sz="1200" dirty="0" smtClean="0"/>
              <a:t>Courtesy of Arlington House, The Robert E. Lee Memorial </a:t>
            </a:r>
            <a:endParaRPr lang="en-US" sz="1200" dirty="0"/>
          </a:p>
        </p:txBody>
      </p:sp>
      <p:pic>
        <p:nvPicPr>
          <p:cNvPr id="6" name="Picture 5" descr="ColonialMother&amp;Daughter.jpg"/>
          <p:cNvPicPr>
            <a:picLocks noChangeAspect="1"/>
          </p:cNvPicPr>
          <p:nvPr/>
        </p:nvPicPr>
        <p:blipFill>
          <a:blip r:embed="rId2"/>
          <a:stretch>
            <a:fillRect/>
          </a:stretch>
        </p:blipFill>
        <p:spPr>
          <a:xfrm>
            <a:off x="4854082" y="3825626"/>
            <a:ext cx="3402013" cy="2406215"/>
          </a:xfrm>
          <a:prstGeom prst="rect">
            <a:avLst/>
          </a:prstGeom>
        </p:spPr>
      </p:pic>
      <p:pic>
        <p:nvPicPr>
          <p:cNvPr id="7" name="Picture 6" descr="MARTHA_EDIT.png"/>
          <p:cNvPicPr>
            <a:picLocks noChangeAspect="1"/>
          </p:cNvPicPr>
          <p:nvPr/>
        </p:nvPicPr>
        <p:blipFill>
          <a:blip r:embed="rId3"/>
          <a:stretch>
            <a:fillRect/>
          </a:stretch>
        </p:blipFill>
        <p:spPr>
          <a:xfrm>
            <a:off x="4854082" y="868362"/>
            <a:ext cx="2847445" cy="2957264"/>
          </a:xfrm>
          <a:prstGeom prst="rect">
            <a:avLst/>
          </a:prstGeom>
        </p:spPr>
      </p:pic>
      <p:sp>
        <p:nvSpPr>
          <p:cNvPr id="8" name="TextBox 7"/>
          <p:cNvSpPr txBox="1"/>
          <p:nvPr/>
        </p:nvSpPr>
        <p:spPr>
          <a:xfrm>
            <a:off x="5317067" y="6231841"/>
            <a:ext cx="2910946" cy="646331"/>
          </a:xfrm>
          <a:prstGeom prst="rect">
            <a:avLst/>
          </a:prstGeom>
          <a:noFill/>
        </p:spPr>
        <p:txBody>
          <a:bodyPr wrap="square" rtlCol="0">
            <a:spAutoFit/>
          </a:bodyPr>
          <a:lstStyle/>
          <a:p>
            <a:r>
              <a:rPr lang="en-US" sz="1200" dirty="0" smtClean="0"/>
              <a:t>Colonial Mother and Daughter</a:t>
            </a:r>
          </a:p>
          <a:p>
            <a:r>
              <a:rPr lang="en-US" sz="1200" dirty="0" smtClean="0"/>
              <a:t>Courtesy of Valley Forge National Historic Park </a:t>
            </a:r>
            <a:endParaRPr lang="en-US"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0471"/>
            <a:ext cx="7313613" cy="1354667"/>
          </a:xfrm>
        </p:spPr>
        <p:txBody>
          <a:bodyPr/>
          <a:lstStyle/>
          <a:p>
            <a:r>
              <a:rPr lang="en-US" dirty="0" smtClean="0"/>
              <a:t>African Americans &amp; Native Americans in Camp</a:t>
            </a:r>
            <a:br>
              <a:rPr lang="en-US" dirty="0" smtClean="0"/>
            </a:br>
            <a:endParaRPr lang="en-US" dirty="0"/>
          </a:p>
        </p:txBody>
      </p:sp>
      <p:sp>
        <p:nvSpPr>
          <p:cNvPr id="3" name="Content Placeholder 2"/>
          <p:cNvSpPr>
            <a:spLocks noGrp="1"/>
          </p:cNvSpPr>
          <p:nvPr>
            <p:ph idx="1"/>
          </p:nvPr>
        </p:nvSpPr>
        <p:spPr>
          <a:xfrm>
            <a:off x="321733" y="1735138"/>
            <a:ext cx="8585200" cy="2193395"/>
          </a:xfrm>
        </p:spPr>
        <p:txBody>
          <a:bodyPr>
            <a:normAutofit fontScale="92500" lnSpcReduction="10000"/>
          </a:bodyPr>
          <a:lstStyle/>
          <a:p>
            <a:r>
              <a:rPr lang="en-US" dirty="0" smtClean="0"/>
              <a:t>The camp also included enslaved African Americans, who enlisted with both the British and Continental armies in the hopes of earning liberty and wages. </a:t>
            </a:r>
          </a:p>
          <a:p>
            <a:r>
              <a:rPr lang="en-US" dirty="0" smtClean="0"/>
              <a:t>American Indians were also at the camp-- members of the Oneida nation played a significant role at Valley Forge, offering items for trade, aid, and a contingent of warriors.</a:t>
            </a:r>
          </a:p>
          <a:p>
            <a:endParaRPr lang="en-US" dirty="0"/>
          </a:p>
        </p:txBody>
      </p:sp>
      <p:pic>
        <p:nvPicPr>
          <p:cNvPr id="4" name="Picture 3" descr="ArrivalAtValleyForge.jpg"/>
          <p:cNvPicPr>
            <a:picLocks noChangeAspect="1"/>
          </p:cNvPicPr>
          <p:nvPr/>
        </p:nvPicPr>
        <p:blipFill>
          <a:blip r:embed="rId2"/>
          <a:stretch>
            <a:fillRect/>
          </a:stretch>
        </p:blipFill>
        <p:spPr>
          <a:xfrm>
            <a:off x="661194" y="3928533"/>
            <a:ext cx="3013604" cy="2027904"/>
          </a:xfrm>
          <a:prstGeom prst="rect">
            <a:avLst/>
          </a:prstGeom>
        </p:spPr>
      </p:pic>
      <p:sp>
        <p:nvSpPr>
          <p:cNvPr id="5" name="TextBox 4"/>
          <p:cNvSpPr txBox="1"/>
          <p:nvPr/>
        </p:nvSpPr>
        <p:spPr>
          <a:xfrm>
            <a:off x="661194" y="5956437"/>
            <a:ext cx="2336799" cy="738664"/>
          </a:xfrm>
          <a:prstGeom prst="rect">
            <a:avLst/>
          </a:prstGeom>
          <a:noFill/>
        </p:spPr>
        <p:txBody>
          <a:bodyPr wrap="square" rtlCol="0">
            <a:spAutoFit/>
          </a:bodyPr>
          <a:lstStyle/>
          <a:p>
            <a:r>
              <a:rPr lang="en-US" sz="1400" dirty="0" smtClean="0"/>
              <a:t>Arrival at Valley Forge </a:t>
            </a:r>
          </a:p>
          <a:p>
            <a:r>
              <a:rPr lang="en-US" sz="1400" dirty="0" smtClean="0"/>
              <a:t>Courtesy of Valley Forge National Historic Park </a:t>
            </a:r>
            <a:endParaRPr lang="en-US" sz="1400" dirty="0"/>
          </a:p>
        </p:txBody>
      </p:sp>
      <p:pic>
        <p:nvPicPr>
          <p:cNvPr id="6" name="Picture 5"/>
          <p:cNvPicPr>
            <a:picLocks noChangeAspect="1"/>
          </p:cNvPicPr>
          <p:nvPr/>
        </p:nvPicPr>
        <p:blipFill>
          <a:blip r:embed="rId3"/>
          <a:stretch>
            <a:fillRect/>
          </a:stretch>
        </p:blipFill>
        <p:spPr>
          <a:xfrm>
            <a:off x="4938363" y="3698576"/>
            <a:ext cx="2170451" cy="2996525"/>
          </a:xfrm>
          <a:prstGeom prst="rect">
            <a:avLst/>
          </a:prstGeom>
        </p:spPr>
      </p:pic>
      <p:sp>
        <p:nvSpPr>
          <p:cNvPr id="7" name="TextBox 6"/>
          <p:cNvSpPr txBox="1"/>
          <p:nvPr/>
        </p:nvSpPr>
        <p:spPr>
          <a:xfrm>
            <a:off x="7143737" y="4480854"/>
            <a:ext cx="2168552" cy="738664"/>
          </a:xfrm>
          <a:prstGeom prst="rect">
            <a:avLst/>
          </a:prstGeom>
          <a:noFill/>
        </p:spPr>
        <p:txBody>
          <a:bodyPr wrap="square" rtlCol="0">
            <a:spAutoFit/>
          </a:bodyPr>
          <a:lstStyle/>
          <a:p>
            <a:r>
              <a:rPr lang="en-US" sz="1400" dirty="0" smtClean="0"/>
              <a:t>Patriots of African Descent Memorial, Valley Forge National Historic Park </a:t>
            </a:r>
            <a:endParaRPr lang="en-US"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Training the Army </a:t>
            </a:r>
            <a:endParaRPr lang="en-US" dirty="0"/>
          </a:p>
        </p:txBody>
      </p:sp>
      <p:sp>
        <p:nvSpPr>
          <p:cNvPr id="3" name="Content Placeholder 2"/>
          <p:cNvSpPr>
            <a:spLocks noGrp="1"/>
          </p:cNvSpPr>
          <p:nvPr>
            <p:ph idx="1"/>
          </p:nvPr>
        </p:nvSpPr>
        <p:spPr>
          <a:xfrm>
            <a:off x="355600" y="1371599"/>
            <a:ext cx="8517467" cy="5266267"/>
          </a:xfrm>
        </p:spPr>
        <p:txBody>
          <a:bodyPr/>
          <a:lstStyle/>
          <a:p>
            <a:r>
              <a:rPr lang="en-US" dirty="0" smtClean="0"/>
              <a:t>Before the Valley Forge encampment, military training had been administered from several different field manuals resulting in an inefficient and undisciplined army. </a:t>
            </a:r>
          </a:p>
          <a:p>
            <a:r>
              <a:rPr lang="en-US" dirty="0" smtClean="0"/>
              <a:t>General Baron </a:t>
            </a:r>
            <a:r>
              <a:rPr lang="en-US" dirty="0" err="1" smtClean="0"/>
              <a:t>FriedrichVon</a:t>
            </a:r>
            <a:r>
              <a:rPr lang="en-US" dirty="0" smtClean="0"/>
              <a:t> Steuben, a former Prussian military officer) was given the task of training the Continental Army.</a:t>
            </a:r>
          </a:p>
          <a:p>
            <a:pPr lvl="1"/>
            <a:r>
              <a:rPr lang="en-US" dirty="0" smtClean="0"/>
              <a:t>He first trained a company of 120 men who in turn trained other companies, resulting in uniformity of military practice and tactics in the entire army.</a:t>
            </a:r>
          </a:p>
          <a:p>
            <a:r>
              <a:rPr lang="en-US" dirty="0" smtClean="0"/>
              <a:t>In 1779, General Von Steuben would write and publish his own drill manual, </a:t>
            </a:r>
            <a:r>
              <a:rPr lang="en-US" i="1" dirty="0" smtClean="0"/>
              <a:t>Regulations on the Order and Discipline of the Troops of the United States, </a:t>
            </a:r>
            <a:r>
              <a:rPr lang="en-US" dirty="0" smtClean="0"/>
              <a:t>which was widely circulated throughout the Continental forces. </a:t>
            </a:r>
            <a:endParaRPr lang="en-US" i="1" dirty="0" smtClean="0"/>
          </a:p>
          <a:p>
            <a:pPr lvl="1"/>
            <a:endParaRPr lang="en-US" dirty="0" smtClean="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Training the Army</a:t>
            </a:r>
            <a:endParaRPr lang="en-US" dirty="0"/>
          </a:p>
        </p:txBody>
      </p:sp>
      <p:pic>
        <p:nvPicPr>
          <p:cNvPr id="4" name="Picture 3" descr="InTheLineOfFire12x18EPSON.jpg"/>
          <p:cNvPicPr>
            <a:picLocks noChangeAspect="1"/>
          </p:cNvPicPr>
          <p:nvPr/>
        </p:nvPicPr>
        <p:blipFill>
          <a:blip r:embed="rId2"/>
          <a:stretch>
            <a:fillRect/>
          </a:stretch>
        </p:blipFill>
        <p:spPr>
          <a:xfrm>
            <a:off x="914400" y="937419"/>
            <a:ext cx="3944938" cy="2551881"/>
          </a:xfrm>
          <a:prstGeom prst="rect">
            <a:avLst/>
          </a:prstGeom>
        </p:spPr>
      </p:pic>
      <p:pic>
        <p:nvPicPr>
          <p:cNvPr id="6" name="Picture 5" descr="Silence!.jpg"/>
          <p:cNvPicPr>
            <a:picLocks noChangeAspect="1"/>
          </p:cNvPicPr>
          <p:nvPr/>
        </p:nvPicPr>
        <p:blipFill>
          <a:blip r:embed="rId3"/>
          <a:stretch>
            <a:fillRect/>
          </a:stretch>
        </p:blipFill>
        <p:spPr>
          <a:xfrm>
            <a:off x="4537603" y="3706706"/>
            <a:ext cx="4183063" cy="2941216"/>
          </a:xfrm>
          <a:prstGeom prst="rect">
            <a:avLst/>
          </a:prstGeom>
        </p:spPr>
      </p:pic>
      <p:sp>
        <p:nvSpPr>
          <p:cNvPr id="10" name="TextBox 9"/>
          <p:cNvSpPr txBox="1"/>
          <p:nvPr/>
        </p:nvSpPr>
        <p:spPr>
          <a:xfrm>
            <a:off x="4859338" y="1710267"/>
            <a:ext cx="3759200" cy="523220"/>
          </a:xfrm>
          <a:prstGeom prst="rect">
            <a:avLst/>
          </a:prstGeom>
          <a:noFill/>
        </p:spPr>
        <p:txBody>
          <a:bodyPr wrap="square" rtlCol="0">
            <a:spAutoFit/>
          </a:bodyPr>
          <a:lstStyle/>
          <a:p>
            <a:r>
              <a:rPr lang="en-US" sz="1400" dirty="0" smtClean="0"/>
              <a:t>In the Line of Fire </a:t>
            </a:r>
          </a:p>
          <a:p>
            <a:r>
              <a:rPr lang="en-US" sz="1400" dirty="0" smtClean="0"/>
              <a:t>Courtesy of Valley Forge National Historic Park </a:t>
            </a:r>
            <a:endParaRPr lang="en-US" sz="1400" dirty="0"/>
          </a:p>
        </p:txBody>
      </p:sp>
      <p:sp>
        <p:nvSpPr>
          <p:cNvPr id="11" name="TextBox 10"/>
          <p:cNvSpPr txBox="1"/>
          <p:nvPr/>
        </p:nvSpPr>
        <p:spPr>
          <a:xfrm>
            <a:off x="778403" y="4848311"/>
            <a:ext cx="3759200" cy="523220"/>
          </a:xfrm>
          <a:prstGeom prst="rect">
            <a:avLst/>
          </a:prstGeom>
          <a:noFill/>
        </p:spPr>
        <p:txBody>
          <a:bodyPr wrap="square" rtlCol="0">
            <a:spAutoFit/>
          </a:bodyPr>
          <a:lstStyle/>
          <a:p>
            <a:pPr algn="r"/>
            <a:r>
              <a:rPr lang="en-US" sz="1400" dirty="0" smtClean="0"/>
              <a:t>Silence!</a:t>
            </a:r>
          </a:p>
          <a:p>
            <a:pPr algn="r"/>
            <a:r>
              <a:rPr lang="en-US" sz="1400" dirty="0" smtClean="0"/>
              <a:t>Courtesy of Valley Forge National Historic Park </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7867"/>
            <a:ext cx="7313613" cy="868362"/>
          </a:xfrm>
        </p:spPr>
        <p:txBody>
          <a:bodyPr/>
          <a:lstStyle/>
          <a:p>
            <a:r>
              <a:rPr lang="en-US" dirty="0" smtClean="0"/>
              <a:t>Why Valley Forge?</a:t>
            </a:r>
            <a:endParaRPr lang="en-US" dirty="0"/>
          </a:p>
        </p:txBody>
      </p:sp>
      <p:sp>
        <p:nvSpPr>
          <p:cNvPr id="3" name="Content Placeholder 2"/>
          <p:cNvSpPr>
            <a:spLocks noGrp="1"/>
          </p:cNvSpPr>
          <p:nvPr>
            <p:ph idx="1"/>
          </p:nvPr>
        </p:nvSpPr>
        <p:spPr>
          <a:xfrm>
            <a:off x="355600" y="1156229"/>
            <a:ext cx="8517467" cy="5481638"/>
          </a:xfrm>
        </p:spPr>
        <p:txBody>
          <a:bodyPr>
            <a:normAutofit fontScale="92500"/>
          </a:bodyPr>
          <a:lstStyle/>
          <a:p>
            <a:r>
              <a:rPr lang="en-US" dirty="0" smtClean="0"/>
              <a:t>During the last days of 1777, General Washington and the Continental Army were engaging British troops at the Battle of White Marsh, in and around Whitemarsh Township, Pennsylvania, outside of Philadelphia. </a:t>
            </a:r>
          </a:p>
          <a:p>
            <a:r>
              <a:rPr lang="en-US" dirty="0" smtClean="0"/>
              <a:t>As winter set in, the British forces retreated to their headquarters in Philadelphia. </a:t>
            </a:r>
          </a:p>
          <a:p>
            <a:r>
              <a:rPr lang="en-US" dirty="0" smtClean="0"/>
              <a:t>Washington and the Continental Army would spend the winter of 1777-1778 camped at </a:t>
            </a:r>
            <a:r>
              <a:rPr lang="en-US" b="1" dirty="0" smtClean="0"/>
              <a:t>Valley Forge</a:t>
            </a:r>
            <a:r>
              <a:rPr lang="en-US" dirty="0" smtClean="0"/>
              <a:t>, Pennsylvania, 25 miles northeast of Philadelphia.</a:t>
            </a:r>
          </a:p>
          <a:p>
            <a:pPr lvl="1"/>
            <a:r>
              <a:rPr lang="en-US" dirty="0" smtClean="0"/>
              <a:t>The area was close enough to Philadelphia to maintain pressure on the enemy, yet far enough away to prevent surprise attack. </a:t>
            </a:r>
          </a:p>
          <a:p>
            <a:pPr lvl="1"/>
            <a:r>
              <a:rPr lang="en-US" dirty="0" smtClean="0"/>
              <a:t>From here, the Continental Army secured outlying parts of the state where wary citizens, precious military stores, and the Continental Congress (located in York, PA) all needed protection from the British.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The Turning Point of the War </a:t>
            </a:r>
            <a:endParaRPr lang="en-US" dirty="0"/>
          </a:p>
        </p:txBody>
      </p:sp>
      <p:sp>
        <p:nvSpPr>
          <p:cNvPr id="3" name="Content Placeholder 2"/>
          <p:cNvSpPr>
            <a:spLocks noGrp="1"/>
          </p:cNvSpPr>
          <p:nvPr>
            <p:ph idx="1"/>
          </p:nvPr>
        </p:nvSpPr>
        <p:spPr>
          <a:xfrm>
            <a:off x="321733" y="1202267"/>
            <a:ext cx="8585199" cy="5215467"/>
          </a:xfrm>
        </p:spPr>
        <p:txBody>
          <a:bodyPr>
            <a:normAutofit lnSpcReduction="10000"/>
          </a:bodyPr>
          <a:lstStyle/>
          <a:p>
            <a:r>
              <a:rPr lang="en-US" dirty="0" smtClean="0"/>
              <a:t>After a difficult winter, the army at Valley Forge found out that France had signed a treaty with the Thirteen Colonies and would be sending military and monetary aid. </a:t>
            </a:r>
          </a:p>
          <a:p>
            <a:r>
              <a:rPr lang="en-US" dirty="0" smtClean="0"/>
              <a:t>On June 19, 1778, six months after they had arrived, the Continental Army marched on Philadelphia and reclaimed the city. </a:t>
            </a:r>
          </a:p>
          <a:p>
            <a:r>
              <a:rPr lang="en-US" dirty="0" smtClean="0"/>
              <a:t>The army would pursue the retreating British and engage them at the Battle of Monmouth on June 28</a:t>
            </a:r>
            <a:r>
              <a:rPr lang="en-US" baseline="30000" dirty="0" smtClean="0"/>
              <a:t>th</a:t>
            </a:r>
            <a:r>
              <a:rPr lang="en-US" dirty="0" smtClean="0"/>
              <a:t>.</a:t>
            </a:r>
          </a:p>
          <a:p>
            <a:pPr lvl="1"/>
            <a:r>
              <a:rPr lang="en-US" dirty="0" smtClean="0"/>
              <a:t>Although the outcome was indecisive, the colonial newspapers heralded it as an American victory. </a:t>
            </a:r>
          </a:p>
          <a:p>
            <a:r>
              <a:rPr lang="en-US" dirty="0" smtClean="0"/>
              <a:t>Because of the training of Von Steuben, the Continental Army had finally shown their ability to stand up to the British military force. </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2267" y="5400676"/>
            <a:ext cx="7313613" cy="868362"/>
          </a:xfrm>
        </p:spPr>
        <p:txBody>
          <a:bodyPr/>
          <a:lstStyle/>
          <a:p>
            <a:r>
              <a:rPr lang="en-US" sz="1400" dirty="0" smtClean="0"/>
              <a:t>Encampment at Valley Forge, 1778</a:t>
            </a:r>
            <a:br>
              <a:rPr lang="en-US" sz="1400" dirty="0" smtClean="0"/>
            </a:br>
            <a:r>
              <a:rPr lang="en-US" sz="1400" dirty="0" smtClean="0"/>
              <a:t>By, George W. Boynton (1830 engraving)</a:t>
            </a:r>
            <a:endParaRPr lang="en-US" sz="1400" dirty="0"/>
          </a:p>
        </p:txBody>
      </p:sp>
      <p:pic>
        <p:nvPicPr>
          <p:cNvPr id="5" name="Picture 4"/>
          <p:cNvPicPr>
            <a:picLocks noChangeAspect="1"/>
          </p:cNvPicPr>
          <p:nvPr/>
        </p:nvPicPr>
        <p:blipFill>
          <a:blip r:embed="rId2"/>
          <a:stretch>
            <a:fillRect/>
          </a:stretch>
        </p:blipFill>
        <p:spPr>
          <a:xfrm>
            <a:off x="643467" y="503238"/>
            <a:ext cx="7960280" cy="489743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Camp</a:t>
            </a:r>
            <a:endParaRPr lang="en-US" dirty="0"/>
          </a:p>
        </p:txBody>
      </p:sp>
      <p:sp>
        <p:nvSpPr>
          <p:cNvPr id="4" name="Content Placeholder 3"/>
          <p:cNvSpPr>
            <a:spLocks noGrp="1"/>
          </p:cNvSpPr>
          <p:nvPr>
            <p:ph sz="half" idx="1"/>
          </p:nvPr>
        </p:nvSpPr>
        <p:spPr>
          <a:xfrm>
            <a:off x="338667" y="1735139"/>
            <a:ext cx="4555066" cy="4801128"/>
          </a:xfrm>
        </p:spPr>
        <p:txBody>
          <a:bodyPr/>
          <a:lstStyle/>
          <a:p>
            <a:r>
              <a:rPr lang="en-US" dirty="0" smtClean="0"/>
              <a:t>To maintain the army through the winter, soldiers needed shelter.</a:t>
            </a:r>
          </a:p>
          <a:p>
            <a:r>
              <a:rPr lang="en-US" dirty="0" smtClean="0"/>
              <a:t>Engineers laid out camp huts in parallel lines.</a:t>
            </a:r>
          </a:p>
          <a:p>
            <a:r>
              <a:rPr lang="en-US" dirty="0" smtClean="0"/>
              <a:t>Officers divided the men into squads, provided them with tools, and gave them precise instructions for the construction of the huts. </a:t>
            </a:r>
          </a:p>
          <a:p>
            <a:pPr lvl="1"/>
            <a:r>
              <a:rPr lang="en-US" dirty="0" smtClean="0"/>
              <a:t>Each hut required roughly 80 logs.</a:t>
            </a:r>
          </a:p>
          <a:p>
            <a:pPr lvl="1"/>
            <a:r>
              <a:rPr lang="en-US" dirty="0" smtClean="0"/>
              <a:t>By the end of the encampment nearly 2,000 huts were built. </a:t>
            </a:r>
            <a:endParaRPr lang="en-US" dirty="0"/>
          </a:p>
        </p:txBody>
      </p:sp>
      <p:pic>
        <p:nvPicPr>
          <p:cNvPr id="6" name="Picture 5" descr="HutBuilder.jpg"/>
          <p:cNvPicPr>
            <a:picLocks noChangeAspect="1"/>
          </p:cNvPicPr>
          <p:nvPr/>
        </p:nvPicPr>
        <p:blipFill>
          <a:blip r:embed="rId2"/>
          <a:stretch>
            <a:fillRect/>
          </a:stretch>
        </p:blipFill>
        <p:spPr>
          <a:xfrm>
            <a:off x="4923985" y="1371600"/>
            <a:ext cx="3862658" cy="2675695"/>
          </a:xfrm>
          <a:prstGeom prst="rect">
            <a:avLst/>
          </a:prstGeom>
        </p:spPr>
      </p:pic>
      <p:pic>
        <p:nvPicPr>
          <p:cNvPr id="8" name="Picture 7"/>
          <p:cNvPicPr>
            <a:picLocks noChangeAspect="1"/>
          </p:cNvPicPr>
          <p:nvPr/>
        </p:nvPicPr>
        <p:blipFill>
          <a:blip r:embed="rId3"/>
          <a:stretch>
            <a:fillRect/>
          </a:stretch>
        </p:blipFill>
        <p:spPr>
          <a:xfrm>
            <a:off x="4923985" y="4047295"/>
            <a:ext cx="3531914" cy="257638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69057"/>
            <a:ext cx="7313613" cy="868362"/>
          </a:xfrm>
        </p:spPr>
        <p:txBody>
          <a:bodyPr/>
          <a:lstStyle/>
          <a:p>
            <a:r>
              <a:rPr lang="en-US" dirty="0" smtClean="0"/>
              <a:t>Defending the Camp</a:t>
            </a:r>
            <a:endParaRPr lang="en-US" dirty="0"/>
          </a:p>
        </p:txBody>
      </p:sp>
      <p:sp>
        <p:nvSpPr>
          <p:cNvPr id="6" name="Content Placeholder 5"/>
          <p:cNvSpPr>
            <a:spLocks noGrp="1"/>
          </p:cNvSpPr>
          <p:nvPr>
            <p:ph idx="1"/>
          </p:nvPr>
        </p:nvSpPr>
        <p:spPr>
          <a:xfrm>
            <a:off x="254000" y="937420"/>
            <a:ext cx="3842731" cy="5669090"/>
          </a:xfrm>
        </p:spPr>
        <p:txBody>
          <a:bodyPr>
            <a:normAutofit fontScale="92500"/>
          </a:bodyPr>
          <a:lstStyle/>
          <a:p>
            <a:r>
              <a:rPr lang="en-US" dirty="0" smtClean="0"/>
              <a:t>Pickets were posted around the perimeter of camp. </a:t>
            </a:r>
          </a:p>
          <a:p>
            <a:r>
              <a:rPr lang="en-US" dirty="0" smtClean="0"/>
              <a:t>Different passwords and countersigns were issued each day.</a:t>
            </a:r>
          </a:p>
          <a:p>
            <a:r>
              <a:rPr lang="en-US" dirty="0" smtClean="0"/>
              <a:t>Inner and outer lines of defensive works provided security. </a:t>
            </a:r>
          </a:p>
          <a:p>
            <a:r>
              <a:rPr lang="en-US" dirty="0" smtClean="0"/>
              <a:t>Four guarded roads led out of camp, and Sullivan's bridge offered an escape route to the north in case the British attacked.</a:t>
            </a:r>
            <a:endParaRPr lang="en-US" dirty="0"/>
          </a:p>
        </p:txBody>
      </p:sp>
      <p:pic>
        <p:nvPicPr>
          <p:cNvPr id="4" name="Picture 3"/>
          <p:cNvPicPr>
            <a:picLocks noChangeAspect="1"/>
          </p:cNvPicPr>
          <p:nvPr/>
        </p:nvPicPr>
        <p:blipFill>
          <a:blip r:embed="rId2"/>
          <a:stretch>
            <a:fillRect/>
          </a:stretch>
        </p:blipFill>
        <p:spPr>
          <a:xfrm>
            <a:off x="4096731" y="1880132"/>
            <a:ext cx="5047269" cy="3650858"/>
          </a:xfrm>
          <a:prstGeom prst="rect">
            <a:avLst/>
          </a:prstGeom>
        </p:spPr>
      </p:pic>
      <p:sp>
        <p:nvSpPr>
          <p:cNvPr id="10" name="Freeform 9"/>
          <p:cNvSpPr/>
          <p:nvPr/>
        </p:nvSpPr>
        <p:spPr>
          <a:xfrm>
            <a:off x="7121117" y="3110625"/>
            <a:ext cx="684998" cy="492011"/>
          </a:xfrm>
          <a:custGeom>
            <a:avLst/>
            <a:gdLst>
              <a:gd name="connsiteX0" fmla="*/ 0 w 684998"/>
              <a:gd name="connsiteY0" fmla="*/ 214034 h 492011"/>
              <a:gd name="connsiteX1" fmla="*/ 28542 w 684998"/>
              <a:gd name="connsiteY1" fmla="*/ 128420 h 492011"/>
              <a:gd name="connsiteX2" fmla="*/ 156979 w 684998"/>
              <a:gd name="connsiteY2" fmla="*/ 42806 h 492011"/>
              <a:gd name="connsiteX3" fmla="*/ 199791 w 684998"/>
              <a:gd name="connsiteY3" fmla="*/ 14269 h 492011"/>
              <a:gd name="connsiteX4" fmla="*/ 299687 w 684998"/>
              <a:gd name="connsiteY4" fmla="*/ 0 h 492011"/>
              <a:gd name="connsiteX5" fmla="*/ 542290 w 684998"/>
              <a:gd name="connsiteY5" fmla="*/ 14269 h 492011"/>
              <a:gd name="connsiteX6" fmla="*/ 599373 w 684998"/>
              <a:gd name="connsiteY6" fmla="*/ 85613 h 492011"/>
              <a:gd name="connsiteX7" fmla="*/ 642185 w 684998"/>
              <a:gd name="connsiteY7" fmla="*/ 99882 h 492011"/>
              <a:gd name="connsiteX8" fmla="*/ 684998 w 684998"/>
              <a:gd name="connsiteY8" fmla="*/ 128420 h 492011"/>
              <a:gd name="connsiteX9" fmla="*/ 670727 w 684998"/>
              <a:gd name="connsiteY9" fmla="*/ 228302 h 492011"/>
              <a:gd name="connsiteX10" fmla="*/ 656456 w 684998"/>
              <a:gd name="connsiteY10" fmla="*/ 285378 h 492011"/>
              <a:gd name="connsiteX11" fmla="*/ 513748 w 684998"/>
              <a:gd name="connsiteY11" fmla="*/ 370992 h 492011"/>
              <a:gd name="connsiteX12" fmla="*/ 456665 w 684998"/>
              <a:gd name="connsiteY12" fmla="*/ 385261 h 492011"/>
              <a:gd name="connsiteX13" fmla="*/ 399582 w 684998"/>
              <a:gd name="connsiteY13" fmla="*/ 413798 h 492011"/>
              <a:gd name="connsiteX14" fmla="*/ 356770 w 684998"/>
              <a:gd name="connsiteY14" fmla="*/ 428067 h 492011"/>
              <a:gd name="connsiteX15" fmla="*/ 42813 w 684998"/>
              <a:gd name="connsiteY15" fmla="*/ 370992 h 492011"/>
              <a:gd name="connsiteX16" fmla="*/ 28542 w 684998"/>
              <a:gd name="connsiteY16" fmla="*/ 328185 h 492011"/>
              <a:gd name="connsiteX17" fmla="*/ 42813 w 684998"/>
              <a:gd name="connsiteY17" fmla="*/ 156958 h 492011"/>
              <a:gd name="connsiteX18" fmla="*/ 42813 w 684998"/>
              <a:gd name="connsiteY18" fmla="*/ 156958 h 4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4998" h="492011">
                <a:moveTo>
                  <a:pt x="0" y="214034"/>
                </a:moveTo>
                <a:cubicBezTo>
                  <a:pt x="9514" y="185496"/>
                  <a:pt x="3511" y="145105"/>
                  <a:pt x="28542" y="128420"/>
                </a:cubicBezTo>
                <a:lnTo>
                  <a:pt x="156979" y="42806"/>
                </a:lnTo>
                <a:cubicBezTo>
                  <a:pt x="171250" y="33294"/>
                  <a:pt x="182813" y="16694"/>
                  <a:pt x="199791" y="14269"/>
                </a:cubicBezTo>
                <a:lnTo>
                  <a:pt x="299687" y="0"/>
                </a:lnTo>
                <a:cubicBezTo>
                  <a:pt x="380555" y="4756"/>
                  <a:pt x="462179" y="2254"/>
                  <a:pt x="542290" y="14269"/>
                </a:cubicBezTo>
                <a:cubicBezTo>
                  <a:pt x="616827" y="25448"/>
                  <a:pt x="562831" y="49075"/>
                  <a:pt x="599373" y="85613"/>
                </a:cubicBezTo>
                <a:cubicBezTo>
                  <a:pt x="610010" y="96249"/>
                  <a:pt x="628730" y="93156"/>
                  <a:pt x="642185" y="99882"/>
                </a:cubicBezTo>
                <a:cubicBezTo>
                  <a:pt x="657526" y="107551"/>
                  <a:pt x="670727" y="118907"/>
                  <a:pt x="684998" y="128420"/>
                </a:cubicBezTo>
                <a:cubicBezTo>
                  <a:pt x="680241" y="161714"/>
                  <a:pt x="676744" y="195213"/>
                  <a:pt x="670727" y="228302"/>
                </a:cubicBezTo>
                <a:cubicBezTo>
                  <a:pt x="667218" y="247597"/>
                  <a:pt x="669371" y="270620"/>
                  <a:pt x="656456" y="285378"/>
                </a:cubicBezTo>
                <a:cubicBezTo>
                  <a:pt x="640246" y="303902"/>
                  <a:pt x="547485" y="358342"/>
                  <a:pt x="513748" y="370992"/>
                </a:cubicBezTo>
                <a:cubicBezTo>
                  <a:pt x="495383" y="377878"/>
                  <a:pt x="475030" y="378375"/>
                  <a:pt x="456665" y="385261"/>
                </a:cubicBezTo>
                <a:cubicBezTo>
                  <a:pt x="436746" y="392729"/>
                  <a:pt x="419135" y="405419"/>
                  <a:pt x="399582" y="413798"/>
                </a:cubicBezTo>
                <a:cubicBezTo>
                  <a:pt x="385756" y="419723"/>
                  <a:pt x="371041" y="423311"/>
                  <a:pt x="356770" y="428067"/>
                </a:cubicBezTo>
                <a:cubicBezTo>
                  <a:pt x="170138" y="418737"/>
                  <a:pt x="103330" y="492011"/>
                  <a:pt x="42813" y="370992"/>
                </a:cubicBezTo>
                <a:cubicBezTo>
                  <a:pt x="36086" y="357539"/>
                  <a:pt x="33299" y="342454"/>
                  <a:pt x="28542" y="328185"/>
                </a:cubicBezTo>
                <a:lnTo>
                  <a:pt x="42813" y="156958"/>
                </a:lnTo>
                <a:lnTo>
                  <a:pt x="42813" y="156958"/>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6650182" y="3417804"/>
            <a:ext cx="727809" cy="377729"/>
          </a:xfrm>
          <a:custGeom>
            <a:avLst/>
            <a:gdLst>
              <a:gd name="connsiteX0" fmla="*/ 342498 w 727809"/>
              <a:gd name="connsiteY0" fmla="*/ 92350 h 377729"/>
              <a:gd name="connsiteX1" fmla="*/ 0 w 727809"/>
              <a:gd name="connsiteY1" fmla="*/ 192233 h 377729"/>
              <a:gd name="connsiteX2" fmla="*/ 14271 w 727809"/>
              <a:gd name="connsiteY2" fmla="*/ 277846 h 377729"/>
              <a:gd name="connsiteX3" fmla="*/ 57083 w 727809"/>
              <a:gd name="connsiteY3" fmla="*/ 306384 h 377729"/>
              <a:gd name="connsiteX4" fmla="*/ 171249 w 727809"/>
              <a:gd name="connsiteY4" fmla="*/ 334922 h 377729"/>
              <a:gd name="connsiteX5" fmla="*/ 256874 w 727809"/>
              <a:gd name="connsiteY5" fmla="*/ 363460 h 377729"/>
              <a:gd name="connsiteX6" fmla="*/ 299686 w 727809"/>
              <a:gd name="connsiteY6" fmla="*/ 377729 h 377729"/>
              <a:gd name="connsiteX7" fmla="*/ 642185 w 727809"/>
              <a:gd name="connsiteY7" fmla="*/ 363460 h 377729"/>
              <a:gd name="connsiteX8" fmla="*/ 684997 w 727809"/>
              <a:gd name="connsiteY8" fmla="*/ 334922 h 377729"/>
              <a:gd name="connsiteX9" fmla="*/ 727809 w 727809"/>
              <a:gd name="connsiteY9" fmla="*/ 235040 h 377729"/>
              <a:gd name="connsiteX10" fmla="*/ 713539 w 727809"/>
              <a:gd name="connsiteY10" fmla="*/ 163695 h 377729"/>
              <a:gd name="connsiteX11" fmla="*/ 627914 w 727809"/>
              <a:gd name="connsiteY11" fmla="*/ 120888 h 377729"/>
              <a:gd name="connsiteX12" fmla="*/ 485206 w 727809"/>
              <a:gd name="connsiteY12" fmla="*/ 106619 h 377729"/>
              <a:gd name="connsiteX13" fmla="*/ 342498 w 727809"/>
              <a:gd name="connsiteY13" fmla="*/ 92350 h 3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7809" h="377729">
                <a:moveTo>
                  <a:pt x="342498" y="92350"/>
                </a:moveTo>
                <a:cubicBezTo>
                  <a:pt x="261631" y="106619"/>
                  <a:pt x="0" y="0"/>
                  <a:pt x="0" y="192233"/>
                </a:cubicBezTo>
                <a:cubicBezTo>
                  <a:pt x="0" y="221164"/>
                  <a:pt x="1331" y="251970"/>
                  <a:pt x="14271" y="277846"/>
                </a:cubicBezTo>
                <a:cubicBezTo>
                  <a:pt x="21942" y="293186"/>
                  <a:pt x="40965" y="300524"/>
                  <a:pt x="57083" y="306384"/>
                </a:cubicBezTo>
                <a:cubicBezTo>
                  <a:pt x="93948" y="319788"/>
                  <a:pt x="134035" y="322519"/>
                  <a:pt x="171249" y="334922"/>
                </a:cubicBezTo>
                <a:lnTo>
                  <a:pt x="256874" y="363460"/>
                </a:lnTo>
                <a:lnTo>
                  <a:pt x="299686" y="377729"/>
                </a:lnTo>
                <a:cubicBezTo>
                  <a:pt x="413852" y="372973"/>
                  <a:pt x="528618" y="376077"/>
                  <a:pt x="642185" y="363460"/>
                </a:cubicBezTo>
                <a:cubicBezTo>
                  <a:pt x="659231" y="361566"/>
                  <a:pt x="674017" y="348097"/>
                  <a:pt x="684997" y="334922"/>
                </a:cubicBezTo>
                <a:cubicBezTo>
                  <a:pt x="704592" y="311411"/>
                  <a:pt x="717894" y="264781"/>
                  <a:pt x="727809" y="235040"/>
                </a:cubicBezTo>
                <a:cubicBezTo>
                  <a:pt x="723052" y="211258"/>
                  <a:pt x="725573" y="184752"/>
                  <a:pt x="713539" y="163695"/>
                </a:cubicBezTo>
                <a:cubicBezTo>
                  <a:pt x="703338" y="145845"/>
                  <a:pt x="647416" y="123888"/>
                  <a:pt x="627914" y="120888"/>
                </a:cubicBezTo>
                <a:cubicBezTo>
                  <a:pt x="580663" y="113620"/>
                  <a:pt x="532720" y="111898"/>
                  <a:pt x="485206" y="106619"/>
                </a:cubicBezTo>
                <a:cubicBezTo>
                  <a:pt x="335528" y="89990"/>
                  <a:pt x="423365" y="78081"/>
                  <a:pt x="342498" y="92350"/>
                </a:cubicBezTo>
                <a:close/>
              </a:path>
            </a:pathLst>
          </a:custGeom>
          <a:blipFill dpi="0" rotWithShape="1">
            <a:blip r:embed="rId3">
              <a:alphaModFix amt="0"/>
              <a:duotone>
                <a:schemeClr val="accent1">
                  <a:shade val="30000"/>
                  <a:satMod val="150000"/>
                </a:schemeClr>
                <a:schemeClr val="accent1">
                  <a:alpha val="10000"/>
                  <a:satMod val="120000"/>
                </a:schemeClr>
              </a:duotone>
            </a:blip>
            <a:srcRect/>
            <a:stretch>
              <a:fillRect/>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a:off x="6554873" y="2411448"/>
            <a:ext cx="691050" cy="328185"/>
          </a:xfrm>
          <a:custGeom>
            <a:avLst/>
            <a:gdLst>
              <a:gd name="connsiteX0" fmla="*/ 509161 w 691050"/>
              <a:gd name="connsiteY0" fmla="*/ 42806 h 328185"/>
              <a:gd name="connsiteX1" fmla="*/ 209475 w 691050"/>
              <a:gd name="connsiteY1" fmla="*/ 57075 h 328185"/>
              <a:gd name="connsiteX2" fmla="*/ 152392 w 691050"/>
              <a:gd name="connsiteY2" fmla="*/ 114151 h 328185"/>
              <a:gd name="connsiteX3" fmla="*/ 109580 w 691050"/>
              <a:gd name="connsiteY3" fmla="*/ 156958 h 328185"/>
              <a:gd name="connsiteX4" fmla="*/ 81038 w 691050"/>
              <a:gd name="connsiteY4" fmla="*/ 199764 h 328185"/>
              <a:gd name="connsiteX5" fmla="*/ 38226 w 691050"/>
              <a:gd name="connsiteY5" fmla="*/ 256840 h 328185"/>
              <a:gd name="connsiteX6" fmla="*/ 66767 w 691050"/>
              <a:gd name="connsiteY6" fmla="*/ 328185 h 328185"/>
              <a:gd name="connsiteX7" fmla="*/ 394995 w 691050"/>
              <a:gd name="connsiteY7" fmla="*/ 313916 h 328185"/>
              <a:gd name="connsiteX8" fmla="*/ 551974 w 691050"/>
              <a:gd name="connsiteY8" fmla="*/ 285378 h 328185"/>
              <a:gd name="connsiteX9" fmla="*/ 594786 w 691050"/>
              <a:gd name="connsiteY9" fmla="*/ 271109 h 328185"/>
              <a:gd name="connsiteX10" fmla="*/ 680411 w 691050"/>
              <a:gd name="connsiteY10" fmla="*/ 199764 h 328185"/>
              <a:gd name="connsiteX11" fmla="*/ 666140 w 691050"/>
              <a:gd name="connsiteY11" fmla="*/ 42806 h 328185"/>
              <a:gd name="connsiteX12" fmla="*/ 523432 w 691050"/>
              <a:gd name="connsiteY12" fmla="*/ 0 h 328185"/>
              <a:gd name="connsiteX13" fmla="*/ 380724 w 691050"/>
              <a:gd name="connsiteY13" fmla="*/ 28537 h 328185"/>
              <a:gd name="connsiteX14" fmla="*/ 380724 w 691050"/>
              <a:gd name="connsiteY14" fmla="*/ 42806 h 32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1050" h="328185">
                <a:moveTo>
                  <a:pt x="509161" y="42806"/>
                </a:moveTo>
                <a:cubicBezTo>
                  <a:pt x="409266" y="47562"/>
                  <a:pt x="309138" y="48771"/>
                  <a:pt x="209475" y="57075"/>
                </a:cubicBezTo>
                <a:cubicBezTo>
                  <a:pt x="142318" y="62671"/>
                  <a:pt x="181495" y="70502"/>
                  <a:pt x="152392" y="114151"/>
                </a:cubicBezTo>
                <a:cubicBezTo>
                  <a:pt x="141197" y="130942"/>
                  <a:pt x="122500" y="141456"/>
                  <a:pt x="109580" y="156958"/>
                </a:cubicBezTo>
                <a:cubicBezTo>
                  <a:pt x="98600" y="170132"/>
                  <a:pt x="91007" y="185809"/>
                  <a:pt x="81038" y="199764"/>
                </a:cubicBezTo>
                <a:cubicBezTo>
                  <a:pt x="67213" y="219116"/>
                  <a:pt x="52497" y="237815"/>
                  <a:pt x="38226" y="256840"/>
                </a:cubicBezTo>
                <a:cubicBezTo>
                  <a:pt x="28563" y="285825"/>
                  <a:pt x="0" y="325617"/>
                  <a:pt x="66767" y="328185"/>
                </a:cubicBezTo>
                <a:lnTo>
                  <a:pt x="394995" y="313916"/>
                </a:lnTo>
                <a:cubicBezTo>
                  <a:pt x="475841" y="302368"/>
                  <a:pt x="484687" y="304600"/>
                  <a:pt x="551974" y="285378"/>
                </a:cubicBezTo>
                <a:cubicBezTo>
                  <a:pt x="566438" y="281246"/>
                  <a:pt x="581331" y="277836"/>
                  <a:pt x="594786" y="271109"/>
                </a:cubicBezTo>
                <a:cubicBezTo>
                  <a:pt x="634521" y="251244"/>
                  <a:pt x="648849" y="231321"/>
                  <a:pt x="680411" y="199764"/>
                </a:cubicBezTo>
                <a:cubicBezTo>
                  <a:pt x="675654" y="147445"/>
                  <a:pt x="691050" y="89060"/>
                  <a:pt x="666140" y="42806"/>
                </a:cubicBezTo>
                <a:cubicBezTo>
                  <a:pt x="660736" y="32772"/>
                  <a:pt x="545274" y="5460"/>
                  <a:pt x="523432" y="0"/>
                </a:cubicBezTo>
                <a:cubicBezTo>
                  <a:pt x="514979" y="1207"/>
                  <a:pt x="407894" y="10427"/>
                  <a:pt x="380724" y="28537"/>
                </a:cubicBezTo>
                <a:cubicBezTo>
                  <a:pt x="376766" y="31175"/>
                  <a:pt x="380724" y="38050"/>
                  <a:pt x="380724" y="428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a:off x="6392555" y="2140338"/>
            <a:ext cx="778483" cy="408808"/>
          </a:xfrm>
          <a:custGeom>
            <a:avLst/>
            <a:gdLst>
              <a:gd name="connsiteX0" fmla="*/ 172002 w 778483"/>
              <a:gd name="connsiteY0" fmla="*/ 114151 h 408808"/>
              <a:gd name="connsiteX1" fmla="*/ 100648 w 778483"/>
              <a:gd name="connsiteY1" fmla="*/ 128420 h 408808"/>
              <a:gd name="connsiteX2" fmla="*/ 15024 w 778483"/>
              <a:gd name="connsiteY2" fmla="*/ 271110 h 408808"/>
              <a:gd name="connsiteX3" fmla="*/ 753 w 778483"/>
              <a:gd name="connsiteY3" fmla="*/ 356723 h 408808"/>
              <a:gd name="connsiteX4" fmla="*/ 15024 w 778483"/>
              <a:gd name="connsiteY4" fmla="*/ 399530 h 408808"/>
              <a:gd name="connsiteX5" fmla="*/ 600125 w 778483"/>
              <a:gd name="connsiteY5" fmla="*/ 385261 h 408808"/>
              <a:gd name="connsiteX6" fmla="*/ 642938 w 778483"/>
              <a:gd name="connsiteY6" fmla="*/ 370992 h 408808"/>
              <a:gd name="connsiteX7" fmla="*/ 700021 w 778483"/>
              <a:gd name="connsiteY7" fmla="*/ 328185 h 408808"/>
              <a:gd name="connsiteX8" fmla="*/ 742833 w 778483"/>
              <a:gd name="connsiteY8" fmla="*/ 299647 h 408808"/>
              <a:gd name="connsiteX9" fmla="*/ 771375 w 778483"/>
              <a:gd name="connsiteY9" fmla="*/ 256841 h 408808"/>
              <a:gd name="connsiteX10" fmla="*/ 757104 w 778483"/>
              <a:gd name="connsiteY10" fmla="*/ 114151 h 408808"/>
              <a:gd name="connsiteX11" fmla="*/ 628667 w 778483"/>
              <a:gd name="connsiteY11" fmla="*/ 42807 h 408808"/>
              <a:gd name="connsiteX12" fmla="*/ 571584 w 778483"/>
              <a:gd name="connsiteY12" fmla="*/ 14269 h 408808"/>
              <a:gd name="connsiteX13" fmla="*/ 528772 w 778483"/>
              <a:gd name="connsiteY13" fmla="*/ 0 h 408808"/>
              <a:gd name="connsiteX14" fmla="*/ 271898 w 778483"/>
              <a:gd name="connsiteY14" fmla="*/ 14269 h 408808"/>
              <a:gd name="connsiteX15" fmla="*/ 229085 w 778483"/>
              <a:gd name="connsiteY15" fmla="*/ 28538 h 408808"/>
              <a:gd name="connsiteX16" fmla="*/ 143461 w 778483"/>
              <a:gd name="connsiteY16" fmla="*/ 85614 h 408808"/>
              <a:gd name="connsiteX17" fmla="*/ 100648 w 778483"/>
              <a:gd name="connsiteY17" fmla="*/ 142689 h 40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78483" h="408808">
                <a:moveTo>
                  <a:pt x="172002" y="114151"/>
                </a:moveTo>
                <a:cubicBezTo>
                  <a:pt x="148217" y="118907"/>
                  <a:pt x="119795" y="113530"/>
                  <a:pt x="100648" y="128420"/>
                </a:cubicBezTo>
                <a:cubicBezTo>
                  <a:pt x="72467" y="150336"/>
                  <a:pt x="33663" y="233835"/>
                  <a:pt x="15024" y="271110"/>
                </a:cubicBezTo>
                <a:cubicBezTo>
                  <a:pt x="10267" y="299648"/>
                  <a:pt x="753" y="327792"/>
                  <a:pt x="753" y="356723"/>
                </a:cubicBezTo>
                <a:cubicBezTo>
                  <a:pt x="753" y="371764"/>
                  <a:pt x="0" y="398815"/>
                  <a:pt x="15024" y="399530"/>
                </a:cubicBezTo>
                <a:cubicBezTo>
                  <a:pt x="209895" y="408808"/>
                  <a:pt x="405091" y="390017"/>
                  <a:pt x="600125" y="385261"/>
                </a:cubicBezTo>
                <a:cubicBezTo>
                  <a:pt x="614396" y="380505"/>
                  <a:pt x="629877" y="378455"/>
                  <a:pt x="642938" y="370992"/>
                </a:cubicBezTo>
                <a:cubicBezTo>
                  <a:pt x="663589" y="359193"/>
                  <a:pt x="680667" y="342008"/>
                  <a:pt x="700021" y="328185"/>
                </a:cubicBezTo>
                <a:cubicBezTo>
                  <a:pt x="713978" y="318217"/>
                  <a:pt x="728562" y="309160"/>
                  <a:pt x="742833" y="299647"/>
                </a:cubicBezTo>
                <a:cubicBezTo>
                  <a:pt x="752347" y="285378"/>
                  <a:pt x="770059" y="273940"/>
                  <a:pt x="771375" y="256841"/>
                </a:cubicBezTo>
                <a:cubicBezTo>
                  <a:pt x="775042" y="209181"/>
                  <a:pt x="778483" y="156904"/>
                  <a:pt x="757104" y="114151"/>
                </a:cubicBezTo>
                <a:cubicBezTo>
                  <a:pt x="731821" y="63592"/>
                  <a:pt x="672069" y="61406"/>
                  <a:pt x="628667" y="42807"/>
                </a:cubicBezTo>
                <a:cubicBezTo>
                  <a:pt x="609114" y="34428"/>
                  <a:pt x="591137" y="22648"/>
                  <a:pt x="571584" y="14269"/>
                </a:cubicBezTo>
                <a:cubicBezTo>
                  <a:pt x="557758" y="8344"/>
                  <a:pt x="543043" y="4756"/>
                  <a:pt x="528772" y="0"/>
                </a:cubicBezTo>
                <a:cubicBezTo>
                  <a:pt x="443147" y="4756"/>
                  <a:pt x="357268" y="6140"/>
                  <a:pt x="271898" y="14269"/>
                </a:cubicBezTo>
                <a:cubicBezTo>
                  <a:pt x="256923" y="15695"/>
                  <a:pt x="242235" y="21233"/>
                  <a:pt x="229085" y="28538"/>
                </a:cubicBezTo>
                <a:cubicBezTo>
                  <a:pt x="199099" y="45195"/>
                  <a:pt x="143461" y="85614"/>
                  <a:pt x="143461" y="85614"/>
                </a:cubicBezTo>
                <a:cubicBezTo>
                  <a:pt x="111187" y="134017"/>
                  <a:pt x="127046" y="116294"/>
                  <a:pt x="100648" y="14268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8703734" y="3367465"/>
            <a:ext cx="286855" cy="834458"/>
          </a:xfrm>
          <a:custGeom>
            <a:avLst/>
            <a:gdLst>
              <a:gd name="connsiteX0" fmla="*/ 115606 w 286855"/>
              <a:gd name="connsiteY0" fmla="*/ 57076 h 834458"/>
              <a:gd name="connsiteX1" fmla="*/ 101335 w 286855"/>
              <a:gd name="connsiteY1" fmla="*/ 114152 h 834458"/>
              <a:gd name="connsiteX2" fmla="*/ 87064 w 286855"/>
              <a:gd name="connsiteY2" fmla="*/ 156958 h 834458"/>
              <a:gd name="connsiteX3" fmla="*/ 72794 w 286855"/>
              <a:gd name="connsiteY3" fmla="*/ 228303 h 834458"/>
              <a:gd name="connsiteX4" fmla="*/ 58523 w 286855"/>
              <a:gd name="connsiteY4" fmla="*/ 271110 h 834458"/>
              <a:gd name="connsiteX5" fmla="*/ 44252 w 286855"/>
              <a:gd name="connsiteY5" fmla="*/ 342454 h 834458"/>
              <a:gd name="connsiteX6" fmla="*/ 29981 w 286855"/>
              <a:gd name="connsiteY6" fmla="*/ 399530 h 834458"/>
              <a:gd name="connsiteX7" fmla="*/ 15710 w 286855"/>
              <a:gd name="connsiteY7" fmla="*/ 485144 h 834458"/>
              <a:gd name="connsiteX8" fmla="*/ 1440 w 286855"/>
              <a:gd name="connsiteY8" fmla="*/ 556488 h 834458"/>
              <a:gd name="connsiteX9" fmla="*/ 15710 w 286855"/>
              <a:gd name="connsiteY9" fmla="*/ 784791 h 834458"/>
              <a:gd name="connsiteX10" fmla="*/ 58523 w 286855"/>
              <a:gd name="connsiteY10" fmla="*/ 827598 h 834458"/>
              <a:gd name="connsiteX11" fmla="*/ 172689 w 286855"/>
              <a:gd name="connsiteY11" fmla="*/ 813329 h 834458"/>
              <a:gd name="connsiteX12" fmla="*/ 215501 w 286855"/>
              <a:gd name="connsiteY12" fmla="*/ 770522 h 834458"/>
              <a:gd name="connsiteX13" fmla="*/ 229772 w 286855"/>
              <a:gd name="connsiteY13" fmla="*/ 713446 h 834458"/>
              <a:gd name="connsiteX14" fmla="*/ 258314 w 286855"/>
              <a:gd name="connsiteY14" fmla="*/ 670640 h 834458"/>
              <a:gd name="connsiteX15" fmla="*/ 286855 w 286855"/>
              <a:gd name="connsiteY15" fmla="*/ 542219 h 834458"/>
              <a:gd name="connsiteX16" fmla="*/ 272584 w 286855"/>
              <a:gd name="connsiteY16" fmla="*/ 142689 h 834458"/>
              <a:gd name="connsiteX17" fmla="*/ 244043 w 286855"/>
              <a:gd name="connsiteY17" fmla="*/ 28538 h 834458"/>
              <a:gd name="connsiteX18" fmla="*/ 201230 w 286855"/>
              <a:gd name="connsiteY18" fmla="*/ 0 h 834458"/>
              <a:gd name="connsiteX19" fmla="*/ 129877 w 286855"/>
              <a:gd name="connsiteY19" fmla="*/ 14269 h 834458"/>
              <a:gd name="connsiteX20" fmla="*/ 87064 w 286855"/>
              <a:gd name="connsiteY20" fmla="*/ 28538 h 834458"/>
              <a:gd name="connsiteX21" fmla="*/ 72794 w 286855"/>
              <a:gd name="connsiteY21" fmla="*/ 99883 h 83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6855" h="834458">
                <a:moveTo>
                  <a:pt x="115606" y="57076"/>
                </a:moveTo>
                <a:cubicBezTo>
                  <a:pt x="110849" y="76101"/>
                  <a:pt x="106723" y="95296"/>
                  <a:pt x="101335" y="114152"/>
                </a:cubicBezTo>
                <a:cubicBezTo>
                  <a:pt x="97202" y="128614"/>
                  <a:pt x="90712" y="142366"/>
                  <a:pt x="87064" y="156958"/>
                </a:cubicBezTo>
                <a:cubicBezTo>
                  <a:pt x="81181" y="180486"/>
                  <a:pt x="78677" y="204775"/>
                  <a:pt x="72794" y="228303"/>
                </a:cubicBezTo>
                <a:cubicBezTo>
                  <a:pt x="69146" y="242895"/>
                  <a:pt x="62172" y="256518"/>
                  <a:pt x="58523" y="271110"/>
                </a:cubicBezTo>
                <a:cubicBezTo>
                  <a:pt x="52640" y="294638"/>
                  <a:pt x="49514" y="318779"/>
                  <a:pt x="44252" y="342454"/>
                </a:cubicBezTo>
                <a:cubicBezTo>
                  <a:pt x="39997" y="361598"/>
                  <a:pt x="33828" y="380300"/>
                  <a:pt x="29981" y="399530"/>
                </a:cubicBezTo>
                <a:cubicBezTo>
                  <a:pt x="24306" y="427900"/>
                  <a:pt x="20886" y="456679"/>
                  <a:pt x="15710" y="485144"/>
                </a:cubicBezTo>
                <a:cubicBezTo>
                  <a:pt x="11371" y="509005"/>
                  <a:pt x="6197" y="532707"/>
                  <a:pt x="1440" y="556488"/>
                </a:cubicBezTo>
                <a:cubicBezTo>
                  <a:pt x="6197" y="632589"/>
                  <a:pt x="0" y="710177"/>
                  <a:pt x="15710" y="784791"/>
                </a:cubicBezTo>
                <a:cubicBezTo>
                  <a:pt x="19868" y="804539"/>
                  <a:pt x="38668" y="823988"/>
                  <a:pt x="58523" y="827598"/>
                </a:cubicBezTo>
                <a:cubicBezTo>
                  <a:pt x="96256" y="834458"/>
                  <a:pt x="134634" y="818085"/>
                  <a:pt x="172689" y="813329"/>
                </a:cubicBezTo>
                <a:cubicBezTo>
                  <a:pt x="186960" y="799060"/>
                  <a:pt x="205488" y="788043"/>
                  <a:pt x="215501" y="770522"/>
                </a:cubicBezTo>
                <a:cubicBezTo>
                  <a:pt x="225232" y="753495"/>
                  <a:pt x="222046" y="731471"/>
                  <a:pt x="229772" y="713446"/>
                </a:cubicBezTo>
                <a:cubicBezTo>
                  <a:pt x="236528" y="697683"/>
                  <a:pt x="248800" y="684909"/>
                  <a:pt x="258314" y="670640"/>
                </a:cubicBezTo>
                <a:cubicBezTo>
                  <a:pt x="263817" y="648631"/>
                  <a:pt x="286855" y="560329"/>
                  <a:pt x="286855" y="542219"/>
                </a:cubicBezTo>
                <a:cubicBezTo>
                  <a:pt x="286855" y="408957"/>
                  <a:pt x="280647" y="275706"/>
                  <a:pt x="272584" y="142689"/>
                </a:cubicBezTo>
                <a:cubicBezTo>
                  <a:pt x="272409" y="139803"/>
                  <a:pt x="255413" y="42749"/>
                  <a:pt x="244043" y="28538"/>
                </a:cubicBezTo>
                <a:cubicBezTo>
                  <a:pt x="233328" y="15146"/>
                  <a:pt x="215501" y="9513"/>
                  <a:pt x="201230" y="0"/>
                </a:cubicBezTo>
                <a:cubicBezTo>
                  <a:pt x="177446" y="4756"/>
                  <a:pt x="153408" y="8387"/>
                  <a:pt x="129877" y="14269"/>
                </a:cubicBezTo>
                <a:cubicBezTo>
                  <a:pt x="115283" y="17917"/>
                  <a:pt x="97701" y="17902"/>
                  <a:pt x="87064" y="28538"/>
                </a:cubicBezTo>
                <a:cubicBezTo>
                  <a:pt x="69786" y="45814"/>
                  <a:pt x="72794" y="78159"/>
                  <a:pt x="72794" y="9988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5922372" y="4223601"/>
            <a:ext cx="2767677" cy="1055900"/>
          </a:xfrm>
          <a:custGeom>
            <a:avLst/>
            <a:gdLst>
              <a:gd name="connsiteX0" fmla="*/ 0 w 2767677"/>
              <a:gd name="connsiteY0" fmla="*/ 613563 h 1055900"/>
              <a:gd name="connsiteX1" fmla="*/ 128437 w 2767677"/>
              <a:gd name="connsiteY1" fmla="*/ 627832 h 1055900"/>
              <a:gd name="connsiteX2" fmla="*/ 256874 w 2767677"/>
              <a:gd name="connsiteY2" fmla="*/ 699177 h 1055900"/>
              <a:gd name="connsiteX3" fmla="*/ 356770 w 2767677"/>
              <a:gd name="connsiteY3" fmla="*/ 741983 h 1055900"/>
              <a:gd name="connsiteX4" fmla="*/ 456665 w 2767677"/>
              <a:gd name="connsiteY4" fmla="*/ 841866 h 1055900"/>
              <a:gd name="connsiteX5" fmla="*/ 513748 w 2767677"/>
              <a:gd name="connsiteY5" fmla="*/ 856135 h 1055900"/>
              <a:gd name="connsiteX6" fmla="*/ 656456 w 2767677"/>
              <a:gd name="connsiteY6" fmla="*/ 941748 h 1055900"/>
              <a:gd name="connsiteX7" fmla="*/ 956142 w 2767677"/>
              <a:gd name="connsiteY7" fmla="*/ 1013093 h 1055900"/>
              <a:gd name="connsiteX8" fmla="*/ 1084579 w 2767677"/>
              <a:gd name="connsiteY8" fmla="*/ 1041631 h 1055900"/>
              <a:gd name="connsiteX9" fmla="*/ 1213016 w 2767677"/>
              <a:gd name="connsiteY9" fmla="*/ 1055900 h 1055900"/>
              <a:gd name="connsiteX10" fmla="*/ 1898013 w 2767677"/>
              <a:gd name="connsiteY10" fmla="*/ 1041631 h 1055900"/>
              <a:gd name="connsiteX11" fmla="*/ 1955097 w 2767677"/>
              <a:gd name="connsiteY11" fmla="*/ 1013093 h 1055900"/>
              <a:gd name="connsiteX12" fmla="*/ 2097804 w 2767677"/>
              <a:gd name="connsiteY12" fmla="*/ 984555 h 1055900"/>
              <a:gd name="connsiteX13" fmla="*/ 2197700 w 2767677"/>
              <a:gd name="connsiteY13" fmla="*/ 941748 h 1055900"/>
              <a:gd name="connsiteX14" fmla="*/ 2240512 w 2767677"/>
              <a:gd name="connsiteY14" fmla="*/ 927479 h 1055900"/>
              <a:gd name="connsiteX15" fmla="*/ 2297595 w 2767677"/>
              <a:gd name="connsiteY15" fmla="*/ 884673 h 1055900"/>
              <a:gd name="connsiteX16" fmla="*/ 2497386 w 2767677"/>
              <a:gd name="connsiteY16" fmla="*/ 756252 h 1055900"/>
              <a:gd name="connsiteX17" fmla="*/ 2583011 w 2767677"/>
              <a:gd name="connsiteY17" fmla="*/ 642101 h 1055900"/>
              <a:gd name="connsiteX18" fmla="*/ 2625823 w 2767677"/>
              <a:gd name="connsiteY18" fmla="*/ 599294 h 1055900"/>
              <a:gd name="connsiteX19" fmla="*/ 2654365 w 2767677"/>
              <a:gd name="connsiteY19" fmla="*/ 556487 h 1055900"/>
              <a:gd name="connsiteX20" fmla="*/ 2668635 w 2767677"/>
              <a:gd name="connsiteY20" fmla="*/ 499412 h 1055900"/>
              <a:gd name="connsiteX21" fmla="*/ 2697177 w 2767677"/>
              <a:gd name="connsiteY21" fmla="*/ 456605 h 1055900"/>
              <a:gd name="connsiteX22" fmla="*/ 2725719 w 2767677"/>
              <a:gd name="connsiteY22" fmla="*/ 399529 h 1055900"/>
              <a:gd name="connsiteX23" fmla="*/ 2739989 w 2767677"/>
              <a:gd name="connsiteY23" fmla="*/ 0 h 10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7677" h="1055900">
                <a:moveTo>
                  <a:pt x="0" y="613563"/>
                </a:moveTo>
                <a:cubicBezTo>
                  <a:pt x="42812" y="618319"/>
                  <a:pt x="85947" y="620751"/>
                  <a:pt x="128437" y="627832"/>
                </a:cubicBezTo>
                <a:cubicBezTo>
                  <a:pt x="214521" y="642178"/>
                  <a:pt x="134267" y="658314"/>
                  <a:pt x="256874" y="699177"/>
                </a:cubicBezTo>
                <a:cubicBezTo>
                  <a:pt x="319869" y="720172"/>
                  <a:pt x="286232" y="706720"/>
                  <a:pt x="356770" y="741983"/>
                </a:cubicBezTo>
                <a:cubicBezTo>
                  <a:pt x="389485" y="782872"/>
                  <a:pt x="408266" y="821126"/>
                  <a:pt x="456665" y="841866"/>
                </a:cubicBezTo>
                <a:cubicBezTo>
                  <a:pt x="474693" y="849591"/>
                  <a:pt x="494720" y="851379"/>
                  <a:pt x="513748" y="856135"/>
                </a:cubicBezTo>
                <a:cubicBezTo>
                  <a:pt x="559179" y="886418"/>
                  <a:pt x="604598" y="921805"/>
                  <a:pt x="656456" y="941748"/>
                </a:cubicBezTo>
                <a:cubicBezTo>
                  <a:pt x="874108" y="1025450"/>
                  <a:pt x="696376" y="948160"/>
                  <a:pt x="956142" y="1013093"/>
                </a:cubicBezTo>
                <a:cubicBezTo>
                  <a:pt x="997691" y="1023479"/>
                  <a:pt x="1042305" y="1035593"/>
                  <a:pt x="1084579" y="1041631"/>
                </a:cubicBezTo>
                <a:cubicBezTo>
                  <a:pt x="1127222" y="1047722"/>
                  <a:pt x="1170204" y="1051144"/>
                  <a:pt x="1213016" y="1055900"/>
                </a:cubicBezTo>
                <a:cubicBezTo>
                  <a:pt x="1441348" y="1051144"/>
                  <a:pt x="1670010" y="1054783"/>
                  <a:pt x="1898013" y="1041631"/>
                </a:cubicBezTo>
                <a:cubicBezTo>
                  <a:pt x="1919251" y="1040406"/>
                  <a:pt x="1935178" y="1020562"/>
                  <a:pt x="1955097" y="1013093"/>
                </a:cubicBezTo>
                <a:cubicBezTo>
                  <a:pt x="1996454" y="997586"/>
                  <a:pt x="2057448" y="993522"/>
                  <a:pt x="2097804" y="984555"/>
                </a:cubicBezTo>
                <a:cubicBezTo>
                  <a:pt x="2144146" y="974258"/>
                  <a:pt x="2150712" y="961883"/>
                  <a:pt x="2197700" y="941748"/>
                </a:cubicBezTo>
                <a:cubicBezTo>
                  <a:pt x="2211526" y="935823"/>
                  <a:pt x="2226241" y="932235"/>
                  <a:pt x="2240512" y="927479"/>
                </a:cubicBezTo>
                <a:cubicBezTo>
                  <a:pt x="2259540" y="913210"/>
                  <a:pt x="2277805" y="897864"/>
                  <a:pt x="2297595" y="884673"/>
                </a:cubicBezTo>
                <a:cubicBezTo>
                  <a:pt x="2333697" y="860608"/>
                  <a:pt x="2456326" y="788183"/>
                  <a:pt x="2497386" y="756252"/>
                </a:cubicBezTo>
                <a:cubicBezTo>
                  <a:pt x="2558064" y="709064"/>
                  <a:pt x="2532215" y="709821"/>
                  <a:pt x="2583011" y="642101"/>
                </a:cubicBezTo>
                <a:cubicBezTo>
                  <a:pt x="2595120" y="625957"/>
                  <a:pt x="2612903" y="614796"/>
                  <a:pt x="2625823" y="599294"/>
                </a:cubicBezTo>
                <a:cubicBezTo>
                  <a:pt x="2636803" y="586120"/>
                  <a:pt x="2644851" y="570756"/>
                  <a:pt x="2654365" y="556487"/>
                </a:cubicBezTo>
                <a:cubicBezTo>
                  <a:pt x="2659122" y="537462"/>
                  <a:pt x="2660909" y="517437"/>
                  <a:pt x="2668635" y="499412"/>
                </a:cubicBezTo>
                <a:cubicBezTo>
                  <a:pt x="2675391" y="483649"/>
                  <a:pt x="2688667" y="471495"/>
                  <a:pt x="2697177" y="456605"/>
                </a:cubicBezTo>
                <a:cubicBezTo>
                  <a:pt x="2707732" y="438137"/>
                  <a:pt x="2716205" y="418554"/>
                  <a:pt x="2725719" y="399529"/>
                </a:cubicBezTo>
                <a:cubicBezTo>
                  <a:pt x="2767677" y="231712"/>
                  <a:pt x="2739989" y="362065"/>
                  <a:pt x="2739989" y="0"/>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5437166" y="2171019"/>
            <a:ext cx="971254" cy="2537725"/>
          </a:xfrm>
          <a:custGeom>
            <a:avLst/>
            <a:gdLst>
              <a:gd name="connsiteX0" fmla="*/ 0 w 971254"/>
              <a:gd name="connsiteY0" fmla="*/ 2537725 h 2537725"/>
              <a:gd name="connsiteX1" fmla="*/ 85624 w 971254"/>
              <a:gd name="connsiteY1" fmla="*/ 2523456 h 2537725"/>
              <a:gd name="connsiteX2" fmla="*/ 171249 w 971254"/>
              <a:gd name="connsiteY2" fmla="*/ 2494918 h 2537725"/>
              <a:gd name="connsiteX3" fmla="*/ 214061 w 971254"/>
              <a:gd name="connsiteY3" fmla="*/ 2480649 h 2537725"/>
              <a:gd name="connsiteX4" fmla="*/ 313957 w 971254"/>
              <a:gd name="connsiteY4" fmla="*/ 2452111 h 2537725"/>
              <a:gd name="connsiteX5" fmla="*/ 399582 w 971254"/>
              <a:gd name="connsiteY5" fmla="*/ 2409305 h 2537725"/>
              <a:gd name="connsiteX6" fmla="*/ 556560 w 971254"/>
              <a:gd name="connsiteY6" fmla="*/ 2323691 h 2537725"/>
              <a:gd name="connsiteX7" fmla="*/ 599372 w 971254"/>
              <a:gd name="connsiteY7" fmla="*/ 2295153 h 2537725"/>
              <a:gd name="connsiteX8" fmla="*/ 656456 w 971254"/>
              <a:gd name="connsiteY8" fmla="*/ 2195271 h 2537725"/>
              <a:gd name="connsiteX9" fmla="*/ 713539 w 971254"/>
              <a:gd name="connsiteY9" fmla="*/ 2095388 h 2537725"/>
              <a:gd name="connsiteX10" fmla="*/ 727809 w 971254"/>
              <a:gd name="connsiteY10" fmla="*/ 2052582 h 2537725"/>
              <a:gd name="connsiteX11" fmla="*/ 784893 w 971254"/>
              <a:gd name="connsiteY11" fmla="*/ 1938430 h 2537725"/>
              <a:gd name="connsiteX12" fmla="*/ 841976 w 971254"/>
              <a:gd name="connsiteY12" fmla="*/ 1781472 h 2537725"/>
              <a:gd name="connsiteX13" fmla="*/ 870517 w 971254"/>
              <a:gd name="connsiteY13" fmla="*/ 1253522 h 2537725"/>
              <a:gd name="connsiteX14" fmla="*/ 884788 w 971254"/>
              <a:gd name="connsiteY14" fmla="*/ 1210715 h 2537725"/>
              <a:gd name="connsiteX15" fmla="*/ 913330 w 971254"/>
              <a:gd name="connsiteY15" fmla="*/ 1068026 h 2537725"/>
              <a:gd name="connsiteX16" fmla="*/ 941871 w 971254"/>
              <a:gd name="connsiteY16" fmla="*/ 953875 h 2537725"/>
              <a:gd name="connsiteX17" fmla="*/ 970413 w 971254"/>
              <a:gd name="connsiteY17" fmla="*/ 697034 h 2537725"/>
              <a:gd name="connsiteX18" fmla="*/ 941871 w 971254"/>
              <a:gd name="connsiteY18" fmla="*/ 340311 h 2537725"/>
              <a:gd name="connsiteX19" fmla="*/ 927600 w 971254"/>
              <a:gd name="connsiteY19" fmla="*/ 297504 h 2537725"/>
              <a:gd name="connsiteX20" fmla="*/ 899059 w 971254"/>
              <a:gd name="connsiteY20" fmla="*/ 254698 h 2537725"/>
              <a:gd name="connsiteX21" fmla="*/ 856246 w 971254"/>
              <a:gd name="connsiteY21" fmla="*/ 169084 h 2537725"/>
              <a:gd name="connsiteX22" fmla="*/ 813434 w 971254"/>
              <a:gd name="connsiteY22" fmla="*/ 140546 h 2537725"/>
              <a:gd name="connsiteX23" fmla="*/ 770622 w 971254"/>
              <a:gd name="connsiteY23" fmla="*/ 54933 h 2537725"/>
              <a:gd name="connsiteX24" fmla="*/ 742080 w 971254"/>
              <a:gd name="connsiteY24" fmla="*/ 12126 h 2537725"/>
              <a:gd name="connsiteX25" fmla="*/ 742080 w 971254"/>
              <a:gd name="connsiteY25" fmla="*/ 83470 h 253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71254" h="2537725">
                <a:moveTo>
                  <a:pt x="0" y="2537725"/>
                </a:moveTo>
                <a:cubicBezTo>
                  <a:pt x="28541" y="2532969"/>
                  <a:pt x="57553" y="2530473"/>
                  <a:pt x="85624" y="2523456"/>
                </a:cubicBezTo>
                <a:cubicBezTo>
                  <a:pt x="114811" y="2516160"/>
                  <a:pt x="142707" y="2504431"/>
                  <a:pt x="171249" y="2494918"/>
                </a:cubicBezTo>
                <a:cubicBezTo>
                  <a:pt x="185520" y="2490162"/>
                  <a:pt x="199468" y="2484297"/>
                  <a:pt x="214061" y="2480649"/>
                </a:cubicBezTo>
                <a:cubicBezTo>
                  <a:pt x="232351" y="2476077"/>
                  <a:pt x="293483" y="2462347"/>
                  <a:pt x="313957" y="2452111"/>
                </a:cubicBezTo>
                <a:cubicBezTo>
                  <a:pt x="465514" y="2376341"/>
                  <a:pt x="256097" y="2463104"/>
                  <a:pt x="399582" y="2409305"/>
                </a:cubicBezTo>
                <a:cubicBezTo>
                  <a:pt x="493933" y="2373929"/>
                  <a:pt x="461472" y="2387075"/>
                  <a:pt x="556560" y="2323691"/>
                </a:cubicBezTo>
                <a:lnTo>
                  <a:pt x="599372" y="2295153"/>
                </a:lnTo>
                <a:cubicBezTo>
                  <a:pt x="668904" y="2190870"/>
                  <a:pt x="584040" y="2321983"/>
                  <a:pt x="656456" y="2195271"/>
                </a:cubicBezTo>
                <a:cubicBezTo>
                  <a:pt x="697399" y="2123631"/>
                  <a:pt x="676580" y="2181614"/>
                  <a:pt x="713539" y="2095388"/>
                </a:cubicBezTo>
                <a:cubicBezTo>
                  <a:pt x="719464" y="2081564"/>
                  <a:pt x="721584" y="2066274"/>
                  <a:pt x="727809" y="2052582"/>
                </a:cubicBezTo>
                <a:cubicBezTo>
                  <a:pt x="745415" y="2013853"/>
                  <a:pt x="771438" y="1978789"/>
                  <a:pt x="784893" y="1938430"/>
                </a:cubicBezTo>
                <a:cubicBezTo>
                  <a:pt x="821535" y="1828518"/>
                  <a:pt x="802261" y="1880747"/>
                  <a:pt x="841976" y="1781472"/>
                </a:cubicBezTo>
                <a:cubicBezTo>
                  <a:pt x="884296" y="1527576"/>
                  <a:pt x="835962" y="1840872"/>
                  <a:pt x="870517" y="1253522"/>
                </a:cubicBezTo>
                <a:cubicBezTo>
                  <a:pt x="871400" y="1238507"/>
                  <a:pt x="880655" y="1225177"/>
                  <a:pt x="884788" y="1210715"/>
                </a:cubicBezTo>
                <a:cubicBezTo>
                  <a:pt x="910505" y="1120717"/>
                  <a:pt x="889301" y="1180146"/>
                  <a:pt x="913330" y="1068026"/>
                </a:cubicBezTo>
                <a:cubicBezTo>
                  <a:pt x="921549" y="1029675"/>
                  <a:pt x="941871" y="953875"/>
                  <a:pt x="941871" y="953875"/>
                </a:cubicBezTo>
                <a:cubicBezTo>
                  <a:pt x="946887" y="913755"/>
                  <a:pt x="971254" y="726473"/>
                  <a:pt x="970413" y="697034"/>
                </a:cubicBezTo>
                <a:cubicBezTo>
                  <a:pt x="967006" y="577795"/>
                  <a:pt x="954581" y="458920"/>
                  <a:pt x="941871" y="340311"/>
                </a:cubicBezTo>
                <a:cubicBezTo>
                  <a:pt x="940268" y="325356"/>
                  <a:pt x="934327" y="310957"/>
                  <a:pt x="927600" y="297504"/>
                </a:cubicBezTo>
                <a:cubicBezTo>
                  <a:pt x="919930" y="282165"/>
                  <a:pt x="906729" y="270037"/>
                  <a:pt x="899059" y="254698"/>
                </a:cubicBezTo>
                <a:cubicBezTo>
                  <a:pt x="875844" y="208274"/>
                  <a:pt x="897145" y="209978"/>
                  <a:pt x="856246" y="169084"/>
                </a:cubicBezTo>
                <a:cubicBezTo>
                  <a:pt x="844118" y="156957"/>
                  <a:pt x="827705" y="150059"/>
                  <a:pt x="813434" y="140546"/>
                </a:cubicBezTo>
                <a:cubicBezTo>
                  <a:pt x="731631" y="17855"/>
                  <a:pt x="829711" y="173094"/>
                  <a:pt x="770622" y="54933"/>
                </a:cubicBezTo>
                <a:cubicBezTo>
                  <a:pt x="762951" y="39594"/>
                  <a:pt x="754208" y="0"/>
                  <a:pt x="742080" y="12126"/>
                </a:cubicBezTo>
                <a:lnTo>
                  <a:pt x="742080" y="83470"/>
                </a:ln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Building the Camp</a:t>
            </a:r>
            <a:endParaRPr lang="en-US" dirty="0"/>
          </a:p>
        </p:txBody>
      </p:sp>
      <p:pic>
        <p:nvPicPr>
          <p:cNvPr id="4" name="Picture 3"/>
          <p:cNvPicPr>
            <a:picLocks noChangeAspect="1"/>
          </p:cNvPicPr>
          <p:nvPr/>
        </p:nvPicPr>
        <p:blipFill>
          <a:blip r:embed="rId2"/>
          <a:stretch>
            <a:fillRect/>
          </a:stretch>
        </p:blipFill>
        <p:spPr>
          <a:xfrm>
            <a:off x="65290" y="1371600"/>
            <a:ext cx="3588029" cy="1398354"/>
          </a:xfrm>
          <a:prstGeom prst="rect">
            <a:avLst/>
          </a:prstGeom>
        </p:spPr>
      </p:pic>
      <p:pic>
        <p:nvPicPr>
          <p:cNvPr id="6" name="Picture 5"/>
          <p:cNvPicPr>
            <a:picLocks noChangeAspect="1"/>
          </p:cNvPicPr>
          <p:nvPr/>
        </p:nvPicPr>
        <p:blipFill>
          <a:blip r:embed="rId3"/>
          <a:stretch>
            <a:fillRect/>
          </a:stretch>
        </p:blipFill>
        <p:spPr>
          <a:xfrm>
            <a:off x="6309393" y="1371600"/>
            <a:ext cx="2400911" cy="3687274"/>
          </a:xfrm>
          <a:prstGeom prst="rect">
            <a:avLst/>
          </a:prstGeom>
        </p:spPr>
      </p:pic>
      <p:sp>
        <p:nvSpPr>
          <p:cNvPr id="7" name="TextBox 6"/>
          <p:cNvSpPr txBox="1"/>
          <p:nvPr/>
        </p:nvSpPr>
        <p:spPr>
          <a:xfrm>
            <a:off x="6309393" y="5081210"/>
            <a:ext cx="3036108" cy="523220"/>
          </a:xfrm>
          <a:prstGeom prst="rect">
            <a:avLst/>
          </a:prstGeom>
          <a:noFill/>
        </p:spPr>
        <p:txBody>
          <a:bodyPr wrap="square" rtlCol="0">
            <a:spAutoFit/>
          </a:bodyPr>
          <a:lstStyle/>
          <a:p>
            <a:r>
              <a:rPr lang="en-US" sz="1400" dirty="0" smtClean="0"/>
              <a:t>Surveying Equipment </a:t>
            </a:r>
          </a:p>
          <a:p>
            <a:r>
              <a:rPr lang="en-US" sz="1400" dirty="0" smtClean="0"/>
              <a:t>Courtesy of Valley Forge Historic Park </a:t>
            </a:r>
            <a:endParaRPr lang="en-US" sz="1400" dirty="0"/>
          </a:p>
        </p:txBody>
      </p:sp>
      <p:pic>
        <p:nvPicPr>
          <p:cNvPr id="8" name="Picture 7"/>
          <p:cNvPicPr>
            <a:picLocks noChangeAspect="1"/>
          </p:cNvPicPr>
          <p:nvPr/>
        </p:nvPicPr>
        <p:blipFill>
          <a:blip r:embed="rId4"/>
          <a:stretch>
            <a:fillRect/>
          </a:stretch>
        </p:blipFill>
        <p:spPr>
          <a:xfrm>
            <a:off x="329298" y="3577435"/>
            <a:ext cx="2291304" cy="2316828"/>
          </a:xfrm>
          <a:prstGeom prst="rect">
            <a:avLst/>
          </a:prstGeom>
        </p:spPr>
      </p:pic>
      <p:pic>
        <p:nvPicPr>
          <p:cNvPr id="9" name="Picture 8"/>
          <p:cNvPicPr>
            <a:picLocks noChangeAspect="1"/>
          </p:cNvPicPr>
          <p:nvPr/>
        </p:nvPicPr>
        <p:blipFill>
          <a:blip r:embed="rId5"/>
          <a:stretch>
            <a:fillRect/>
          </a:stretch>
        </p:blipFill>
        <p:spPr>
          <a:xfrm>
            <a:off x="3653319" y="2769954"/>
            <a:ext cx="2397490" cy="3480588"/>
          </a:xfrm>
          <a:prstGeom prst="rect">
            <a:avLst/>
          </a:prstGeom>
        </p:spPr>
      </p:pic>
      <p:sp>
        <p:nvSpPr>
          <p:cNvPr id="10" name="TextBox 9"/>
          <p:cNvSpPr txBox="1"/>
          <p:nvPr/>
        </p:nvSpPr>
        <p:spPr>
          <a:xfrm>
            <a:off x="3653319" y="6239624"/>
            <a:ext cx="3036108" cy="523220"/>
          </a:xfrm>
          <a:prstGeom prst="rect">
            <a:avLst/>
          </a:prstGeom>
          <a:noFill/>
        </p:spPr>
        <p:txBody>
          <a:bodyPr wrap="square" rtlCol="0">
            <a:spAutoFit/>
          </a:bodyPr>
          <a:lstStyle/>
          <a:p>
            <a:r>
              <a:rPr lang="en-US" sz="1400" dirty="0" smtClean="0"/>
              <a:t>Surveyor </a:t>
            </a:r>
          </a:p>
          <a:p>
            <a:r>
              <a:rPr lang="en-US" sz="1400" dirty="0" smtClean="0"/>
              <a:t>Courtesy of Valley Forge Historic Park </a:t>
            </a:r>
            <a:endParaRPr lang="en-US" sz="1400" dirty="0"/>
          </a:p>
        </p:txBody>
      </p:sp>
      <p:sp>
        <p:nvSpPr>
          <p:cNvPr id="11" name="TextBox 10"/>
          <p:cNvSpPr txBox="1"/>
          <p:nvPr/>
        </p:nvSpPr>
        <p:spPr>
          <a:xfrm>
            <a:off x="329298" y="5978014"/>
            <a:ext cx="3036108" cy="738664"/>
          </a:xfrm>
          <a:prstGeom prst="rect">
            <a:avLst/>
          </a:prstGeom>
          <a:noFill/>
        </p:spPr>
        <p:txBody>
          <a:bodyPr wrap="square" rtlCol="0">
            <a:spAutoFit/>
          </a:bodyPr>
          <a:lstStyle/>
          <a:p>
            <a:r>
              <a:rPr lang="en-US" sz="1400" dirty="0" smtClean="0"/>
              <a:t>Pick Mattock </a:t>
            </a:r>
          </a:p>
          <a:p>
            <a:r>
              <a:rPr lang="en-US" sz="1400" dirty="0" smtClean="0"/>
              <a:t>Courtesy of Valley Forge Historic Park</a:t>
            </a:r>
          </a:p>
          <a:p>
            <a:r>
              <a:rPr lang="en-US" sz="1400" dirty="0" smtClean="0"/>
              <a:t>VAFO 1571 </a:t>
            </a:r>
            <a:endParaRPr lang="en-US" sz="1400" dirty="0"/>
          </a:p>
        </p:txBody>
      </p:sp>
      <p:sp>
        <p:nvSpPr>
          <p:cNvPr id="12" name="TextBox 11"/>
          <p:cNvSpPr txBox="1"/>
          <p:nvPr/>
        </p:nvSpPr>
        <p:spPr>
          <a:xfrm>
            <a:off x="65290" y="2769954"/>
            <a:ext cx="3036108" cy="738664"/>
          </a:xfrm>
          <a:prstGeom prst="rect">
            <a:avLst/>
          </a:prstGeom>
          <a:noFill/>
        </p:spPr>
        <p:txBody>
          <a:bodyPr wrap="square" rtlCol="0">
            <a:spAutoFit/>
          </a:bodyPr>
          <a:lstStyle/>
          <a:p>
            <a:r>
              <a:rPr lang="en-US" sz="1400" dirty="0" smtClean="0"/>
              <a:t>Camp Ax</a:t>
            </a:r>
          </a:p>
          <a:p>
            <a:r>
              <a:rPr lang="en-US" sz="1400" dirty="0" smtClean="0"/>
              <a:t>Courtesy of Valley Forge Historic Park</a:t>
            </a:r>
          </a:p>
          <a:p>
            <a:r>
              <a:rPr lang="en-US" sz="1400" dirty="0" smtClean="0"/>
              <a:t>VAFO 806</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9057"/>
            <a:ext cx="7313613" cy="868362"/>
          </a:xfrm>
        </p:spPr>
        <p:txBody>
          <a:bodyPr/>
          <a:lstStyle/>
          <a:p>
            <a:r>
              <a:rPr lang="en-US" dirty="0" smtClean="0"/>
              <a:t>Early Hardships </a:t>
            </a:r>
            <a:endParaRPr lang="en-US" dirty="0"/>
          </a:p>
        </p:txBody>
      </p:sp>
      <p:sp>
        <p:nvSpPr>
          <p:cNvPr id="3" name="Content Placeholder 2"/>
          <p:cNvSpPr>
            <a:spLocks noGrp="1"/>
          </p:cNvSpPr>
          <p:nvPr>
            <p:ph idx="1"/>
          </p:nvPr>
        </p:nvSpPr>
        <p:spPr>
          <a:xfrm>
            <a:off x="270934" y="1405467"/>
            <a:ext cx="8619066" cy="4868862"/>
          </a:xfrm>
        </p:spPr>
        <p:txBody>
          <a:bodyPr>
            <a:normAutofit lnSpcReduction="10000"/>
          </a:bodyPr>
          <a:lstStyle/>
          <a:p>
            <a:r>
              <a:rPr lang="en-US" dirty="0" smtClean="0"/>
              <a:t>By the time the Continental Army reached Valley Forge, many of the soldiers were undersupplied and malnourished. </a:t>
            </a:r>
          </a:p>
          <a:p>
            <a:r>
              <a:rPr lang="en-US" dirty="0" smtClean="0"/>
              <a:t>Of the 12,000 soldiers in camp, only one in four had shoes. Clothing used during the spring and summer were now worn and unfit to protect against the winter elements. </a:t>
            </a:r>
          </a:p>
          <a:p>
            <a:r>
              <a:rPr lang="en-US" dirty="0" smtClean="0"/>
              <a:t>Because of Congress’ difficulty in raising funds to pay and feed the army, soldiers  were infrequently paid and received inadequate food rations causing morale to plummet. </a:t>
            </a:r>
          </a:p>
          <a:p>
            <a:r>
              <a:rPr lang="en-US" dirty="0" smtClean="0"/>
              <a:t>The harsh winter, damp conditions, and overcrowded huts caused disease to flourish in camp. </a:t>
            </a:r>
          </a:p>
          <a:p>
            <a:pPr lvl="1"/>
            <a:r>
              <a:rPr lang="en-US" dirty="0" smtClean="0"/>
              <a:t>Many soldiers were rendered unfit to work and nearly 2,000 soldiers would die due to illness. </a:t>
            </a:r>
          </a:p>
          <a:p>
            <a:endParaRPr lang="en-US" dirty="0" smtClean="0"/>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77803" y="5903893"/>
            <a:ext cx="4859314" cy="954107"/>
          </a:xfrm>
          <a:prstGeom prst="rect">
            <a:avLst/>
          </a:prstGeom>
          <a:noFill/>
        </p:spPr>
        <p:txBody>
          <a:bodyPr wrap="square" rtlCol="0">
            <a:spAutoFit/>
          </a:bodyPr>
          <a:lstStyle/>
          <a:p>
            <a:r>
              <a:rPr lang="en-US" sz="1400" dirty="0" smtClean="0"/>
              <a:t>Gen. Washington and Lafayette visiting the suffering part of the army</a:t>
            </a:r>
          </a:p>
          <a:p>
            <a:r>
              <a:rPr lang="en-US" sz="1400" dirty="0" smtClean="0"/>
              <a:t>Painted and drawn by A. </a:t>
            </a:r>
            <a:r>
              <a:rPr lang="en-US" sz="1400" dirty="0" err="1" smtClean="0"/>
              <a:t>Gibert</a:t>
            </a:r>
            <a:r>
              <a:rPr lang="en-US" sz="1400" dirty="0" smtClean="0"/>
              <a:t>, 1777</a:t>
            </a:r>
          </a:p>
          <a:p>
            <a:r>
              <a:rPr lang="en-US" sz="1400" dirty="0" smtClean="0"/>
              <a:t>Courtesy of the Library of Congress </a:t>
            </a:r>
            <a:endParaRPr lang="en-US" sz="1400" dirty="0"/>
          </a:p>
        </p:txBody>
      </p:sp>
      <p:pic>
        <p:nvPicPr>
          <p:cNvPr id="6" name="Picture 5"/>
          <p:cNvPicPr>
            <a:picLocks noChangeAspect="1"/>
          </p:cNvPicPr>
          <p:nvPr/>
        </p:nvPicPr>
        <p:blipFill>
          <a:blip r:embed="rId2"/>
          <a:stretch>
            <a:fillRect/>
          </a:stretch>
        </p:blipFill>
        <p:spPr>
          <a:xfrm>
            <a:off x="638387" y="524932"/>
            <a:ext cx="7879080" cy="513853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oulderFirelock.jpg"/>
          <p:cNvPicPr>
            <a:picLocks noChangeAspect="1"/>
          </p:cNvPicPr>
          <p:nvPr/>
        </p:nvPicPr>
        <p:blipFill>
          <a:blip r:embed="rId2"/>
          <a:stretch>
            <a:fillRect/>
          </a:stretch>
        </p:blipFill>
        <p:spPr>
          <a:xfrm>
            <a:off x="499429" y="262310"/>
            <a:ext cx="4638968" cy="3075732"/>
          </a:xfrm>
          <a:prstGeom prst="rect">
            <a:avLst/>
          </a:prstGeom>
        </p:spPr>
      </p:pic>
      <p:pic>
        <p:nvPicPr>
          <p:cNvPr id="5" name="Picture 4"/>
          <p:cNvPicPr>
            <a:picLocks noChangeAspect="1"/>
          </p:cNvPicPr>
          <p:nvPr/>
        </p:nvPicPr>
        <p:blipFill>
          <a:blip r:embed="rId3"/>
          <a:stretch>
            <a:fillRect/>
          </a:stretch>
        </p:blipFill>
        <p:spPr>
          <a:xfrm>
            <a:off x="4323998" y="3677770"/>
            <a:ext cx="4638968" cy="3180230"/>
          </a:xfrm>
          <a:prstGeom prst="rect">
            <a:avLst/>
          </a:prstGeom>
        </p:spPr>
      </p:pic>
      <p:sp>
        <p:nvSpPr>
          <p:cNvPr id="6" name="TextBox 5"/>
          <p:cNvSpPr txBox="1"/>
          <p:nvPr/>
        </p:nvSpPr>
        <p:spPr>
          <a:xfrm>
            <a:off x="499429" y="4473059"/>
            <a:ext cx="3545398" cy="954107"/>
          </a:xfrm>
          <a:prstGeom prst="rect">
            <a:avLst/>
          </a:prstGeom>
          <a:noFill/>
        </p:spPr>
        <p:txBody>
          <a:bodyPr wrap="square" rtlCol="0">
            <a:spAutoFit/>
          </a:bodyPr>
          <a:lstStyle/>
          <a:p>
            <a:r>
              <a:rPr lang="en-US" sz="1400" dirty="0" smtClean="0"/>
              <a:t>Washington on horseback in snow at Valley Forge</a:t>
            </a:r>
          </a:p>
          <a:p>
            <a:r>
              <a:rPr lang="en-US" sz="1400" dirty="0" smtClean="0"/>
              <a:t>By, Percy Morgan, 1911</a:t>
            </a:r>
          </a:p>
          <a:p>
            <a:r>
              <a:rPr lang="en-US" sz="1400" dirty="0" smtClean="0"/>
              <a:t>Courtesy of the Library of Congress</a:t>
            </a:r>
            <a:endParaRPr lang="en-US" sz="1400" dirty="0"/>
          </a:p>
        </p:txBody>
      </p:sp>
      <p:sp>
        <p:nvSpPr>
          <p:cNvPr id="7" name="TextBox 6"/>
          <p:cNvSpPr txBox="1"/>
          <p:nvPr/>
        </p:nvSpPr>
        <p:spPr>
          <a:xfrm>
            <a:off x="5417568" y="1171977"/>
            <a:ext cx="3545398" cy="523220"/>
          </a:xfrm>
          <a:prstGeom prst="rect">
            <a:avLst/>
          </a:prstGeom>
          <a:noFill/>
        </p:spPr>
        <p:txBody>
          <a:bodyPr wrap="square" rtlCol="0">
            <a:spAutoFit/>
          </a:bodyPr>
          <a:lstStyle/>
          <a:p>
            <a:r>
              <a:rPr lang="en-US" sz="1400" dirty="0" smtClean="0"/>
              <a:t>Shoulder Firelock </a:t>
            </a:r>
          </a:p>
          <a:p>
            <a:r>
              <a:rPr lang="en-US" sz="1400" dirty="0" smtClean="0"/>
              <a:t>Courtesy of Valley Forge National Historic Park </a:t>
            </a:r>
            <a:endParaRPr lang="en-US" sz="1400" dirty="0"/>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410</TotalTime>
  <Words>1639</Words>
  <Application>Microsoft Office PowerPoint</Application>
  <PresentationFormat>On-screen Show (4:3)</PresentationFormat>
  <Paragraphs>131</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Inkwell</vt:lpstr>
      <vt:lpstr>The Winter at Valley Forge </vt:lpstr>
      <vt:lpstr>Why Valley Forge?</vt:lpstr>
      <vt:lpstr>Encampment at Valley Forge, 1778 By, George W. Boynton (1830 engraving)</vt:lpstr>
      <vt:lpstr>Building the Camp</vt:lpstr>
      <vt:lpstr>Defending the Camp</vt:lpstr>
      <vt:lpstr>Building the Camp</vt:lpstr>
      <vt:lpstr>Early Hardships </vt:lpstr>
      <vt:lpstr>PowerPoint Presentation</vt:lpstr>
      <vt:lpstr>PowerPoint Presentation</vt:lpstr>
      <vt:lpstr>Economy of the Encampment</vt:lpstr>
      <vt:lpstr>Feeding the Army</vt:lpstr>
      <vt:lpstr>Feeding the Army</vt:lpstr>
      <vt:lpstr>Disease in Camp </vt:lpstr>
      <vt:lpstr>Diversions and Distractions </vt:lpstr>
      <vt:lpstr>Diversions and Distractions </vt:lpstr>
      <vt:lpstr>Women in Camp</vt:lpstr>
      <vt:lpstr>African Americans &amp; Native Americans in Camp </vt:lpstr>
      <vt:lpstr>Training the Army </vt:lpstr>
      <vt:lpstr>Training the Army</vt:lpstr>
      <vt:lpstr>The Turning Point of the War </vt:lpstr>
    </vt:vector>
  </TitlesOfParts>
  <Company>Seltech Products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Winter at Valley Forge </dc:title>
  <dc:creator>Verena  Calas</dc:creator>
  <cp:lastModifiedBy>Bacharach, Joan</cp:lastModifiedBy>
  <cp:revision>15</cp:revision>
  <cp:lastPrinted>2017-01-18T21:49:54Z</cp:lastPrinted>
  <dcterms:created xsi:type="dcterms:W3CDTF">2017-01-24T20:25:37Z</dcterms:created>
  <dcterms:modified xsi:type="dcterms:W3CDTF">2017-07-03T14:53:06Z</dcterms:modified>
</cp:coreProperties>
</file>