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4" r:id="rId4"/>
    <p:sldId id="263" r:id="rId5"/>
    <p:sldId id="258" r:id="rId6"/>
    <p:sldId id="259" r:id="rId7"/>
    <p:sldId id="265" r:id="rId8"/>
    <p:sldId id="260"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7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E143F72-FA8D-40ED-B95F-0950482AE96E}" type="datetimeFigureOut">
              <a:rPr lang="en-US" smtClean="0"/>
              <a:t>4/4/2017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A8CD859-FF0F-403F-985A-915DA44D7CF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43F72-FA8D-40ED-B95F-0950482AE96E}"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D859-FF0F-403F-985A-915DA44D7C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43F72-FA8D-40ED-B95F-0950482AE96E}"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A8CD859-FF0F-403F-985A-915DA44D7C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43F72-FA8D-40ED-B95F-0950482AE96E}"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D859-FF0F-403F-985A-915DA44D7CF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E143F72-FA8D-40ED-B95F-0950482AE96E}" type="datetimeFigureOut">
              <a:rPr lang="en-US" smtClean="0"/>
              <a:t>4/4/2017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A8CD859-FF0F-403F-985A-915DA44D7CF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43F72-FA8D-40ED-B95F-0950482AE96E}"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D859-FF0F-403F-985A-915DA44D7CF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143F72-FA8D-40ED-B95F-0950482AE96E}"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CD859-FF0F-403F-985A-915DA44D7CF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143F72-FA8D-40ED-B95F-0950482AE96E}"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CD859-FF0F-403F-985A-915DA44D7CF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E143F72-FA8D-40ED-B95F-0950482AE96E}"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CD859-FF0F-403F-985A-915DA44D7C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43F72-FA8D-40ED-B95F-0950482AE96E}"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A8CD859-FF0F-403F-985A-915DA44D7CF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43F72-FA8D-40ED-B95F-0950482AE96E}"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D859-FF0F-403F-985A-915DA44D7CF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E143F72-FA8D-40ED-B95F-0950482AE96E}" type="datetimeFigureOut">
              <a:rPr lang="en-US" smtClean="0"/>
              <a:t>4/4/2017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A8CD859-FF0F-403F-985A-915DA44D7C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Britannic Bold" panose="020B0903060703020204" pitchFamily="34" charset="0"/>
              </a:rPr>
              <a:t>Background Information </a:t>
            </a:r>
            <a:endParaRPr lang="en-US" dirty="0">
              <a:latin typeface="Britannic Bold" panose="020B0903060703020204" pitchFamily="34" charset="0"/>
            </a:endParaRPr>
          </a:p>
        </p:txBody>
      </p:sp>
      <p:sp>
        <p:nvSpPr>
          <p:cNvPr id="2" name="Title 1"/>
          <p:cNvSpPr>
            <a:spLocks noGrp="1"/>
          </p:cNvSpPr>
          <p:nvPr>
            <p:ph type="title"/>
          </p:nvPr>
        </p:nvSpPr>
        <p:spPr>
          <a:xfrm>
            <a:off x="381000" y="1447800"/>
            <a:ext cx="6324600" cy="3195960"/>
          </a:xfrm>
        </p:spPr>
        <p:txBody>
          <a:bodyPr/>
          <a:lstStyle/>
          <a:p>
            <a:pPr algn="ctr"/>
            <a:r>
              <a:rPr lang="en-US" b="1" dirty="0">
                <a:latin typeface="Britannic Bold" panose="020B0903060703020204" pitchFamily="34" charset="0"/>
              </a:rPr>
              <a:t>Making a Scene: </a:t>
            </a:r>
            <a:r>
              <a:rPr lang="en-US" b="1" dirty="0" smtClean="0">
                <a:latin typeface="Britannic Bold" panose="020B0903060703020204" pitchFamily="34" charset="0"/>
              </a:rPr>
              <a:t/>
            </a:r>
            <a:br>
              <a:rPr lang="en-US" b="1" dirty="0" smtClean="0">
                <a:latin typeface="Britannic Bold" panose="020B0903060703020204" pitchFamily="34" charset="0"/>
              </a:rPr>
            </a:br>
            <a:r>
              <a:rPr lang="en-US" sz="3200" b="1" dirty="0" smtClean="0">
                <a:latin typeface="Britannic Bold" panose="020B0903060703020204" pitchFamily="34" charset="0"/>
              </a:rPr>
              <a:t>How </a:t>
            </a:r>
            <a:r>
              <a:rPr lang="en-US" sz="3200" b="1" dirty="0">
                <a:latin typeface="Britannic Bold" panose="020B0903060703020204" pitchFamily="34" charset="0"/>
              </a:rPr>
              <a:t>Landscape Artists Contributed to the Establishment of the National Park System</a:t>
            </a:r>
            <a:endParaRPr lang="en-US" sz="3200" dirty="0">
              <a:latin typeface="Britannic Bold" panose="020B0903060703020204" pitchFamily="34" charset="0"/>
            </a:endParaRPr>
          </a:p>
        </p:txBody>
      </p:sp>
    </p:spTree>
    <p:extLst>
      <p:ext uri="{BB962C8B-B14F-4D97-AF65-F5344CB8AC3E}">
        <p14:creationId xmlns:p14="http://schemas.microsoft.com/office/powerpoint/2010/main" val="332390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548130"/>
          </a:xfrm>
        </p:spPr>
        <p:txBody>
          <a:bodyPr>
            <a:normAutofit fontScale="92500" lnSpcReduction="20000"/>
          </a:bodyPr>
          <a:lstStyle/>
          <a:p>
            <a:r>
              <a:rPr lang="en-US" dirty="0" smtClean="0">
                <a:latin typeface="Britannic Bold" panose="020B0903060703020204" pitchFamily="34" charset="0"/>
              </a:rPr>
              <a:t>Mid-19</a:t>
            </a:r>
            <a:r>
              <a:rPr lang="en-US" baseline="30000" dirty="0" smtClean="0">
                <a:latin typeface="Britannic Bold" panose="020B0903060703020204" pitchFamily="34" charset="0"/>
              </a:rPr>
              <a:t>th</a:t>
            </a:r>
            <a:r>
              <a:rPr lang="en-US" dirty="0" smtClean="0">
                <a:latin typeface="Britannic Bold" panose="020B0903060703020204" pitchFamily="34" charset="0"/>
              </a:rPr>
              <a:t> century- many expeditions into rugged Western landscapes take place, returning reports of beautiful natural landscapes.</a:t>
            </a:r>
          </a:p>
          <a:p>
            <a:r>
              <a:rPr lang="en-US" dirty="0" smtClean="0">
                <a:latin typeface="Britannic Bold" panose="020B0903060703020204" pitchFamily="34" charset="0"/>
              </a:rPr>
              <a:t>Several artists who documented these landscapes gained fame and prestige as “expedition artists.” </a:t>
            </a:r>
          </a:p>
          <a:p>
            <a:pPr lvl="1"/>
            <a:r>
              <a:rPr lang="en-US" dirty="0" smtClean="0">
                <a:latin typeface="Britannic Bold" panose="020B0903060703020204" pitchFamily="34" charset="0"/>
              </a:rPr>
              <a:t>Thomas “Yellowstone” Moran (landscape artist) </a:t>
            </a:r>
          </a:p>
          <a:p>
            <a:pPr lvl="1"/>
            <a:r>
              <a:rPr lang="en-US" dirty="0" smtClean="0">
                <a:latin typeface="Britannic Bold" panose="020B0903060703020204" pitchFamily="34" charset="0"/>
              </a:rPr>
              <a:t>William Henry Jackson (photographer)</a:t>
            </a:r>
          </a:p>
          <a:p>
            <a:r>
              <a:rPr lang="en-US" dirty="0">
                <a:latin typeface="Britannic Bold" panose="020B0903060703020204" pitchFamily="34" charset="0"/>
              </a:rPr>
              <a:t>Both Moran and Jackson accompanied F.V. Hayden to the Yellowstone region in July 1871.</a:t>
            </a:r>
          </a:p>
          <a:p>
            <a:pPr marL="45720" indent="0">
              <a:buNone/>
            </a:pPr>
            <a:endParaRPr lang="en-US" dirty="0" smtClean="0">
              <a:latin typeface="Britannic Bold" panose="020B0903060703020204" pitchFamily="34" charset="0"/>
            </a:endParaRPr>
          </a:p>
        </p:txBody>
      </p:sp>
      <p:sp>
        <p:nvSpPr>
          <p:cNvPr id="3" name="Title 2"/>
          <p:cNvSpPr>
            <a:spLocks noGrp="1"/>
          </p:cNvSpPr>
          <p:nvPr>
            <p:ph type="title"/>
          </p:nvPr>
        </p:nvSpPr>
        <p:spPr/>
        <p:txBody>
          <a:bodyPr/>
          <a:lstStyle/>
          <a:p>
            <a:r>
              <a:rPr lang="en-US" dirty="0" smtClean="0">
                <a:latin typeface="Britannic Bold" panose="020B0903060703020204" pitchFamily="34" charset="0"/>
              </a:rPr>
              <a:t>The natural wonders of the U.S.</a:t>
            </a:r>
            <a:endParaRPr lang="en-US" dirty="0">
              <a:latin typeface="Britannic Bold" panose="020B0903060703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69355"/>
            <a:ext cx="1828800" cy="254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00111"/>
            <a:ext cx="1755609" cy="248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086340"/>
            <a:ext cx="1712099" cy="249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6550223"/>
            <a:ext cx="1752600" cy="307777"/>
          </a:xfrm>
          <a:prstGeom prst="rect">
            <a:avLst/>
          </a:prstGeom>
          <a:noFill/>
        </p:spPr>
        <p:txBody>
          <a:bodyPr wrap="square" rtlCol="0">
            <a:spAutoFit/>
          </a:bodyPr>
          <a:lstStyle/>
          <a:p>
            <a:pPr algn="ctr"/>
            <a:r>
              <a:rPr lang="en-US" sz="1400" dirty="0" smtClean="0"/>
              <a:t>Thomas Moran </a:t>
            </a:r>
            <a:endParaRPr lang="en-US" sz="1400" dirty="0"/>
          </a:p>
        </p:txBody>
      </p:sp>
      <p:sp>
        <p:nvSpPr>
          <p:cNvPr id="8" name="TextBox 7"/>
          <p:cNvSpPr txBox="1"/>
          <p:nvPr/>
        </p:nvSpPr>
        <p:spPr>
          <a:xfrm>
            <a:off x="3749075" y="6586120"/>
            <a:ext cx="1572658" cy="307777"/>
          </a:xfrm>
          <a:prstGeom prst="rect">
            <a:avLst/>
          </a:prstGeom>
          <a:noFill/>
        </p:spPr>
        <p:txBody>
          <a:bodyPr wrap="square" rtlCol="0">
            <a:spAutoFit/>
          </a:bodyPr>
          <a:lstStyle/>
          <a:p>
            <a:pPr algn="ctr"/>
            <a:r>
              <a:rPr lang="en-US" sz="1400" dirty="0" smtClean="0"/>
              <a:t>F.V. Hayden </a:t>
            </a:r>
            <a:endParaRPr lang="en-US" sz="1400" dirty="0"/>
          </a:p>
        </p:txBody>
      </p:sp>
      <p:sp>
        <p:nvSpPr>
          <p:cNvPr id="9" name="TextBox 8"/>
          <p:cNvSpPr txBox="1"/>
          <p:nvPr/>
        </p:nvSpPr>
        <p:spPr>
          <a:xfrm>
            <a:off x="6096000" y="6550222"/>
            <a:ext cx="2209800" cy="307777"/>
          </a:xfrm>
          <a:prstGeom prst="rect">
            <a:avLst/>
          </a:prstGeom>
          <a:noFill/>
        </p:spPr>
        <p:txBody>
          <a:bodyPr wrap="square" rtlCol="0">
            <a:spAutoFit/>
          </a:bodyPr>
          <a:lstStyle/>
          <a:p>
            <a:pPr algn="ctr"/>
            <a:r>
              <a:rPr lang="en-US" sz="1400" dirty="0" smtClean="0"/>
              <a:t>William Henry Jackson </a:t>
            </a:r>
            <a:endParaRPr lang="en-US" sz="1400" dirty="0"/>
          </a:p>
        </p:txBody>
      </p:sp>
    </p:spTree>
    <p:extLst>
      <p:ext uri="{BB962C8B-B14F-4D97-AF65-F5344CB8AC3E}">
        <p14:creationId xmlns:p14="http://schemas.microsoft.com/office/powerpoint/2010/main" val="383813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4328"/>
            <a:ext cx="28194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0999" y="1719071"/>
            <a:ext cx="8407893" cy="1176529"/>
          </a:xfrm>
        </p:spPr>
        <p:txBody>
          <a:bodyPr>
            <a:normAutofit fontScale="92500" lnSpcReduction="10000"/>
          </a:bodyPr>
          <a:lstStyle/>
          <a:p>
            <a:r>
              <a:rPr lang="en-US" dirty="0" smtClean="0">
                <a:latin typeface="Britannic Bold" panose="020B0903060703020204" pitchFamily="34" charset="0"/>
              </a:rPr>
              <a:t>Moran and Jackson </a:t>
            </a:r>
            <a:r>
              <a:rPr lang="en-US" dirty="0">
                <a:latin typeface="Britannic Bold" panose="020B0903060703020204" pitchFamily="34" charset="0"/>
              </a:rPr>
              <a:t>often worked side-by-side, selecting views and creating images to bring the Yellowstone region to life. </a:t>
            </a:r>
          </a:p>
          <a:p>
            <a:pPr lvl="1"/>
            <a:r>
              <a:rPr lang="en-US" dirty="0">
                <a:latin typeface="Britannic Bold" panose="020B0903060703020204" pitchFamily="34" charset="0"/>
              </a:rPr>
              <a:t>Moran appears in several of Jackson’s photos, giving a sense of scale to many of the geological features. </a:t>
            </a:r>
            <a:endParaRPr lang="en-US" dirty="0" smtClean="0">
              <a:latin typeface="Britannic Bold" panose="020B0903060703020204" pitchFamily="34" charset="0"/>
            </a:endParaRPr>
          </a:p>
          <a:p>
            <a:pPr lvl="1"/>
            <a:endParaRPr lang="en-US" dirty="0">
              <a:latin typeface="Britannic Bold" panose="020B0903060703020204" pitchFamily="34" charset="0"/>
            </a:endParaRPr>
          </a:p>
          <a:p>
            <a:pPr lvl="1"/>
            <a:endParaRPr lang="en-US" dirty="0" smtClean="0">
              <a:latin typeface="Britannic Bold" panose="020B0903060703020204" pitchFamily="34" charset="0"/>
            </a:endParaRPr>
          </a:p>
          <a:p>
            <a:pPr marL="365760" lvl="1" indent="0">
              <a:buNone/>
            </a:pPr>
            <a:endParaRPr lang="en-US" dirty="0">
              <a:latin typeface="Britannic Bold" panose="020B0903060703020204" pitchFamily="34" charset="0"/>
            </a:endParaRPr>
          </a:p>
          <a:p>
            <a:pPr lvl="1"/>
            <a:endParaRPr lang="en-US" dirty="0" smtClean="0">
              <a:latin typeface="Britannic Bold" panose="020B0903060703020204" pitchFamily="34" charset="0"/>
            </a:endParaRPr>
          </a:p>
          <a:p>
            <a:pPr lvl="8"/>
            <a:endParaRPr lang="en-US" dirty="0">
              <a:latin typeface="Britannic Bold" panose="020B0903060703020204" pitchFamily="34" charset="0"/>
            </a:endParaRPr>
          </a:p>
          <a:p>
            <a:pPr lvl="1"/>
            <a:endParaRPr lang="en-US" dirty="0">
              <a:latin typeface="Britannic Bold" panose="020B0903060703020204" pitchFamily="34" charset="0"/>
            </a:endParaRPr>
          </a:p>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4343400" y="3856018"/>
            <a:ext cx="3200400" cy="954107"/>
          </a:xfrm>
          <a:prstGeom prst="rect">
            <a:avLst/>
          </a:prstGeom>
          <a:noFill/>
        </p:spPr>
        <p:txBody>
          <a:bodyPr wrap="square" rtlCol="0">
            <a:spAutoFit/>
          </a:bodyPr>
          <a:lstStyle/>
          <a:p>
            <a:r>
              <a:rPr lang="en-US" sz="1400" i="1" dirty="0" smtClean="0">
                <a:latin typeface="Britannic Bold" panose="020B0903060703020204" pitchFamily="34" charset="0"/>
              </a:rPr>
              <a:t>Falls on the Upper to Golden Gate </a:t>
            </a:r>
          </a:p>
          <a:p>
            <a:r>
              <a:rPr lang="en-US" sz="1400" dirty="0" smtClean="0">
                <a:latin typeface="Britannic Bold" panose="020B0903060703020204" pitchFamily="34" charset="0"/>
              </a:rPr>
              <a:t>By, William Henry Jackson </a:t>
            </a:r>
          </a:p>
          <a:p>
            <a:endParaRPr lang="en-US" sz="1400" dirty="0">
              <a:latin typeface="Britannic Bold" panose="020B0903060703020204" pitchFamily="34" charset="0"/>
            </a:endParaRPr>
          </a:p>
          <a:p>
            <a:r>
              <a:rPr lang="en-US" sz="1400" dirty="0" smtClean="0">
                <a:latin typeface="Britannic Bold" panose="020B0903060703020204" pitchFamily="34" charset="0"/>
              </a:rPr>
              <a:t>Thomas Moran sits on rock</a:t>
            </a:r>
            <a:endParaRPr lang="en-US" sz="1400" dirty="0">
              <a:latin typeface="Britannic Bold" panose="020B0903060703020204" pitchFamily="34" charset="0"/>
            </a:endParaRPr>
          </a:p>
        </p:txBody>
      </p:sp>
    </p:spTree>
    <p:extLst>
      <p:ext uri="{BB962C8B-B14F-4D97-AF65-F5344CB8AC3E}">
        <p14:creationId xmlns:p14="http://schemas.microsoft.com/office/powerpoint/2010/main" val="395724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186" y="2065356"/>
            <a:ext cx="4120243"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846471"/>
            <a:ext cx="3843846" cy="28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8923" y="4820923"/>
            <a:ext cx="3352800" cy="738664"/>
          </a:xfrm>
          <a:prstGeom prst="rect">
            <a:avLst/>
          </a:prstGeom>
          <a:noFill/>
        </p:spPr>
        <p:txBody>
          <a:bodyPr wrap="square" rtlCol="0">
            <a:spAutoFit/>
          </a:bodyPr>
          <a:lstStyle/>
          <a:p>
            <a:r>
              <a:rPr lang="en-US" sz="1400" dirty="0">
                <a:latin typeface="Britannic Bold" panose="020B0903060703020204" pitchFamily="34" charset="0"/>
              </a:rPr>
              <a:t>Hot Springs of Gardiner's River, Yellowstone </a:t>
            </a:r>
            <a:r>
              <a:rPr lang="en-US" sz="1400" dirty="0" smtClean="0">
                <a:latin typeface="Britannic Bold" panose="020B0903060703020204" pitchFamily="34" charset="0"/>
              </a:rPr>
              <a:t>Park</a:t>
            </a:r>
          </a:p>
          <a:p>
            <a:r>
              <a:rPr lang="en-US" sz="1400" dirty="0" smtClean="0">
                <a:latin typeface="Britannic Bold" panose="020B0903060703020204" pitchFamily="34" charset="0"/>
              </a:rPr>
              <a:t>By, Thomas Moran </a:t>
            </a:r>
            <a:endParaRPr lang="en-US" sz="1400" dirty="0">
              <a:latin typeface="Britannic Bold" panose="020B0903060703020204" pitchFamily="34" charset="0"/>
            </a:endParaRPr>
          </a:p>
        </p:txBody>
      </p:sp>
      <p:sp>
        <p:nvSpPr>
          <p:cNvPr id="7" name="TextBox 6"/>
          <p:cNvSpPr txBox="1"/>
          <p:nvPr/>
        </p:nvSpPr>
        <p:spPr>
          <a:xfrm>
            <a:off x="5076907" y="4814622"/>
            <a:ext cx="3352800" cy="523220"/>
          </a:xfrm>
          <a:prstGeom prst="rect">
            <a:avLst/>
          </a:prstGeom>
          <a:noFill/>
        </p:spPr>
        <p:txBody>
          <a:bodyPr wrap="square" rtlCol="0">
            <a:spAutoFit/>
          </a:bodyPr>
          <a:lstStyle/>
          <a:p>
            <a:r>
              <a:rPr lang="en-US" sz="1400" dirty="0">
                <a:latin typeface="Britannic Bold" panose="020B0903060703020204" pitchFamily="34" charset="0"/>
              </a:rPr>
              <a:t>Hot Springs </a:t>
            </a:r>
            <a:endParaRPr lang="en-US" sz="1400" dirty="0" smtClean="0">
              <a:latin typeface="Britannic Bold" panose="020B0903060703020204" pitchFamily="34" charset="0"/>
            </a:endParaRPr>
          </a:p>
          <a:p>
            <a:r>
              <a:rPr lang="en-US" sz="1400" dirty="0" smtClean="0">
                <a:latin typeface="Britannic Bold" panose="020B0903060703020204" pitchFamily="34" charset="0"/>
              </a:rPr>
              <a:t>By, William Henry Jackson  </a:t>
            </a:r>
            <a:endParaRPr lang="en-US" sz="1400" dirty="0">
              <a:latin typeface="Britannic Bold" panose="020B0903060703020204" pitchFamily="34" charset="0"/>
            </a:endParaRPr>
          </a:p>
        </p:txBody>
      </p:sp>
    </p:spTree>
    <p:extLst>
      <p:ext uri="{BB962C8B-B14F-4D97-AF65-F5344CB8AC3E}">
        <p14:creationId xmlns:p14="http://schemas.microsoft.com/office/powerpoint/2010/main" val="27486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319529"/>
          </a:xfrm>
        </p:spPr>
        <p:txBody>
          <a:bodyPr>
            <a:normAutofit fontScale="85000" lnSpcReduction="20000"/>
          </a:bodyPr>
          <a:lstStyle/>
          <a:p>
            <a:r>
              <a:rPr lang="en-US" dirty="0" smtClean="0">
                <a:latin typeface="Britannic Bold" panose="020B0903060703020204" pitchFamily="34" charset="0"/>
              </a:rPr>
              <a:t>Because the wonders of the Yellowstone region had not been seen by more than a handful of people on the East Coast, conveying the features of the amazing landscape to the American public and the U.S. Congress was crucial to ensuring the preservation of Yellowstone. </a:t>
            </a:r>
          </a:p>
          <a:p>
            <a:pPr lvl="1"/>
            <a:r>
              <a:rPr lang="en-US" dirty="0" smtClean="0">
                <a:latin typeface="Britannic Bold" panose="020B0903060703020204" pitchFamily="34" charset="0"/>
              </a:rPr>
              <a:t>Hayden lobbied Congressmen personally, using Jackson’s photographs and Moran’s watercolors as compelling visual supports. </a:t>
            </a:r>
          </a:p>
          <a:p>
            <a:pPr lvl="1"/>
            <a:r>
              <a:rPr lang="en-US" dirty="0" smtClean="0">
                <a:latin typeface="Britannic Bold" panose="020B0903060703020204" pitchFamily="34" charset="0"/>
              </a:rPr>
              <a:t>Jackson later wrote “the watercolors of Thomas Moran and the photographs of the Geology Survey [Jackson’s] were the most important exhibits brought before the [Congressional] </a:t>
            </a:r>
            <a:r>
              <a:rPr lang="en-US" dirty="0">
                <a:latin typeface="Britannic Bold" panose="020B0903060703020204" pitchFamily="34" charset="0"/>
              </a:rPr>
              <a:t>C</a:t>
            </a:r>
            <a:r>
              <a:rPr lang="en-US" dirty="0" smtClean="0">
                <a:latin typeface="Britannic Bold" panose="020B0903060703020204" pitchFamily="34" charset="0"/>
              </a:rPr>
              <a:t>ommittee.”</a:t>
            </a:r>
            <a:endParaRPr lang="en-US" dirty="0">
              <a:latin typeface="Britannic Bold" panose="020B0903060703020204" pitchFamily="34" charset="0"/>
            </a:endParaRPr>
          </a:p>
        </p:txBody>
      </p:sp>
      <p:sp>
        <p:nvSpPr>
          <p:cNvPr id="3" name="Title 2"/>
          <p:cNvSpPr>
            <a:spLocks noGrp="1"/>
          </p:cNvSpPr>
          <p:nvPr>
            <p:ph type="title"/>
          </p:nvPr>
        </p:nvSpPr>
        <p:spPr/>
        <p:txBody>
          <a:bodyPr/>
          <a:lstStyle/>
          <a:p>
            <a:r>
              <a:rPr lang="en-US" dirty="0" smtClean="0">
                <a:latin typeface="Britannic Bold" panose="020B0903060703020204" pitchFamily="34" charset="0"/>
              </a:rPr>
              <a:t>The fight for Yellowstone </a:t>
            </a:r>
            <a:endParaRPr lang="en-US" dirty="0">
              <a:latin typeface="Britannic Bold" panose="020B0903060703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020912"/>
            <a:ext cx="2971799" cy="247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4565957"/>
            <a:ext cx="2590800" cy="954107"/>
          </a:xfrm>
          <a:prstGeom prst="rect">
            <a:avLst/>
          </a:prstGeom>
          <a:noFill/>
        </p:spPr>
        <p:txBody>
          <a:bodyPr wrap="square" rtlCol="0">
            <a:spAutoFit/>
          </a:bodyPr>
          <a:lstStyle/>
          <a:p>
            <a:r>
              <a:rPr lang="en-US" sz="1400" dirty="0" smtClean="0">
                <a:latin typeface="Britannic Bold" panose="020B0903060703020204" pitchFamily="34" charset="0"/>
              </a:rPr>
              <a:t>Grand Canyon of Yellowstone from East Bank </a:t>
            </a:r>
            <a:endParaRPr lang="en-US" sz="1400" dirty="0" smtClean="0">
              <a:latin typeface="Britannic Bold" panose="020B0903060703020204" pitchFamily="34" charset="0"/>
            </a:endParaRPr>
          </a:p>
          <a:p>
            <a:endParaRPr lang="en-US" sz="1400" dirty="0">
              <a:latin typeface="Britannic Bold" panose="020B0903060703020204" pitchFamily="34" charset="0"/>
            </a:endParaRPr>
          </a:p>
          <a:p>
            <a:r>
              <a:rPr lang="en-US" sz="1400" dirty="0" smtClean="0">
                <a:latin typeface="Britannic Bold" panose="020B0903060703020204" pitchFamily="34" charset="0"/>
              </a:rPr>
              <a:t>By, William Henry Jackson</a:t>
            </a:r>
            <a:endParaRPr lang="en-US" sz="1400" dirty="0">
              <a:latin typeface="Britannic Bold" panose="020B0903060703020204" pitchFamily="34" charset="0"/>
            </a:endParaRPr>
          </a:p>
        </p:txBody>
      </p:sp>
    </p:spTree>
    <p:extLst>
      <p:ext uri="{BB962C8B-B14F-4D97-AF65-F5344CB8AC3E}">
        <p14:creationId xmlns:p14="http://schemas.microsoft.com/office/powerpoint/2010/main" val="75956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557529"/>
          </a:xfrm>
        </p:spPr>
        <p:txBody>
          <a:bodyPr>
            <a:normAutofit fontScale="92500" lnSpcReduction="20000"/>
          </a:bodyPr>
          <a:lstStyle/>
          <a:p>
            <a:r>
              <a:rPr lang="en-US" dirty="0" smtClean="0">
                <a:latin typeface="Britannic Bold" panose="020B0903060703020204" pitchFamily="34" charset="0"/>
              </a:rPr>
              <a:t>On March 1, 1872, President Ulysses Grant signed the Yellowstone Act in law. </a:t>
            </a:r>
          </a:p>
          <a:p>
            <a:r>
              <a:rPr lang="en-US" dirty="0" smtClean="0">
                <a:latin typeface="Britannic Bold" panose="020B0903060703020204" pitchFamily="34" charset="0"/>
              </a:rPr>
              <a:t>Shortly thereafter, Moran completed a monumental 7’x 12’ panoramic painting – </a:t>
            </a:r>
            <a:r>
              <a:rPr lang="en-US" i="1" dirty="0" smtClean="0">
                <a:latin typeface="Britannic Bold" panose="020B0903060703020204" pitchFamily="34" charset="0"/>
              </a:rPr>
              <a:t>The Grand Canyon of the Yellowstone </a:t>
            </a:r>
          </a:p>
          <a:p>
            <a:pPr lvl="1"/>
            <a:r>
              <a:rPr lang="en-US" dirty="0">
                <a:latin typeface="Britannic Bold" panose="020B0903060703020204" pitchFamily="34" charset="0"/>
              </a:rPr>
              <a:t>I</a:t>
            </a:r>
            <a:r>
              <a:rPr lang="en-US" dirty="0" smtClean="0">
                <a:latin typeface="Britannic Bold" panose="020B0903060703020204" pitchFamily="34" charset="0"/>
              </a:rPr>
              <a:t>t was purchased by Congress on June 10, 1872 and hung in the Capitol Building </a:t>
            </a:r>
          </a:p>
          <a:p>
            <a:pPr marL="365760" lvl="1" indent="0">
              <a:buNone/>
            </a:pPr>
            <a:endParaRPr lang="en-US" dirty="0"/>
          </a:p>
        </p:txBody>
      </p:sp>
      <p:sp>
        <p:nvSpPr>
          <p:cNvPr id="3" name="Title 2"/>
          <p:cNvSpPr>
            <a:spLocks noGrp="1"/>
          </p:cNvSpPr>
          <p:nvPr>
            <p:ph type="title"/>
          </p:nvPr>
        </p:nvSpPr>
        <p:spPr/>
        <p:txBody>
          <a:bodyPr/>
          <a:lstStyle/>
          <a:p>
            <a:r>
              <a:rPr lang="en-US" dirty="0" smtClean="0">
                <a:latin typeface="Britannic Bold" panose="020B0903060703020204" pitchFamily="34" charset="0"/>
              </a:rPr>
              <a:t>Yellowstone, A NATIONAL TREASURE</a:t>
            </a:r>
            <a:endParaRPr lang="en-US" dirty="0">
              <a:latin typeface="Britannic Bold" panose="020B0903060703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5943600" cy="341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709929"/>
          </a:xfrm>
        </p:spPr>
        <p:txBody>
          <a:bodyPr>
            <a:normAutofit fontScale="85000" lnSpcReduction="10000"/>
          </a:bodyPr>
          <a:lstStyle/>
          <a:p>
            <a:r>
              <a:rPr lang="en-US" i="1" dirty="0" smtClean="0">
                <a:latin typeface="Britannic Bold" panose="020B0903060703020204" pitchFamily="34" charset="0"/>
              </a:rPr>
              <a:t>The Grand Canyon of Yellowstone </a:t>
            </a:r>
            <a:r>
              <a:rPr lang="en-US" dirty="0" smtClean="0">
                <a:latin typeface="Britannic Bold" panose="020B0903060703020204" pitchFamily="34" charset="0"/>
              </a:rPr>
              <a:t>was </a:t>
            </a:r>
            <a:r>
              <a:rPr lang="en-US" dirty="0">
                <a:latin typeface="Britannic Bold" panose="020B0903060703020204" pitchFamily="34" charset="0"/>
              </a:rPr>
              <a:t>the first landscape purchased by Congress and the first depiction of American countryside painted by an American-born artist to be displayed in the Capitol Building.  </a:t>
            </a:r>
            <a:endParaRPr lang="en-US" dirty="0" smtClean="0">
              <a:latin typeface="Britannic Bold" panose="020B0903060703020204" pitchFamily="34" charset="0"/>
            </a:endParaRPr>
          </a:p>
          <a:p>
            <a:r>
              <a:rPr lang="en-US" dirty="0" smtClean="0">
                <a:latin typeface="Britannic Bold" panose="020B0903060703020204" pitchFamily="34" charset="0"/>
              </a:rPr>
              <a:t>The </a:t>
            </a:r>
            <a:r>
              <a:rPr lang="en-US" dirty="0">
                <a:latin typeface="Britannic Bold" panose="020B0903060703020204" pitchFamily="34" charset="0"/>
              </a:rPr>
              <a:t>painting was soon joined by Moran’s </a:t>
            </a:r>
            <a:r>
              <a:rPr lang="en-US" i="1" dirty="0" smtClean="0">
                <a:latin typeface="Britannic Bold" panose="020B0903060703020204" pitchFamily="34" charset="0"/>
              </a:rPr>
              <a:t>The </a:t>
            </a:r>
            <a:r>
              <a:rPr lang="en-US" i="1" dirty="0">
                <a:latin typeface="Britannic Bold" panose="020B0903060703020204" pitchFamily="34" charset="0"/>
              </a:rPr>
              <a:t>Chasm of the </a:t>
            </a:r>
            <a:r>
              <a:rPr lang="en-US" i="1" dirty="0" smtClean="0">
                <a:latin typeface="Britannic Bold" panose="020B0903060703020204" pitchFamily="34" charset="0"/>
              </a:rPr>
              <a:t>Colorado</a:t>
            </a:r>
            <a:r>
              <a:rPr lang="en-US" dirty="0" smtClean="0">
                <a:latin typeface="Britannic Bold" panose="020B0903060703020204" pitchFamily="34" charset="0"/>
              </a:rPr>
              <a:t>, </a:t>
            </a:r>
            <a:r>
              <a:rPr lang="en-US" dirty="0">
                <a:latin typeface="Britannic Bold" panose="020B0903060703020204" pitchFamily="34" charset="0"/>
              </a:rPr>
              <a:t>depicting the Grand Canyon’s Colorado River, which he painted after an 1873 expedition to the region</a:t>
            </a:r>
            <a:r>
              <a:rPr lang="en-US" dirty="0" smtClean="0">
                <a:latin typeface="Britannic Bold" panose="020B0903060703020204" pitchFamily="34" charset="0"/>
              </a:rPr>
              <a:t>.</a:t>
            </a:r>
          </a:p>
          <a:p>
            <a:endParaRPr lang="en-US" dirty="0"/>
          </a:p>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716" y="3366038"/>
            <a:ext cx="5519083" cy="318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41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5410200" cy="4834130"/>
          </a:xfrm>
        </p:spPr>
        <p:txBody>
          <a:bodyPr>
            <a:noAutofit/>
          </a:bodyPr>
          <a:lstStyle/>
          <a:p>
            <a:r>
              <a:rPr lang="en-US" sz="1600" dirty="0" smtClean="0">
                <a:latin typeface="Britannic Bold" panose="020B0903060703020204" pitchFamily="34" charset="0"/>
              </a:rPr>
              <a:t>Once Yellowstone had been established, other sites began to be set aside as federally protected lands, including Yosemite, Acadia, Crater Lake, and the Hawaii Volcanos. </a:t>
            </a:r>
          </a:p>
          <a:p>
            <a:r>
              <a:rPr lang="en-US" sz="1600" dirty="0" smtClean="0">
                <a:latin typeface="Britannic Bold" panose="020B0903060703020204" pitchFamily="34" charset="0"/>
              </a:rPr>
              <a:t>These places existed as independent sites under the jurisdiction of the Department of the Interior (DOI) until 1916 when the National Park Service Organic Act established the National Park Service as a division within the DOI.</a:t>
            </a:r>
          </a:p>
          <a:p>
            <a:pPr lvl="1"/>
            <a:r>
              <a:rPr lang="en-US" sz="1600" dirty="0" smtClean="0">
                <a:latin typeface="Britannic Bold" panose="020B0903060703020204" pitchFamily="34" charset="0"/>
              </a:rPr>
              <a:t>NPS was given the responsibility “to </a:t>
            </a:r>
            <a:r>
              <a:rPr lang="en-US" sz="1600" dirty="0" smtClean="0">
                <a:solidFill>
                  <a:srgbClr val="FF0000"/>
                </a:solidFill>
                <a:latin typeface="Britannic Bold" panose="020B0903060703020204" pitchFamily="34" charset="0"/>
              </a:rPr>
              <a:t>promote</a:t>
            </a:r>
            <a:r>
              <a:rPr lang="en-US" sz="1600" dirty="0" smtClean="0">
                <a:latin typeface="Britannic Bold" panose="020B0903060703020204" pitchFamily="34" charset="0"/>
              </a:rPr>
              <a:t> and regulate the use of the Federal areas known as national parks, monuments, and reservations…to </a:t>
            </a:r>
            <a:r>
              <a:rPr lang="en-US" sz="1600" dirty="0" smtClean="0">
                <a:solidFill>
                  <a:srgbClr val="FF0000"/>
                </a:solidFill>
                <a:latin typeface="Britannic Bold" panose="020B0903060703020204" pitchFamily="34" charset="0"/>
              </a:rPr>
              <a:t>conserve</a:t>
            </a:r>
            <a:r>
              <a:rPr lang="en-US" sz="1600" dirty="0" smtClean="0">
                <a:latin typeface="Britannic Bold" panose="020B0903060703020204" pitchFamily="34" charset="0"/>
              </a:rPr>
              <a:t> the scenery and the natural and historic objects and the wildlife therein and </a:t>
            </a:r>
            <a:r>
              <a:rPr lang="en-US" sz="1600" dirty="0" smtClean="0">
                <a:solidFill>
                  <a:srgbClr val="FF0000"/>
                </a:solidFill>
                <a:latin typeface="Britannic Bold" panose="020B0903060703020204" pitchFamily="34" charset="0"/>
              </a:rPr>
              <a:t>to provide for the enjoyment</a:t>
            </a:r>
            <a:r>
              <a:rPr lang="en-US" sz="1600" dirty="0" smtClean="0">
                <a:latin typeface="Britannic Bold" panose="020B0903060703020204" pitchFamily="34" charset="0"/>
              </a:rPr>
              <a:t> of the same in such manner and by such means as will leave them </a:t>
            </a:r>
            <a:r>
              <a:rPr lang="en-US" sz="1600" dirty="0" smtClean="0">
                <a:solidFill>
                  <a:srgbClr val="FF0000"/>
                </a:solidFill>
                <a:latin typeface="Britannic Bold" panose="020B0903060703020204" pitchFamily="34" charset="0"/>
              </a:rPr>
              <a:t>unimpaired for the enjoyment of future generations</a:t>
            </a:r>
            <a:r>
              <a:rPr lang="en-US" sz="1600" dirty="0" smtClean="0">
                <a:latin typeface="Britannic Bold" panose="020B0903060703020204" pitchFamily="34" charset="0"/>
              </a:rPr>
              <a:t>.” </a:t>
            </a:r>
            <a:endParaRPr lang="en-US" sz="1600" dirty="0">
              <a:latin typeface="Britannic Bold" panose="020B0903060703020204" pitchFamily="34" charset="0"/>
            </a:endParaRPr>
          </a:p>
        </p:txBody>
      </p:sp>
      <p:sp>
        <p:nvSpPr>
          <p:cNvPr id="3" name="Title 2"/>
          <p:cNvSpPr>
            <a:spLocks noGrp="1"/>
          </p:cNvSpPr>
          <p:nvPr>
            <p:ph type="title"/>
          </p:nvPr>
        </p:nvSpPr>
        <p:spPr/>
        <p:txBody>
          <a:bodyPr/>
          <a:lstStyle/>
          <a:p>
            <a:r>
              <a:rPr lang="en-US" dirty="0" smtClean="0">
                <a:latin typeface="Britannic Bold" panose="020B0903060703020204" pitchFamily="34" charset="0"/>
              </a:rPr>
              <a:t>The national park service</a:t>
            </a:r>
            <a:endParaRPr lang="en-US" dirty="0">
              <a:latin typeface="Britannic Bold" panose="020B0903060703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007" y="1828800"/>
            <a:ext cx="3117273"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52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481329"/>
          </a:xfrm>
        </p:spPr>
        <p:txBody>
          <a:bodyPr>
            <a:normAutofit lnSpcReduction="10000"/>
          </a:bodyPr>
          <a:lstStyle/>
          <a:p>
            <a:r>
              <a:rPr lang="en-US" dirty="0" smtClean="0">
                <a:latin typeface="Britannic Bold" panose="020B0903060703020204" pitchFamily="34" charset="0"/>
              </a:rPr>
              <a:t>Since 1916, the National Park System has expanded from 37 sites of national significance to over 401. </a:t>
            </a:r>
          </a:p>
          <a:p>
            <a:pPr lvl="1"/>
            <a:r>
              <a:rPr lang="en-US" dirty="0" smtClean="0">
                <a:latin typeface="Britannic Bold" panose="020B0903060703020204" pitchFamily="34" charset="0"/>
              </a:rPr>
              <a:t>Each location is a site of natural, historic, or cultural significance, and each brings a collection of objects that contributes to the story of the site’s significance. </a:t>
            </a:r>
            <a:endParaRPr lang="en-US" dirty="0">
              <a:latin typeface="Britannic Bold" panose="020B0903060703020204" pitchFamily="34" charset="0"/>
            </a:endParaRPr>
          </a:p>
        </p:txBody>
      </p:sp>
      <p:sp>
        <p:nvSpPr>
          <p:cNvPr id="3" name="Title 2"/>
          <p:cNvSpPr>
            <a:spLocks noGrp="1"/>
          </p:cNvSpPr>
          <p:nvPr>
            <p:ph type="title"/>
          </p:nvPr>
        </p:nvSpPr>
        <p:spPr/>
        <p:txBody>
          <a:bodyPr/>
          <a:lstStyle/>
          <a:p>
            <a:r>
              <a:rPr lang="en-US" dirty="0" smtClean="0">
                <a:latin typeface="Britannic Bold" panose="020B0903060703020204" pitchFamily="34" charset="0"/>
              </a:rPr>
              <a:t>Today’s National parks  </a:t>
            </a:r>
            <a:endParaRPr lang="en-US" dirty="0">
              <a:latin typeface="Britannic Bold" panose="020B090306070302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637087" cy="334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298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529</TotalTime>
  <Words>585</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Making a Scene:  How Landscape Artists Contributed to the Establishment of the National Park System</vt:lpstr>
      <vt:lpstr>The natural wonders of the U.S.</vt:lpstr>
      <vt:lpstr>PowerPoint Presentation</vt:lpstr>
      <vt:lpstr>PowerPoint Presentation</vt:lpstr>
      <vt:lpstr>The fight for Yellowstone </vt:lpstr>
      <vt:lpstr>Yellowstone, A NATIONAL TREASURE</vt:lpstr>
      <vt:lpstr>PowerPoint Presentation</vt:lpstr>
      <vt:lpstr>The national park service</vt:lpstr>
      <vt:lpstr>Today’s National parks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Calas, Verena Ottie Gertrude</dc:creator>
  <cp:lastModifiedBy>Calas, Verena Ottie Gertrude</cp:lastModifiedBy>
  <cp:revision>19</cp:revision>
  <dcterms:created xsi:type="dcterms:W3CDTF">2017-03-27T18:25:16Z</dcterms:created>
  <dcterms:modified xsi:type="dcterms:W3CDTF">2017-04-04T21:40:46Z</dcterms:modified>
</cp:coreProperties>
</file>