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0B02EF-90C6-AC45-8AA4-7F8CA71332E7}" type="datetimeFigureOut">
              <a:rPr lang="en-US" smtClean="0"/>
              <a:pPr/>
              <a:t>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9FCF65-5C07-6947-8D59-1680CC9BB25B}" type="slidenum">
              <a:rPr lang="en-US" smtClean="0"/>
              <a:pPr/>
              <a:t>‹#›</a:t>
            </a:fld>
            <a:endParaRPr lang="en-US"/>
          </a:p>
        </p:txBody>
      </p:sp>
    </p:spTree>
    <p:extLst>
      <p:ext uri="{BB962C8B-B14F-4D97-AF65-F5344CB8AC3E}">
        <p14:creationId xmlns:p14="http://schemas.microsoft.com/office/powerpoint/2010/main" val="29091110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9FCF65-5C07-6947-8D59-1680CC9BB25B}"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E1C4258-6566-8945-AF56-E4A45B1B3591}" type="datetimeFigureOut">
              <a:rPr lang="en-US" smtClean="0"/>
              <a:pPr/>
              <a:t>2/6/2017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F0E7A33D-9BBC-2D4B-94DB-C0A52013EB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E1C4258-6566-8945-AF56-E4A45B1B3591}" type="datetimeFigureOut">
              <a:rPr lang="en-US" smtClean="0"/>
              <a:pPr/>
              <a:t>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C4258-6566-8945-AF56-E4A45B1B3591}" type="datetimeFigureOut">
              <a:rPr lang="en-US" smtClean="0"/>
              <a:pPr/>
              <a:t>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1C4258-6566-8945-AF56-E4A45B1B3591}"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1C4258-6566-8945-AF56-E4A45B1B3591}"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E1C4258-6566-8945-AF56-E4A45B1B3591}"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E1C4258-6566-8945-AF56-E4A45B1B3591}" type="datetimeFigureOut">
              <a:rPr lang="en-US" smtClean="0"/>
              <a:pPr/>
              <a:t>2/6/2017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F0E7A33D-9BBC-2D4B-94DB-C0A52013EB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E1C4258-6566-8945-AF56-E4A45B1B3591}"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7A33D-9BBC-2D4B-94DB-C0A52013EB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1C4258-6566-8945-AF56-E4A45B1B3591}" type="datetimeFigureOut">
              <a:rPr lang="en-US" smtClean="0"/>
              <a:pPr/>
              <a:t>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7A33D-9BBC-2D4B-94DB-C0A52013EB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E1C4258-6566-8945-AF56-E4A45B1B3591}" type="datetimeFigureOut">
              <a:rPr lang="en-US" smtClean="0"/>
              <a:pPr/>
              <a:t>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7A33D-9BBC-2D4B-94DB-C0A52013EBA0}"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E1C4258-6566-8945-AF56-E4A45B1B3591}" type="datetimeFigureOut">
              <a:rPr lang="en-US" smtClean="0"/>
              <a:pPr/>
              <a:t>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7A33D-9BBC-2D4B-94DB-C0A52013EBA0}"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E1C4258-6566-8945-AF56-E4A45B1B3591}" type="datetimeFigureOut">
              <a:rPr lang="en-US" smtClean="0"/>
              <a:pPr/>
              <a:t>2/6/2017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F0E7A33D-9BBC-2D4B-94DB-C0A52013EB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5667" y="2370665"/>
            <a:ext cx="6477000" cy="1016677"/>
          </a:xfrm>
        </p:spPr>
        <p:txBody>
          <a:bodyPr/>
          <a:lstStyle/>
          <a:p>
            <a:pPr algn="ctr"/>
            <a:r>
              <a:rPr lang="en-US" dirty="0" smtClean="0"/>
              <a:t>Colonial Currency</a:t>
            </a:r>
            <a:endParaRPr lang="en-US" dirty="0"/>
          </a:p>
        </p:txBody>
      </p:sp>
      <p:sp>
        <p:nvSpPr>
          <p:cNvPr id="3" name="Subtitle 2"/>
          <p:cNvSpPr>
            <a:spLocks noGrp="1"/>
          </p:cNvSpPr>
          <p:nvPr>
            <p:ph type="subTitle" idx="1"/>
          </p:nvPr>
        </p:nvSpPr>
        <p:spPr>
          <a:xfrm>
            <a:off x="1735667" y="3471333"/>
            <a:ext cx="6477000" cy="1174088"/>
          </a:xfrm>
        </p:spPr>
        <p:txBody>
          <a:bodyPr/>
          <a:lstStyle/>
          <a:p>
            <a:pPr algn="ctr"/>
            <a:r>
              <a:rPr lang="en-US" dirty="0" smtClean="0"/>
              <a:t>Economy and Symbolism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400" y="69057"/>
            <a:ext cx="8415867" cy="868362"/>
          </a:xfrm>
        </p:spPr>
        <p:txBody>
          <a:bodyPr/>
          <a:lstStyle/>
          <a:p>
            <a:r>
              <a:rPr lang="en-US" dirty="0" smtClean="0"/>
              <a:t>Symbolism in Colonial Currency </a:t>
            </a:r>
            <a:endParaRPr lang="en-US" dirty="0"/>
          </a:p>
        </p:txBody>
      </p:sp>
      <p:pic>
        <p:nvPicPr>
          <p:cNvPr id="5" name="Picture 4" descr="VAFO 1408 Pennsylvania Currency.tif"/>
          <p:cNvPicPr>
            <a:picLocks noChangeAspect="1"/>
          </p:cNvPicPr>
          <p:nvPr/>
        </p:nvPicPr>
        <p:blipFill>
          <a:blip r:embed="rId3"/>
          <a:stretch>
            <a:fillRect/>
          </a:stretch>
        </p:blipFill>
        <p:spPr>
          <a:xfrm>
            <a:off x="2421467" y="1286933"/>
            <a:ext cx="6156813" cy="3916102"/>
          </a:xfrm>
          <a:prstGeom prst="rect">
            <a:avLst/>
          </a:prstGeom>
        </p:spPr>
      </p:pic>
      <p:sp>
        <p:nvSpPr>
          <p:cNvPr id="6" name="TextBox 5"/>
          <p:cNvSpPr txBox="1"/>
          <p:nvPr/>
        </p:nvSpPr>
        <p:spPr>
          <a:xfrm>
            <a:off x="-1" y="2243314"/>
            <a:ext cx="2065867" cy="923330"/>
          </a:xfrm>
          <a:prstGeom prst="rect">
            <a:avLst/>
          </a:prstGeom>
          <a:noFill/>
          <a:ln w="28575" cmpd="sng">
            <a:solidFill>
              <a:schemeClr val="tx1"/>
            </a:solidFill>
          </a:ln>
        </p:spPr>
        <p:txBody>
          <a:bodyPr wrap="square" rtlCol="0">
            <a:spAutoFit/>
          </a:bodyPr>
          <a:lstStyle/>
          <a:p>
            <a:pPr algn="ctr"/>
            <a:r>
              <a:rPr lang="en-US" dirty="0" smtClean="0"/>
              <a:t>Colony:</a:t>
            </a:r>
          </a:p>
          <a:p>
            <a:pPr algn="ctr"/>
            <a:r>
              <a:rPr lang="en-US" dirty="0" smtClean="0"/>
              <a:t>PENNSYLVANIA, Fifty Shillings </a:t>
            </a:r>
            <a:endParaRPr lang="en-US" dirty="0"/>
          </a:p>
        </p:txBody>
      </p:sp>
      <p:sp>
        <p:nvSpPr>
          <p:cNvPr id="8" name="Right Arrow 7"/>
          <p:cNvSpPr/>
          <p:nvPr/>
        </p:nvSpPr>
        <p:spPr>
          <a:xfrm>
            <a:off x="2065866" y="2405013"/>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0" y="5203035"/>
            <a:ext cx="3230340" cy="1200329"/>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Royal Design (Cartouche, crowns, and Corinthian columns), “Mercy and Justice” written below: all symbols of the crown   </a:t>
            </a:r>
            <a:endParaRPr lang="en-US" dirty="0"/>
          </a:p>
        </p:txBody>
      </p:sp>
      <p:sp>
        <p:nvSpPr>
          <p:cNvPr id="11" name="TextBox 10"/>
          <p:cNvSpPr txBox="1"/>
          <p:nvPr/>
        </p:nvSpPr>
        <p:spPr>
          <a:xfrm>
            <a:off x="5872409" y="917601"/>
            <a:ext cx="2523067" cy="369332"/>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Counterfeit Warning </a:t>
            </a:r>
            <a:endParaRPr lang="en-US" dirty="0"/>
          </a:p>
        </p:txBody>
      </p:sp>
      <p:sp>
        <p:nvSpPr>
          <p:cNvPr id="12" name="Down Arrow 11"/>
          <p:cNvSpPr/>
          <p:nvPr/>
        </p:nvSpPr>
        <p:spPr>
          <a:xfrm flipH="1">
            <a:off x="7133943" y="1286933"/>
            <a:ext cx="435258" cy="956381"/>
          </a:xfrm>
          <a:prstGeom prst="downArrow">
            <a:avLst/>
          </a:prstGeom>
          <a:ln/>
        </p:spPr>
        <p:style>
          <a:lnRef idx="1">
            <a:schemeClr val="accent1"/>
          </a:lnRef>
          <a:fillRef idx="3">
            <a:schemeClr val="accent1"/>
          </a:fillRef>
          <a:effectRef idx="2">
            <a:schemeClr val="accent1"/>
          </a:effectRef>
          <a:fontRef idx="minor">
            <a:schemeClr val="lt1"/>
          </a:fontRef>
        </p:style>
      </p:sp>
      <p:sp>
        <p:nvSpPr>
          <p:cNvPr id="14" name="TextBox 13"/>
          <p:cNvSpPr txBox="1"/>
          <p:nvPr/>
        </p:nvSpPr>
        <p:spPr>
          <a:xfrm>
            <a:off x="5345007" y="5435600"/>
            <a:ext cx="3477260" cy="923330"/>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Nature Scene : similar to leaf and branch pattern, it helps prevent counterfeit   </a:t>
            </a:r>
            <a:endParaRPr lang="en-US" dirty="0"/>
          </a:p>
        </p:txBody>
      </p:sp>
      <p:sp>
        <p:nvSpPr>
          <p:cNvPr id="16" name="Up Arrow 15"/>
          <p:cNvSpPr/>
          <p:nvPr/>
        </p:nvSpPr>
        <p:spPr>
          <a:xfrm>
            <a:off x="6649311" y="4457192"/>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Bent Arrow 16"/>
          <p:cNvSpPr/>
          <p:nvPr/>
        </p:nvSpPr>
        <p:spPr>
          <a:xfrm>
            <a:off x="1879600" y="3172567"/>
            <a:ext cx="822960" cy="2030468"/>
          </a:xfrm>
          <a:prstGeom prst="bentArrow">
            <a:avLst>
              <a:gd name="adj1" fmla="val 25000"/>
              <a:gd name="adj2" fmla="val 25000"/>
              <a:gd name="adj3" fmla="val 25000"/>
              <a:gd name="adj4" fmla="val 43750"/>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69057"/>
            <a:ext cx="9143999" cy="868362"/>
          </a:xfrm>
        </p:spPr>
        <p:txBody>
          <a:bodyPr/>
          <a:lstStyle/>
          <a:p>
            <a:r>
              <a:rPr lang="en-US" dirty="0" smtClean="0"/>
              <a:t>Symbolism in Colonial Currency </a:t>
            </a:r>
            <a:endParaRPr lang="en-US" dirty="0"/>
          </a:p>
        </p:txBody>
      </p:sp>
      <p:pic>
        <p:nvPicPr>
          <p:cNvPr id="6" name="Picture 5" descr="VAFO 64185 New Jersey Currency.jpg"/>
          <p:cNvPicPr>
            <a:picLocks noChangeAspect="1"/>
          </p:cNvPicPr>
          <p:nvPr/>
        </p:nvPicPr>
        <p:blipFill>
          <a:blip r:embed="rId2"/>
          <a:stretch>
            <a:fillRect/>
          </a:stretch>
        </p:blipFill>
        <p:spPr>
          <a:xfrm>
            <a:off x="679039" y="1684300"/>
            <a:ext cx="7835901" cy="4953000"/>
          </a:xfrm>
          <a:prstGeom prst="rect">
            <a:avLst/>
          </a:prstGeom>
        </p:spPr>
      </p:pic>
      <p:sp>
        <p:nvSpPr>
          <p:cNvPr id="7" name="TextBox 6"/>
          <p:cNvSpPr txBox="1"/>
          <p:nvPr/>
        </p:nvSpPr>
        <p:spPr>
          <a:xfrm>
            <a:off x="1869157" y="937419"/>
            <a:ext cx="2352791" cy="646331"/>
          </a:xfrm>
          <a:prstGeom prst="rect">
            <a:avLst/>
          </a:prstGeom>
          <a:noFill/>
          <a:ln w="28575" cmpd="sng">
            <a:solidFill>
              <a:schemeClr val="tx1"/>
            </a:solidFill>
          </a:ln>
        </p:spPr>
        <p:txBody>
          <a:bodyPr wrap="square" rtlCol="0">
            <a:spAutoFit/>
          </a:bodyPr>
          <a:lstStyle/>
          <a:p>
            <a:pPr algn="ctr"/>
            <a:r>
              <a:rPr lang="en-US" dirty="0" smtClean="0"/>
              <a:t>Colony: NEW JERSEY, Six Shillings</a:t>
            </a:r>
            <a:endParaRPr lang="en-US" dirty="0"/>
          </a:p>
        </p:txBody>
      </p:sp>
      <p:sp>
        <p:nvSpPr>
          <p:cNvPr id="8" name="TextBox 7"/>
          <p:cNvSpPr txBox="1"/>
          <p:nvPr/>
        </p:nvSpPr>
        <p:spPr>
          <a:xfrm>
            <a:off x="5991873" y="937419"/>
            <a:ext cx="2523067" cy="646331"/>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Leaf pattern helps prevent counterfeit  </a:t>
            </a:r>
            <a:endParaRPr lang="en-US" dirty="0"/>
          </a:p>
        </p:txBody>
      </p:sp>
      <p:sp>
        <p:nvSpPr>
          <p:cNvPr id="9" name="TextBox 8"/>
          <p:cNvSpPr txBox="1"/>
          <p:nvPr/>
        </p:nvSpPr>
        <p:spPr>
          <a:xfrm>
            <a:off x="1303704" y="5398043"/>
            <a:ext cx="2352791" cy="923330"/>
          </a:xfrm>
          <a:prstGeom prst="rect">
            <a:avLst/>
          </a:prstGeom>
          <a:noFill/>
          <a:ln w="28575" cmpd="sng">
            <a:solidFill>
              <a:schemeClr val="tx1"/>
            </a:solidFill>
          </a:ln>
        </p:spPr>
        <p:txBody>
          <a:bodyPr wrap="square" rtlCol="0">
            <a:spAutoFit/>
          </a:bodyPr>
          <a:lstStyle/>
          <a:p>
            <a:pPr algn="ctr"/>
            <a:r>
              <a:rPr lang="en-US" dirty="0" smtClean="0"/>
              <a:t>Intricate red pattern helps prevent counterfeit </a:t>
            </a:r>
            <a:endParaRPr lang="en-US" dirty="0"/>
          </a:p>
        </p:txBody>
      </p:sp>
      <p:sp>
        <p:nvSpPr>
          <p:cNvPr id="11" name="Up Arrow 10"/>
          <p:cNvSpPr/>
          <p:nvPr/>
        </p:nvSpPr>
        <p:spPr>
          <a:xfrm>
            <a:off x="2250194" y="4398027"/>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wn Arrow 12"/>
          <p:cNvSpPr/>
          <p:nvPr/>
        </p:nvSpPr>
        <p:spPr>
          <a:xfrm>
            <a:off x="2734826" y="1583750"/>
            <a:ext cx="484632" cy="6941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7078194" y="1583750"/>
            <a:ext cx="484632" cy="16053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69057"/>
            <a:ext cx="8635999" cy="868362"/>
          </a:xfrm>
        </p:spPr>
        <p:txBody>
          <a:bodyPr/>
          <a:lstStyle/>
          <a:p>
            <a:r>
              <a:rPr lang="en-US" dirty="0" smtClean="0"/>
              <a:t>Symbolism in Continental Currency </a:t>
            </a:r>
            <a:endParaRPr lang="en-US" dirty="0"/>
          </a:p>
        </p:txBody>
      </p:sp>
      <p:pic>
        <p:nvPicPr>
          <p:cNvPr id="5" name="Picture 4" descr="VAFO 1402 Continental Currency.jpg"/>
          <p:cNvPicPr>
            <a:picLocks noChangeAspect="1"/>
          </p:cNvPicPr>
          <p:nvPr/>
        </p:nvPicPr>
        <p:blipFill>
          <a:blip r:embed="rId2"/>
          <a:stretch>
            <a:fillRect/>
          </a:stretch>
        </p:blipFill>
        <p:spPr>
          <a:xfrm>
            <a:off x="1504730" y="2014266"/>
            <a:ext cx="7366000" cy="4515114"/>
          </a:xfrm>
          <a:prstGeom prst="rect">
            <a:avLst/>
          </a:prstGeom>
        </p:spPr>
      </p:pic>
      <p:sp>
        <p:nvSpPr>
          <p:cNvPr id="4" name="TextBox 3"/>
          <p:cNvSpPr txBox="1"/>
          <p:nvPr/>
        </p:nvSpPr>
        <p:spPr>
          <a:xfrm>
            <a:off x="812966" y="937419"/>
            <a:ext cx="2352791" cy="646331"/>
          </a:xfrm>
          <a:prstGeom prst="rect">
            <a:avLst/>
          </a:prstGeom>
          <a:noFill/>
          <a:ln w="28575" cmpd="sng">
            <a:solidFill>
              <a:schemeClr val="tx1"/>
            </a:solidFill>
          </a:ln>
        </p:spPr>
        <p:txBody>
          <a:bodyPr wrap="square" rtlCol="0">
            <a:spAutoFit/>
          </a:bodyPr>
          <a:lstStyle/>
          <a:p>
            <a:pPr algn="ctr"/>
            <a:r>
              <a:rPr lang="en-US" dirty="0" smtClean="0"/>
              <a:t>The United Colonies, Three Dollars </a:t>
            </a:r>
            <a:endParaRPr lang="en-US" dirty="0"/>
          </a:p>
        </p:txBody>
      </p:sp>
      <p:sp>
        <p:nvSpPr>
          <p:cNvPr id="7" name="Down Arrow 6"/>
          <p:cNvSpPr/>
          <p:nvPr/>
        </p:nvSpPr>
        <p:spPr>
          <a:xfrm>
            <a:off x="2236388" y="1583750"/>
            <a:ext cx="484632" cy="9197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403657" y="937418"/>
            <a:ext cx="2352791" cy="646331"/>
          </a:xfrm>
          <a:prstGeom prst="rect">
            <a:avLst/>
          </a:prstGeom>
          <a:noFill/>
          <a:ln w="28575" cmpd="sng">
            <a:solidFill>
              <a:schemeClr val="tx1"/>
            </a:solidFill>
          </a:ln>
        </p:spPr>
        <p:txBody>
          <a:bodyPr wrap="square" rtlCol="0">
            <a:spAutoFit/>
          </a:bodyPr>
          <a:lstStyle/>
          <a:p>
            <a:pPr algn="ctr"/>
            <a:r>
              <a:rPr lang="en-US" dirty="0" smtClean="0"/>
              <a:t>Latin Phrase: “The Outcome is in Doubt”</a:t>
            </a:r>
            <a:endParaRPr lang="en-US" dirty="0"/>
          </a:p>
        </p:txBody>
      </p:sp>
      <p:sp>
        <p:nvSpPr>
          <p:cNvPr id="10" name="Down Arrow 9"/>
          <p:cNvSpPr/>
          <p:nvPr/>
        </p:nvSpPr>
        <p:spPr>
          <a:xfrm>
            <a:off x="4123491" y="1583749"/>
            <a:ext cx="484632" cy="138448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6112187" y="937419"/>
            <a:ext cx="2523067" cy="646331"/>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Leaf pattern helps prevent counterfeit  </a:t>
            </a:r>
            <a:endParaRPr lang="en-US" dirty="0"/>
          </a:p>
        </p:txBody>
      </p:sp>
      <p:sp>
        <p:nvSpPr>
          <p:cNvPr id="12" name="TextBox 11"/>
          <p:cNvSpPr txBox="1"/>
          <p:nvPr/>
        </p:nvSpPr>
        <p:spPr>
          <a:xfrm>
            <a:off x="1989362" y="5163346"/>
            <a:ext cx="3767086" cy="1200329"/>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Birds attaching each other reflects nature of the Revolutionary War (fighting between England and the Colonies </a:t>
            </a:r>
            <a:endParaRPr lang="en-US" dirty="0"/>
          </a:p>
        </p:txBody>
      </p:sp>
      <p:sp>
        <p:nvSpPr>
          <p:cNvPr id="14" name="Up Arrow 13"/>
          <p:cNvSpPr/>
          <p:nvPr/>
        </p:nvSpPr>
        <p:spPr>
          <a:xfrm>
            <a:off x="3881175" y="4184938"/>
            <a:ext cx="484632" cy="978408"/>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p:cNvSpPr/>
          <p:nvPr/>
        </p:nvSpPr>
        <p:spPr>
          <a:xfrm>
            <a:off x="7116226" y="1583749"/>
            <a:ext cx="484632" cy="172962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0" y="3313376"/>
            <a:ext cx="1468960" cy="646331"/>
          </a:xfrm>
          <a:prstGeom prst="rect">
            <a:avLst/>
          </a:prstGeom>
          <a:noFill/>
          <a:ln w="28575" cmpd="sng">
            <a:solidFill>
              <a:schemeClr val="tx1"/>
            </a:solidFill>
          </a:ln>
        </p:spPr>
        <p:txBody>
          <a:bodyPr wrap="square" rtlCol="0">
            <a:spAutoFit/>
          </a:bodyPr>
          <a:lstStyle/>
          <a:p>
            <a:pPr algn="ctr"/>
            <a:r>
              <a:rPr lang="en-US" dirty="0" smtClean="0"/>
              <a:t>Continental Currency </a:t>
            </a:r>
            <a:endParaRPr lang="en-US" dirty="0"/>
          </a:p>
        </p:txBody>
      </p:sp>
      <p:sp>
        <p:nvSpPr>
          <p:cNvPr id="18" name="Right Arrow 17"/>
          <p:cNvSpPr/>
          <p:nvPr/>
        </p:nvSpPr>
        <p:spPr>
          <a:xfrm>
            <a:off x="1468960" y="3475075"/>
            <a:ext cx="52040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057"/>
            <a:ext cx="9143999" cy="868362"/>
          </a:xfrm>
        </p:spPr>
        <p:txBody>
          <a:bodyPr/>
          <a:lstStyle/>
          <a:p>
            <a:r>
              <a:rPr lang="en-US" dirty="0" smtClean="0"/>
              <a:t>Symbolism in Continental Currency </a:t>
            </a:r>
            <a:endParaRPr lang="en-US" dirty="0"/>
          </a:p>
        </p:txBody>
      </p:sp>
      <p:pic>
        <p:nvPicPr>
          <p:cNvPr id="5" name="Picture 4" descr="VAFO 64082 Currency.jpg"/>
          <p:cNvPicPr>
            <a:picLocks noChangeAspect="1"/>
          </p:cNvPicPr>
          <p:nvPr/>
        </p:nvPicPr>
        <p:blipFill>
          <a:blip r:embed="rId2"/>
          <a:stretch>
            <a:fillRect/>
          </a:stretch>
        </p:blipFill>
        <p:spPr>
          <a:xfrm>
            <a:off x="1529822" y="1974220"/>
            <a:ext cx="6184900" cy="4457700"/>
          </a:xfrm>
          <a:prstGeom prst="rect">
            <a:avLst/>
          </a:prstGeom>
        </p:spPr>
      </p:pic>
      <p:sp>
        <p:nvSpPr>
          <p:cNvPr id="4" name="TextBox 3"/>
          <p:cNvSpPr txBox="1"/>
          <p:nvPr/>
        </p:nvSpPr>
        <p:spPr>
          <a:xfrm>
            <a:off x="1869157" y="937419"/>
            <a:ext cx="2352791" cy="646331"/>
          </a:xfrm>
          <a:prstGeom prst="rect">
            <a:avLst/>
          </a:prstGeom>
          <a:noFill/>
          <a:ln w="28575" cmpd="sng">
            <a:solidFill>
              <a:schemeClr val="tx1"/>
            </a:solidFill>
          </a:ln>
        </p:spPr>
        <p:txBody>
          <a:bodyPr wrap="square" rtlCol="0">
            <a:spAutoFit/>
          </a:bodyPr>
          <a:lstStyle/>
          <a:p>
            <a:pPr algn="ctr"/>
            <a:r>
              <a:rPr lang="en-US" dirty="0" smtClean="0"/>
              <a:t>The United Colonies, Four Dollars </a:t>
            </a:r>
            <a:endParaRPr lang="en-US" dirty="0"/>
          </a:p>
        </p:txBody>
      </p:sp>
      <p:sp>
        <p:nvSpPr>
          <p:cNvPr id="6" name="Down Arrow 5"/>
          <p:cNvSpPr/>
          <p:nvPr/>
        </p:nvSpPr>
        <p:spPr>
          <a:xfrm>
            <a:off x="2796888" y="1583750"/>
            <a:ext cx="484632" cy="708002"/>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4491678" y="937419"/>
            <a:ext cx="2879576" cy="646331"/>
          </a:xfrm>
          <a:prstGeom prst="rect">
            <a:avLst/>
          </a:prstGeom>
          <a:noFill/>
          <a:ln w="28575" cmpd="sng">
            <a:solidFill>
              <a:schemeClr val="tx1"/>
            </a:solidFill>
          </a:ln>
        </p:spPr>
        <p:txBody>
          <a:bodyPr wrap="square" rtlCol="0">
            <a:spAutoFit/>
          </a:bodyPr>
          <a:lstStyle/>
          <a:p>
            <a:pPr algn="ctr"/>
            <a:r>
              <a:rPr lang="en-US" dirty="0" smtClean="0"/>
              <a:t>Latin Phrase: “Either Death or Honorable Life”</a:t>
            </a:r>
            <a:endParaRPr lang="en-US" dirty="0"/>
          </a:p>
        </p:txBody>
      </p:sp>
      <p:sp>
        <p:nvSpPr>
          <p:cNvPr id="8" name="Down Arrow 7"/>
          <p:cNvSpPr/>
          <p:nvPr/>
        </p:nvSpPr>
        <p:spPr>
          <a:xfrm>
            <a:off x="5341570" y="1583750"/>
            <a:ext cx="484632" cy="160537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Left Arrow 9"/>
          <p:cNvSpPr/>
          <p:nvPr/>
        </p:nvSpPr>
        <p:spPr>
          <a:xfrm>
            <a:off x="6045604" y="4534469"/>
            <a:ext cx="132565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7371254" y="4418936"/>
            <a:ext cx="1772745" cy="1200329"/>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Boar being speared, again reflects nature of the war</a:t>
            </a:r>
            <a:endParaRPr lang="en-US" dirty="0"/>
          </a:p>
        </p:txBody>
      </p:sp>
      <p:sp>
        <p:nvSpPr>
          <p:cNvPr id="12" name="TextBox 11"/>
          <p:cNvSpPr txBox="1"/>
          <p:nvPr/>
        </p:nvSpPr>
        <p:spPr>
          <a:xfrm>
            <a:off x="0" y="3888138"/>
            <a:ext cx="1529822" cy="646331"/>
          </a:xfrm>
          <a:prstGeom prst="rect">
            <a:avLst/>
          </a:prstGeom>
          <a:noFill/>
          <a:ln w="28575" cmpd="sng">
            <a:solidFill>
              <a:schemeClr val="tx1"/>
            </a:solidFill>
          </a:ln>
        </p:spPr>
        <p:txBody>
          <a:bodyPr wrap="square" rtlCol="0">
            <a:spAutoFit/>
          </a:bodyPr>
          <a:lstStyle/>
          <a:p>
            <a:pPr algn="ctr"/>
            <a:r>
              <a:rPr lang="en-US" dirty="0" smtClean="0"/>
              <a:t>Continental Currency </a:t>
            </a:r>
            <a:endParaRPr lang="en-US" dirty="0"/>
          </a:p>
        </p:txBody>
      </p:sp>
      <p:sp>
        <p:nvSpPr>
          <p:cNvPr id="14" name="Right Arrow 13"/>
          <p:cNvSpPr/>
          <p:nvPr/>
        </p:nvSpPr>
        <p:spPr>
          <a:xfrm>
            <a:off x="1529822" y="3934304"/>
            <a:ext cx="67895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90" y="69057"/>
            <a:ext cx="8559019" cy="868362"/>
          </a:xfrm>
        </p:spPr>
        <p:txBody>
          <a:bodyPr/>
          <a:lstStyle/>
          <a:p>
            <a:r>
              <a:rPr lang="en-US" dirty="0" smtClean="0"/>
              <a:t>Symbolism in Modern Currency</a:t>
            </a:r>
            <a:endParaRPr lang="en-US" dirty="0"/>
          </a:p>
        </p:txBody>
      </p:sp>
      <p:pic>
        <p:nvPicPr>
          <p:cNvPr id="5" name="Picture 4"/>
          <p:cNvPicPr>
            <a:picLocks noChangeAspect="1"/>
          </p:cNvPicPr>
          <p:nvPr/>
        </p:nvPicPr>
        <p:blipFill>
          <a:blip r:embed="rId2"/>
          <a:stretch>
            <a:fillRect/>
          </a:stretch>
        </p:blipFill>
        <p:spPr>
          <a:xfrm>
            <a:off x="1166649" y="2736728"/>
            <a:ext cx="7302500" cy="3086100"/>
          </a:xfrm>
          <a:prstGeom prst="rect">
            <a:avLst/>
          </a:prstGeom>
        </p:spPr>
      </p:pic>
      <p:sp>
        <p:nvSpPr>
          <p:cNvPr id="6" name="TextBox 5"/>
          <p:cNvSpPr txBox="1"/>
          <p:nvPr/>
        </p:nvSpPr>
        <p:spPr>
          <a:xfrm>
            <a:off x="175422" y="937419"/>
            <a:ext cx="8752287" cy="646331"/>
          </a:xfrm>
          <a:prstGeom prst="rect">
            <a:avLst/>
          </a:prstGeom>
          <a:noFill/>
          <a:ln w="38100" cmpd="sng">
            <a:solidFill>
              <a:schemeClr val="tx1"/>
            </a:solidFill>
          </a:ln>
        </p:spPr>
        <p:txBody>
          <a:bodyPr wrap="square" rtlCol="0">
            <a:spAutoFit/>
          </a:bodyPr>
          <a:lstStyle/>
          <a:p>
            <a:pPr algn="ctr"/>
            <a:r>
              <a:rPr lang="en-US" dirty="0" smtClean="0"/>
              <a:t>The first widely circulated $1 bill was issued by the United States during the Civil War and did not depict the likeness of George Washington. </a:t>
            </a:r>
            <a:endParaRPr lang="en-US" dirty="0"/>
          </a:p>
        </p:txBody>
      </p:sp>
      <p:sp>
        <p:nvSpPr>
          <p:cNvPr id="7" name="TextBox 6"/>
          <p:cNvSpPr txBox="1"/>
          <p:nvPr/>
        </p:nvSpPr>
        <p:spPr>
          <a:xfrm>
            <a:off x="1166649" y="1677832"/>
            <a:ext cx="3140470" cy="646331"/>
          </a:xfrm>
          <a:prstGeom prst="rect">
            <a:avLst/>
          </a:prstGeom>
          <a:noFill/>
          <a:ln w="28575" cmpd="sng">
            <a:solidFill>
              <a:schemeClr val="tx1"/>
            </a:solidFill>
          </a:ln>
        </p:spPr>
        <p:txBody>
          <a:bodyPr wrap="square" rtlCol="0">
            <a:spAutoFit/>
          </a:bodyPr>
          <a:lstStyle/>
          <a:p>
            <a:pPr algn="ctr"/>
            <a:r>
              <a:rPr lang="en-US" dirty="0" smtClean="0"/>
              <a:t>Secretary of the Treasury, Salmon P. Chase </a:t>
            </a:r>
            <a:endParaRPr lang="en-US" dirty="0"/>
          </a:p>
        </p:txBody>
      </p:sp>
      <p:sp>
        <p:nvSpPr>
          <p:cNvPr id="8" name="Down Arrow 7"/>
          <p:cNvSpPr/>
          <p:nvPr/>
        </p:nvSpPr>
        <p:spPr>
          <a:xfrm flipH="1">
            <a:off x="2260824" y="2324163"/>
            <a:ext cx="435258" cy="659439"/>
          </a:xfrm>
          <a:prstGeom prst="downArrow">
            <a:avLst/>
          </a:prstGeom>
          <a:ln/>
        </p:spPr>
        <p:style>
          <a:lnRef idx="1">
            <a:schemeClr val="accent1"/>
          </a:lnRef>
          <a:fillRef idx="3">
            <a:schemeClr val="accent1"/>
          </a:fillRef>
          <a:effectRef idx="2">
            <a:schemeClr val="accent1"/>
          </a:effectRef>
          <a:fontRef idx="minor">
            <a:schemeClr val="lt1"/>
          </a:fontRef>
        </p:style>
      </p:sp>
      <p:sp>
        <p:nvSpPr>
          <p:cNvPr id="9" name="TextBox 8"/>
          <p:cNvSpPr txBox="1"/>
          <p:nvPr/>
        </p:nvSpPr>
        <p:spPr>
          <a:xfrm>
            <a:off x="2067556" y="5934670"/>
            <a:ext cx="3140470" cy="923330"/>
          </a:xfrm>
          <a:prstGeom prst="rect">
            <a:avLst/>
          </a:prstGeom>
          <a:noFill/>
          <a:ln w="28575" cmpd="sng">
            <a:solidFill>
              <a:schemeClr val="tx1"/>
            </a:solidFill>
          </a:ln>
        </p:spPr>
        <p:txBody>
          <a:bodyPr wrap="square" rtlCol="0">
            <a:spAutoFit/>
          </a:bodyPr>
          <a:lstStyle/>
          <a:p>
            <a:pPr algn="ctr"/>
            <a:r>
              <a:rPr lang="en-US" dirty="0" smtClean="0"/>
              <a:t>Seal of the Treasury with 34 spikes, each representing the existing states </a:t>
            </a:r>
            <a:endParaRPr lang="en-US" dirty="0"/>
          </a:p>
        </p:txBody>
      </p:sp>
      <p:sp>
        <p:nvSpPr>
          <p:cNvPr id="10" name="Up Arrow 9"/>
          <p:cNvSpPr/>
          <p:nvPr/>
        </p:nvSpPr>
        <p:spPr>
          <a:xfrm>
            <a:off x="3313169" y="5287596"/>
            <a:ext cx="484632" cy="647073"/>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8690" y="69057"/>
            <a:ext cx="8559019" cy="868362"/>
          </a:xfrm>
        </p:spPr>
        <p:txBody>
          <a:bodyPr/>
          <a:lstStyle/>
          <a:p>
            <a:r>
              <a:rPr lang="en-US" dirty="0" smtClean="0"/>
              <a:t>Symbolism in Modern Currency</a:t>
            </a:r>
            <a:endParaRPr lang="en-US" dirty="0"/>
          </a:p>
        </p:txBody>
      </p:sp>
      <p:pic>
        <p:nvPicPr>
          <p:cNvPr id="6" name="Picture 5"/>
          <p:cNvPicPr>
            <a:picLocks noChangeAspect="1"/>
          </p:cNvPicPr>
          <p:nvPr/>
        </p:nvPicPr>
        <p:blipFill>
          <a:blip r:embed="rId2"/>
          <a:stretch>
            <a:fillRect/>
          </a:stretch>
        </p:blipFill>
        <p:spPr>
          <a:xfrm>
            <a:off x="368690" y="1463408"/>
            <a:ext cx="4145035" cy="3651222"/>
          </a:xfrm>
          <a:prstGeom prst="rect">
            <a:avLst/>
          </a:prstGeom>
        </p:spPr>
      </p:pic>
      <p:pic>
        <p:nvPicPr>
          <p:cNvPr id="7" name="Picture 6"/>
          <p:cNvPicPr>
            <a:picLocks noChangeAspect="1"/>
          </p:cNvPicPr>
          <p:nvPr/>
        </p:nvPicPr>
        <p:blipFill>
          <a:blip r:embed="rId3"/>
          <a:stretch>
            <a:fillRect/>
          </a:stretch>
        </p:blipFill>
        <p:spPr>
          <a:xfrm>
            <a:off x="5328678" y="1463408"/>
            <a:ext cx="2754072" cy="2060601"/>
          </a:xfrm>
          <a:prstGeom prst="rect">
            <a:avLst/>
          </a:prstGeom>
        </p:spPr>
      </p:pic>
      <p:sp>
        <p:nvSpPr>
          <p:cNvPr id="8" name="Left Arrow 7"/>
          <p:cNvSpPr/>
          <p:nvPr/>
        </p:nvSpPr>
        <p:spPr>
          <a:xfrm>
            <a:off x="3616876" y="2346975"/>
            <a:ext cx="1504729"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328678" y="3524009"/>
            <a:ext cx="3140470" cy="1200329"/>
          </a:xfrm>
          <a:prstGeom prst="rect">
            <a:avLst/>
          </a:prstGeom>
          <a:noFill/>
          <a:ln w="28575" cmpd="sng">
            <a:solidFill>
              <a:schemeClr val="tx1"/>
            </a:solidFill>
          </a:ln>
        </p:spPr>
        <p:txBody>
          <a:bodyPr wrap="square" rtlCol="0">
            <a:spAutoFit/>
          </a:bodyPr>
          <a:lstStyle/>
          <a:p>
            <a:pPr algn="ctr"/>
            <a:r>
              <a:rPr lang="en-US" dirty="0" smtClean="0"/>
              <a:t>Current Seal of the Treasury</a:t>
            </a:r>
          </a:p>
          <a:p>
            <a:pPr algn="ctr">
              <a:buFont typeface="Arial"/>
              <a:buChar char="•"/>
            </a:pPr>
            <a:r>
              <a:rPr lang="en-US" dirty="0" smtClean="0"/>
              <a:t>Scales of Justice</a:t>
            </a:r>
          </a:p>
          <a:p>
            <a:pPr algn="ctr">
              <a:buFont typeface="Arial"/>
              <a:buChar char="•"/>
            </a:pPr>
            <a:r>
              <a:rPr lang="en-US" dirty="0" smtClean="0"/>
              <a:t>Key of Official Authority </a:t>
            </a:r>
          </a:p>
          <a:p>
            <a:pPr algn="ctr">
              <a:buFont typeface="Arial"/>
              <a:buChar char="•"/>
            </a:pPr>
            <a:r>
              <a:rPr lang="en-US" dirty="0" smtClean="0"/>
              <a:t>Stars of the 13 colonies </a:t>
            </a:r>
            <a:endParaRPr lang="en-US" dirty="0"/>
          </a:p>
        </p:txBody>
      </p:sp>
      <p:sp>
        <p:nvSpPr>
          <p:cNvPr id="10" name="TextBox 9"/>
          <p:cNvSpPr txBox="1"/>
          <p:nvPr/>
        </p:nvSpPr>
        <p:spPr>
          <a:xfrm>
            <a:off x="368690" y="5287597"/>
            <a:ext cx="3662332" cy="923330"/>
          </a:xfrm>
          <a:prstGeom prst="rect">
            <a:avLst/>
          </a:prstGeom>
          <a:noFill/>
          <a:ln w="28575" cmpd="sng">
            <a:solidFill>
              <a:schemeClr val="tx1"/>
            </a:solidFill>
          </a:ln>
        </p:spPr>
        <p:txBody>
          <a:bodyPr wrap="square" rtlCol="0">
            <a:spAutoFit/>
          </a:bodyPr>
          <a:lstStyle/>
          <a:p>
            <a:pPr algn="ctr"/>
            <a:r>
              <a:rPr lang="en-US" dirty="0" smtClean="0"/>
              <a:t>District Seal of the Federal Reserve</a:t>
            </a:r>
          </a:p>
          <a:p>
            <a:pPr algn="ctr"/>
            <a:r>
              <a:rPr lang="en-US" dirty="0" smtClean="0"/>
              <a:t>Letter, in this case “C.” indicates the issuing Reserve Bank (Philadelphia)</a:t>
            </a:r>
            <a:endParaRPr lang="en-US" dirty="0"/>
          </a:p>
        </p:txBody>
      </p:sp>
      <p:sp>
        <p:nvSpPr>
          <p:cNvPr id="11" name="Up Arrow 10"/>
          <p:cNvSpPr/>
          <p:nvPr/>
        </p:nvSpPr>
        <p:spPr>
          <a:xfrm>
            <a:off x="1062975" y="2623091"/>
            <a:ext cx="484632" cy="266450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58" y="69057"/>
            <a:ext cx="8978342" cy="868362"/>
          </a:xfrm>
        </p:spPr>
        <p:txBody>
          <a:bodyPr/>
          <a:lstStyle/>
          <a:p>
            <a:r>
              <a:rPr lang="en-US" dirty="0" smtClean="0"/>
              <a:t>Symbolism in Modern Currency </a:t>
            </a:r>
            <a:endParaRPr lang="en-US" dirty="0"/>
          </a:p>
        </p:txBody>
      </p:sp>
      <p:pic>
        <p:nvPicPr>
          <p:cNvPr id="6" name="Picture 5"/>
          <p:cNvPicPr>
            <a:picLocks noChangeAspect="1"/>
          </p:cNvPicPr>
          <p:nvPr/>
        </p:nvPicPr>
        <p:blipFill>
          <a:blip r:embed="rId2"/>
          <a:stretch>
            <a:fillRect/>
          </a:stretch>
        </p:blipFill>
        <p:spPr>
          <a:xfrm>
            <a:off x="3210925" y="937419"/>
            <a:ext cx="3310820" cy="1432567"/>
          </a:xfrm>
          <a:prstGeom prst="rect">
            <a:avLst/>
          </a:prstGeom>
        </p:spPr>
      </p:pic>
      <p:pic>
        <p:nvPicPr>
          <p:cNvPr id="7" name="Picture 6"/>
          <p:cNvPicPr>
            <a:picLocks noChangeAspect="1"/>
          </p:cNvPicPr>
          <p:nvPr/>
        </p:nvPicPr>
        <p:blipFill>
          <a:blip r:embed="rId3"/>
          <a:stretch>
            <a:fillRect/>
          </a:stretch>
        </p:blipFill>
        <p:spPr>
          <a:xfrm>
            <a:off x="1329252" y="2437532"/>
            <a:ext cx="7302500" cy="3771900"/>
          </a:xfrm>
          <a:prstGeom prst="rect">
            <a:avLst/>
          </a:prstGeom>
        </p:spPr>
      </p:pic>
      <p:sp>
        <p:nvSpPr>
          <p:cNvPr id="10" name="Curved Right Arrow 9"/>
          <p:cNvSpPr/>
          <p:nvPr/>
        </p:nvSpPr>
        <p:spPr>
          <a:xfrm rot="2097242">
            <a:off x="2361312" y="1169989"/>
            <a:ext cx="988379" cy="1617938"/>
          </a:xfrm>
          <a:prstGeom prst="curvedRightArrow">
            <a:avLst>
              <a:gd name="adj1" fmla="val 25000"/>
              <a:gd name="adj2" fmla="val 50000"/>
              <a:gd name="adj3" fmla="val 28468"/>
            </a:avLst>
          </a:prstGeom>
          <a:ln/>
        </p:spPr>
        <p:style>
          <a:lnRef idx="1">
            <a:schemeClr val="accent1"/>
          </a:lnRef>
          <a:fillRef idx="3">
            <a:schemeClr val="accent1"/>
          </a:fillRef>
          <a:effectRef idx="2">
            <a:schemeClr val="accent1"/>
          </a:effectRef>
          <a:fontRef idx="minor">
            <a:schemeClr val="lt1"/>
          </a:fontRef>
        </p:style>
      </p:sp>
      <p:sp>
        <p:nvSpPr>
          <p:cNvPr id="12" name="Curved Left Arrow 11"/>
          <p:cNvSpPr/>
          <p:nvPr/>
        </p:nvSpPr>
        <p:spPr>
          <a:xfrm rot="19959728">
            <a:off x="6400608" y="1120942"/>
            <a:ext cx="1244912" cy="1608137"/>
          </a:xfrm>
          <a:prstGeom prst="curvedLeftArrow">
            <a:avLst>
              <a:gd name="adj1" fmla="val 25000"/>
              <a:gd name="adj2" fmla="val 34225"/>
              <a:gd name="adj3" fmla="val 25000"/>
            </a:avLst>
          </a:prstGeom>
          <a:ln/>
        </p:spPr>
        <p:style>
          <a:lnRef idx="1">
            <a:schemeClr val="accent1"/>
          </a:lnRef>
          <a:fillRef idx="3">
            <a:schemeClr val="accent1"/>
          </a:fillRef>
          <a:effectRef idx="2">
            <a:schemeClr val="accent1"/>
          </a:effectRef>
          <a:fontRef idx="minor">
            <a:schemeClr val="lt1"/>
          </a:fontRef>
        </p:style>
      </p:sp>
      <p:sp>
        <p:nvSpPr>
          <p:cNvPr id="14" name="TextBox 13"/>
          <p:cNvSpPr txBox="1"/>
          <p:nvPr/>
        </p:nvSpPr>
        <p:spPr>
          <a:xfrm>
            <a:off x="3210925" y="6222079"/>
            <a:ext cx="3967276" cy="369332"/>
          </a:xfrm>
          <a:prstGeom prst="rect">
            <a:avLst/>
          </a:prstGeom>
          <a:noFill/>
          <a:ln w="38100" cmpd="sng">
            <a:solidFill>
              <a:schemeClr val="tx1"/>
            </a:solidFill>
          </a:ln>
        </p:spPr>
        <p:txBody>
          <a:bodyPr wrap="square" rtlCol="0">
            <a:spAutoFit/>
          </a:bodyPr>
          <a:lstStyle/>
          <a:p>
            <a:pPr algn="ctr"/>
            <a:r>
              <a:rPr lang="en-US" dirty="0" smtClean="0"/>
              <a:t>The Great Seal of the United States</a:t>
            </a:r>
            <a:endParaRPr lang="en-US" dirty="0"/>
          </a:p>
        </p:txBody>
      </p:sp>
      <p:sp>
        <p:nvSpPr>
          <p:cNvPr id="15" name="TextBox 14"/>
          <p:cNvSpPr txBox="1"/>
          <p:nvPr/>
        </p:nvSpPr>
        <p:spPr>
          <a:xfrm>
            <a:off x="48474" y="1032786"/>
            <a:ext cx="2163496" cy="2585323"/>
          </a:xfrm>
          <a:prstGeom prst="rect">
            <a:avLst/>
          </a:prstGeom>
          <a:noFill/>
          <a:ln w="38100" cmpd="sng">
            <a:solidFill>
              <a:schemeClr val="tx1"/>
            </a:solidFill>
          </a:ln>
        </p:spPr>
        <p:txBody>
          <a:bodyPr wrap="square" rtlCol="0">
            <a:spAutoFit/>
          </a:bodyPr>
          <a:lstStyle/>
          <a:p>
            <a:pPr algn="ctr"/>
            <a:r>
              <a:rPr lang="en-US" dirty="0" smtClean="0"/>
              <a:t>Color in Symbolism </a:t>
            </a:r>
          </a:p>
          <a:p>
            <a:pPr algn="ctr"/>
            <a:r>
              <a:rPr lang="en-US" dirty="0" smtClean="0">
                <a:solidFill>
                  <a:srgbClr val="0000FF"/>
                </a:solidFill>
              </a:rPr>
              <a:t>Blue</a:t>
            </a:r>
            <a:r>
              <a:rPr lang="en-US" dirty="0" smtClean="0"/>
              <a:t> stands for vigilance, perseverance, and justice</a:t>
            </a:r>
          </a:p>
          <a:p>
            <a:pPr algn="ctr"/>
            <a:r>
              <a:rPr lang="en-US" dirty="0" smtClean="0">
                <a:solidFill>
                  <a:srgbClr val="FF0000"/>
                </a:solidFill>
              </a:rPr>
              <a:t>Red</a:t>
            </a:r>
            <a:r>
              <a:rPr lang="en-US" dirty="0" smtClean="0"/>
              <a:t> signifies hardiness and valor</a:t>
            </a:r>
          </a:p>
          <a:p>
            <a:pPr algn="ctr"/>
            <a:r>
              <a:rPr lang="en-US" dirty="0" smtClean="0">
                <a:solidFill>
                  <a:schemeClr val="bg1"/>
                </a:solidFill>
              </a:rPr>
              <a:t>White</a:t>
            </a:r>
            <a:r>
              <a:rPr lang="en-US" dirty="0" smtClean="0"/>
              <a:t> indicates purity and innocence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5658" y="69057"/>
            <a:ext cx="8978342" cy="868362"/>
          </a:xfrm>
        </p:spPr>
        <p:txBody>
          <a:bodyPr/>
          <a:lstStyle/>
          <a:p>
            <a:r>
              <a:rPr lang="en-US" dirty="0" smtClean="0"/>
              <a:t>Symbolism in Modern Currency </a:t>
            </a:r>
            <a:endParaRPr lang="en-US" dirty="0"/>
          </a:p>
        </p:txBody>
      </p:sp>
      <p:pic>
        <p:nvPicPr>
          <p:cNvPr id="6" name="Picture 5"/>
          <p:cNvPicPr>
            <a:picLocks noChangeAspect="1"/>
          </p:cNvPicPr>
          <p:nvPr/>
        </p:nvPicPr>
        <p:blipFill>
          <a:blip r:embed="rId2"/>
          <a:stretch>
            <a:fillRect/>
          </a:stretch>
        </p:blipFill>
        <p:spPr>
          <a:xfrm>
            <a:off x="2355228" y="1560049"/>
            <a:ext cx="4421253" cy="4520506"/>
          </a:xfrm>
          <a:prstGeom prst="rect">
            <a:avLst/>
          </a:prstGeom>
        </p:spPr>
      </p:pic>
      <p:sp>
        <p:nvSpPr>
          <p:cNvPr id="7" name="TextBox 6"/>
          <p:cNvSpPr txBox="1"/>
          <p:nvPr/>
        </p:nvSpPr>
        <p:spPr>
          <a:xfrm>
            <a:off x="0" y="4735368"/>
            <a:ext cx="2283414" cy="369332"/>
          </a:xfrm>
          <a:prstGeom prst="rect">
            <a:avLst/>
          </a:prstGeom>
          <a:noFill/>
          <a:ln w="38100" cmpd="sng">
            <a:solidFill>
              <a:schemeClr val="tx1"/>
            </a:solidFill>
          </a:ln>
        </p:spPr>
        <p:txBody>
          <a:bodyPr wrap="square" rtlCol="0">
            <a:spAutoFit/>
          </a:bodyPr>
          <a:lstStyle/>
          <a:p>
            <a:pPr algn="ctr"/>
            <a:r>
              <a:rPr lang="en-US" dirty="0" smtClean="0"/>
              <a:t>Olive Branch = Peace </a:t>
            </a:r>
            <a:endParaRPr lang="en-US" dirty="0"/>
          </a:p>
        </p:txBody>
      </p:sp>
      <p:sp>
        <p:nvSpPr>
          <p:cNvPr id="8" name="TextBox 7"/>
          <p:cNvSpPr txBox="1"/>
          <p:nvPr/>
        </p:nvSpPr>
        <p:spPr>
          <a:xfrm>
            <a:off x="6860586" y="4735368"/>
            <a:ext cx="2283414" cy="369332"/>
          </a:xfrm>
          <a:prstGeom prst="rect">
            <a:avLst/>
          </a:prstGeom>
          <a:noFill/>
          <a:ln w="38100" cmpd="sng">
            <a:solidFill>
              <a:schemeClr val="tx1"/>
            </a:solidFill>
          </a:ln>
        </p:spPr>
        <p:txBody>
          <a:bodyPr wrap="square" rtlCol="0">
            <a:spAutoFit/>
          </a:bodyPr>
          <a:lstStyle/>
          <a:p>
            <a:pPr algn="ctr"/>
            <a:r>
              <a:rPr lang="en-US" dirty="0" smtClean="0"/>
              <a:t>Arrows = War </a:t>
            </a:r>
            <a:endParaRPr lang="en-US" dirty="0"/>
          </a:p>
        </p:txBody>
      </p:sp>
      <p:sp>
        <p:nvSpPr>
          <p:cNvPr id="9" name="TextBox 8"/>
          <p:cNvSpPr txBox="1"/>
          <p:nvPr/>
        </p:nvSpPr>
        <p:spPr>
          <a:xfrm>
            <a:off x="6860586" y="3350373"/>
            <a:ext cx="2283414" cy="1200329"/>
          </a:xfrm>
          <a:prstGeom prst="rect">
            <a:avLst/>
          </a:prstGeom>
          <a:noFill/>
          <a:ln w="38100" cmpd="sng">
            <a:solidFill>
              <a:schemeClr val="tx1"/>
            </a:solidFill>
          </a:ln>
        </p:spPr>
        <p:txBody>
          <a:bodyPr wrap="square" rtlCol="0">
            <a:spAutoFit/>
          </a:bodyPr>
          <a:lstStyle/>
          <a:p>
            <a:pPr algn="ctr"/>
            <a:r>
              <a:rPr lang="en-US" dirty="0" smtClean="0"/>
              <a:t>Top band of shield = Congress</a:t>
            </a:r>
          </a:p>
          <a:p>
            <a:pPr algn="ctr"/>
            <a:r>
              <a:rPr lang="en-US" dirty="0" smtClean="0"/>
              <a:t>13 Stripes = 13 colonies </a:t>
            </a:r>
            <a:endParaRPr lang="en-US" dirty="0"/>
          </a:p>
        </p:txBody>
      </p:sp>
      <p:sp>
        <p:nvSpPr>
          <p:cNvPr id="10" name="TextBox 9"/>
          <p:cNvSpPr txBox="1"/>
          <p:nvPr/>
        </p:nvSpPr>
        <p:spPr>
          <a:xfrm>
            <a:off x="71814" y="2567867"/>
            <a:ext cx="2283414" cy="646331"/>
          </a:xfrm>
          <a:prstGeom prst="rect">
            <a:avLst/>
          </a:prstGeom>
          <a:noFill/>
          <a:ln w="38100" cmpd="sng">
            <a:solidFill>
              <a:schemeClr val="tx1"/>
            </a:solidFill>
          </a:ln>
        </p:spPr>
        <p:txBody>
          <a:bodyPr wrap="square" rtlCol="0">
            <a:spAutoFit/>
          </a:bodyPr>
          <a:lstStyle/>
          <a:p>
            <a:pPr algn="ctr"/>
            <a:r>
              <a:rPr lang="en-US" dirty="0" smtClean="0"/>
              <a:t>“E Pluribus Unum” = Out of Many, One  </a:t>
            </a:r>
            <a:endParaRPr lang="en-US" dirty="0"/>
          </a:p>
        </p:txBody>
      </p:sp>
      <p:sp>
        <p:nvSpPr>
          <p:cNvPr id="11" name="TextBox 10"/>
          <p:cNvSpPr txBox="1"/>
          <p:nvPr/>
        </p:nvSpPr>
        <p:spPr>
          <a:xfrm>
            <a:off x="6860586" y="937419"/>
            <a:ext cx="2283414" cy="2031325"/>
          </a:xfrm>
          <a:prstGeom prst="rect">
            <a:avLst/>
          </a:prstGeom>
          <a:noFill/>
          <a:ln w="38100" cmpd="sng">
            <a:solidFill>
              <a:schemeClr val="tx1"/>
            </a:solidFill>
          </a:ln>
        </p:spPr>
        <p:txBody>
          <a:bodyPr wrap="square" rtlCol="0">
            <a:spAutoFit/>
          </a:bodyPr>
          <a:lstStyle/>
          <a:p>
            <a:r>
              <a:rPr lang="en-US" dirty="0" smtClean="0"/>
              <a:t>13 stars = a new constellation taking its place in the universe, like new nation takes its place among the other sovereign nations.</a:t>
            </a:r>
            <a:endParaRPr lang="en-US" dirty="0"/>
          </a:p>
        </p:txBody>
      </p:sp>
      <p:sp>
        <p:nvSpPr>
          <p:cNvPr id="12" name="Right Arrow 11"/>
          <p:cNvSpPr/>
          <p:nvPr/>
        </p:nvSpPr>
        <p:spPr>
          <a:xfrm>
            <a:off x="2355227" y="2567867"/>
            <a:ext cx="1123599" cy="632882"/>
          </a:xfrm>
          <a:prstGeom prst="rightArrow">
            <a:avLst>
              <a:gd name="adj1" fmla="val 50000"/>
              <a:gd name="adj2" fmla="val 50000"/>
            </a:avLst>
          </a:prstGeom>
          <a:ln/>
        </p:spPr>
        <p:style>
          <a:lnRef idx="1">
            <a:schemeClr val="accent1"/>
          </a:lnRef>
          <a:fillRef idx="3">
            <a:schemeClr val="accent1"/>
          </a:fillRef>
          <a:effectRef idx="2">
            <a:schemeClr val="accent1"/>
          </a:effectRef>
          <a:fontRef idx="minor">
            <a:schemeClr val="lt1"/>
          </a:fontRef>
        </p:style>
      </p:sp>
      <p:sp>
        <p:nvSpPr>
          <p:cNvPr id="14" name="Right Arrow 13"/>
          <p:cNvSpPr/>
          <p:nvPr/>
        </p:nvSpPr>
        <p:spPr>
          <a:xfrm>
            <a:off x="2355227" y="4735368"/>
            <a:ext cx="753657" cy="553998"/>
          </a:xfrm>
          <a:prstGeom prst="rightArrow">
            <a:avLst>
              <a:gd name="adj1" fmla="val 50000"/>
              <a:gd name="adj2" fmla="val 50000"/>
            </a:avLst>
          </a:prstGeom>
          <a:ln/>
        </p:spPr>
        <p:style>
          <a:lnRef idx="1">
            <a:schemeClr val="accent1"/>
          </a:lnRef>
          <a:fillRef idx="3">
            <a:schemeClr val="accent1"/>
          </a:fillRef>
          <a:effectRef idx="2">
            <a:schemeClr val="accent1"/>
          </a:effectRef>
          <a:fontRef idx="minor">
            <a:schemeClr val="lt1"/>
          </a:fontRef>
        </p:style>
      </p:sp>
      <p:sp>
        <p:nvSpPr>
          <p:cNvPr id="15" name="Left Arrow 14"/>
          <p:cNvSpPr/>
          <p:nvPr/>
        </p:nvSpPr>
        <p:spPr>
          <a:xfrm>
            <a:off x="6037626" y="4757057"/>
            <a:ext cx="822960" cy="532309"/>
          </a:xfrm>
          <a:prstGeom prst="leftArrow">
            <a:avLst/>
          </a:prstGeom>
          <a:ln/>
        </p:spPr>
        <p:style>
          <a:lnRef idx="1">
            <a:schemeClr val="accent1"/>
          </a:lnRef>
          <a:fillRef idx="3">
            <a:schemeClr val="accent1"/>
          </a:fillRef>
          <a:effectRef idx="2">
            <a:schemeClr val="accent1"/>
          </a:effectRef>
          <a:fontRef idx="minor">
            <a:schemeClr val="lt1"/>
          </a:fontRef>
        </p:style>
      </p:sp>
      <p:sp>
        <p:nvSpPr>
          <p:cNvPr id="16" name="Left Arrow 15"/>
          <p:cNvSpPr/>
          <p:nvPr/>
        </p:nvSpPr>
        <p:spPr>
          <a:xfrm>
            <a:off x="5110034" y="3811729"/>
            <a:ext cx="1750552" cy="632371"/>
          </a:xfrm>
          <a:prstGeom prst="leftArrow">
            <a:avLst/>
          </a:prstGeom>
          <a:ln/>
        </p:spPr>
        <p:style>
          <a:lnRef idx="1">
            <a:schemeClr val="accent1"/>
          </a:lnRef>
          <a:fillRef idx="3">
            <a:schemeClr val="accent1"/>
          </a:fillRef>
          <a:effectRef idx="2">
            <a:schemeClr val="accent1"/>
          </a:effectRef>
          <a:fontRef idx="minor">
            <a:schemeClr val="lt1"/>
          </a:fontRef>
        </p:style>
      </p:sp>
      <p:sp>
        <p:nvSpPr>
          <p:cNvPr id="23" name="Left Arrow 22"/>
          <p:cNvSpPr/>
          <p:nvPr/>
        </p:nvSpPr>
        <p:spPr>
          <a:xfrm>
            <a:off x="5222705" y="1713258"/>
            <a:ext cx="1637881" cy="494314"/>
          </a:xfrm>
          <a:prstGeom prst="leftArrow">
            <a:avLst/>
          </a:prstGeom>
          <a:ln/>
        </p:spPr>
        <p:style>
          <a:lnRef idx="1">
            <a:schemeClr val="accent1"/>
          </a:lnRef>
          <a:fillRef idx="3">
            <a:schemeClr val="accent1"/>
          </a:fillRef>
          <a:effectRef idx="2">
            <a:schemeClr val="accent1"/>
          </a:effectRef>
          <a:fontRef idx="minor">
            <a:schemeClr val="lt1"/>
          </a:fontRef>
        </p:style>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5658" y="69057"/>
            <a:ext cx="8978342" cy="868362"/>
          </a:xfrm>
        </p:spPr>
        <p:txBody>
          <a:bodyPr/>
          <a:lstStyle/>
          <a:p>
            <a:r>
              <a:rPr lang="en-US" dirty="0" smtClean="0"/>
              <a:t>Symbolism in Modern Currency </a:t>
            </a:r>
            <a:endParaRPr lang="en-US" dirty="0"/>
          </a:p>
        </p:txBody>
      </p:sp>
      <p:pic>
        <p:nvPicPr>
          <p:cNvPr id="6" name="Picture 5"/>
          <p:cNvPicPr>
            <a:picLocks noChangeAspect="1"/>
          </p:cNvPicPr>
          <p:nvPr/>
        </p:nvPicPr>
        <p:blipFill>
          <a:blip r:embed="rId2"/>
          <a:stretch>
            <a:fillRect/>
          </a:stretch>
        </p:blipFill>
        <p:spPr>
          <a:xfrm>
            <a:off x="2043121" y="1132246"/>
            <a:ext cx="4914534" cy="4914534"/>
          </a:xfrm>
          <a:prstGeom prst="rect">
            <a:avLst/>
          </a:prstGeom>
        </p:spPr>
      </p:pic>
      <p:sp>
        <p:nvSpPr>
          <p:cNvPr id="7" name="TextBox 6"/>
          <p:cNvSpPr txBox="1"/>
          <p:nvPr/>
        </p:nvSpPr>
        <p:spPr>
          <a:xfrm>
            <a:off x="-1" y="1953081"/>
            <a:ext cx="2043121" cy="3416320"/>
          </a:xfrm>
          <a:prstGeom prst="rect">
            <a:avLst/>
          </a:prstGeom>
          <a:noFill/>
          <a:ln w="38100" cmpd="sng">
            <a:solidFill>
              <a:schemeClr val="tx1"/>
            </a:solidFill>
          </a:ln>
        </p:spPr>
        <p:txBody>
          <a:bodyPr wrap="square" rtlCol="0">
            <a:spAutoFit/>
          </a:bodyPr>
          <a:lstStyle/>
          <a:p>
            <a:r>
              <a:rPr lang="en-US" dirty="0" smtClean="0"/>
              <a:t>unfinished pyramid, </a:t>
            </a:r>
            <a:r>
              <a:rPr lang="en-US" dirty="0" smtClean="0"/>
              <a:t> </a:t>
            </a:r>
            <a:r>
              <a:rPr lang="en-US" dirty="0" smtClean="0"/>
              <a:t>"strength and </a:t>
            </a:r>
            <a:r>
              <a:rPr lang="en-US" dirty="0" smtClean="0"/>
              <a:t>duration</a:t>
            </a:r>
            <a:r>
              <a:rPr lang="en-US" dirty="0" smtClean="0"/>
              <a:t>” that will continue.</a:t>
            </a:r>
            <a:r>
              <a:rPr lang="en-US" dirty="0" smtClean="0"/>
              <a:t> </a:t>
            </a:r>
            <a:endParaRPr lang="en-US" dirty="0" smtClean="0"/>
          </a:p>
          <a:p>
            <a:pPr lvl="1">
              <a:buFont typeface="Arial"/>
              <a:buChar char="•"/>
            </a:pPr>
            <a:r>
              <a:rPr lang="en-US" dirty="0" smtClean="0"/>
              <a:t>composed of 13 rows of building blocks</a:t>
            </a:r>
          </a:p>
          <a:p>
            <a:pPr lvl="1">
              <a:buFont typeface="Arial"/>
              <a:buChar char="•"/>
            </a:pPr>
            <a:r>
              <a:rPr lang="en-US" dirty="0" smtClean="0"/>
              <a:t>the first block has the Roman numerals representing 1776. </a:t>
            </a:r>
            <a:endParaRPr lang="en-US" dirty="0"/>
          </a:p>
        </p:txBody>
      </p:sp>
      <p:sp>
        <p:nvSpPr>
          <p:cNvPr id="9" name="Rectangle 8"/>
          <p:cNvSpPr/>
          <p:nvPr/>
        </p:nvSpPr>
        <p:spPr>
          <a:xfrm>
            <a:off x="7067661" y="5473005"/>
            <a:ext cx="2076339" cy="923330"/>
          </a:xfrm>
          <a:prstGeom prst="rect">
            <a:avLst/>
          </a:prstGeom>
          <a:ln w="38100" cmpd="sng">
            <a:solidFill>
              <a:schemeClr val="tx1"/>
            </a:solidFill>
          </a:ln>
        </p:spPr>
        <p:txBody>
          <a:bodyPr wrap="square">
            <a:spAutoFit/>
          </a:bodyPr>
          <a:lstStyle/>
          <a:p>
            <a:r>
              <a:rPr lang="en-US" dirty="0" smtClean="0"/>
              <a:t>"Novus </a:t>
            </a:r>
            <a:r>
              <a:rPr lang="en-US" dirty="0" err="1" smtClean="0"/>
              <a:t>Ordo</a:t>
            </a:r>
            <a:r>
              <a:rPr lang="en-US" dirty="0" smtClean="0"/>
              <a:t> </a:t>
            </a:r>
            <a:r>
              <a:rPr lang="en-US" dirty="0" err="1" smtClean="0"/>
              <a:t>Seclorum</a:t>
            </a:r>
            <a:r>
              <a:rPr lang="en-US" dirty="0" smtClean="0"/>
              <a:t>” = A New Order of the Ages.</a:t>
            </a:r>
            <a:endParaRPr lang="en-US" dirty="0"/>
          </a:p>
        </p:txBody>
      </p:sp>
      <p:sp>
        <p:nvSpPr>
          <p:cNvPr id="10" name="Rectangle 9"/>
          <p:cNvSpPr/>
          <p:nvPr/>
        </p:nvSpPr>
        <p:spPr>
          <a:xfrm>
            <a:off x="6957655" y="937419"/>
            <a:ext cx="2076339" cy="4247317"/>
          </a:xfrm>
          <a:prstGeom prst="rect">
            <a:avLst/>
          </a:prstGeom>
          <a:ln w="28575" cmpd="sng">
            <a:solidFill>
              <a:schemeClr val="tx1"/>
            </a:solidFill>
          </a:ln>
        </p:spPr>
        <p:txBody>
          <a:bodyPr wrap="square">
            <a:spAutoFit/>
          </a:bodyPr>
          <a:lstStyle/>
          <a:p>
            <a:r>
              <a:rPr lang="en-US" dirty="0" smtClean="0"/>
              <a:t>An eye, with rays that emanate in all directions.</a:t>
            </a:r>
          </a:p>
          <a:p>
            <a:pPr algn="ctr"/>
            <a:r>
              <a:rPr lang="en-US" dirty="0" smtClean="0"/>
              <a:t>+</a:t>
            </a:r>
          </a:p>
          <a:p>
            <a:r>
              <a:rPr lang="en-US" dirty="0" smtClean="0"/>
              <a:t> The Latin motto "</a:t>
            </a:r>
            <a:r>
              <a:rPr lang="en-US" dirty="0" err="1" smtClean="0"/>
              <a:t>Annuit</a:t>
            </a:r>
            <a:r>
              <a:rPr lang="en-US" dirty="0" smtClean="0"/>
              <a:t> </a:t>
            </a:r>
            <a:r>
              <a:rPr lang="en-US" dirty="0" err="1" smtClean="0"/>
              <a:t>Coeptis</a:t>
            </a:r>
            <a:r>
              <a:rPr lang="en-US" dirty="0" smtClean="0"/>
              <a:t>" translates to "Providence Has Favored Our Undertakings,” it alludes to the many signal interpositions of providence (God) in favor of the American cause."</a:t>
            </a:r>
            <a:endParaRPr lang="en-US" dirty="0"/>
          </a:p>
        </p:txBody>
      </p:sp>
      <p:sp>
        <p:nvSpPr>
          <p:cNvPr id="12" name="Right Arrow 11"/>
          <p:cNvSpPr/>
          <p:nvPr/>
        </p:nvSpPr>
        <p:spPr>
          <a:xfrm>
            <a:off x="2043120" y="3140090"/>
            <a:ext cx="179463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a:off x="4996436" y="2477414"/>
            <a:ext cx="1961219"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Left Arrow 15"/>
          <p:cNvSpPr/>
          <p:nvPr/>
        </p:nvSpPr>
        <p:spPr>
          <a:xfrm>
            <a:off x="5396343" y="5473005"/>
            <a:ext cx="1671318"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0133"/>
            <a:ext cx="7313613" cy="1151467"/>
          </a:xfrm>
        </p:spPr>
        <p:txBody>
          <a:bodyPr/>
          <a:lstStyle/>
          <a:p>
            <a:r>
              <a:rPr lang="en-US" dirty="0" smtClean="0"/>
              <a:t>The History of Colonial Currency</a:t>
            </a:r>
            <a:endParaRPr lang="en-US" dirty="0"/>
          </a:p>
        </p:txBody>
      </p:sp>
      <p:sp>
        <p:nvSpPr>
          <p:cNvPr id="3" name="Content Placeholder 2"/>
          <p:cNvSpPr>
            <a:spLocks noGrp="1"/>
          </p:cNvSpPr>
          <p:nvPr>
            <p:ph idx="1"/>
          </p:nvPr>
        </p:nvSpPr>
        <p:spPr>
          <a:xfrm>
            <a:off x="203200" y="1642533"/>
            <a:ext cx="8619067" cy="4893733"/>
          </a:xfrm>
        </p:spPr>
        <p:txBody>
          <a:bodyPr>
            <a:normAutofit lnSpcReduction="10000"/>
          </a:bodyPr>
          <a:lstStyle/>
          <a:p>
            <a:r>
              <a:rPr lang="en-US" dirty="0" smtClean="0"/>
              <a:t>Colonists arriving in the colonies were often poor, having spent most of their money for their passage to the new world. </a:t>
            </a:r>
          </a:p>
          <a:p>
            <a:r>
              <a:rPr lang="en-US" dirty="0" smtClean="0"/>
              <a:t>For a variety of reasons, money was almost always in short supply during the early colonial period. </a:t>
            </a:r>
          </a:p>
          <a:p>
            <a:pPr lvl="1"/>
            <a:r>
              <a:rPr lang="en-US" dirty="0" smtClean="0"/>
              <a:t>The lack of coins and currency forced the colonists to </a:t>
            </a:r>
            <a:r>
              <a:rPr lang="en-US" b="1" dirty="0" smtClean="0"/>
              <a:t>barter</a:t>
            </a:r>
            <a:r>
              <a:rPr lang="en-US" dirty="0" smtClean="0"/>
              <a:t>. </a:t>
            </a:r>
          </a:p>
          <a:p>
            <a:pPr lvl="1"/>
            <a:r>
              <a:rPr lang="en-US" dirty="0" smtClean="0"/>
              <a:t>The English leaders felt that colonial exports, such as animal skins, dried fish, and tobacco, should be paid for in English goods. </a:t>
            </a:r>
          </a:p>
          <a:p>
            <a:pPr lvl="1"/>
            <a:r>
              <a:rPr lang="en-US" dirty="0" smtClean="0"/>
              <a:t>Colonial exports would be accepted in return for an equal value of such goods as fabrics, window panes, pewter dishes, and mirrors. </a:t>
            </a:r>
          </a:p>
          <a:p>
            <a:pPr lvl="1"/>
            <a:r>
              <a:rPr lang="en-US" dirty="0" smtClean="0"/>
              <a:t>This </a:t>
            </a:r>
            <a:r>
              <a:rPr lang="en-US" b="1" dirty="0" smtClean="0"/>
              <a:t>barter </a:t>
            </a:r>
            <a:r>
              <a:rPr lang="en-US" dirty="0" smtClean="0"/>
              <a:t>system- an exchange of goods or services without using money - seemed ideal to the British but was increasingly unpopular with the colonists, who preferred coin for their exports to gain more independence over their buying power.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Forms of Colonial Currency</a:t>
            </a:r>
            <a:endParaRPr lang="en-US" dirty="0"/>
          </a:p>
        </p:txBody>
      </p:sp>
      <p:sp>
        <p:nvSpPr>
          <p:cNvPr id="3" name="Content Placeholder 2"/>
          <p:cNvSpPr>
            <a:spLocks noGrp="1"/>
          </p:cNvSpPr>
          <p:nvPr>
            <p:ph sz="half" idx="1"/>
          </p:nvPr>
        </p:nvSpPr>
        <p:spPr>
          <a:xfrm>
            <a:off x="304799" y="1659467"/>
            <a:ext cx="4741333" cy="5198533"/>
          </a:xfrm>
        </p:spPr>
        <p:txBody>
          <a:bodyPr>
            <a:normAutofit/>
          </a:bodyPr>
          <a:lstStyle/>
          <a:p>
            <a:pPr algn="ctr">
              <a:buNone/>
            </a:pPr>
            <a:r>
              <a:rPr lang="en-US" b="1" dirty="0" smtClean="0"/>
              <a:t>Wampum</a:t>
            </a:r>
          </a:p>
          <a:p>
            <a:r>
              <a:rPr lang="en-US" dirty="0" smtClean="0"/>
              <a:t>made of sea shells (quahog shells)</a:t>
            </a:r>
          </a:p>
          <a:p>
            <a:r>
              <a:rPr lang="en-US" dirty="0" smtClean="0"/>
              <a:t>introduced to New England in 1627 by Dutch settlers in New York who traded with Indians. </a:t>
            </a:r>
          </a:p>
          <a:p>
            <a:r>
              <a:rPr lang="en-US" dirty="0" smtClean="0"/>
              <a:t>1637, it was made legal tender and was accepted as payment for taxes </a:t>
            </a:r>
          </a:p>
          <a:p>
            <a:r>
              <a:rPr lang="en-US" dirty="0" smtClean="0"/>
              <a:t>However, the fragility of the shells, the usage of poor shells, along with artificial color, made it lose its value. By 1661 it was no longer considered legal tender. </a:t>
            </a:r>
          </a:p>
        </p:txBody>
      </p:sp>
      <p:pic>
        <p:nvPicPr>
          <p:cNvPr id="5" name="Picture 4"/>
          <p:cNvPicPr>
            <a:picLocks noChangeAspect="1"/>
          </p:cNvPicPr>
          <p:nvPr/>
        </p:nvPicPr>
        <p:blipFill>
          <a:blip r:embed="rId2"/>
          <a:stretch>
            <a:fillRect/>
          </a:stretch>
        </p:blipFill>
        <p:spPr>
          <a:xfrm>
            <a:off x="5342360" y="1861402"/>
            <a:ext cx="3564571" cy="2429918"/>
          </a:xfrm>
          <a:prstGeom prst="rect">
            <a:avLst/>
          </a:prstGeom>
        </p:spPr>
      </p:pic>
      <p:pic>
        <p:nvPicPr>
          <p:cNvPr id="6" name="Picture 5"/>
          <p:cNvPicPr>
            <a:picLocks noChangeAspect="1"/>
          </p:cNvPicPr>
          <p:nvPr/>
        </p:nvPicPr>
        <p:blipFill>
          <a:blip r:embed="rId3"/>
          <a:stretch>
            <a:fillRect/>
          </a:stretch>
        </p:blipFill>
        <p:spPr>
          <a:xfrm>
            <a:off x="5342361" y="4639624"/>
            <a:ext cx="3564571" cy="194063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Forms of Colonial Currency</a:t>
            </a:r>
            <a:endParaRPr lang="en-US" dirty="0"/>
          </a:p>
        </p:txBody>
      </p:sp>
      <p:sp>
        <p:nvSpPr>
          <p:cNvPr id="3" name="Content Placeholder 2"/>
          <p:cNvSpPr>
            <a:spLocks noGrp="1"/>
          </p:cNvSpPr>
          <p:nvPr>
            <p:ph sz="half" idx="1"/>
          </p:nvPr>
        </p:nvSpPr>
        <p:spPr>
          <a:xfrm>
            <a:off x="321733" y="1735139"/>
            <a:ext cx="5350934" cy="4885794"/>
          </a:xfrm>
        </p:spPr>
        <p:txBody>
          <a:bodyPr>
            <a:normAutofit fontScale="85000" lnSpcReduction="20000"/>
          </a:bodyPr>
          <a:lstStyle/>
          <a:p>
            <a:pPr algn="ctr">
              <a:buNone/>
            </a:pPr>
            <a:r>
              <a:rPr lang="en-US" b="1" dirty="0" smtClean="0"/>
              <a:t>Commodity Money (“Country Pay”)</a:t>
            </a:r>
          </a:p>
          <a:p>
            <a:pPr>
              <a:buFont typeface="Courier New"/>
              <a:buChar char="o"/>
            </a:pPr>
            <a:r>
              <a:rPr lang="en-US" dirty="0" smtClean="0"/>
              <a:t>Colonists often resorted to the use of commodity money, where a colony's principal commodity would circulate as a medium of exchange. </a:t>
            </a:r>
          </a:p>
          <a:p>
            <a:r>
              <a:rPr lang="en-US" dirty="0" smtClean="0"/>
              <a:t>The Massachusetts Bay Colony used corn and beaver skins as its medium of exchange. </a:t>
            </a:r>
          </a:p>
          <a:p>
            <a:r>
              <a:rPr lang="en-US" dirty="0" smtClean="0"/>
              <a:t>In the Southern colonies, it was tobacco and rice</a:t>
            </a:r>
          </a:p>
          <a:p>
            <a:r>
              <a:rPr lang="en-US" dirty="0" smtClean="0"/>
              <a:t> Since the market value of commodity money was determined by supply and demand, its value as money often decreased when there was an oversupply in the marketplace. </a:t>
            </a:r>
          </a:p>
          <a:p>
            <a:r>
              <a:rPr lang="en-US" dirty="0" smtClean="0"/>
              <a:t>In addition, commodity money lacked uniform quality, and was prone to spoilage, difficult to transport, and costly to store. </a:t>
            </a:r>
          </a:p>
          <a:p>
            <a:endParaRPr lang="en-US" dirty="0"/>
          </a:p>
        </p:txBody>
      </p:sp>
      <p:pic>
        <p:nvPicPr>
          <p:cNvPr id="5" name="Picture 4"/>
          <p:cNvPicPr>
            <a:picLocks noChangeAspect="1"/>
          </p:cNvPicPr>
          <p:nvPr/>
        </p:nvPicPr>
        <p:blipFill>
          <a:blip r:embed="rId2"/>
          <a:stretch>
            <a:fillRect/>
          </a:stretch>
        </p:blipFill>
        <p:spPr>
          <a:xfrm>
            <a:off x="5672667" y="1735139"/>
            <a:ext cx="3240934" cy="1870606"/>
          </a:xfrm>
          <a:prstGeom prst="rect">
            <a:avLst/>
          </a:prstGeom>
        </p:spPr>
      </p:pic>
      <p:pic>
        <p:nvPicPr>
          <p:cNvPr id="6" name="Picture 5"/>
          <p:cNvPicPr>
            <a:picLocks noChangeAspect="1"/>
          </p:cNvPicPr>
          <p:nvPr/>
        </p:nvPicPr>
        <p:blipFill>
          <a:blip r:embed="rId3"/>
          <a:stretch>
            <a:fillRect/>
          </a:stretch>
        </p:blipFill>
        <p:spPr>
          <a:xfrm>
            <a:off x="6248400" y="3966633"/>
            <a:ext cx="2184400" cy="2654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313613" cy="1164316"/>
          </a:xfrm>
        </p:spPr>
        <p:txBody>
          <a:bodyPr/>
          <a:lstStyle/>
          <a:p>
            <a:r>
              <a:rPr lang="en-US" dirty="0" smtClean="0"/>
              <a:t>Early Forms of Colonial Currency</a:t>
            </a:r>
            <a:endParaRPr lang="en-US" dirty="0"/>
          </a:p>
        </p:txBody>
      </p:sp>
      <p:sp>
        <p:nvSpPr>
          <p:cNvPr id="3" name="Content Placeholder 2"/>
          <p:cNvSpPr>
            <a:spLocks noGrp="1"/>
          </p:cNvSpPr>
          <p:nvPr>
            <p:ph sz="half" idx="1"/>
          </p:nvPr>
        </p:nvSpPr>
        <p:spPr>
          <a:xfrm>
            <a:off x="0" y="1164316"/>
            <a:ext cx="6536267" cy="5693684"/>
          </a:xfrm>
        </p:spPr>
        <p:txBody>
          <a:bodyPr>
            <a:normAutofit fontScale="92500" lnSpcReduction="20000"/>
          </a:bodyPr>
          <a:lstStyle/>
          <a:p>
            <a:pPr algn="ctr">
              <a:buNone/>
            </a:pPr>
            <a:r>
              <a:rPr lang="en-US" b="1" dirty="0" smtClean="0"/>
              <a:t>Foreign Coins </a:t>
            </a:r>
          </a:p>
          <a:p>
            <a:r>
              <a:rPr lang="en-US" dirty="0" smtClean="0"/>
              <a:t>Colonists always preferred specie (gold and silver coin) to other forms of payment, but, when colonists first arrived, they brought very little precious metal with them from Europe. </a:t>
            </a:r>
          </a:p>
          <a:p>
            <a:r>
              <a:rPr lang="en-US" dirty="0" smtClean="0"/>
              <a:t>Foreign trade succeeded in bringing foreign coins to New England (the colonies traded with England and the Spanish West Indies, where many coins circulated.)</a:t>
            </a:r>
          </a:p>
          <a:p>
            <a:pPr lvl="1"/>
            <a:r>
              <a:rPr lang="en-US" dirty="0" smtClean="0"/>
              <a:t>Foreign coins were also supplied by piracy, which was a fairly common practice in the 16th and 17th centuries. </a:t>
            </a:r>
          </a:p>
          <a:p>
            <a:r>
              <a:rPr lang="en-US" dirty="0" smtClean="0"/>
              <a:t>The most common coin circulating in the colonies was the Spanish piece-of-eight, also known as the Spanish dollar. It was divided into eight </a:t>
            </a:r>
            <a:r>
              <a:rPr lang="en-US" dirty="0" err="1" smtClean="0"/>
              <a:t>reals</a:t>
            </a:r>
            <a:r>
              <a:rPr lang="en-US" dirty="0" smtClean="0"/>
              <a:t>. The coin circulated in the United States as legal tender until 1857. The term "two bits," or </a:t>
            </a:r>
            <a:r>
              <a:rPr lang="en-US" dirty="0" err="1" smtClean="0"/>
              <a:t>reals</a:t>
            </a:r>
            <a:r>
              <a:rPr lang="en-US" dirty="0" smtClean="0"/>
              <a:t>, meaning a quarter dollar, is still used. </a:t>
            </a:r>
          </a:p>
          <a:p>
            <a:r>
              <a:rPr lang="en-US" dirty="0" smtClean="0"/>
              <a:t>Problems: The value of the coins varied from colony to colony, and attempts to place an equal value on the coins failed</a:t>
            </a:r>
          </a:p>
        </p:txBody>
      </p:sp>
      <p:pic>
        <p:nvPicPr>
          <p:cNvPr id="5" name="Picture 4"/>
          <p:cNvPicPr>
            <a:picLocks noChangeAspect="1"/>
          </p:cNvPicPr>
          <p:nvPr/>
        </p:nvPicPr>
        <p:blipFill>
          <a:blip r:embed="rId2"/>
          <a:stretch>
            <a:fillRect/>
          </a:stretch>
        </p:blipFill>
        <p:spPr>
          <a:xfrm>
            <a:off x="6536267" y="1726069"/>
            <a:ext cx="2586476" cy="1361133"/>
          </a:xfrm>
          <a:prstGeom prst="rect">
            <a:avLst/>
          </a:prstGeom>
        </p:spPr>
      </p:pic>
      <p:pic>
        <p:nvPicPr>
          <p:cNvPr id="6" name="Picture 5"/>
          <p:cNvPicPr>
            <a:picLocks noChangeAspect="1"/>
          </p:cNvPicPr>
          <p:nvPr/>
        </p:nvPicPr>
        <p:blipFill>
          <a:blip r:embed="rId3"/>
          <a:stretch>
            <a:fillRect/>
          </a:stretch>
        </p:blipFill>
        <p:spPr>
          <a:xfrm>
            <a:off x="6628270" y="3428972"/>
            <a:ext cx="2515730" cy="25157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1393" y="69057"/>
            <a:ext cx="7313613" cy="1167076"/>
          </a:xfrm>
        </p:spPr>
        <p:txBody>
          <a:bodyPr/>
          <a:lstStyle/>
          <a:p>
            <a:r>
              <a:rPr lang="en-US" dirty="0" smtClean="0"/>
              <a:t>Early Forms of Colonial Currency</a:t>
            </a:r>
            <a:endParaRPr lang="en-US" dirty="0"/>
          </a:p>
        </p:txBody>
      </p:sp>
      <p:sp>
        <p:nvSpPr>
          <p:cNvPr id="3" name="Content Placeholder 2"/>
          <p:cNvSpPr>
            <a:spLocks noGrp="1"/>
          </p:cNvSpPr>
          <p:nvPr>
            <p:ph sz="half" idx="1"/>
          </p:nvPr>
        </p:nvSpPr>
        <p:spPr>
          <a:xfrm>
            <a:off x="-1" y="1490132"/>
            <a:ext cx="5757333" cy="5367867"/>
          </a:xfrm>
        </p:spPr>
        <p:txBody>
          <a:bodyPr>
            <a:normAutofit fontScale="85000" lnSpcReduction="20000"/>
          </a:bodyPr>
          <a:lstStyle/>
          <a:p>
            <a:pPr algn="ctr">
              <a:buNone/>
            </a:pPr>
            <a:r>
              <a:rPr lang="en-US" b="1" dirty="0" smtClean="0"/>
              <a:t>New England Coinage</a:t>
            </a:r>
          </a:p>
          <a:p>
            <a:r>
              <a:rPr lang="en-US" dirty="0" smtClean="0"/>
              <a:t>By 1652, the problem resulting from a shortage of coins had become extreme and England had turned a deaf ear to the colonists' plea for specie.</a:t>
            </a:r>
          </a:p>
          <a:p>
            <a:r>
              <a:rPr lang="en-US" dirty="0" smtClean="0"/>
              <a:t>The Massachusetts Bay Colony established an illegal mint in Boston in 1652. </a:t>
            </a:r>
          </a:p>
          <a:p>
            <a:r>
              <a:rPr lang="en-US" dirty="0" smtClean="0"/>
              <a:t>The first coinage was unsuccessful because the simple design invited counterfeiting.</a:t>
            </a:r>
          </a:p>
          <a:p>
            <a:r>
              <a:rPr lang="en-US" dirty="0" smtClean="0"/>
              <a:t>In a second attempt, the colony decreed that all pieces of money coined shall have a double ring on either side, “Massachusetts” and a tree in the center on one side, and “New England” and the year. </a:t>
            </a:r>
          </a:p>
          <a:p>
            <a:r>
              <a:rPr lang="en-US" dirty="0" smtClean="0"/>
              <a:t>These coins were the famous "tree" pieces. </a:t>
            </a:r>
          </a:p>
          <a:p>
            <a:r>
              <a:rPr lang="en-US" dirty="0" smtClean="0"/>
              <a:t>In 1684 the charter of Massachusetts was revoked by the king, and the mint was ordered to close. </a:t>
            </a:r>
          </a:p>
        </p:txBody>
      </p:sp>
      <p:pic>
        <p:nvPicPr>
          <p:cNvPr id="5" name="Picture 4"/>
          <p:cNvPicPr>
            <a:picLocks noChangeAspect="1"/>
          </p:cNvPicPr>
          <p:nvPr/>
        </p:nvPicPr>
        <p:blipFill>
          <a:blip r:embed="rId2"/>
          <a:stretch>
            <a:fillRect/>
          </a:stretch>
        </p:blipFill>
        <p:spPr>
          <a:xfrm>
            <a:off x="5757332" y="2980267"/>
            <a:ext cx="3312523" cy="1727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747" y="0"/>
            <a:ext cx="7313613" cy="1231901"/>
          </a:xfrm>
        </p:spPr>
        <p:txBody>
          <a:bodyPr/>
          <a:lstStyle/>
          <a:p>
            <a:r>
              <a:rPr lang="en-US" dirty="0" smtClean="0"/>
              <a:t>Early Forms of Colonial Currency</a:t>
            </a:r>
            <a:endParaRPr lang="en-US" dirty="0"/>
          </a:p>
        </p:txBody>
      </p:sp>
      <p:sp>
        <p:nvSpPr>
          <p:cNvPr id="3" name="Content Placeholder 2"/>
          <p:cNvSpPr>
            <a:spLocks noGrp="1"/>
          </p:cNvSpPr>
          <p:nvPr>
            <p:ph sz="half" idx="1"/>
          </p:nvPr>
        </p:nvSpPr>
        <p:spPr>
          <a:xfrm>
            <a:off x="0" y="1473200"/>
            <a:ext cx="5359400" cy="5384800"/>
          </a:xfrm>
        </p:spPr>
        <p:txBody>
          <a:bodyPr>
            <a:normAutofit fontScale="77500" lnSpcReduction="20000"/>
          </a:bodyPr>
          <a:lstStyle/>
          <a:p>
            <a:pPr algn="ctr">
              <a:buNone/>
            </a:pPr>
            <a:r>
              <a:rPr lang="en-US" b="1" dirty="0" smtClean="0"/>
              <a:t>Bills of Credit </a:t>
            </a:r>
          </a:p>
          <a:p>
            <a:r>
              <a:rPr lang="en-US" dirty="0" smtClean="0"/>
              <a:t>In 1690, the Massachusetts Bay Colony was authorized to raise troops to help British soldiers fight in King William's War. </a:t>
            </a:r>
          </a:p>
          <a:p>
            <a:pPr lvl="1"/>
            <a:r>
              <a:rPr lang="en-US" dirty="0" smtClean="0"/>
              <a:t>The King allowed the colony to pay soldiers with Bills of Credit - a promise to pay in the future - printed on paper by the colony. </a:t>
            </a:r>
          </a:p>
          <a:p>
            <a:pPr lvl="1"/>
            <a:r>
              <a:rPr lang="en-US" dirty="0" smtClean="0"/>
              <a:t>The crudely printed notes were issued in denominations of five, ten, and twenty shillings. </a:t>
            </a:r>
          </a:p>
          <a:p>
            <a:r>
              <a:rPr lang="en-US" dirty="0" smtClean="0"/>
              <a:t>The bills issued by the Massachusetts colony circulated freely, and eventually each New England province began to print its own notes. </a:t>
            </a:r>
          </a:p>
          <a:p>
            <a:r>
              <a:rPr lang="en-US" dirty="0" smtClean="0"/>
              <a:t>The bills were meant to represent shares of commodities such as corn, grain, cattle, and ultimately silver. </a:t>
            </a:r>
          </a:p>
          <a:p>
            <a:r>
              <a:rPr lang="en-US" dirty="0" smtClean="0"/>
              <a:t>Some of these early experiments with paper money were successful, but in many cases the bills were seldom redeemed as promised because of the shortage of gold and silver coin. </a:t>
            </a:r>
            <a:endParaRPr lang="en-US" dirty="0"/>
          </a:p>
        </p:txBody>
      </p:sp>
      <p:pic>
        <p:nvPicPr>
          <p:cNvPr id="5" name="Picture 4"/>
          <p:cNvPicPr>
            <a:picLocks noChangeAspect="1"/>
          </p:cNvPicPr>
          <p:nvPr/>
        </p:nvPicPr>
        <p:blipFill>
          <a:blip r:embed="rId2"/>
          <a:stretch>
            <a:fillRect/>
          </a:stretch>
        </p:blipFill>
        <p:spPr>
          <a:xfrm>
            <a:off x="5359400" y="2469242"/>
            <a:ext cx="3784600" cy="24329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9056"/>
            <a:ext cx="9144000" cy="1150143"/>
          </a:xfrm>
        </p:spPr>
        <p:txBody>
          <a:bodyPr/>
          <a:lstStyle/>
          <a:p>
            <a:r>
              <a:rPr lang="en-US" dirty="0" smtClean="0"/>
              <a:t>Early Forms of Colonial Currency</a:t>
            </a:r>
            <a:endParaRPr lang="en-US" dirty="0"/>
          </a:p>
        </p:txBody>
      </p:sp>
      <p:sp>
        <p:nvSpPr>
          <p:cNvPr id="3" name="Content Placeholder 2"/>
          <p:cNvSpPr>
            <a:spLocks noGrp="1"/>
          </p:cNvSpPr>
          <p:nvPr>
            <p:ph sz="half" idx="1"/>
          </p:nvPr>
        </p:nvSpPr>
        <p:spPr>
          <a:xfrm>
            <a:off x="-1" y="1219199"/>
            <a:ext cx="6011334" cy="5638801"/>
          </a:xfrm>
        </p:spPr>
        <p:txBody>
          <a:bodyPr>
            <a:normAutofit fontScale="77500" lnSpcReduction="20000"/>
          </a:bodyPr>
          <a:lstStyle/>
          <a:p>
            <a:pPr algn="ctr">
              <a:buNone/>
            </a:pPr>
            <a:r>
              <a:rPr lang="en-US" b="1" dirty="0" smtClean="0"/>
              <a:t>Continental Currency </a:t>
            </a:r>
          </a:p>
          <a:p>
            <a:r>
              <a:rPr lang="en-US" dirty="0" smtClean="0"/>
              <a:t>By 1751, the British Parliament passed a law forbidding the Massachusetts Bay Colony to issue money in any form. </a:t>
            </a:r>
          </a:p>
          <a:p>
            <a:r>
              <a:rPr lang="en-US" dirty="0" smtClean="0"/>
              <a:t>When the Revolutionary War broke out in 1775, the Continental Congress issued paper money to finance the war. </a:t>
            </a:r>
          </a:p>
          <a:p>
            <a:pPr lvl="1"/>
            <a:r>
              <a:rPr lang="en-US" dirty="0" smtClean="0"/>
              <a:t>These notes were backed by anticipated future tax revenues. </a:t>
            </a:r>
          </a:p>
          <a:p>
            <a:pPr lvl="1"/>
            <a:r>
              <a:rPr lang="en-US" dirty="0" smtClean="0"/>
              <a:t>Far too much continental currency was issued, causing it to depreciate rapidly. </a:t>
            </a:r>
          </a:p>
          <a:p>
            <a:pPr lvl="1"/>
            <a:r>
              <a:rPr lang="en-US" dirty="0" smtClean="0"/>
              <a:t>By the end of the war, it had become worthless or, as the saying went, "not worth a continental." </a:t>
            </a:r>
          </a:p>
          <a:p>
            <a:r>
              <a:rPr lang="en-US" dirty="0" smtClean="0"/>
              <a:t>This experience was so disastrous that it created a deep distrust of paper money issued by the government. Experiments with paper money and coin continued after the Revolution, with states and private banks printing their own currencies. Bank notes became unpopular when too many banks began issuing too many different paper currencies without sufficient ability to redeem them in coin. It was not until the 1860s, when National Bank Notes were created during the Civil War, that Americans finally achieved a reasonably stable money system. </a:t>
            </a:r>
          </a:p>
        </p:txBody>
      </p:sp>
      <p:pic>
        <p:nvPicPr>
          <p:cNvPr id="5" name="Picture 4" descr="VAFO 1402 Continental Currency.jpg"/>
          <p:cNvPicPr>
            <a:picLocks noChangeAspect="1"/>
          </p:cNvPicPr>
          <p:nvPr/>
        </p:nvPicPr>
        <p:blipFill>
          <a:blip r:embed="rId2"/>
          <a:stretch>
            <a:fillRect/>
          </a:stretch>
        </p:blipFill>
        <p:spPr>
          <a:xfrm>
            <a:off x="6011333" y="1593154"/>
            <a:ext cx="3132667" cy="1920222"/>
          </a:xfrm>
          <a:prstGeom prst="rect">
            <a:avLst/>
          </a:prstGeom>
        </p:spPr>
      </p:pic>
      <p:pic>
        <p:nvPicPr>
          <p:cNvPr id="6" name="Picture 5" descr="VAFO 64082 Currency.jpg"/>
          <p:cNvPicPr>
            <a:picLocks noChangeAspect="1"/>
          </p:cNvPicPr>
          <p:nvPr/>
        </p:nvPicPr>
        <p:blipFill>
          <a:blip r:embed="rId3"/>
          <a:stretch>
            <a:fillRect/>
          </a:stretch>
        </p:blipFill>
        <p:spPr>
          <a:xfrm>
            <a:off x="6011333" y="3911774"/>
            <a:ext cx="3132667" cy="22578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9057"/>
            <a:ext cx="8602133" cy="868362"/>
          </a:xfrm>
        </p:spPr>
        <p:txBody>
          <a:bodyPr/>
          <a:lstStyle/>
          <a:p>
            <a:r>
              <a:rPr lang="en-US" dirty="0" smtClean="0"/>
              <a:t>Symbolism in Colonial Currency </a:t>
            </a:r>
            <a:endParaRPr lang="en-US" dirty="0"/>
          </a:p>
        </p:txBody>
      </p:sp>
      <p:pic>
        <p:nvPicPr>
          <p:cNvPr id="5" name="Picture 4" descr="VAFO 1399 Maryland Currency.jpg"/>
          <p:cNvPicPr>
            <a:picLocks noChangeAspect="1"/>
          </p:cNvPicPr>
          <p:nvPr/>
        </p:nvPicPr>
        <p:blipFill>
          <a:blip r:embed="rId2"/>
          <a:stretch>
            <a:fillRect/>
          </a:stretch>
        </p:blipFill>
        <p:spPr>
          <a:xfrm>
            <a:off x="711201" y="1144058"/>
            <a:ext cx="4402666" cy="5162550"/>
          </a:xfrm>
          <a:prstGeom prst="rect">
            <a:avLst/>
          </a:prstGeom>
        </p:spPr>
      </p:pic>
      <p:sp>
        <p:nvSpPr>
          <p:cNvPr id="6" name="TextBox 5"/>
          <p:cNvSpPr txBox="1"/>
          <p:nvPr/>
        </p:nvSpPr>
        <p:spPr>
          <a:xfrm>
            <a:off x="6493934" y="1354667"/>
            <a:ext cx="2285999" cy="646331"/>
          </a:xfrm>
          <a:prstGeom prst="rect">
            <a:avLst/>
          </a:prstGeom>
          <a:noFill/>
          <a:ln w="28575" cmpd="sng">
            <a:solidFill>
              <a:schemeClr val="tx1"/>
            </a:solidFill>
          </a:ln>
        </p:spPr>
        <p:txBody>
          <a:bodyPr wrap="square" rtlCol="0">
            <a:spAutoFit/>
          </a:bodyPr>
          <a:lstStyle/>
          <a:p>
            <a:pPr algn="ctr"/>
            <a:r>
              <a:rPr lang="en-US" dirty="0" smtClean="0"/>
              <a:t>Colony: MARYLAND, One Dollar  </a:t>
            </a:r>
            <a:endParaRPr lang="en-US" dirty="0"/>
          </a:p>
        </p:txBody>
      </p:sp>
      <p:sp>
        <p:nvSpPr>
          <p:cNvPr id="7" name="TextBox 6"/>
          <p:cNvSpPr txBox="1"/>
          <p:nvPr/>
        </p:nvSpPr>
        <p:spPr>
          <a:xfrm>
            <a:off x="5113867" y="2330936"/>
            <a:ext cx="2523067" cy="646331"/>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The Great Seal of the State of Maryland </a:t>
            </a:r>
            <a:endParaRPr lang="en-US" dirty="0"/>
          </a:p>
        </p:txBody>
      </p:sp>
      <p:sp>
        <p:nvSpPr>
          <p:cNvPr id="9" name="Left Arrow 8"/>
          <p:cNvSpPr/>
          <p:nvPr/>
        </p:nvSpPr>
        <p:spPr>
          <a:xfrm>
            <a:off x="3872653" y="2330936"/>
            <a:ext cx="1241214" cy="513080"/>
          </a:xfrm>
          <a:prstGeom prst="leftArrow">
            <a:avLst>
              <a:gd name="adj1" fmla="val 50000"/>
              <a:gd name="adj2" fmla="val 50000"/>
            </a:avLst>
          </a:prstGeom>
          <a:ln/>
        </p:spPr>
        <p:style>
          <a:lnRef idx="1">
            <a:schemeClr val="accent1"/>
          </a:lnRef>
          <a:fillRef idx="3">
            <a:schemeClr val="accent1"/>
          </a:fillRef>
          <a:effectRef idx="2">
            <a:schemeClr val="accent1"/>
          </a:effectRef>
          <a:fontRef idx="minor">
            <a:schemeClr val="lt1"/>
          </a:fontRef>
        </p:style>
      </p:sp>
      <p:sp>
        <p:nvSpPr>
          <p:cNvPr id="11" name="Left Arrow 10"/>
          <p:cNvSpPr/>
          <p:nvPr/>
        </p:nvSpPr>
        <p:spPr>
          <a:xfrm>
            <a:off x="5113867" y="1282793"/>
            <a:ext cx="1241214" cy="513080"/>
          </a:xfrm>
          <a:prstGeom prst="leftArrow">
            <a:avLst>
              <a:gd name="adj1" fmla="val 50000"/>
              <a:gd name="adj2" fmla="val 50000"/>
            </a:avLst>
          </a:prstGeom>
          <a:ln/>
        </p:spPr>
        <p:style>
          <a:lnRef idx="1">
            <a:schemeClr val="accent1"/>
          </a:lnRef>
          <a:fillRef idx="3">
            <a:schemeClr val="accent1"/>
          </a:fillRef>
          <a:effectRef idx="2">
            <a:schemeClr val="accent1"/>
          </a:effectRef>
          <a:fontRef idx="minor">
            <a:schemeClr val="lt1"/>
          </a:fontRef>
        </p:style>
      </p:sp>
      <p:sp>
        <p:nvSpPr>
          <p:cNvPr id="12" name="TextBox 11"/>
          <p:cNvSpPr txBox="1"/>
          <p:nvPr/>
        </p:nvSpPr>
        <p:spPr>
          <a:xfrm>
            <a:off x="5937674" y="3871053"/>
            <a:ext cx="2523067" cy="369332"/>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Counterfeit Warning </a:t>
            </a:r>
            <a:endParaRPr lang="en-US" dirty="0"/>
          </a:p>
        </p:txBody>
      </p:sp>
      <p:sp>
        <p:nvSpPr>
          <p:cNvPr id="13" name="Left Arrow 12"/>
          <p:cNvSpPr/>
          <p:nvPr/>
        </p:nvSpPr>
        <p:spPr>
          <a:xfrm>
            <a:off x="4493260" y="3871053"/>
            <a:ext cx="1241214" cy="513080"/>
          </a:xfrm>
          <a:prstGeom prst="leftArrow">
            <a:avLst>
              <a:gd name="adj1" fmla="val 50000"/>
              <a:gd name="adj2" fmla="val 50000"/>
            </a:avLst>
          </a:prstGeom>
          <a:ln/>
        </p:spPr>
        <p:style>
          <a:lnRef idx="1">
            <a:schemeClr val="accent1"/>
          </a:lnRef>
          <a:fillRef idx="3">
            <a:schemeClr val="accent1"/>
          </a:fillRef>
          <a:effectRef idx="2">
            <a:schemeClr val="accent1"/>
          </a:effectRef>
          <a:fontRef idx="minor">
            <a:schemeClr val="lt1"/>
          </a:fontRef>
        </p:style>
      </p:sp>
      <p:sp>
        <p:nvSpPr>
          <p:cNvPr id="14" name="Left Arrow 13"/>
          <p:cNvSpPr/>
          <p:nvPr/>
        </p:nvSpPr>
        <p:spPr>
          <a:xfrm>
            <a:off x="4493260" y="4651587"/>
            <a:ext cx="1241214" cy="513080"/>
          </a:xfrm>
          <a:prstGeom prst="leftArrow">
            <a:avLst>
              <a:gd name="adj1" fmla="val 50000"/>
              <a:gd name="adj2" fmla="val 50000"/>
            </a:avLst>
          </a:prstGeom>
          <a:ln/>
        </p:spPr>
        <p:style>
          <a:lnRef idx="1">
            <a:schemeClr val="accent1"/>
          </a:lnRef>
          <a:fillRef idx="3">
            <a:schemeClr val="accent1"/>
          </a:fillRef>
          <a:effectRef idx="2">
            <a:schemeClr val="accent1"/>
          </a:effectRef>
          <a:fontRef idx="minor">
            <a:schemeClr val="lt1"/>
          </a:fontRef>
        </p:style>
      </p:sp>
      <p:sp>
        <p:nvSpPr>
          <p:cNvPr id="15" name="TextBox 14"/>
          <p:cNvSpPr txBox="1"/>
          <p:nvPr/>
        </p:nvSpPr>
        <p:spPr>
          <a:xfrm>
            <a:off x="5937674" y="4651587"/>
            <a:ext cx="2523067" cy="646331"/>
          </a:xfrm>
          <a:prstGeom prst="rect">
            <a:avLst/>
          </a:prstGeom>
          <a:noFill/>
          <a:ln w="28575" cap="flat" cmpd="sng" algn="ctr">
            <a:solidFill>
              <a:schemeClr val="tx1"/>
            </a:solidFill>
            <a:prstDash val="solid"/>
            <a:round/>
            <a:headEnd type="none" w="med" len="med"/>
            <a:tailEnd type="none" w="med" len="med"/>
          </a:ln>
        </p:spPr>
        <p:txBody>
          <a:bodyPr wrap="square" rtlCol="0">
            <a:spAutoFit/>
          </a:bodyPr>
          <a:lstStyle/>
          <a:p>
            <a:pPr algn="ctr"/>
            <a:r>
              <a:rPr lang="en-US" dirty="0" smtClean="0"/>
              <a:t>Leaf and Branch Pattern helps prevent counterfeit  </a:t>
            </a:r>
            <a:endParaRPr lang="en-US"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532</TotalTime>
  <Words>1455</Words>
  <Application>Microsoft Office PowerPoint</Application>
  <PresentationFormat>On-screen Show (4:3)</PresentationFormat>
  <Paragraphs>112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Inkwell</vt:lpstr>
      <vt:lpstr>Colonial Currency</vt:lpstr>
      <vt:lpstr>The History of Colonial Currency</vt:lpstr>
      <vt:lpstr>Early Forms of Colonial Currency</vt:lpstr>
      <vt:lpstr>Early Forms of Colonial Currency</vt:lpstr>
      <vt:lpstr>Early Forms of Colonial Currency</vt:lpstr>
      <vt:lpstr>Early Forms of Colonial Currency</vt:lpstr>
      <vt:lpstr>Early Forms of Colonial Currency</vt:lpstr>
      <vt:lpstr>Early Forms of Colonial Currency</vt:lpstr>
      <vt:lpstr>Symbolism in Colonial Currency </vt:lpstr>
      <vt:lpstr>Symbolism in Colonial Currency </vt:lpstr>
      <vt:lpstr>Symbolism in Colonial Currency </vt:lpstr>
      <vt:lpstr>Symbolism in Continental Currency </vt:lpstr>
      <vt:lpstr>Symbolism in Continental Currency </vt:lpstr>
      <vt:lpstr>Symbolism in Modern Currency</vt:lpstr>
      <vt:lpstr>Symbolism in Modern Currency</vt:lpstr>
      <vt:lpstr>Symbolism in Modern Currency </vt:lpstr>
      <vt:lpstr>Symbolism in Modern Currency </vt:lpstr>
      <vt:lpstr>Symbolism in Modern Currency </vt:lpstr>
    </vt:vector>
  </TitlesOfParts>
  <Company>Seltech Products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Colonial Currency</dc:title>
  <dc:creator>Verena  Calas</dc:creator>
  <cp:lastModifiedBy>Calas, Verena Ottie Gertrude</cp:lastModifiedBy>
  <cp:revision>17</cp:revision>
  <dcterms:created xsi:type="dcterms:W3CDTF">2017-01-23T22:48:41Z</dcterms:created>
  <dcterms:modified xsi:type="dcterms:W3CDTF">2017-02-06T22:17:57Z</dcterms:modified>
</cp:coreProperties>
</file>