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6" r:id="rId4"/>
    <p:sldId id="287" r:id="rId5"/>
    <p:sldId id="258" r:id="rId6"/>
    <p:sldId id="259" r:id="rId7"/>
    <p:sldId id="290" r:id="rId8"/>
    <p:sldId id="260" r:id="rId9"/>
    <p:sldId id="288" r:id="rId10"/>
    <p:sldId id="261" r:id="rId11"/>
    <p:sldId id="262" r:id="rId12"/>
    <p:sldId id="268" r:id="rId13"/>
    <p:sldId id="269" r:id="rId14"/>
    <p:sldId id="263" r:id="rId15"/>
    <p:sldId id="264" r:id="rId16"/>
    <p:sldId id="265" r:id="rId17"/>
    <p:sldId id="266" r:id="rId18"/>
    <p:sldId id="276" r:id="rId19"/>
    <p:sldId id="277" r:id="rId20"/>
    <p:sldId id="267" r:id="rId21"/>
    <p:sldId id="270" r:id="rId22"/>
    <p:sldId id="272" r:id="rId23"/>
    <p:sldId id="271" r:id="rId24"/>
    <p:sldId id="273" r:id="rId25"/>
    <p:sldId id="274" r:id="rId26"/>
    <p:sldId id="275" r:id="rId27"/>
    <p:sldId id="289" r:id="rId28"/>
    <p:sldId id="278" r:id="rId29"/>
    <p:sldId id="279" r:id="rId30"/>
    <p:sldId id="280" r:id="rId31"/>
    <p:sldId id="281" r:id="rId32"/>
    <p:sldId id="282" r:id="rId33"/>
    <p:sldId id="283" r:id="rId34"/>
    <p:sldId id="284"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70"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71969-60A1-4D92-AE18-50A1679C40C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71969-60A1-4D92-AE18-50A1679C40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EE71969-60A1-4D92-AE18-50A1679C40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71969-60A1-4D92-AE18-50A1679C40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71969-60A1-4D92-AE18-50A1679C40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71969-60A1-4D92-AE18-50A1679C40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71969-60A1-4D92-AE18-50A1679C40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71969-60A1-4D92-AE18-50A1679C4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71969-60A1-4D92-AE18-50A1679C40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E4D3E3-3B71-4D08-916D-301DBEB57AF5}" type="datetimeFigureOut">
              <a:rPr lang="en-US" smtClean="0"/>
              <a:pPr/>
              <a:t>Jul/28/2011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71969-60A1-4D92-AE18-50A1679C40C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EE4D3E3-3B71-4D08-916D-301DBEB57AF5}" type="datetimeFigureOut">
              <a:rPr lang="en-US" smtClean="0"/>
              <a:pPr/>
              <a:t>Jul/28/2011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EE71969-60A1-4D92-AE18-50A1679C40C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EE4D3E3-3B71-4D08-916D-301DBEB57AF5}" type="datetimeFigureOut">
              <a:rPr lang="en-US" smtClean="0"/>
              <a:pPr/>
              <a:t>Jul/28/2011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EE71969-60A1-4D92-AE18-50A1679C40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8077200" cy="1673352"/>
          </a:xfrm>
        </p:spPr>
        <p:txBody>
          <a:bodyPr/>
          <a:lstStyle/>
          <a:p>
            <a:r>
              <a:rPr lang="en-US" dirty="0" smtClean="0"/>
              <a:t>Creating  “Sense of Place”</a:t>
            </a:r>
            <a:endParaRPr lang="en-US" dirty="0"/>
          </a:p>
        </p:txBody>
      </p:sp>
      <p:sp>
        <p:nvSpPr>
          <p:cNvPr id="3" name="Subtitle 2"/>
          <p:cNvSpPr>
            <a:spLocks noGrp="1"/>
          </p:cNvSpPr>
          <p:nvPr>
            <p:ph type="subTitle" idx="1"/>
          </p:nvPr>
        </p:nvSpPr>
        <p:spPr>
          <a:xfrm>
            <a:off x="533400" y="1219200"/>
            <a:ext cx="8077200" cy="737616"/>
          </a:xfrm>
        </p:spPr>
        <p:txBody>
          <a:bodyPr/>
          <a:lstStyle/>
          <a:p>
            <a:r>
              <a:rPr lang="en-US" dirty="0" smtClean="0"/>
              <a:t>The Human History of Mt. Rainier &amp; Mt. Fuji</a:t>
            </a:r>
            <a:endParaRPr lang="en-US" dirty="0"/>
          </a:p>
        </p:txBody>
      </p:sp>
      <p:pic>
        <p:nvPicPr>
          <p:cNvPr id="23554" name="Picture 2" descr="http://www.leg.wa.gov/House/Representatives/CampbellFiles/PublishingImages/CampbellMtRainier.jpg"/>
          <p:cNvPicPr>
            <a:picLocks noChangeAspect="1" noChangeArrowheads="1"/>
          </p:cNvPicPr>
          <p:nvPr/>
        </p:nvPicPr>
        <p:blipFill>
          <a:blip r:embed="rId2" cstate="print"/>
          <a:srcRect/>
          <a:stretch>
            <a:fillRect/>
          </a:stretch>
        </p:blipFill>
        <p:spPr bwMode="auto">
          <a:xfrm>
            <a:off x="838200" y="3352800"/>
            <a:ext cx="3176445" cy="2266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556" name="Picture 4" descr="http://www.sacredsites.com/asia/japan/images/mt-fuji-500.jpg"/>
          <p:cNvPicPr>
            <a:picLocks noChangeAspect="1" noChangeArrowheads="1"/>
          </p:cNvPicPr>
          <p:nvPr/>
        </p:nvPicPr>
        <p:blipFill>
          <a:blip r:embed="rId3" cstate="print"/>
          <a:srcRect/>
          <a:stretch>
            <a:fillRect/>
          </a:stretch>
        </p:blipFill>
        <p:spPr bwMode="auto">
          <a:xfrm>
            <a:off x="4648200" y="3429000"/>
            <a:ext cx="3302000" cy="21991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290" name="Picture 2" descr="http://muirms.com/General%20Information/History%20of%20Muir/John%20Muir/John_Muir.jpg"/>
          <p:cNvPicPr>
            <a:picLocks noChangeAspect="1" noChangeArrowheads="1"/>
          </p:cNvPicPr>
          <p:nvPr/>
        </p:nvPicPr>
        <p:blipFill>
          <a:blip r:embed="rId4" cstate="print"/>
          <a:srcRect/>
          <a:stretch>
            <a:fillRect/>
          </a:stretch>
        </p:blipFill>
        <p:spPr bwMode="auto">
          <a:xfrm>
            <a:off x="2667000" y="4724399"/>
            <a:ext cx="1371600" cy="14831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292" name="Picture 4" descr="http://neelanrach.com/images/slider/vi_shugendoNow.png"/>
          <p:cNvPicPr>
            <a:picLocks noChangeAspect="1" noChangeArrowheads="1"/>
          </p:cNvPicPr>
          <p:nvPr/>
        </p:nvPicPr>
        <p:blipFill>
          <a:blip r:embed="rId5" cstate="print"/>
          <a:srcRect/>
          <a:stretch>
            <a:fillRect/>
          </a:stretch>
        </p:blipFill>
        <p:spPr bwMode="auto">
          <a:xfrm>
            <a:off x="6629400" y="4724400"/>
            <a:ext cx="1371600"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happen</a:t>
            </a:r>
            <a:endParaRPr lang="en-US" dirty="0"/>
          </a:p>
        </p:txBody>
      </p:sp>
      <p:sp>
        <p:nvSpPr>
          <p:cNvPr id="3" name="Content Placeholder 2"/>
          <p:cNvSpPr>
            <a:spLocks noGrp="1"/>
          </p:cNvSpPr>
          <p:nvPr>
            <p:ph idx="1"/>
          </p:nvPr>
        </p:nvSpPr>
        <p:spPr/>
        <p:txBody>
          <a:bodyPr>
            <a:normAutofit lnSpcReduction="10000"/>
          </a:bodyPr>
          <a:lstStyle/>
          <a:p>
            <a:r>
              <a:rPr lang="en-US" dirty="0" smtClean="0"/>
              <a:t>students will develop an understanding of what "sense of place" means </a:t>
            </a:r>
          </a:p>
          <a:p>
            <a:r>
              <a:rPr lang="en-US" dirty="0" smtClean="0"/>
              <a:t>how this idea has led people throughout history to fight for land preservation and protection</a:t>
            </a:r>
          </a:p>
          <a:p>
            <a:r>
              <a:rPr lang="en-US" dirty="0" smtClean="0"/>
              <a:t>apply their understanding of sense of place and preservation/protection  </a:t>
            </a:r>
          </a:p>
          <a:p>
            <a:pPr lvl="1"/>
            <a:r>
              <a:rPr lang="en-US" dirty="0" smtClean="0"/>
              <a:t>develop a persuasive letter urging the protection on Mt. Rainier/Mt. Fuji. </a:t>
            </a:r>
          </a:p>
          <a:p>
            <a:pPr lvl="1"/>
            <a:r>
              <a:rPr lang="en-US" dirty="0" smtClean="0"/>
              <a:t>Various adaptations included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Goals </a:t>
            </a:r>
            <a:endParaRPr lang="en-US" dirty="0"/>
          </a:p>
        </p:txBody>
      </p:sp>
      <p:sp>
        <p:nvSpPr>
          <p:cNvPr id="3" name="Content Placeholder 2"/>
          <p:cNvSpPr>
            <a:spLocks noGrp="1"/>
          </p:cNvSpPr>
          <p:nvPr>
            <p:ph idx="1"/>
          </p:nvPr>
        </p:nvSpPr>
        <p:spPr>
          <a:xfrm>
            <a:off x="457200" y="1447799"/>
            <a:ext cx="8229600" cy="5257801"/>
          </a:xfrm>
        </p:spPr>
        <p:txBody>
          <a:bodyPr>
            <a:normAutofit fontScale="70000" lnSpcReduction="20000"/>
          </a:bodyPr>
          <a:lstStyle/>
          <a:p>
            <a:r>
              <a:rPr lang="en-US" dirty="0" smtClean="0"/>
              <a:t>Note important figures from history and their connection to land and the their calls for preservation</a:t>
            </a:r>
          </a:p>
          <a:p>
            <a:r>
              <a:rPr lang="en-US" dirty="0" smtClean="0"/>
              <a:t>Explain what sense of place means and how one creates such a feeling/identity.</a:t>
            </a:r>
          </a:p>
          <a:p>
            <a:r>
              <a:rPr lang="en-US" dirty="0" smtClean="0"/>
              <a:t>Understand what land protection and preservation is and why it is conducted.</a:t>
            </a:r>
          </a:p>
          <a:p>
            <a:r>
              <a:rPr lang="en-US" dirty="0" smtClean="0"/>
              <a:t> Discuss how land preservation and protection has been conducted nationally and internationally.</a:t>
            </a:r>
          </a:p>
          <a:p>
            <a:r>
              <a:rPr lang="en-US" dirty="0" smtClean="0"/>
              <a:t>Understand how there are various stakeholders to one-piece of land and different interpretations of protection exist.</a:t>
            </a:r>
          </a:p>
          <a:p>
            <a:r>
              <a:rPr lang="en-US" dirty="0" smtClean="0"/>
              <a:t> Analyze historical documents and interpret their call for preservation and protection.</a:t>
            </a:r>
          </a:p>
          <a:p>
            <a:r>
              <a:rPr lang="en-US" dirty="0" smtClean="0"/>
              <a:t>Use and understand the mentioned vocabulary in a fluid and cohesive letter.</a:t>
            </a:r>
          </a:p>
          <a:p>
            <a:r>
              <a:rPr lang="en-US" dirty="0" smtClean="0"/>
              <a:t>Write a letter to government officials where they persuade them to protect and preserve an important place using a specific stakeholder’s sense of place as justification.  </a:t>
            </a:r>
          </a:p>
          <a:p>
            <a:r>
              <a:rPr lang="en-US" dirty="0" smtClean="0"/>
              <a:t>Analyze text to determine its relation to sense of place and protection/preservation.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Vocabulary </a:t>
            </a:r>
            <a:endParaRPr lang="en-US" dirty="0"/>
          </a:p>
        </p:txBody>
      </p:sp>
      <p:sp>
        <p:nvSpPr>
          <p:cNvPr id="3" name="Content Placeholder 2"/>
          <p:cNvSpPr>
            <a:spLocks noGrp="1"/>
          </p:cNvSpPr>
          <p:nvPr>
            <p:ph idx="1"/>
          </p:nvPr>
        </p:nvSpPr>
        <p:spPr>
          <a:xfrm>
            <a:off x="457200" y="1775191"/>
            <a:ext cx="3886200" cy="4625609"/>
          </a:xfrm>
        </p:spPr>
        <p:txBody>
          <a:bodyPr/>
          <a:lstStyle/>
          <a:p>
            <a:r>
              <a:rPr lang="en-US" dirty="0" smtClean="0"/>
              <a:t>Bio-regionalist</a:t>
            </a:r>
          </a:p>
          <a:p>
            <a:r>
              <a:rPr lang="en-US" dirty="0" smtClean="0"/>
              <a:t>Stakeholder</a:t>
            </a:r>
          </a:p>
          <a:p>
            <a:r>
              <a:rPr lang="en-US" dirty="0" smtClean="0"/>
              <a:t>Preservation</a:t>
            </a:r>
          </a:p>
          <a:p>
            <a:r>
              <a:rPr lang="en-US" dirty="0" smtClean="0"/>
              <a:t>Conservation</a:t>
            </a:r>
          </a:p>
          <a:p>
            <a:r>
              <a:rPr lang="en-US" dirty="0" smtClean="0"/>
              <a:t>UNESCO</a:t>
            </a:r>
          </a:p>
          <a:p>
            <a:r>
              <a:rPr lang="en-US" dirty="0" smtClean="0"/>
              <a:t>Empowerment</a:t>
            </a:r>
          </a:p>
          <a:p>
            <a:r>
              <a:rPr lang="en-US" dirty="0" smtClean="0"/>
              <a:t>Composite volcano</a:t>
            </a:r>
          </a:p>
          <a:p>
            <a:r>
              <a:rPr lang="en-US" dirty="0" err="1" smtClean="0"/>
              <a:t>Yamabushi</a:t>
            </a:r>
            <a:endParaRPr lang="en-US" dirty="0" smtClean="0"/>
          </a:p>
          <a:p>
            <a:r>
              <a:rPr lang="en-US" dirty="0" smtClean="0"/>
              <a:t>stewardship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vocabulary continued</a:t>
            </a:r>
            <a:endParaRPr lang="en-US" dirty="0"/>
          </a:p>
        </p:txBody>
      </p:sp>
      <p:sp>
        <p:nvSpPr>
          <p:cNvPr id="3" name="Content Placeholder 2"/>
          <p:cNvSpPr>
            <a:spLocks noGrp="1"/>
          </p:cNvSpPr>
          <p:nvPr>
            <p:ph idx="1"/>
          </p:nvPr>
        </p:nvSpPr>
        <p:spPr/>
        <p:txBody>
          <a:bodyPr/>
          <a:lstStyle/>
          <a:p>
            <a:r>
              <a:rPr lang="en-US" dirty="0" err="1" smtClean="0"/>
              <a:t>Zenjo</a:t>
            </a:r>
            <a:endParaRPr lang="en-US" dirty="0" smtClean="0"/>
          </a:p>
          <a:p>
            <a:r>
              <a:rPr lang="en-US" dirty="0" smtClean="0"/>
              <a:t>Summit</a:t>
            </a:r>
          </a:p>
          <a:p>
            <a:r>
              <a:rPr lang="en-US" dirty="0" smtClean="0"/>
              <a:t>Shinto</a:t>
            </a:r>
          </a:p>
          <a:p>
            <a:r>
              <a:rPr lang="en-US" dirty="0" smtClean="0"/>
              <a:t>Biosphere reserve</a:t>
            </a:r>
          </a:p>
          <a:p>
            <a:r>
              <a:rPr lang="en-US" dirty="0" smtClean="0"/>
              <a:t>Torii</a:t>
            </a:r>
          </a:p>
          <a:p>
            <a:r>
              <a:rPr lang="en-US" dirty="0" smtClean="0"/>
              <a:t>Empowerment</a:t>
            </a:r>
          </a:p>
          <a:p>
            <a:r>
              <a:rPr lang="en-US" dirty="0" err="1" smtClean="0"/>
              <a:t>Takhoma</a:t>
            </a:r>
            <a:endParaRPr lang="en-US" dirty="0" smtClean="0"/>
          </a:p>
          <a:p>
            <a:r>
              <a:rPr lang="en-US" dirty="0" smtClean="0"/>
              <a:t>World heritage site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History of Mt. Rainier</a:t>
            </a:r>
            <a:endParaRPr lang="en-US" dirty="0"/>
          </a:p>
        </p:txBody>
      </p:sp>
      <p:pic>
        <p:nvPicPr>
          <p:cNvPr id="26626" name="Picture 2" descr="http://skinnymoose.com/adventurist/wp-content/uploads/2008/07/mt_rainier_peaks.jpg"/>
          <p:cNvPicPr>
            <a:picLocks noChangeAspect="1" noChangeArrowheads="1"/>
          </p:cNvPicPr>
          <p:nvPr/>
        </p:nvPicPr>
        <p:blipFill>
          <a:blip r:embed="rId2" cstate="print"/>
          <a:srcRect/>
          <a:stretch>
            <a:fillRect/>
          </a:stretch>
        </p:blipFill>
        <p:spPr bwMode="auto">
          <a:xfrm>
            <a:off x="2590800" y="2895600"/>
            <a:ext cx="4480736" cy="33591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0" y="2971800"/>
            <a:ext cx="3502433"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Nisqually Tribe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6096000" y="3276600"/>
            <a:ext cx="2354015" cy="584775"/>
          </a:xfrm>
          <a:prstGeom prst="rect">
            <a:avLst/>
          </a:prstGeom>
        </p:spPr>
        <p:txBody>
          <a:bodyPr wrap="squar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John Muir</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609600" y="4419600"/>
            <a:ext cx="2400785" cy="584775"/>
          </a:xfrm>
          <a:prstGeom prst="rect">
            <a:avLst/>
          </a:prstGeom>
        </p:spPr>
        <p:txBody>
          <a:bodyPr wrap="none">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Fay Fuller</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5605851" y="5410200"/>
            <a:ext cx="3538149" cy="584775"/>
          </a:xfrm>
          <a:prstGeom prst="rect">
            <a:avLst/>
          </a:prstGeom>
        </p:spPr>
        <p:txBody>
          <a:bodyPr wrap="none">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James Longmire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0" y="6273225"/>
            <a:ext cx="5745099" cy="584775"/>
          </a:xfrm>
          <a:prstGeom prst="rect">
            <a:avLst/>
          </a:prstGeom>
        </p:spPr>
        <p:txBody>
          <a:bodyPr wrap="none">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 National park service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5023577" y="4038600"/>
            <a:ext cx="4120423" cy="1077218"/>
          </a:xfrm>
          <a:prstGeom prst="rect">
            <a:avLst/>
          </a:prstGeom>
        </p:spPr>
        <p:txBody>
          <a:bodyPr wrap="none">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President William </a:t>
            </a:r>
          </a:p>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McKinley</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ctangle 11"/>
          <p:cNvSpPr/>
          <p:nvPr/>
        </p:nvSpPr>
        <p:spPr>
          <a:xfrm>
            <a:off x="457200" y="5562600"/>
            <a:ext cx="3351367" cy="584775"/>
          </a:xfrm>
          <a:prstGeom prst="rect">
            <a:avLst/>
          </a:prstGeom>
        </p:spPr>
        <p:txBody>
          <a:bodyPr wrap="non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Puyallup tribe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20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20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20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P spid="11" grpId="0" build="p"/>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History of Mt. Fuji</a:t>
            </a:r>
            <a:endParaRPr lang="en-US" dirty="0"/>
          </a:p>
        </p:txBody>
      </p:sp>
      <p:pic>
        <p:nvPicPr>
          <p:cNvPr id="34818" name="Picture 2" descr="http://www.mwtravel.com.au/UploadedFiles/Tours/Tour101/Gallery/Japan-Mt-Fuji.jpg"/>
          <p:cNvPicPr>
            <a:picLocks noChangeAspect="1" noChangeArrowheads="1"/>
          </p:cNvPicPr>
          <p:nvPr/>
        </p:nvPicPr>
        <p:blipFill>
          <a:blip r:embed="rId2" cstate="print"/>
          <a:srcRect/>
          <a:stretch>
            <a:fillRect/>
          </a:stretch>
        </p:blipFill>
        <p:spPr bwMode="auto">
          <a:xfrm>
            <a:off x="2209800" y="3352800"/>
            <a:ext cx="4750676" cy="2438400"/>
          </a:xfrm>
          <a:prstGeom prst="rect">
            <a:avLst/>
          </a:prstGeom>
          <a:noFill/>
        </p:spPr>
      </p:pic>
      <p:sp>
        <p:nvSpPr>
          <p:cNvPr id="14" name="Rectangle 13"/>
          <p:cNvSpPr/>
          <p:nvPr/>
        </p:nvSpPr>
        <p:spPr>
          <a:xfrm>
            <a:off x="228600" y="3124200"/>
            <a:ext cx="2842446" cy="584775"/>
          </a:xfrm>
          <a:prstGeom prst="rect">
            <a:avLst/>
          </a:prstGeom>
        </p:spPr>
        <p:txBody>
          <a:bodyPr wrap="non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Fujisan club</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Rectangle 14"/>
          <p:cNvSpPr/>
          <p:nvPr/>
        </p:nvSpPr>
        <p:spPr>
          <a:xfrm>
            <a:off x="4419600" y="2895600"/>
            <a:ext cx="3805850" cy="584775"/>
          </a:xfrm>
          <a:prstGeom prst="rect">
            <a:avLst/>
          </a:prstGeom>
        </p:spPr>
        <p:txBody>
          <a:bodyPr wrap="none">
            <a:spAutoFit/>
          </a:bodyP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Matsudai</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Shonin</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Rectangle 16"/>
          <p:cNvSpPr/>
          <p:nvPr/>
        </p:nvSpPr>
        <p:spPr>
          <a:xfrm>
            <a:off x="228600" y="5486400"/>
            <a:ext cx="3196709" cy="1077218"/>
          </a:xfrm>
          <a:prstGeom prst="rect">
            <a:avLst/>
          </a:prstGeom>
        </p:spPr>
        <p:txBody>
          <a:bodyPr wrap="none">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Followers of </a:t>
            </a:r>
          </a:p>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Shugendo</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4572000" y="5562600"/>
            <a:ext cx="4353629" cy="584775"/>
          </a:xfrm>
          <a:prstGeom prst="rect">
            <a:avLst/>
          </a:prstGeom>
        </p:spPr>
        <p:txBody>
          <a:bodyPr wrap="none">
            <a:spAutoFit/>
          </a:bodyP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Kakugyo</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hasegawa</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381000" y="4114800"/>
            <a:ext cx="1640963" cy="584775"/>
          </a:xfrm>
          <a:prstGeom prst="rect">
            <a:avLst/>
          </a:prstGeom>
        </p:spPr>
        <p:txBody>
          <a:bodyPr wrap="non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Fuji-</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ctangle 11"/>
          <p:cNvSpPr/>
          <p:nvPr/>
        </p:nvSpPr>
        <p:spPr>
          <a:xfrm>
            <a:off x="5833478" y="4038600"/>
            <a:ext cx="3310522" cy="584775"/>
          </a:xfrm>
          <a:prstGeom prst="rect">
            <a:avLst/>
          </a:prstGeom>
        </p:spPr>
        <p:txBody>
          <a:bodyPr wrap="non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Jikigyo Miroku</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12"/>
          <p:cNvSpPr/>
          <p:nvPr/>
        </p:nvSpPr>
        <p:spPr>
          <a:xfrm>
            <a:off x="7545314" y="5029200"/>
            <a:ext cx="849913" cy="584775"/>
          </a:xfrm>
          <a:prstGeom prst="rect">
            <a:avLst/>
          </a:prstGeom>
        </p:spPr>
        <p:txBody>
          <a:bodyPr wrap="non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Ida</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20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20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20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7" grpId="0" build="p"/>
      <p:bldP spid="8" grpId="0" build="p"/>
      <p:bldP spid="9" grpId="0" build="p"/>
      <p:bldP spid="12" grpId="0" build="p"/>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“sense of place”</a:t>
            </a:r>
            <a:endParaRPr lang="en-US" dirty="0"/>
          </a:p>
        </p:txBody>
      </p:sp>
      <p:graphicFrame>
        <p:nvGraphicFramePr>
          <p:cNvPr id="4" name="Table 3"/>
          <p:cNvGraphicFramePr>
            <a:graphicFrameLocks noGrp="1"/>
          </p:cNvGraphicFramePr>
          <p:nvPr/>
        </p:nvGraphicFramePr>
        <p:xfrm>
          <a:off x="838200" y="1600200"/>
          <a:ext cx="7391400" cy="4632960"/>
        </p:xfrm>
        <a:graphic>
          <a:graphicData uri="http://schemas.openxmlformats.org/drawingml/2006/table">
            <a:tbl>
              <a:tblPr/>
              <a:tblGrid>
                <a:gridCol w="2418730"/>
                <a:gridCol w="4972670"/>
              </a:tblGrid>
              <a:tr h="285750">
                <a:tc>
                  <a:txBody>
                    <a:bodyPr/>
                    <a:lstStyle/>
                    <a:p>
                      <a:pPr marL="0" marR="0" algn="ctr">
                        <a:spcBef>
                          <a:spcPts val="0"/>
                        </a:spcBef>
                        <a:spcAft>
                          <a:spcPts val="0"/>
                        </a:spcAft>
                      </a:pPr>
                      <a:r>
                        <a:rPr lang="en-US" sz="1600" b="1" dirty="0">
                          <a:latin typeface="Times New Roman"/>
                          <a:ea typeface="Times New Roman"/>
                        </a:rPr>
                        <a:t>A Sense of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kumimoji="0" lang="en-US" sz="1600" kern="1200" dirty="0" smtClean="0">
                          <a:solidFill>
                            <a:schemeClr val="tx1"/>
                          </a:solidFill>
                          <a:latin typeface="+mn-lt"/>
                          <a:ea typeface="+mn-ea"/>
                          <a:cs typeface="+mn-cs"/>
                        </a:rPr>
                        <a:t>if you don't know where you are, you don't know who you are. </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600" b="1" dirty="0">
                          <a:latin typeface="Times New Roman"/>
                          <a:ea typeface="Times New Roman"/>
                        </a:rPr>
                        <a:t>Responsibility to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kumimoji="0" lang="en-US" sz="1600" kern="1200" dirty="0" smtClean="0">
                          <a:solidFill>
                            <a:schemeClr val="tx1"/>
                          </a:solidFill>
                          <a:latin typeface="+mn-lt"/>
                          <a:ea typeface="+mn-ea"/>
                          <a:cs typeface="+mn-cs"/>
                        </a:rPr>
                        <a:t>difference between living on the land and dwelling in it—understanding its rhythms, its potential, and its limits. </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600" b="1" dirty="0">
                          <a:latin typeface="Times New Roman"/>
                          <a:ea typeface="Times New Roman"/>
                        </a:rPr>
                        <a:t>Knowing Your Bioregion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kumimoji="0" lang="en-US" sz="1600" kern="1200" dirty="0" smtClean="0">
                          <a:solidFill>
                            <a:schemeClr val="tx1"/>
                          </a:solidFill>
                          <a:latin typeface="+mn-lt"/>
                          <a:ea typeface="+mn-ea"/>
                          <a:cs typeface="+mn-cs"/>
                        </a:rPr>
                        <a:t>Your bioregion is a unique place with its own watershed, soils, climate, plants, animals, and history. </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600" b="1" dirty="0">
                          <a:latin typeface="Times New Roman"/>
                          <a:ea typeface="Times New Roman"/>
                        </a:rPr>
                        <a:t>Living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kumimoji="0" lang="en-US" sz="1600" kern="1200" dirty="0" smtClean="0">
                          <a:solidFill>
                            <a:schemeClr val="tx1"/>
                          </a:solidFill>
                          <a:latin typeface="+mn-lt"/>
                          <a:ea typeface="+mn-ea"/>
                          <a:cs typeface="+mn-cs"/>
                        </a:rPr>
                        <a:t>Living in place means consciously trying to satisfy your needs and find your pleasures in your local bioregion and working to assure the long-term health of the bioregion</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600" b="1" dirty="0">
                          <a:latin typeface="Times New Roman"/>
                          <a:ea typeface="Times New Roman"/>
                        </a:rPr>
                        <a:t>Mapping Your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Mapping can be learned by local groups and individuals to give a new sense of place. </a:t>
                      </a:r>
                    </a:p>
                    <a:p>
                      <a:pPr marL="0" marR="0">
                        <a:spcBef>
                          <a:spcPts val="0"/>
                        </a:spcBef>
                        <a:spcAft>
                          <a:spcPts val="0"/>
                        </a:spcAft>
                      </a:pP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marL="0" marR="0" algn="ctr">
                        <a:spcBef>
                          <a:spcPts val="0"/>
                        </a:spcBef>
                        <a:spcAft>
                          <a:spcPts val="0"/>
                        </a:spcAft>
                      </a:pPr>
                      <a:r>
                        <a:rPr lang="en-US" sz="1600" b="1" dirty="0">
                          <a:latin typeface="Times New Roman"/>
                          <a:ea typeface="Times New Roman"/>
                        </a:rPr>
                        <a:t>Building Local Community</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A </a:t>
                      </a:r>
                      <a:r>
                        <a:rPr kumimoji="0" lang="en-US" sz="1600" kern="1200" dirty="0" err="1" smtClean="0">
                          <a:solidFill>
                            <a:schemeClr val="tx1"/>
                          </a:solidFill>
                          <a:latin typeface="+mn-lt"/>
                          <a:ea typeface="+mn-ea"/>
                          <a:cs typeface="+mn-cs"/>
                        </a:rPr>
                        <a:t>bioregionalist</a:t>
                      </a:r>
                      <a:r>
                        <a:rPr kumimoji="0" lang="en-US" sz="1600" kern="1200" dirty="0" smtClean="0">
                          <a:solidFill>
                            <a:schemeClr val="tx1"/>
                          </a:solidFill>
                          <a:latin typeface="+mn-lt"/>
                          <a:ea typeface="+mn-ea"/>
                          <a:cs typeface="+mn-cs"/>
                        </a:rPr>
                        <a:t> assumes responsibility for the health and continuity of a place, not only its natural features, but also the social bonds of its people.</a:t>
                      </a:r>
                    </a:p>
                    <a:p>
                      <a:pPr marL="0" marR="0">
                        <a:spcBef>
                          <a:spcPts val="0"/>
                        </a:spcBef>
                        <a:spcAft>
                          <a:spcPts val="0"/>
                        </a:spcAft>
                      </a:pP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600" b="1" dirty="0">
                          <a:latin typeface="Times New Roman"/>
                          <a:ea typeface="Times New Roman"/>
                        </a:rPr>
                        <a:t>Empowerment</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Knowing a place can inspire and empower one to take action to preserve it or take part in its restoration</a:t>
                      </a:r>
                    </a:p>
                    <a:p>
                      <a:pPr marL="0" marR="0">
                        <a:spcBef>
                          <a:spcPts val="0"/>
                        </a:spcBef>
                        <a:spcAft>
                          <a:spcPts val="0"/>
                        </a:spcAft>
                      </a:pP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descr="http://www.2m.com.au/img/country_specific_training_courses_japan2.jpg"/>
          <p:cNvPicPr>
            <a:picLocks noChangeAspect="1" noChangeArrowheads="1"/>
          </p:cNvPicPr>
          <p:nvPr/>
        </p:nvPicPr>
        <p:blipFill>
          <a:blip r:embed="rId2" cstate="print"/>
          <a:srcRect/>
          <a:stretch>
            <a:fillRect/>
          </a:stretch>
        </p:blipFill>
        <p:spPr bwMode="auto">
          <a:xfrm>
            <a:off x="7312792" y="152400"/>
            <a:ext cx="1831208" cy="12191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Connection </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smtClean="0"/>
              <a:t>Your sense of place! </a:t>
            </a:r>
            <a:r>
              <a:rPr lang="en-US" b="1" dirty="0" smtClean="0"/>
              <a:t>      </a:t>
            </a:r>
            <a:endParaRPr lang="en-US" dirty="0" smtClean="0"/>
          </a:p>
          <a:p>
            <a:r>
              <a:rPr lang="en-US" dirty="0" smtClean="0"/>
              <a:t>(</a:t>
            </a:r>
            <a:r>
              <a:rPr lang="en-US" i="1" dirty="0" smtClean="0"/>
              <a:t>Pick your school, your park, forest, lake, city, state,  country, etc</a:t>
            </a:r>
            <a:r>
              <a:rPr lang="en-US" dirty="0" smtClean="0"/>
              <a:t>.)</a:t>
            </a:r>
          </a:p>
          <a:p>
            <a:r>
              <a:rPr lang="en-US" dirty="0" smtClean="0"/>
              <a:t> </a:t>
            </a:r>
          </a:p>
          <a:p>
            <a:r>
              <a:rPr lang="en-US" dirty="0" smtClean="0"/>
              <a:t>1. How are you </a:t>
            </a:r>
            <a:r>
              <a:rPr lang="en-US" b="1" dirty="0" smtClean="0"/>
              <a:t>defined</a:t>
            </a:r>
            <a:r>
              <a:rPr lang="en-US" dirty="0" smtClean="0"/>
              <a:t> by your place?  </a:t>
            </a:r>
          </a:p>
          <a:p>
            <a:r>
              <a:rPr lang="en-US" dirty="0" smtClean="0"/>
              <a:t>2. How do you/can you </a:t>
            </a:r>
            <a:r>
              <a:rPr lang="en-US" b="1" dirty="0" smtClean="0"/>
              <a:t>accept responsibility</a:t>
            </a:r>
            <a:r>
              <a:rPr lang="en-US" dirty="0" smtClean="0"/>
              <a:t> of your place?</a:t>
            </a:r>
          </a:p>
          <a:p>
            <a:r>
              <a:rPr lang="en-US" dirty="0" smtClean="0"/>
              <a:t>3. What </a:t>
            </a:r>
            <a:r>
              <a:rPr lang="en-US" b="1" dirty="0" smtClean="0"/>
              <a:t>history</a:t>
            </a:r>
            <a:r>
              <a:rPr lang="en-US" dirty="0" smtClean="0"/>
              <a:t> do you know of your place?</a:t>
            </a:r>
          </a:p>
          <a:p>
            <a:r>
              <a:rPr lang="en-US" dirty="0" smtClean="0"/>
              <a:t>4. How do you find </a:t>
            </a:r>
            <a:r>
              <a:rPr lang="en-US" b="1" dirty="0" smtClean="0"/>
              <a:t>pleasure/happiness</a:t>
            </a:r>
            <a:r>
              <a:rPr lang="en-US" dirty="0" smtClean="0"/>
              <a:t> in your place?</a:t>
            </a:r>
          </a:p>
          <a:p>
            <a:r>
              <a:rPr lang="en-US" dirty="0" smtClean="0"/>
              <a:t>5. How do you </a:t>
            </a:r>
            <a:r>
              <a:rPr lang="en-US" b="1" dirty="0" smtClean="0"/>
              <a:t>relate to your surroundings</a:t>
            </a:r>
            <a:r>
              <a:rPr lang="en-US" dirty="0" smtClean="0"/>
              <a:t> of your place?  </a:t>
            </a:r>
          </a:p>
          <a:p>
            <a:r>
              <a:rPr lang="en-US" dirty="0" smtClean="0"/>
              <a:t>6. How do you </a:t>
            </a:r>
            <a:r>
              <a:rPr lang="en-US" b="1" dirty="0" smtClean="0"/>
              <a:t>take responsibility</a:t>
            </a:r>
            <a:r>
              <a:rPr lang="en-US" dirty="0" smtClean="0"/>
              <a:t> of your place?</a:t>
            </a:r>
          </a:p>
          <a:p>
            <a:r>
              <a:rPr lang="en-US" dirty="0" smtClean="0"/>
              <a:t>7. Why do you think </a:t>
            </a:r>
            <a:r>
              <a:rPr lang="en-US" b="1" dirty="0" smtClean="0"/>
              <a:t>empowerment</a:t>
            </a:r>
            <a:r>
              <a:rPr lang="en-US" dirty="0" smtClean="0"/>
              <a:t> is important in </a:t>
            </a:r>
            <a:r>
              <a:rPr lang="en-US" b="1" dirty="0" smtClean="0"/>
              <a:t>protecting/preserving</a:t>
            </a:r>
            <a:r>
              <a:rPr lang="en-US" dirty="0" smtClean="0"/>
              <a:t> your place?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&amp; Cultural Significance </a:t>
            </a:r>
            <a:endParaRPr lang="en-US" dirty="0"/>
          </a:p>
        </p:txBody>
      </p:sp>
      <p:sp>
        <p:nvSpPr>
          <p:cNvPr id="3" name="Text Placeholder 2"/>
          <p:cNvSpPr>
            <a:spLocks noGrp="1"/>
          </p:cNvSpPr>
          <p:nvPr>
            <p:ph type="body" idx="1"/>
          </p:nvPr>
        </p:nvSpPr>
        <p:spPr>
          <a:xfrm>
            <a:off x="685800" y="1828800"/>
            <a:ext cx="8022336" cy="685800"/>
          </a:xfrm>
        </p:spPr>
        <p:txBody>
          <a:bodyPr/>
          <a:lstStyle/>
          <a:p>
            <a:r>
              <a:rPr lang="en-US" dirty="0" smtClean="0"/>
              <a:t>Defining sense of place (America’s Best Idea)</a:t>
            </a:r>
            <a:endParaRPr lang="en-US" dirty="0"/>
          </a:p>
        </p:txBody>
      </p:sp>
      <p:sp>
        <p:nvSpPr>
          <p:cNvPr id="4" name="TextBox 3"/>
          <p:cNvSpPr txBox="1"/>
          <p:nvPr/>
        </p:nvSpPr>
        <p:spPr>
          <a:xfrm>
            <a:off x="838200" y="2971800"/>
            <a:ext cx="7239000" cy="2308324"/>
          </a:xfrm>
          <a:prstGeom prst="rect">
            <a:avLst/>
          </a:prstGeom>
          <a:noFill/>
        </p:spPr>
        <p:txBody>
          <a:bodyPr wrap="square" rtlCol="0">
            <a:spAutoFit/>
          </a:bodyPr>
          <a:lstStyle/>
          <a:p>
            <a:r>
              <a:rPr lang="en-US" sz="2400" dirty="0" smtClean="0"/>
              <a:t>“In addition to the scientific value as repositories of geological and biological diversity and knowledge, national parks have profound spiritual and cultural significance for the American people.  The idea of nature as a place of inspiration and renewal played a key role in the creation of the National Park Service in 1916”</a:t>
            </a:r>
            <a:endParaRPr lang="en-US" sz="2400" dirty="0"/>
          </a:p>
        </p:txBody>
      </p:sp>
      <p:pic>
        <p:nvPicPr>
          <p:cNvPr id="10244" name="Picture 4" descr="http://scienceblogs.com/seed/2277397-Space_Needle_Downtown_and_Mt_Rainier-Seattle.jpg"/>
          <p:cNvPicPr>
            <a:picLocks noChangeAspect="1" noChangeArrowheads="1"/>
          </p:cNvPicPr>
          <p:nvPr/>
        </p:nvPicPr>
        <p:blipFill>
          <a:blip r:embed="rId2" cstate="print"/>
          <a:srcRect/>
          <a:stretch>
            <a:fillRect/>
          </a:stretch>
        </p:blipFill>
        <p:spPr bwMode="auto">
          <a:xfrm>
            <a:off x="5791200" y="228600"/>
            <a:ext cx="3159369" cy="213573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Interpretation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 How can people escape daily distractions of their “cluttered lives” by visiting national parks?</a:t>
            </a:r>
          </a:p>
          <a:p>
            <a:pPr>
              <a:buNone/>
            </a:pPr>
            <a:endParaRPr lang="en-US" dirty="0" smtClean="0"/>
          </a:p>
          <a:p>
            <a:r>
              <a:rPr lang="en-US" dirty="0" smtClean="0"/>
              <a:t>2. How did John Muir play a key role in creating the national park service?</a:t>
            </a:r>
          </a:p>
          <a:p>
            <a:pPr>
              <a:buNone/>
            </a:pPr>
            <a:endParaRPr lang="en-US" dirty="0" smtClean="0"/>
          </a:p>
          <a:p>
            <a:r>
              <a:rPr lang="en-US" dirty="0" smtClean="0"/>
              <a:t>3. Discuss what the "beauty and grandeur" of national parks have inspired.</a:t>
            </a:r>
          </a:p>
          <a:p>
            <a:pPr>
              <a:buNone/>
            </a:pPr>
            <a:endParaRPr lang="en-US" dirty="0" smtClean="0"/>
          </a:p>
          <a:p>
            <a:r>
              <a:rPr lang="en-US" dirty="0" smtClean="0"/>
              <a:t>4. Explain how the national parks have served as cultural icons of national heritage and identity by providing specific examples from the text.</a:t>
            </a:r>
          </a:p>
          <a:p>
            <a:pPr>
              <a:buNone/>
            </a:pPr>
            <a:endParaRPr lang="en-US" dirty="0" smtClean="0"/>
          </a:p>
          <a:p>
            <a:r>
              <a:rPr lang="en-US" dirty="0" smtClean="0"/>
              <a:t>5. Explain how American Indians hold spiritual values to what are now national parks providing specific examples from the text.  </a:t>
            </a:r>
          </a:p>
          <a:p>
            <a:pPr>
              <a:buNone/>
            </a:pPr>
            <a:endParaRPr lang="en-US" dirty="0" smtClean="0"/>
          </a:p>
          <a:p>
            <a:r>
              <a:rPr lang="en-US" dirty="0" smtClean="0"/>
              <a:t>6. How has “America’s best idea” led to others around the world to protect and preserve important places?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a:t>
            </a:r>
            <a:endParaRPr lang="en-US" dirty="0"/>
          </a:p>
        </p:txBody>
      </p:sp>
      <p:sp>
        <p:nvSpPr>
          <p:cNvPr id="3" name="Subtitle 2"/>
          <p:cNvSpPr>
            <a:spLocks noGrp="1"/>
          </p:cNvSpPr>
          <p:nvPr>
            <p:ph type="subTitle" idx="1"/>
          </p:nvPr>
        </p:nvSpPr>
        <p:spPr/>
        <p:txBody>
          <a:bodyPr>
            <a:normAutofit/>
          </a:bodyPr>
          <a:lstStyle/>
          <a:p>
            <a:r>
              <a:rPr lang="en-US" sz="2400" i="1" dirty="0" smtClean="0"/>
              <a:t>This lesson is about students learning </a:t>
            </a:r>
            <a:r>
              <a:rPr lang="en-US" sz="2400" b="1" i="1" dirty="0" smtClean="0">
                <a:solidFill>
                  <a:srgbClr val="FF0000"/>
                </a:solidFill>
              </a:rPr>
              <a:t>how humans throughout history have developed a sense of place</a:t>
            </a:r>
            <a:r>
              <a:rPr lang="en-US" sz="2400" i="1" dirty="0" smtClean="0"/>
              <a:t>, or identity, to Mount Rainier and Mount Fuji, and how </a:t>
            </a:r>
            <a:r>
              <a:rPr lang="en-US" sz="2400" i="1" dirty="0" smtClean="0">
                <a:solidFill>
                  <a:srgbClr val="FF0000"/>
                </a:solidFill>
              </a:rPr>
              <a:t>this identity has led them to conserve and protect these special places</a:t>
            </a:r>
            <a:r>
              <a:rPr lang="en-US" sz="2400" i="1" dirty="0" smtClean="0"/>
              <a:t>.</a:t>
            </a:r>
            <a:endParaRPr lang="en-US" sz="2400" i="1" dirty="0"/>
          </a:p>
        </p:txBody>
      </p:sp>
      <p:pic>
        <p:nvPicPr>
          <p:cNvPr id="11266" name="Picture 2" descr="http://www.japantimes.co.jp/images/photos2007/nn20070614f2a.jpg"/>
          <p:cNvPicPr>
            <a:picLocks noChangeAspect="1" noChangeArrowheads="1"/>
          </p:cNvPicPr>
          <p:nvPr/>
        </p:nvPicPr>
        <p:blipFill>
          <a:blip r:embed="rId2" cstate="print"/>
          <a:srcRect/>
          <a:stretch>
            <a:fillRect/>
          </a:stretch>
        </p:blipFill>
        <p:spPr bwMode="auto">
          <a:xfrm>
            <a:off x="1676400" y="4343400"/>
            <a:ext cx="2743200" cy="1997050"/>
          </a:xfrm>
          <a:prstGeom prst="rect">
            <a:avLst/>
          </a:prstGeom>
          <a:ln>
            <a:noFill/>
          </a:ln>
          <a:effectLst>
            <a:outerShdw blurRad="190500" algn="tl" rotWithShape="0">
              <a:srgbClr val="000000">
                <a:alpha val="70000"/>
              </a:srgbClr>
            </a:outerShdw>
          </a:effectLst>
        </p:spPr>
      </p:pic>
      <p:pic>
        <p:nvPicPr>
          <p:cNvPr id="11268" name="Picture 4" descr="http://bp0.blogger.com/_FCyFWSvnH1g/SI97i98wRkI/AAAAAAAAC2U/L-iVBq-4BaM/s320/IMG_0268_resized.jpg"/>
          <p:cNvPicPr>
            <a:picLocks noChangeAspect="1" noChangeArrowheads="1"/>
          </p:cNvPicPr>
          <p:nvPr/>
        </p:nvPicPr>
        <p:blipFill>
          <a:blip r:embed="rId3" cstate="print"/>
          <a:srcRect/>
          <a:stretch>
            <a:fillRect/>
          </a:stretch>
        </p:blipFill>
        <p:spPr bwMode="auto">
          <a:xfrm>
            <a:off x="4724400" y="4343400"/>
            <a:ext cx="2743200" cy="196310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History</a:t>
            </a:r>
            <a:endParaRPr lang="en-US" dirty="0"/>
          </a:p>
        </p:txBody>
      </p:sp>
      <p:sp>
        <p:nvSpPr>
          <p:cNvPr id="3" name="Text Placeholder 2"/>
          <p:cNvSpPr>
            <a:spLocks noGrp="1"/>
          </p:cNvSpPr>
          <p:nvPr>
            <p:ph type="body" idx="1"/>
          </p:nvPr>
        </p:nvSpPr>
        <p:spPr/>
        <p:txBody>
          <a:bodyPr/>
          <a:lstStyle/>
          <a:p>
            <a:r>
              <a:rPr lang="en-US" dirty="0" smtClean="0"/>
              <a:t>Reading about historical figures and their “sense of place”</a:t>
            </a:r>
            <a:endParaRPr lang="en-US" dirty="0"/>
          </a:p>
        </p:txBody>
      </p:sp>
      <p:sp>
        <p:nvSpPr>
          <p:cNvPr id="4" name="TextBox 3"/>
          <p:cNvSpPr txBox="1"/>
          <p:nvPr/>
        </p:nvSpPr>
        <p:spPr>
          <a:xfrm>
            <a:off x="762000" y="2971800"/>
            <a:ext cx="7543800" cy="1569660"/>
          </a:xfrm>
          <a:prstGeom prst="rect">
            <a:avLst/>
          </a:prstGeom>
          <a:noFill/>
        </p:spPr>
        <p:txBody>
          <a:bodyPr wrap="square" rtlCol="0">
            <a:spAutoFit/>
          </a:bodyPr>
          <a:lstStyle/>
          <a:p>
            <a:pPr>
              <a:buFont typeface="Arial" charset="0"/>
              <a:buChar char="•"/>
            </a:pPr>
            <a:r>
              <a:rPr lang="en-US" sz="2400" dirty="0" smtClean="0"/>
              <a:t>Students will read from various sources, including primary documents, from various groups/individuals and interpret what their sense of place is (why the mountain(s) are so important/special to them.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Longmire’s Sense of Place</a:t>
            </a:r>
            <a:endParaRPr lang="en-US" dirty="0"/>
          </a:p>
        </p:txBody>
      </p:sp>
      <p:sp>
        <p:nvSpPr>
          <p:cNvPr id="3" name="Text Placeholder 2"/>
          <p:cNvSpPr>
            <a:spLocks noGrp="1"/>
          </p:cNvSpPr>
          <p:nvPr>
            <p:ph type="body" idx="1"/>
          </p:nvPr>
        </p:nvSpPr>
        <p:spPr>
          <a:xfrm>
            <a:off x="0" y="2895600"/>
            <a:ext cx="8022336" cy="3276600"/>
          </a:xfrm>
        </p:spPr>
        <p:txBody>
          <a:bodyPr>
            <a:normAutofit fontScale="55000" lnSpcReduction="20000"/>
          </a:bodyPr>
          <a:lstStyle/>
          <a:p>
            <a:r>
              <a:rPr lang="en-US" sz="4000" dirty="0" smtClean="0"/>
              <a:t>[The water was "an antidote for disease, prepared in Nature's own laboratory.... Why go abroad,'' Longmire's ad read, "when you may find Nature's own restoratives at your very doors?"</a:t>
            </a:r>
            <a:br>
              <a:rPr lang="en-US" sz="4000" dirty="0" smtClean="0"/>
            </a:br>
            <a:r>
              <a:rPr lang="en-US" sz="4000" dirty="0" smtClean="0"/>
              <a:t/>
            </a:r>
            <a:br>
              <a:rPr lang="en-US" sz="4000" dirty="0" smtClean="0"/>
            </a:br>
            <a:r>
              <a:rPr lang="en-US" sz="4000" dirty="0" smtClean="0"/>
              <a:t> In 1893, with the help of his family and Indian laborers, Longmire widened the trail to the springs into a rough wagon road. By 1896, the road was negotiable by stagecoaches. Gradually, the enterprise grew into a full-fledged tourist attraction, with a hotel, guest cabins, two bathhouse and stables.]</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
            </a:r>
            <a:br>
              <a:rPr lang="en-US" dirty="0" smtClean="0"/>
            </a:br>
            <a:endParaRPr lang="en-US" dirty="0"/>
          </a:p>
        </p:txBody>
      </p:sp>
      <p:pic>
        <p:nvPicPr>
          <p:cNvPr id="16386" name="Picture 2" descr="http://www.historylink.org/db_images/longmire.gif"/>
          <p:cNvPicPr>
            <a:picLocks noChangeAspect="1" noChangeArrowheads="1"/>
          </p:cNvPicPr>
          <p:nvPr/>
        </p:nvPicPr>
        <p:blipFill>
          <a:blip r:embed="rId2" cstate="print"/>
          <a:srcRect/>
          <a:stretch>
            <a:fillRect/>
          </a:stretch>
        </p:blipFill>
        <p:spPr bwMode="auto">
          <a:xfrm>
            <a:off x="7454935" y="990600"/>
            <a:ext cx="1511542"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Longmire’s Sense of Place</a:t>
            </a:r>
            <a:endParaRPr lang="en-US" dirty="0"/>
          </a:p>
        </p:txBody>
      </p:sp>
      <p:sp>
        <p:nvSpPr>
          <p:cNvPr id="3" name="Content Placeholder 2"/>
          <p:cNvSpPr>
            <a:spLocks noGrp="1"/>
          </p:cNvSpPr>
          <p:nvPr>
            <p:ph idx="1"/>
          </p:nvPr>
        </p:nvSpPr>
        <p:spPr>
          <a:xfrm>
            <a:off x="457200" y="1600200"/>
            <a:ext cx="8229600" cy="4625609"/>
          </a:xfrm>
        </p:spPr>
        <p:txBody>
          <a:bodyPr>
            <a:normAutofit lnSpcReduction="10000"/>
          </a:bodyPr>
          <a:lstStyle/>
          <a:p>
            <a:r>
              <a:rPr lang="en-US" dirty="0" smtClean="0"/>
              <a:t>"an antidote for disease, prepared in Nature's own laboratory.... Why go abroad,'‘</a:t>
            </a:r>
          </a:p>
          <a:p>
            <a:r>
              <a:rPr lang="en-US" dirty="0" smtClean="0"/>
              <a:t>Longmire saw the mountain as medicine, a cure all.</a:t>
            </a:r>
          </a:p>
          <a:p>
            <a:r>
              <a:rPr lang="en-US" dirty="0" smtClean="0"/>
              <a:t>His sense of place revolved around using the natural medicine as a mode to profit</a:t>
            </a:r>
          </a:p>
          <a:p>
            <a:r>
              <a:rPr lang="en-US" dirty="0" smtClean="0"/>
              <a:t>He wanted to bring as many to see the mountain, and to profit it from it.</a:t>
            </a:r>
          </a:p>
          <a:p>
            <a:r>
              <a:rPr lang="en-US" dirty="0" smtClean="0"/>
              <a:t>It is special because of its natural healing processes, and of course profitability.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Fuji-</a:t>
            </a:r>
            <a:r>
              <a:rPr lang="en-US" dirty="0" err="1" smtClean="0"/>
              <a:t>Ko’s</a:t>
            </a:r>
            <a:r>
              <a:rPr lang="en-US" dirty="0" smtClean="0"/>
              <a:t> Sense of Place</a:t>
            </a:r>
            <a:endParaRPr lang="en-US" dirty="0"/>
          </a:p>
        </p:txBody>
      </p:sp>
      <p:sp>
        <p:nvSpPr>
          <p:cNvPr id="3" name="Text Placeholder 2"/>
          <p:cNvSpPr>
            <a:spLocks noGrp="1"/>
          </p:cNvSpPr>
          <p:nvPr>
            <p:ph type="body" idx="1"/>
          </p:nvPr>
        </p:nvSpPr>
        <p:spPr>
          <a:xfrm>
            <a:off x="762000" y="2667000"/>
            <a:ext cx="8022336" cy="3352800"/>
          </a:xfrm>
        </p:spPr>
        <p:txBody>
          <a:bodyPr>
            <a:noAutofit/>
          </a:bodyPr>
          <a:lstStyle/>
          <a:p>
            <a:r>
              <a:rPr lang="en-US" sz="2800" dirty="0" smtClean="0"/>
              <a:t>“When </a:t>
            </a:r>
            <a:r>
              <a:rPr lang="en-US" sz="2800" dirty="0" err="1" smtClean="0"/>
              <a:t>Kakugyo</a:t>
            </a:r>
            <a:r>
              <a:rPr lang="en-US" sz="2800" dirty="0" smtClean="0"/>
              <a:t>, the founder of </a:t>
            </a:r>
            <a:r>
              <a:rPr lang="en-US" sz="2800" dirty="0" err="1" smtClean="0"/>
              <a:t>Fujii-ko</a:t>
            </a:r>
            <a:r>
              <a:rPr lang="en-US" sz="2800" dirty="0" smtClean="0"/>
              <a:t>, had stood immobile in his cave inside Mount Fuji, he had been trying through his meditation to restore stability to a nation rocked by political and social unrest.  He hoped in this way to transfer the calm serenity of the mountain as the axis of the universe to the people of Japan, who had been fighting against themselves in an endless series of civil wars.”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Fuji-</a:t>
            </a:r>
            <a:r>
              <a:rPr lang="en-US" dirty="0" err="1" smtClean="0"/>
              <a:t>Ko’s</a:t>
            </a:r>
            <a:r>
              <a:rPr lang="en-US" dirty="0" smtClean="0"/>
              <a:t> Sense of Place</a:t>
            </a:r>
            <a:endParaRPr lang="en-US" dirty="0"/>
          </a:p>
        </p:txBody>
      </p:sp>
      <p:sp>
        <p:nvSpPr>
          <p:cNvPr id="3" name="Content Placeholder 2"/>
          <p:cNvSpPr>
            <a:spLocks noGrp="1"/>
          </p:cNvSpPr>
          <p:nvPr>
            <p:ph idx="1"/>
          </p:nvPr>
        </p:nvSpPr>
        <p:spPr/>
        <p:txBody>
          <a:bodyPr/>
          <a:lstStyle/>
          <a:p>
            <a:r>
              <a:rPr lang="en-US" dirty="0" smtClean="0"/>
              <a:t>Saw the mountain as a way to promote stability and peace</a:t>
            </a:r>
          </a:p>
          <a:p>
            <a:r>
              <a:rPr lang="en-US" dirty="0" smtClean="0"/>
              <a:t>Used the mountain as a way to express serenity for his people</a:t>
            </a:r>
          </a:p>
          <a:p>
            <a:r>
              <a:rPr lang="en-US" dirty="0" smtClean="0"/>
              <a:t> saw the mountain as a place to meditate- a place to gain inspiration to help his people</a:t>
            </a:r>
          </a:p>
          <a:p>
            <a:r>
              <a:rPr lang="en-US" dirty="0" smtClean="0"/>
              <a:t>It is special because it provides inspiration to help his people.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8077200" cy="1673352"/>
          </a:xfrm>
        </p:spPr>
        <p:txBody>
          <a:bodyPr/>
          <a:lstStyle/>
          <a:p>
            <a:r>
              <a:rPr lang="en-US" dirty="0" smtClean="0"/>
              <a:t>Sense of Place leads to Conservation</a:t>
            </a:r>
            <a:endParaRPr lang="en-US" dirty="0"/>
          </a:p>
        </p:txBody>
      </p:sp>
      <p:sp>
        <p:nvSpPr>
          <p:cNvPr id="3" name="Subtitle 2"/>
          <p:cNvSpPr>
            <a:spLocks noGrp="1"/>
          </p:cNvSpPr>
          <p:nvPr>
            <p:ph type="subTitle" idx="1"/>
          </p:nvPr>
        </p:nvSpPr>
        <p:spPr>
          <a:xfrm>
            <a:off x="609600" y="1143000"/>
            <a:ext cx="8077200" cy="1499616"/>
          </a:xfrm>
        </p:spPr>
        <p:txBody>
          <a:bodyPr/>
          <a:lstStyle/>
          <a:p>
            <a:r>
              <a:rPr lang="en-US" dirty="0" smtClean="0"/>
              <a:t>Students analyze the historical figures interpretation of “sense of place” and how these special places have lead to conservation. </a:t>
            </a:r>
            <a:endParaRPr lang="en-US" dirty="0"/>
          </a:p>
        </p:txBody>
      </p:sp>
      <p:pic>
        <p:nvPicPr>
          <p:cNvPr id="12290" name="Picture 2" descr="http://factsanddetails.com/media/2/20091011-JNTO%20m_158857.jpg"/>
          <p:cNvPicPr>
            <a:picLocks noChangeAspect="1" noChangeArrowheads="1"/>
          </p:cNvPicPr>
          <p:nvPr/>
        </p:nvPicPr>
        <p:blipFill>
          <a:blip r:embed="rId2" cstate="print"/>
          <a:srcRect/>
          <a:stretch>
            <a:fillRect/>
          </a:stretch>
        </p:blipFill>
        <p:spPr bwMode="auto">
          <a:xfrm>
            <a:off x="6400800" y="3581400"/>
            <a:ext cx="2503170" cy="238397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Preservation? </a:t>
            </a:r>
            <a:br>
              <a:rPr lang="en-US" dirty="0" smtClean="0"/>
            </a:br>
            <a:r>
              <a:rPr lang="en-US" sz="2700" dirty="0" smtClean="0"/>
              <a:t>(National Park Service)</a:t>
            </a:r>
            <a:endParaRPr lang="en-US" sz="2700" dirty="0"/>
          </a:p>
        </p:txBody>
      </p:sp>
      <p:sp>
        <p:nvSpPr>
          <p:cNvPr id="3" name="Content Placeholder 2"/>
          <p:cNvSpPr>
            <a:spLocks noGrp="1"/>
          </p:cNvSpPr>
          <p:nvPr>
            <p:ph idx="1"/>
          </p:nvPr>
        </p:nvSpPr>
        <p:spPr>
          <a:xfrm>
            <a:off x="0" y="2232391"/>
            <a:ext cx="8229600" cy="4625609"/>
          </a:xfrm>
        </p:spPr>
        <p:txBody>
          <a:bodyPr>
            <a:normAutofit fontScale="92500" lnSpcReduction="20000"/>
          </a:bodyPr>
          <a:lstStyle/>
          <a:p>
            <a:r>
              <a:rPr lang="en-US" dirty="0" smtClean="0"/>
              <a:t>“Preservation is about deciding what's important, figuring out how to protect it, and passing along an appreciation for what was saved to the next generation. Preservation is hands on.”</a:t>
            </a:r>
          </a:p>
          <a:p>
            <a:r>
              <a:rPr lang="en-US" dirty="0" smtClean="0"/>
              <a:t>“National Park Service archeologists, architects, curators, historians, and other cultural resource professionals work in America’s nearly 400 national parks to preserve, protect, and share the history of this land and its people.”</a:t>
            </a:r>
            <a:br>
              <a:rPr lang="en-US" dirty="0" smtClean="0"/>
            </a:br>
            <a:endParaRPr lang="en-US" dirty="0"/>
          </a:p>
        </p:txBody>
      </p:sp>
      <p:pic>
        <p:nvPicPr>
          <p:cNvPr id="11266" name="Picture 2" descr="http://www.getsolar.com/blog/wp-content/uploads/2010/05/us-national-park-service-yosemite-solar.png"/>
          <p:cNvPicPr>
            <a:picLocks noChangeAspect="1" noChangeArrowheads="1"/>
          </p:cNvPicPr>
          <p:nvPr/>
        </p:nvPicPr>
        <p:blipFill>
          <a:blip r:embed="rId2" cstate="print"/>
          <a:srcRect/>
          <a:stretch>
            <a:fillRect/>
          </a:stretch>
        </p:blipFill>
        <p:spPr bwMode="auto">
          <a:xfrm>
            <a:off x="7162800" y="457200"/>
            <a:ext cx="1676400" cy="218452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means…. (USNPS)</a:t>
            </a:r>
            <a:endParaRPr lang="en-US" dirty="0"/>
          </a:p>
        </p:txBody>
      </p:sp>
      <p:sp>
        <p:nvSpPr>
          <p:cNvPr id="3" name="Content Placeholder 2"/>
          <p:cNvSpPr>
            <a:spLocks noGrp="1"/>
          </p:cNvSpPr>
          <p:nvPr>
            <p:ph idx="1"/>
          </p:nvPr>
        </p:nvSpPr>
        <p:spPr/>
        <p:txBody>
          <a:bodyPr/>
          <a:lstStyle/>
          <a:p>
            <a:r>
              <a:rPr lang="en-US" dirty="0" smtClean="0"/>
              <a:t>What is important to people, and how it should be protected</a:t>
            </a:r>
          </a:p>
          <a:p>
            <a:r>
              <a:rPr lang="en-US" dirty="0" smtClean="0"/>
              <a:t>Providing access to future generations- a hands on approach</a:t>
            </a:r>
          </a:p>
          <a:p>
            <a:r>
              <a:rPr lang="en-US" dirty="0" smtClean="0"/>
              <a:t>Share the history of our land and it’s people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Terms for Conservation </a:t>
            </a:r>
            <a:endParaRPr lang="en-US" dirty="0"/>
          </a:p>
        </p:txBody>
      </p:sp>
      <p:sp>
        <p:nvSpPr>
          <p:cNvPr id="3" name="Text Placeholder 2"/>
          <p:cNvSpPr>
            <a:spLocks noGrp="1"/>
          </p:cNvSpPr>
          <p:nvPr>
            <p:ph type="body" idx="1"/>
          </p:nvPr>
        </p:nvSpPr>
        <p:spPr/>
        <p:txBody>
          <a:bodyPr/>
          <a:lstStyle/>
          <a:p>
            <a:r>
              <a:rPr lang="en-US" dirty="0" smtClean="0"/>
              <a:t>How “sense of place” has led to conservation (America’s Best Idea)</a:t>
            </a:r>
            <a:endParaRPr lang="en-US" dirty="0"/>
          </a:p>
        </p:txBody>
      </p:sp>
      <p:sp>
        <p:nvSpPr>
          <p:cNvPr id="4" name="TextBox 3"/>
          <p:cNvSpPr txBox="1"/>
          <p:nvPr/>
        </p:nvSpPr>
        <p:spPr>
          <a:xfrm>
            <a:off x="0" y="2743200"/>
            <a:ext cx="7924800" cy="2677656"/>
          </a:xfrm>
          <a:prstGeom prst="rect">
            <a:avLst/>
          </a:prstGeom>
          <a:noFill/>
        </p:spPr>
        <p:txBody>
          <a:bodyPr wrap="square" rtlCol="0">
            <a:spAutoFit/>
          </a:bodyPr>
          <a:lstStyle/>
          <a:p>
            <a:r>
              <a:rPr lang="en-US" sz="2400" dirty="0" smtClean="0"/>
              <a:t>“In short, a biosphere reserve enlisted compromise, lest the people living closest to it not be supportive.  Outside the core or a protected area and its buffer, a transition zone allowed development.  The object of a biosphere reserve remained sustainability for both people and the land.  Ideally, any community could learn to respect its surroundings and responsibility to develop a resource base.”</a:t>
            </a:r>
            <a:endParaRPr lang="en-US" sz="2400" dirty="0"/>
          </a:p>
        </p:txBody>
      </p:sp>
      <p:pic>
        <p:nvPicPr>
          <p:cNvPr id="8196" name="Picture 4" descr="http://www.austinutilities.com/images/3trees.jpg"/>
          <p:cNvPicPr>
            <a:picLocks noChangeAspect="1" noChangeArrowheads="1"/>
          </p:cNvPicPr>
          <p:nvPr/>
        </p:nvPicPr>
        <p:blipFill>
          <a:blip r:embed="rId2" cstate="print"/>
          <a:srcRect/>
          <a:stretch>
            <a:fillRect/>
          </a:stretch>
        </p:blipFill>
        <p:spPr bwMode="auto">
          <a:xfrm>
            <a:off x="7162800" y="4419600"/>
            <a:ext cx="1828800" cy="202891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Interpretation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Explain the roles and functions of the Wilderness Act of 1964.</a:t>
            </a:r>
          </a:p>
          <a:p>
            <a:pPr>
              <a:buNone/>
            </a:pPr>
            <a:endParaRPr lang="en-US" dirty="0" smtClean="0"/>
          </a:p>
          <a:p>
            <a:r>
              <a:rPr lang="en-US" dirty="0" smtClean="0"/>
              <a:t>2. Explain how UNESCO developed ideas of protection and preservation on a global scale.</a:t>
            </a:r>
          </a:p>
          <a:p>
            <a:pPr>
              <a:buNone/>
            </a:pPr>
            <a:endParaRPr lang="en-US" dirty="0" smtClean="0"/>
          </a:p>
          <a:p>
            <a:r>
              <a:rPr lang="en-US" dirty="0" smtClean="0"/>
              <a:t>3. Explain what a biosphere reserve is.</a:t>
            </a:r>
          </a:p>
          <a:p>
            <a:pPr>
              <a:buNone/>
            </a:pPr>
            <a:endParaRPr lang="en-US" dirty="0" smtClean="0"/>
          </a:p>
          <a:p>
            <a:r>
              <a:rPr lang="en-US" dirty="0" smtClean="0"/>
              <a:t>4. Discuss what a world heritage site is and the issues surrounding the idea.  Explain the criteria for such a site.</a:t>
            </a:r>
          </a:p>
          <a:p>
            <a:pPr>
              <a:buNone/>
            </a:pPr>
            <a:endParaRPr lang="en-US" dirty="0" smtClean="0"/>
          </a:p>
          <a:p>
            <a:r>
              <a:rPr lang="en-US" dirty="0" smtClean="0"/>
              <a:t>5. Discuss in your own words, why conservation is important to the world as a whole.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photographycorner.com/galleries/data/1719/Morning-at-Mt-Rainier---squirl0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 </a:t>
            </a:r>
            <a:endParaRPr lang="en-US" dirty="0"/>
          </a:p>
        </p:txBody>
      </p:sp>
      <p:sp>
        <p:nvSpPr>
          <p:cNvPr id="3" name="Text Placeholder 2"/>
          <p:cNvSpPr>
            <a:spLocks noGrp="1"/>
          </p:cNvSpPr>
          <p:nvPr>
            <p:ph type="body" idx="1"/>
          </p:nvPr>
        </p:nvSpPr>
        <p:spPr>
          <a:xfrm>
            <a:off x="762000" y="2667000"/>
            <a:ext cx="8022336" cy="1295400"/>
          </a:xfrm>
        </p:spPr>
        <p:txBody>
          <a:bodyPr>
            <a:normAutofit/>
          </a:bodyPr>
          <a:lstStyle/>
          <a:p>
            <a:r>
              <a:rPr lang="en-US" sz="2800" dirty="0" smtClean="0"/>
              <a:t>Students will create a persuasive letter, developing a “sense of place” and urging conservation of an important place.</a:t>
            </a:r>
            <a:endParaRPr lang="en-US" sz="2800" dirty="0"/>
          </a:p>
        </p:txBody>
      </p:sp>
      <p:pic>
        <p:nvPicPr>
          <p:cNvPr id="6146" name="Picture 2" descr="http://www.psychologytoday.com/files/u45/letter_writing.jpg"/>
          <p:cNvPicPr>
            <a:picLocks noChangeAspect="1" noChangeArrowheads="1"/>
          </p:cNvPicPr>
          <p:nvPr/>
        </p:nvPicPr>
        <p:blipFill>
          <a:blip r:embed="rId2" cstate="print"/>
          <a:srcRect/>
          <a:stretch>
            <a:fillRect/>
          </a:stretch>
        </p:blipFill>
        <p:spPr bwMode="auto">
          <a:xfrm>
            <a:off x="7010400" y="609600"/>
            <a:ext cx="1752600" cy="1752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lesson</a:t>
            </a:r>
            <a:endParaRPr lang="en-US" dirty="0"/>
          </a:p>
        </p:txBody>
      </p:sp>
      <p:sp>
        <p:nvSpPr>
          <p:cNvPr id="3" name="Content Placeholder 2"/>
          <p:cNvSpPr>
            <a:spLocks noGrp="1"/>
          </p:cNvSpPr>
          <p:nvPr>
            <p:ph idx="1"/>
          </p:nvPr>
        </p:nvSpPr>
        <p:spPr>
          <a:xfrm>
            <a:off x="304800" y="1676400"/>
            <a:ext cx="8229600" cy="4648200"/>
          </a:xfrm>
        </p:spPr>
        <p:txBody>
          <a:bodyPr>
            <a:normAutofit fontScale="40000" lnSpcReduction="20000"/>
          </a:bodyPr>
          <a:lstStyle/>
          <a:p>
            <a:r>
              <a:rPr lang="en-US" sz="4200" dirty="0" smtClean="0"/>
              <a:t>Imagine that you hold a special connection to </a:t>
            </a:r>
            <a:r>
              <a:rPr lang="en-US" sz="4200" u="sng" dirty="0" smtClean="0"/>
              <a:t>Mt. Rainier/Mt. Fuji</a:t>
            </a:r>
            <a:r>
              <a:rPr lang="en-US" sz="4200" dirty="0" smtClean="0"/>
              <a:t>, and that you have developed a sense of place to the </a:t>
            </a:r>
            <a:r>
              <a:rPr lang="en-US" sz="4200" u="sng" dirty="0" smtClean="0"/>
              <a:t>mountain</a:t>
            </a:r>
            <a:r>
              <a:rPr lang="en-US" sz="4200" dirty="0" smtClean="0"/>
              <a:t>.  Recent economic downturns have led the government to open discussions that would allow for privatization of the entire </a:t>
            </a:r>
            <a:r>
              <a:rPr lang="en-US" sz="4200" u="sng" dirty="0" smtClean="0"/>
              <a:t>mountain</a:t>
            </a:r>
            <a:r>
              <a:rPr lang="en-US" sz="4200" dirty="0" smtClean="0"/>
              <a:t>, meaning an individual would be allowed to purchase a parcel of land and construct permanent buildings or settlements without restrictions.  There is a great deal of interest amongst the public, and there are projections that suggest all land would be sold, generating much needed funds for the government.  Such actions would destroy current preservation attempts (clean water/air, natural resources, animal protection, etc.) and eliminate </a:t>
            </a:r>
            <a:r>
              <a:rPr lang="en-US" sz="4200" b="1" dirty="0" smtClean="0"/>
              <a:t>public-use</a:t>
            </a:r>
            <a:r>
              <a:rPr lang="en-US" sz="4200" dirty="0" smtClean="0"/>
              <a:t> of the land.  </a:t>
            </a:r>
          </a:p>
          <a:p>
            <a:pPr>
              <a:buNone/>
            </a:pPr>
            <a:endParaRPr lang="en-US" sz="4200" dirty="0" smtClean="0"/>
          </a:p>
          <a:p>
            <a:r>
              <a:rPr lang="en-US" sz="4200" dirty="0" smtClean="0"/>
              <a:t>Your job, as a particular stakeholder, is to write a letter to your government where you address the issue at hand requesting that the land be preserved and protected.  You are to discuss the following, always connecting your ideas to sense of place (</a:t>
            </a:r>
            <a:r>
              <a:rPr lang="en-US" sz="4200" i="1" dirty="0" smtClean="0"/>
              <a:t>your connection to the land</a:t>
            </a:r>
            <a:r>
              <a:rPr lang="en-US" sz="4200" dirty="0" smtClean="0"/>
              <a:t>):  The following are suggested criteria for a five paragraph letter.  You must also include 3-5 of the vocabulary words within your letter. What is worth more, ones sense of place and preservation/protection, or the profit from the land/resources?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it further- Adaptations </a:t>
            </a:r>
            <a:endParaRPr lang="en-US" dirty="0"/>
          </a:p>
        </p:txBody>
      </p:sp>
      <p:sp>
        <p:nvSpPr>
          <p:cNvPr id="3" name="Content Placeholder 2"/>
          <p:cNvSpPr>
            <a:spLocks noGrp="1"/>
          </p:cNvSpPr>
          <p:nvPr>
            <p:ph idx="1"/>
          </p:nvPr>
        </p:nvSpPr>
        <p:spPr>
          <a:xfrm>
            <a:off x="0" y="1524000"/>
            <a:ext cx="7772400" cy="4953000"/>
          </a:xfrm>
        </p:spPr>
        <p:txBody>
          <a:bodyPr>
            <a:normAutofit fontScale="70000" lnSpcReduction="20000"/>
          </a:bodyPr>
          <a:lstStyle/>
          <a:p>
            <a:r>
              <a:rPr lang="en-US" b="1" u="sng" dirty="0" smtClean="0"/>
              <a:t>Preservation Presentation: </a:t>
            </a:r>
            <a:r>
              <a:rPr lang="en-US" b="1" i="1" u="sng" dirty="0" smtClean="0"/>
              <a:t>Compare &amp; Contrast</a:t>
            </a:r>
            <a:endParaRPr lang="en-US" b="1" dirty="0" smtClean="0"/>
          </a:p>
          <a:p>
            <a:pPr>
              <a:buNone/>
            </a:pPr>
            <a:endParaRPr lang="en-US" dirty="0" smtClean="0"/>
          </a:p>
          <a:p>
            <a:r>
              <a:rPr lang="en-US" dirty="0" smtClean="0"/>
              <a:t>Create a multi-media (PowerPoint, </a:t>
            </a:r>
            <a:r>
              <a:rPr lang="en-US" i="1" dirty="0" err="1" smtClean="0"/>
              <a:t>Prezi</a:t>
            </a:r>
            <a:r>
              <a:rPr lang="en-US" dirty="0" smtClean="0"/>
              <a:t>, etc.) presentation where you complete the following through research.  Be sure to address each topic for each mountain.</a:t>
            </a:r>
          </a:p>
          <a:p>
            <a:pPr lvl="0"/>
            <a:r>
              <a:rPr lang="en-US" dirty="0" smtClean="0"/>
              <a:t>Pick one historical figure from both Mt. Fuji and Mt. Rainier.</a:t>
            </a:r>
          </a:p>
          <a:p>
            <a:pPr lvl="0"/>
            <a:r>
              <a:rPr lang="en-US" dirty="0" smtClean="0"/>
              <a:t>Explain what protection and preservation is.</a:t>
            </a:r>
          </a:p>
          <a:p>
            <a:pPr lvl="0"/>
            <a:r>
              <a:rPr lang="en-US" dirty="0" smtClean="0"/>
              <a:t>Explain what “sense of place” means and how it is developed.</a:t>
            </a:r>
          </a:p>
          <a:p>
            <a:pPr lvl="0"/>
            <a:r>
              <a:rPr lang="en-US" dirty="0" smtClean="0"/>
              <a:t>Explain how the historical figure developed a “sense of place” to the mountains.</a:t>
            </a:r>
          </a:p>
          <a:p>
            <a:pPr lvl="0"/>
            <a:r>
              <a:rPr lang="en-US" dirty="0" smtClean="0"/>
              <a:t>Explain how historical figures promoted preservation and protection of the mountains.</a:t>
            </a:r>
          </a:p>
          <a:p>
            <a:pPr lvl="0"/>
            <a:r>
              <a:rPr lang="en-US" dirty="0" smtClean="0"/>
              <a:t>Explain the current state of preservation and protection of the mountains.</a:t>
            </a:r>
          </a:p>
          <a:p>
            <a:pPr lvl="0"/>
            <a:r>
              <a:rPr lang="en-US" dirty="0" smtClean="0"/>
              <a:t>Explain how similarities and differences of protection and preservation for each mountain</a:t>
            </a:r>
          </a:p>
          <a:p>
            <a:pPr lvl="0"/>
            <a:r>
              <a:rPr lang="en-US" dirty="0" smtClean="0"/>
              <a:t>Include visuals (pictures, videos, charts, etc.) </a:t>
            </a:r>
          </a:p>
          <a:p>
            <a:endParaRPr lang="en-US" dirty="0"/>
          </a:p>
        </p:txBody>
      </p:sp>
      <p:pic>
        <p:nvPicPr>
          <p:cNvPr id="4098" name="Picture 2" descr="http://www.destination360.com/asia/japan/images/s/japan-mount-fuji.jpg"/>
          <p:cNvPicPr>
            <a:picLocks noChangeAspect="1" noChangeArrowheads="1"/>
          </p:cNvPicPr>
          <p:nvPr/>
        </p:nvPicPr>
        <p:blipFill>
          <a:blip r:embed="rId2" cstate="print"/>
          <a:srcRect/>
          <a:stretch>
            <a:fillRect/>
          </a:stretch>
        </p:blipFill>
        <p:spPr bwMode="auto">
          <a:xfrm>
            <a:off x="7391400" y="1066800"/>
            <a:ext cx="1619250" cy="1295400"/>
          </a:xfrm>
          <a:prstGeom prst="rect">
            <a:avLst/>
          </a:prstGeom>
          <a:ln>
            <a:noFill/>
          </a:ln>
          <a:effectLst>
            <a:outerShdw blurRad="190500" algn="tl" rotWithShape="0">
              <a:srgbClr val="000000">
                <a:alpha val="70000"/>
              </a:srgbClr>
            </a:outerShdw>
          </a:effectLst>
        </p:spPr>
      </p:pic>
      <p:pic>
        <p:nvPicPr>
          <p:cNvPr id="4100" name="Picture 4" descr="http://media-cdn.tripadvisor.com/media/photo-s/01/1b/44/f0/mt-rainier-from-bench.jpg"/>
          <p:cNvPicPr>
            <a:picLocks noChangeAspect="1" noChangeArrowheads="1"/>
          </p:cNvPicPr>
          <p:nvPr/>
        </p:nvPicPr>
        <p:blipFill>
          <a:blip r:embed="rId3" cstate="print"/>
          <a:srcRect/>
          <a:stretch>
            <a:fillRect/>
          </a:stretch>
        </p:blipFill>
        <p:spPr bwMode="auto">
          <a:xfrm>
            <a:off x="7162800" y="5334000"/>
            <a:ext cx="1627573" cy="12192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it further- Adaptations </a:t>
            </a:r>
            <a:endParaRPr lang="en-US" dirty="0"/>
          </a:p>
        </p:txBody>
      </p:sp>
      <p:sp>
        <p:nvSpPr>
          <p:cNvPr id="3" name="Content Placeholder 2"/>
          <p:cNvSpPr>
            <a:spLocks noGrp="1"/>
          </p:cNvSpPr>
          <p:nvPr>
            <p:ph idx="1"/>
          </p:nvPr>
        </p:nvSpPr>
        <p:spPr>
          <a:xfrm>
            <a:off x="0" y="1676400"/>
            <a:ext cx="7772400" cy="4625609"/>
          </a:xfrm>
        </p:spPr>
        <p:txBody>
          <a:bodyPr>
            <a:normAutofit fontScale="85000" lnSpcReduction="20000"/>
          </a:bodyPr>
          <a:lstStyle/>
          <a:p>
            <a:r>
              <a:rPr lang="en-US" b="1" u="sng" dirty="0" smtClean="0"/>
              <a:t>Taking on the Role </a:t>
            </a:r>
            <a:endParaRPr lang="en-US" b="1" dirty="0" smtClean="0"/>
          </a:p>
          <a:p>
            <a:pPr>
              <a:buNone/>
            </a:pPr>
            <a:endParaRPr lang="en-US" dirty="0" smtClean="0"/>
          </a:p>
          <a:p>
            <a:r>
              <a:rPr lang="en-US" dirty="0" smtClean="0"/>
              <a:t> Students will take on the role of a historical figure or group from either Mt. Fuji or Mt. Rainier who has/have fought for preservation and protection of the mountain.  </a:t>
            </a:r>
          </a:p>
          <a:p>
            <a:r>
              <a:rPr lang="en-US" dirty="0" smtClean="0"/>
              <a:t>Students will dress the part and provide a presentation for their peers where they address how they have developed their “sense of place” to the mountain (why it is a special place to them) and why they believe it is important to protect and preserve it, using information they have learned throughout this lesson.</a:t>
            </a:r>
          </a:p>
          <a:p>
            <a:pPr>
              <a:buNone/>
            </a:pPr>
            <a:endParaRPr lang="en-US" dirty="0" smtClean="0"/>
          </a:p>
          <a:p>
            <a:endParaRPr lang="en-US" dirty="0"/>
          </a:p>
        </p:txBody>
      </p:sp>
      <p:pic>
        <p:nvPicPr>
          <p:cNvPr id="3074" name="Picture 2" descr="http://www.nps.gov/shen/planyourvisit/images/njrd_325.jpg"/>
          <p:cNvPicPr>
            <a:picLocks noChangeAspect="1" noChangeArrowheads="1"/>
          </p:cNvPicPr>
          <p:nvPr/>
        </p:nvPicPr>
        <p:blipFill>
          <a:blip r:embed="rId2" cstate="print"/>
          <a:srcRect/>
          <a:stretch>
            <a:fillRect/>
          </a:stretch>
        </p:blipFill>
        <p:spPr bwMode="auto">
          <a:xfrm>
            <a:off x="7696200" y="1371599"/>
            <a:ext cx="1515036" cy="19812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it further- Adaptations </a:t>
            </a:r>
            <a:endParaRPr lang="en-US" dirty="0"/>
          </a:p>
        </p:txBody>
      </p:sp>
      <p:sp>
        <p:nvSpPr>
          <p:cNvPr id="3" name="Content Placeholder 2"/>
          <p:cNvSpPr>
            <a:spLocks noGrp="1"/>
          </p:cNvSpPr>
          <p:nvPr>
            <p:ph idx="1"/>
          </p:nvPr>
        </p:nvSpPr>
        <p:spPr>
          <a:xfrm>
            <a:off x="0" y="1371600"/>
            <a:ext cx="7848600" cy="5029200"/>
          </a:xfrm>
        </p:spPr>
        <p:txBody>
          <a:bodyPr>
            <a:normAutofit fontScale="62500" lnSpcReduction="20000"/>
          </a:bodyPr>
          <a:lstStyle/>
          <a:p>
            <a:r>
              <a:rPr lang="en-US" b="1" u="sng" dirty="0" smtClean="0"/>
              <a:t>Investigation</a:t>
            </a:r>
            <a:r>
              <a:rPr lang="en-US" u="sng" dirty="0" smtClean="0"/>
              <a:t> </a:t>
            </a:r>
            <a:endParaRPr lang="en-US" dirty="0" smtClean="0"/>
          </a:p>
          <a:p>
            <a:pPr>
              <a:buNone/>
            </a:pPr>
            <a:endParaRPr lang="en-US" dirty="0" smtClean="0"/>
          </a:p>
          <a:p>
            <a:r>
              <a:rPr lang="en-US" dirty="0" smtClean="0"/>
              <a:t>Interview various people who have a connection to Mt. Rainier or Mt. Fuji.  This could also be a student-to-student interview where each student picks a location where they have developed a “sense of place” and are asked questions about it.  Students will want to focus on an essential question such as (</a:t>
            </a:r>
            <a:r>
              <a:rPr lang="en-US" i="1" dirty="0" smtClean="0"/>
              <a:t>what makes this place special to you and why is it worth protecting</a:t>
            </a:r>
            <a:r>
              <a:rPr lang="en-US" dirty="0" smtClean="0"/>
              <a:t>?)</a:t>
            </a:r>
          </a:p>
          <a:p>
            <a:r>
              <a:rPr lang="en-US" dirty="0" smtClean="0"/>
              <a:t> </a:t>
            </a:r>
          </a:p>
          <a:p>
            <a:pPr lvl="1"/>
            <a:r>
              <a:rPr lang="en-US" dirty="0" smtClean="0"/>
              <a:t>Students are to first pick their place of significance and brainstorm possible people to interview (various viewpoints are desired) </a:t>
            </a:r>
          </a:p>
          <a:p>
            <a:pPr lvl="1"/>
            <a:r>
              <a:rPr lang="en-US" dirty="0" smtClean="0"/>
              <a:t>Students are to create a series of questions (ten or more) to ask</a:t>
            </a:r>
          </a:p>
          <a:p>
            <a:pPr lvl="1"/>
            <a:r>
              <a:rPr lang="en-US" dirty="0" smtClean="0"/>
              <a:t>Students will share their results with the class.  Suggestions below.</a:t>
            </a:r>
          </a:p>
          <a:p>
            <a:pPr lvl="2"/>
            <a:r>
              <a:rPr lang="en-US" dirty="0" smtClean="0"/>
              <a:t>Mock interview (one student asks, the other responds)</a:t>
            </a:r>
          </a:p>
          <a:p>
            <a:pPr lvl="2"/>
            <a:r>
              <a:rPr lang="en-US" dirty="0" smtClean="0"/>
              <a:t>PowerPoint</a:t>
            </a:r>
          </a:p>
          <a:p>
            <a:pPr lvl="2"/>
            <a:r>
              <a:rPr lang="en-US" dirty="0" smtClean="0"/>
              <a:t>Play recordings </a:t>
            </a:r>
          </a:p>
          <a:p>
            <a:pPr lvl="2">
              <a:buNone/>
            </a:pPr>
            <a:endParaRPr lang="en-US" dirty="0" smtClean="0"/>
          </a:p>
          <a:p>
            <a:pPr lvl="0"/>
            <a:r>
              <a:rPr lang="en-US" dirty="0" smtClean="0"/>
              <a:t>Place-based options: students can visit a particular place to interview various people and their interpretations of “sense of place”; i.e., at the national park (park ranger, shop owner, climbers, etc.)</a:t>
            </a:r>
          </a:p>
          <a:p>
            <a:endParaRPr lang="en-US" dirty="0"/>
          </a:p>
        </p:txBody>
      </p:sp>
      <p:pic>
        <p:nvPicPr>
          <p:cNvPr id="2050" name="Picture 2" descr="http://www.lawyerbrooks.com/investigation.jpg"/>
          <p:cNvPicPr>
            <a:picLocks noChangeAspect="1" noChangeArrowheads="1"/>
          </p:cNvPicPr>
          <p:nvPr/>
        </p:nvPicPr>
        <p:blipFill>
          <a:blip r:embed="rId2" cstate="print"/>
          <a:srcRect/>
          <a:stretch>
            <a:fillRect/>
          </a:stretch>
        </p:blipFill>
        <p:spPr bwMode="auto">
          <a:xfrm>
            <a:off x="6919785" y="3581400"/>
            <a:ext cx="2224216" cy="13716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20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it further- Adaptations </a:t>
            </a:r>
            <a:endParaRPr lang="en-US" dirty="0"/>
          </a:p>
        </p:txBody>
      </p:sp>
      <p:sp>
        <p:nvSpPr>
          <p:cNvPr id="3" name="Content Placeholder 2"/>
          <p:cNvSpPr>
            <a:spLocks noGrp="1"/>
          </p:cNvSpPr>
          <p:nvPr>
            <p:ph idx="1"/>
          </p:nvPr>
        </p:nvSpPr>
        <p:spPr/>
        <p:txBody>
          <a:bodyPr/>
          <a:lstStyle/>
          <a:p>
            <a:r>
              <a:rPr lang="en-US" b="1" u="sng" dirty="0" smtClean="0"/>
              <a:t>Preservation Pamphlet </a:t>
            </a:r>
            <a:endParaRPr lang="en-US" b="1" dirty="0" smtClean="0"/>
          </a:p>
          <a:p>
            <a:pPr>
              <a:buNone/>
            </a:pPr>
            <a:endParaRPr lang="en-US" dirty="0" smtClean="0"/>
          </a:p>
          <a:p>
            <a:r>
              <a:rPr lang="en-US" dirty="0" smtClean="0"/>
              <a:t>Create a pamphlet that urges the community to protect and preserve a particular place (Mt. Rainier/Mt. Fuji, or another place) by completing the following suggested guidelines below.</a:t>
            </a:r>
          </a:p>
          <a:p>
            <a:endParaRPr lang="en-US" dirty="0"/>
          </a:p>
        </p:txBody>
      </p:sp>
      <p:pic>
        <p:nvPicPr>
          <p:cNvPr id="1026" name="Picture 2" descr="http://www.eri.u-tokyo.ac.jp/VRC/vrc/others/fuji/fuji.JPEG"/>
          <p:cNvPicPr>
            <a:picLocks noChangeAspect="1" noChangeArrowheads="1"/>
          </p:cNvPicPr>
          <p:nvPr/>
        </p:nvPicPr>
        <p:blipFill>
          <a:blip r:embed="rId2" cstate="print"/>
          <a:srcRect/>
          <a:stretch>
            <a:fillRect/>
          </a:stretch>
        </p:blipFill>
        <p:spPr bwMode="auto">
          <a:xfrm>
            <a:off x="6629400" y="1219200"/>
            <a:ext cx="2292350" cy="1588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ruby.colorado.edu/~smyth/Research/Images/Volcanix/MtFuji02.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of Place</a:t>
            </a:r>
            <a:endParaRPr lang="en-US" dirty="0"/>
          </a:p>
        </p:txBody>
      </p:sp>
      <p:sp>
        <p:nvSpPr>
          <p:cNvPr id="3" name="Content Placeholder 2"/>
          <p:cNvSpPr>
            <a:spLocks noGrp="1"/>
          </p:cNvSpPr>
          <p:nvPr>
            <p:ph idx="1"/>
          </p:nvPr>
        </p:nvSpPr>
        <p:spPr>
          <a:xfrm>
            <a:off x="0" y="1524000"/>
            <a:ext cx="8229600" cy="4625609"/>
          </a:xfrm>
        </p:spPr>
        <p:txBody>
          <a:bodyPr/>
          <a:lstStyle/>
          <a:p>
            <a:r>
              <a:rPr lang="en-US" dirty="0" smtClean="0"/>
              <a:t>An individual’s connection and interpretation of a particular area</a:t>
            </a:r>
          </a:p>
          <a:p>
            <a:pPr lvl="1"/>
            <a:r>
              <a:rPr lang="en-US" dirty="0" smtClean="0"/>
              <a:t>How we feel about places</a:t>
            </a:r>
          </a:p>
          <a:p>
            <a:r>
              <a:rPr lang="en-US" dirty="0" smtClean="0"/>
              <a:t>Deeply rooted in our history</a:t>
            </a:r>
          </a:p>
          <a:p>
            <a:r>
              <a:rPr lang="en-US" dirty="0" smtClean="0"/>
              <a:t>“where you are, is who you are”</a:t>
            </a:r>
          </a:p>
          <a:p>
            <a:r>
              <a:rPr lang="en-US" dirty="0" smtClean="0"/>
              <a:t>We all hold special  connections to various places</a:t>
            </a:r>
          </a:p>
          <a:p>
            <a:r>
              <a:rPr lang="en-US" dirty="0" smtClean="0"/>
              <a:t>Mt. Rainier &amp; Mt. Fuji both have had historical figures who have developed a sense of place</a:t>
            </a:r>
          </a:p>
          <a:p>
            <a:endParaRPr lang="en-US" dirty="0"/>
          </a:p>
        </p:txBody>
      </p:sp>
      <p:pic>
        <p:nvPicPr>
          <p:cNvPr id="28674" name="Picture 2" descr="http://physics.uoregon.edu/~belitz/db_virtual/db_climbing/pics/title_pics/mt_rainier.jpg"/>
          <p:cNvPicPr>
            <a:picLocks noChangeAspect="1" noChangeArrowheads="1"/>
          </p:cNvPicPr>
          <p:nvPr/>
        </p:nvPicPr>
        <p:blipFill>
          <a:blip r:embed="rId2" cstate="print"/>
          <a:srcRect/>
          <a:stretch>
            <a:fillRect/>
          </a:stretch>
        </p:blipFill>
        <p:spPr bwMode="auto">
          <a:xfrm>
            <a:off x="7467600" y="152400"/>
            <a:ext cx="1492872" cy="1120775"/>
          </a:xfrm>
          <a:prstGeom prst="rect">
            <a:avLst/>
          </a:prstGeom>
          <a:ln>
            <a:noFill/>
          </a:ln>
          <a:effectLst>
            <a:outerShdw blurRad="292100" dist="139700" dir="2700000" algn="tl" rotWithShape="0">
              <a:srgbClr val="333333">
                <a:alpha val="65000"/>
              </a:srgbClr>
            </a:outerShdw>
          </a:effectLst>
        </p:spPr>
      </p:pic>
      <p:pic>
        <p:nvPicPr>
          <p:cNvPr id="28676" name="Picture 4" descr="http://alliance.la.asu.edu/mywonderfulworld/GeoLiteracy/MartinFord/Photos/MtFuji.jpg"/>
          <p:cNvPicPr>
            <a:picLocks noChangeAspect="1" noChangeArrowheads="1"/>
          </p:cNvPicPr>
          <p:nvPr/>
        </p:nvPicPr>
        <p:blipFill>
          <a:blip r:embed="rId3" cstate="print"/>
          <a:srcRect/>
          <a:stretch>
            <a:fillRect/>
          </a:stretch>
        </p:blipFill>
        <p:spPr bwMode="auto">
          <a:xfrm>
            <a:off x="5943600" y="152400"/>
            <a:ext cx="1389859" cy="1203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a:t>
            </a:r>
            <a:endParaRPr lang="en-US" dirty="0"/>
          </a:p>
        </p:txBody>
      </p:sp>
      <p:sp>
        <p:nvSpPr>
          <p:cNvPr id="3" name="Content Placeholder 2"/>
          <p:cNvSpPr>
            <a:spLocks noGrp="1"/>
          </p:cNvSpPr>
          <p:nvPr>
            <p:ph idx="1"/>
          </p:nvPr>
        </p:nvSpPr>
        <p:spPr/>
        <p:txBody>
          <a:bodyPr/>
          <a:lstStyle/>
          <a:p>
            <a:r>
              <a:rPr lang="en-US" dirty="0" smtClean="0"/>
              <a:t>Sense of place has led people throughout history to want to protect places</a:t>
            </a:r>
          </a:p>
          <a:p>
            <a:r>
              <a:rPr lang="en-US" dirty="0" smtClean="0"/>
              <a:t>Both mountains have people/groups who have wanted to protect the area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p:txBody>
          <a:bodyPr/>
          <a:lstStyle/>
          <a:p>
            <a:r>
              <a:rPr lang="en-US" dirty="0" smtClean="0"/>
              <a:t>What makes a place special to you?</a:t>
            </a:r>
          </a:p>
          <a:p>
            <a:r>
              <a:rPr lang="en-US" dirty="0" smtClean="0"/>
              <a:t>How are people around the world connected to special places?</a:t>
            </a:r>
          </a:p>
          <a:p>
            <a:r>
              <a:rPr lang="en-US" dirty="0" smtClean="0"/>
              <a:t>Why would people want to preserve and protect special places?</a:t>
            </a:r>
          </a:p>
          <a:p>
            <a:r>
              <a:rPr lang="en-US" dirty="0" smtClean="0"/>
              <a:t>What place would you want to protect?  Why?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Lesson</a:t>
            </a:r>
            <a:endParaRPr lang="en-US" dirty="0"/>
          </a:p>
        </p:txBody>
      </p:sp>
      <p:sp>
        <p:nvSpPr>
          <p:cNvPr id="3" name="Subtitle 2"/>
          <p:cNvSpPr>
            <a:spLocks noGrp="1"/>
          </p:cNvSpPr>
          <p:nvPr>
            <p:ph type="subTitle" idx="1"/>
          </p:nvPr>
        </p:nvSpPr>
        <p:spPr/>
        <p:txBody>
          <a:bodyPr/>
          <a:lstStyle/>
          <a:p>
            <a:r>
              <a:rPr lang="en-US" dirty="0" smtClean="0"/>
              <a:t>How humans have interacted with their environment throughout history.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a:t>
            </a:r>
            <a:endParaRPr lang="en-US" dirty="0"/>
          </a:p>
        </p:txBody>
      </p:sp>
      <p:sp>
        <p:nvSpPr>
          <p:cNvPr id="3" name="Content Placeholder 2"/>
          <p:cNvSpPr>
            <a:spLocks noGrp="1"/>
          </p:cNvSpPr>
          <p:nvPr>
            <p:ph idx="1"/>
          </p:nvPr>
        </p:nvSpPr>
        <p:spPr/>
        <p:txBody>
          <a:bodyPr/>
          <a:lstStyle/>
          <a:p>
            <a:r>
              <a:rPr lang="en-US" dirty="0" smtClean="0"/>
              <a:t>Created for grades 10-12</a:t>
            </a:r>
          </a:p>
          <a:p>
            <a:r>
              <a:rPr lang="en-US" dirty="0" smtClean="0"/>
              <a:t>Suggested 5-6 days</a:t>
            </a:r>
          </a:p>
          <a:p>
            <a:r>
              <a:rPr lang="en-US" dirty="0" smtClean="0"/>
              <a:t>Classroom based</a:t>
            </a:r>
          </a:p>
          <a:p>
            <a:pPr lvl="1"/>
            <a:r>
              <a:rPr lang="en-US" dirty="0" smtClean="0"/>
              <a:t>Field optional with extensions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271</TotalTime>
  <Words>2106</Words>
  <Application>Microsoft Office PowerPoint</Application>
  <PresentationFormat>On-screen Show (4:3)</PresentationFormat>
  <Paragraphs>201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Module</vt:lpstr>
      <vt:lpstr>Creating  “Sense of Place”</vt:lpstr>
      <vt:lpstr>Overview </vt:lpstr>
      <vt:lpstr>Slide 3</vt:lpstr>
      <vt:lpstr>Slide 4</vt:lpstr>
      <vt:lpstr>Sense of Place</vt:lpstr>
      <vt:lpstr>Conservation </vt:lpstr>
      <vt:lpstr>Think about it!</vt:lpstr>
      <vt:lpstr>The Lesson</vt:lpstr>
      <vt:lpstr>Details…</vt:lpstr>
      <vt:lpstr>What will happen</vt:lpstr>
      <vt:lpstr>Student Goals </vt:lpstr>
      <vt:lpstr>Student Vocabulary </vt:lpstr>
      <vt:lpstr>Student vocabulary continued</vt:lpstr>
      <vt:lpstr>Human History of Mt. Rainier</vt:lpstr>
      <vt:lpstr>Human History of Mt. Fuji</vt:lpstr>
      <vt:lpstr>Learning “sense of place”</vt:lpstr>
      <vt:lpstr>Student Connection </vt:lpstr>
      <vt:lpstr>Spiritual &amp; Cultural Significance </vt:lpstr>
      <vt:lpstr>Student Interpretation </vt:lpstr>
      <vt:lpstr>Human History</vt:lpstr>
      <vt:lpstr>James Longmire’s Sense of Place</vt:lpstr>
      <vt:lpstr>James Longmire’s Sense of Place</vt:lpstr>
      <vt:lpstr>Fuji-Ko’s Sense of Place</vt:lpstr>
      <vt:lpstr>Fuji-Ko’s Sense of Place</vt:lpstr>
      <vt:lpstr>Sense of Place leads to Conservation</vt:lpstr>
      <vt:lpstr>What is Preservation?  (National Park Service)</vt:lpstr>
      <vt:lpstr>Preservation means…. (USNPS)</vt:lpstr>
      <vt:lpstr>New Terms for Conservation </vt:lpstr>
      <vt:lpstr>Student Interpretation </vt:lpstr>
      <vt:lpstr>Putting it all together </vt:lpstr>
      <vt:lpstr>Applying the lesson</vt:lpstr>
      <vt:lpstr>Taking it further- Adaptations </vt:lpstr>
      <vt:lpstr>Taking it further- Adaptations </vt:lpstr>
      <vt:lpstr>Taking it further- Adaptations </vt:lpstr>
      <vt:lpstr>Taking it further- Adaptations </vt:lpstr>
    </vt:vector>
  </TitlesOfParts>
  <Company>National Park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Sense of Place</dc:title>
  <dc:creator>nccppaul</dc:creator>
  <cp:lastModifiedBy>ptankovich</cp:lastModifiedBy>
  <cp:revision>51</cp:revision>
  <dcterms:created xsi:type="dcterms:W3CDTF">2010-07-26T16:31:58Z</dcterms:created>
  <dcterms:modified xsi:type="dcterms:W3CDTF">2011-07-28T17:02:14Z</dcterms:modified>
</cp:coreProperties>
</file>