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C7DCBF-E1BF-4E61-AAD0-6B27967F857B}" type="datetimeFigureOut">
              <a:rPr lang="en-US" smtClean="0"/>
              <a:pPr/>
              <a:t>Jul/26/2010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F5365-6794-47DC-A52E-9FBD645E25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7DCBF-E1BF-4E61-AAD0-6B27967F857B}" type="datetimeFigureOut">
              <a:rPr lang="en-US" smtClean="0"/>
              <a:pPr/>
              <a:t>Jul/26/2010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F5365-6794-47DC-A52E-9FBD645E25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7DCBF-E1BF-4E61-AAD0-6B27967F857B}" type="datetimeFigureOut">
              <a:rPr lang="en-US" smtClean="0"/>
              <a:pPr/>
              <a:t>Jul/26/2010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F5365-6794-47DC-A52E-9FBD645E25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7DCBF-E1BF-4E61-AAD0-6B27967F857B}" type="datetimeFigureOut">
              <a:rPr lang="en-US" smtClean="0"/>
              <a:pPr/>
              <a:t>Jul/26/2010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F5365-6794-47DC-A52E-9FBD645E25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C7DCBF-E1BF-4E61-AAD0-6B27967F857B}" type="datetimeFigureOut">
              <a:rPr lang="en-US" smtClean="0"/>
              <a:pPr/>
              <a:t>Jul/26/2010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F5365-6794-47DC-A52E-9FBD645E25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C7DCBF-E1BF-4E61-AAD0-6B27967F857B}" type="datetimeFigureOut">
              <a:rPr lang="en-US" smtClean="0"/>
              <a:pPr/>
              <a:t>Jul/26/2010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F5365-6794-47DC-A52E-9FBD645E25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C7DCBF-E1BF-4E61-AAD0-6B27967F857B}" type="datetimeFigureOut">
              <a:rPr lang="en-US" smtClean="0"/>
              <a:pPr/>
              <a:t>Jul/26/2010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F5365-6794-47DC-A52E-9FBD645E25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C7DCBF-E1BF-4E61-AAD0-6B27967F857B}" type="datetimeFigureOut">
              <a:rPr lang="en-US" smtClean="0"/>
              <a:pPr/>
              <a:t>Jul/26/2010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F5365-6794-47DC-A52E-9FBD645E25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7DCBF-E1BF-4E61-AAD0-6B27967F857B}" type="datetimeFigureOut">
              <a:rPr lang="en-US" smtClean="0"/>
              <a:pPr/>
              <a:t>Jul/26/2010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F5365-6794-47DC-A52E-9FBD645E25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7DCBF-E1BF-4E61-AAD0-6B27967F857B}" type="datetimeFigureOut">
              <a:rPr lang="en-US" smtClean="0"/>
              <a:pPr/>
              <a:t>Jul/26/2010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F5365-6794-47DC-A52E-9FBD645E25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7DCBF-E1BF-4E61-AAD0-6B27967F857B}" type="datetimeFigureOut">
              <a:rPr lang="en-US" smtClean="0"/>
              <a:pPr/>
              <a:t>Jul/26/2010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F5365-6794-47DC-A52E-9FBD645E25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7DCBF-E1BF-4E61-AAD0-6B27967F857B}" type="datetimeFigureOut">
              <a:rPr lang="en-US" smtClean="0"/>
              <a:pPr/>
              <a:t>Jul/26/2010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F5365-6794-47DC-A52E-9FBD645E25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n-US" sz="8000" b="1" dirty="0">
                <a:latin typeface="Dotum" pitchFamily="34" charset="-127"/>
                <a:ea typeface="Dotum" pitchFamily="34" charset="-127"/>
              </a:rPr>
              <a:t>American </a:t>
            </a:r>
            <a:r>
              <a:rPr lang="en-US" sz="8000" b="1" dirty="0" err="1">
                <a:latin typeface="Dotum" pitchFamily="34" charset="-127"/>
                <a:ea typeface="Dotum" pitchFamily="34" charset="-127"/>
              </a:rPr>
              <a:t>Pika</a:t>
            </a:r>
            <a:endParaRPr lang="en-US" sz="8000" b="1" dirty="0">
              <a:latin typeface="Dotum" pitchFamily="34" charset="-127"/>
              <a:ea typeface="Dotum" pitchFamily="34" charset="-127"/>
            </a:endParaRPr>
          </a:p>
        </p:txBody>
      </p:sp>
      <p:sp>
        <p:nvSpPr>
          <p:cNvPr id="3" name="Subtitle 2"/>
          <p:cNvSpPr>
            <a:spLocks noGrp="1"/>
          </p:cNvSpPr>
          <p:nvPr>
            <p:ph type="subTitle" idx="1"/>
          </p:nvPr>
        </p:nvSpPr>
        <p:spPr>
          <a:xfrm>
            <a:off x="0" y="2743200"/>
            <a:ext cx="9144000" cy="3733800"/>
          </a:xfrm>
        </p:spPr>
        <p:txBody>
          <a:bodyPr>
            <a:normAutofit fontScale="62500" lnSpcReduction="20000"/>
          </a:bodyPr>
          <a:lstStyle/>
          <a:p>
            <a:r>
              <a:rPr lang="en-US" sz="5800" b="1" i="1" dirty="0"/>
              <a:t>The American </a:t>
            </a:r>
            <a:r>
              <a:rPr lang="en-US" sz="5800" b="1" i="1" dirty="0" err="1"/>
              <a:t>Pika</a:t>
            </a:r>
            <a:r>
              <a:rPr lang="en-US" sz="5800" b="1" i="1" dirty="0"/>
              <a:t> is a small mammal closely related to the rabbit. Pikas are cold temperature-dependant and thrive on rocky, alpine slopes of Mount Rainier. Pikas are known for building haystacks of grasses that are consumed during the winter months. They are known for their habit of whistling when strangers approach their territory.</a:t>
            </a:r>
            <a:endParaRPr lang="en-US" sz="5800" b="1"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mansurovs.com/files/2009/12/American-Pika-with-Food.jpg"/>
          <p:cNvPicPr>
            <a:picLocks noChangeAspect="1" noChangeArrowheads="1"/>
          </p:cNvPicPr>
          <p:nvPr/>
        </p:nvPicPr>
        <p:blipFill>
          <a:blip r:embed="rId2" cstate="print"/>
          <a:srcRect/>
          <a:stretch>
            <a:fillRect/>
          </a:stretch>
        </p:blipFill>
        <p:spPr bwMode="auto">
          <a:xfrm>
            <a:off x="0" y="0"/>
            <a:ext cx="4191000" cy="2790825"/>
          </a:xfrm>
          <a:prstGeom prst="rect">
            <a:avLst/>
          </a:prstGeom>
          <a:noFill/>
        </p:spPr>
      </p:pic>
      <p:pic>
        <p:nvPicPr>
          <p:cNvPr id="22532" name="Picture 4" descr="http://www.acriticaldecision.org/photos-rocky-mountain-page-1/pika4.jpg"/>
          <p:cNvPicPr>
            <a:picLocks noChangeAspect="1" noChangeArrowheads="1"/>
          </p:cNvPicPr>
          <p:nvPr/>
        </p:nvPicPr>
        <p:blipFill>
          <a:blip r:embed="rId3" cstate="print"/>
          <a:srcRect/>
          <a:stretch>
            <a:fillRect/>
          </a:stretch>
        </p:blipFill>
        <p:spPr bwMode="auto">
          <a:xfrm>
            <a:off x="6238875" y="0"/>
            <a:ext cx="2905125" cy="36385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b="1" dirty="0">
                <a:latin typeface="Consolas" pitchFamily="49" charset="0"/>
              </a:rPr>
              <a:t>Warmer temperatures cause the </a:t>
            </a:r>
            <a:r>
              <a:rPr lang="en-US" b="1" dirty="0" err="1">
                <a:latin typeface="Consolas" pitchFamily="49" charset="0"/>
              </a:rPr>
              <a:t>pika’s</a:t>
            </a:r>
            <a:r>
              <a:rPr lang="en-US" b="1" dirty="0">
                <a:latin typeface="Consolas" pitchFamily="49" charset="0"/>
              </a:rPr>
              <a:t> alpine habitat to move to higher elevations because of forest encroachment. </a:t>
            </a:r>
            <a:r>
              <a:rPr lang="en-US" b="1" dirty="0" smtClean="0">
                <a:latin typeface="Consolas" pitchFamily="49" charset="0"/>
              </a:rPr>
              <a:t>In some </a:t>
            </a:r>
            <a:r>
              <a:rPr lang="en-US" b="1" dirty="0">
                <a:latin typeface="Consolas" pitchFamily="49" charset="0"/>
              </a:rPr>
              <a:t>places, </a:t>
            </a:r>
            <a:r>
              <a:rPr lang="en-US" b="1" dirty="0" err="1">
                <a:latin typeface="Consolas" pitchFamily="49" charset="0"/>
              </a:rPr>
              <a:t>Pika</a:t>
            </a:r>
            <a:r>
              <a:rPr lang="en-US" b="1" dirty="0">
                <a:latin typeface="Consolas" pitchFamily="49" charset="0"/>
              </a:rPr>
              <a:t> have been reported to have moved as far as 2,000 feet higher than their historic habitat. </a:t>
            </a:r>
            <a:endParaRPr lang="en-US" b="1" dirty="0" smtClean="0">
              <a:latin typeface="Consolas" pitchFamily="49" charset="0"/>
            </a:endParaRPr>
          </a:p>
          <a:p>
            <a:r>
              <a:rPr lang="en-US" b="1" dirty="0" smtClean="0">
                <a:latin typeface="Dotum" pitchFamily="34" charset="-127"/>
                <a:ea typeface="Dotum" pitchFamily="34" charset="-127"/>
              </a:rPr>
              <a:t>Eventually, their </a:t>
            </a:r>
            <a:r>
              <a:rPr lang="en-US" b="1" dirty="0">
                <a:latin typeface="Dotum" pitchFamily="34" charset="-127"/>
                <a:ea typeface="Dotum" pitchFamily="34" charset="-127"/>
              </a:rPr>
              <a:t>habitat could be pushed off the mountain or ridge top. Pikas cannot easily migrate laterally in response to </a:t>
            </a:r>
            <a:r>
              <a:rPr lang="en-US" b="1" dirty="0" smtClean="0">
                <a:latin typeface="Dotum" pitchFamily="34" charset="-127"/>
                <a:ea typeface="Dotum" pitchFamily="34" charset="-127"/>
              </a:rPr>
              <a:t>climate changes </a:t>
            </a:r>
            <a:r>
              <a:rPr lang="en-US" b="1" dirty="0">
                <a:latin typeface="Dotum" pitchFamily="34" charset="-127"/>
                <a:ea typeface="Dotum" pitchFamily="34" charset="-127"/>
              </a:rPr>
              <a:t>as their thick fir does not dissipate heat, thus restricting their ability to cross lower-elevation valleys to </a:t>
            </a:r>
            <a:r>
              <a:rPr lang="en-US" b="1" dirty="0" smtClean="0">
                <a:latin typeface="Dotum" pitchFamily="34" charset="-127"/>
                <a:ea typeface="Dotum" pitchFamily="34" charset="-127"/>
              </a:rPr>
              <a:t>reach more </a:t>
            </a:r>
            <a:r>
              <a:rPr lang="en-US" b="1" dirty="0">
                <a:latin typeface="Dotum" pitchFamily="34" charset="-127"/>
                <a:ea typeface="Dotum" pitchFamily="34" charset="-127"/>
              </a:rPr>
              <a:t>desirable alpine slopes.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b="1" dirty="0">
                <a:latin typeface="Century Gothic" pitchFamily="34" charset="0"/>
              </a:rPr>
              <a:t>Longer frost free seasons allow for alpine fir displacement of wildflower and grass meadows which supply the </a:t>
            </a:r>
            <a:r>
              <a:rPr lang="en-US" b="1" dirty="0" err="1">
                <a:latin typeface="Century Gothic" pitchFamily="34" charset="0"/>
              </a:rPr>
              <a:t>pika</a:t>
            </a:r>
            <a:r>
              <a:rPr lang="en-US" b="1" dirty="0">
                <a:latin typeface="Century Gothic" pitchFamily="34" charset="0"/>
              </a:rPr>
              <a:t> </a:t>
            </a:r>
            <a:r>
              <a:rPr lang="en-US" b="1" dirty="0" smtClean="0">
                <a:latin typeface="Century Gothic" pitchFamily="34" charset="0"/>
              </a:rPr>
              <a:t>with food</a:t>
            </a:r>
            <a:r>
              <a:rPr lang="en-US" b="1" dirty="0">
                <a:latin typeface="Century Gothic" pitchFamily="34" charset="0"/>
              </a:rPr>
              <a:t>. As meadows decrease there is less food for pikas and greater competition for fewer resources, leading to a decline </a:t>
            </a:r>
            <a:r>
              <a:rPr lang="en-US" b="1" dirty="0" smtClean="0">
                <a:latin typeface="Century Gothic" pitchFamily="34" charset="0"/>
              </a:rPr>
              <a:t>in population </a:t>
            </a:r>
            <a:r>
              <a:rPr lang="en-US" b="1" dirty="0">
                <a:latin typeface="Century Gothic" pitchFamily="34" charset="0"/>
              </a:rPr>
              <a:t>and genetic diversity.</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b="1" dirty="0">
                <a:latin typeface="Copperplate Gothic Light" pitchFamily="34" charset="0"/>
              </a:rPr>
              <a:t>Declining </a:t>
            </a:r>
            <a:r>
              <a:rPr lang="en-US" b="1" dirty="0" err="1">
                <a:latin typeface="Copperplate Gothic Light" pitchFamily="34" charset="0"/>
              </a:rPr>
              <a:t>pika</a:t>
            </a:r>
            <a:r>
              <a:rPr lang="en-US" b="1" dirty="0">
                <a:latin typeface="Copperplate Gothic Light" pitchFamily="34" charset="0"/>
              </a:rPr>
              <a:t> populations further impact predators, such as hawks and other raptors, which consume the </a:t>
            </a:r>
            <a:r>
              <a:rPr lang="en-US" b="1" dirty="0" err="1">
                <a:latin typeface="Copperplate Gothic Light" pitchFamily="34" charset="0"/>
              </a:rPr>
              <a:t>pika</a:t>
            </a:r>
            <a:r>
              <a:rPr lang="en-US" b="1" dirty="0">
                <a:latin typeface="Copperplate Gothic Light" pitchFamily="34" charset="0"/>
              </a:rPr>
              <a:t> as part </a:t>
            </a:r>
            <a:r>
              <a:rPr lang="en-US" b="1" dirty="0" smtClean="0">
                <a:latin typeface="Copperplate Gothic Light" pitchFamily="34" charset="0"/>
              </a:rPr>
              <a:t>of their </a:t>
            </a:r>
            <a:r>
              <a:rPr lang="en-US" b="1" dirty="0">
                <a:latin typeface="Copperplate Gothic Light" pitchFamily="34" charset="0"/>
              </a:rPr>
              <a:t>diet.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b="1" dirty="0" err="1">
                <a:latin typeface="Calisto MT" pitchFamily="18" charset="0"/>
              </a:rPr>
              <a:t>Pika</a:t>
            </a:r>
            <a:r>
              <a:rPr lang="en-US" b="1" dirty="0">
                <a:latin typeface="Calisto MT" pitchFamily="18" charset="0"/>
              </a:rPr>
              <a:t> are not well-adapted to temperature increases. They must move to higher elevations because they can only leave </a:t>
            </a:r>
            <a:r>
              <a:rPr lang="en-US" b="1" dirty="0" smtClean="0">
                <a:latin typeface="Calisto MT" pitchFamily="18" charset="0"/>
              </a:rPr>
              <a:t>their burrows </a:t>
            </a:r>
            <a:r>
              <a:rPr lang="en-US" b="1" dirty="0">
                <a:latin typeface="Calisto MT" pitchFamily="18" charset="0"/>
              </a:rPr>
              <a:t>to forage when the temperatures are cool enough. As temperatures increase, they can spend less and less of </a:t>
            </a:r>
            <a:r>
              <a:rPr lang="en-US" b="1" dirty="0" smtClean="0">
                <a:latin typeface="Calisto MT" pitchFamily="18" charset="0"/>
              </a:rPr>
              <a:t>the day </a:t>
            </a:r>
            <a:r>
              <a:rPr lang="en-US" b="1" dirty="0">
                <a:latin typeface="Calisto MT" pitchFamily="18" charset="0"/>
              </a:rPr>
              <a:t>out of their burrow foraging and therefore are less able to store up reserves for the winter months. </a:t>
            </a:r>
            <a:endParaRPr lang="en-US" b="1" dirty="0" smtClean="0">
              <a:latin typeface="Calisto MT" pitchFamily="18" charset="0"/>
            </a:endParaRPr>
          </a:p>
          <a:p>
            <a:r>
              <a:rPr lang="en-US" b="1" dirty="0" smtClean="0">
                <a:latin typeface="Consolas" pitchFamily="49" charset="0"/>
              </a:rPr>
              <a:t>Since </a:t>
            </a:r>
            <a:r>
              <a:rPr lang="en-US" b="1" dirty="0">
                <a:latin typeface="Consolas" pitchFamily="49" charset="0"/>
              </a:rPr>
              <a:t>pikas do </a:t>
            </a:r>
            <a:r>
              <a:rPr lang="en-US" b="1" dirty="0" smtClean="0">
                <a:latin typeface="Consolas" pitchFamily="49" charset="0"/>
              </a:rPr>
              <a:t>not hibernate</a:t>
            </a:r>
            <a:r>
              <a:rPr lang="en-US" b="1" dirty="0">
                <a:latin typeface="Consolas" pitchFamily="49" charset="0"/>
              </a:rPr>
              <a:t>, they are dependent upon the food that they store in the summer to feed them through the winter.</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b="1" dirty="0">
                <a:latin typeface="Bookman Old Style" pitchFamily="18" charset="0"/>
              </a:rPr>
              <a:t>Warmer temperatures may also cause a miss-match between the timing of when the pikas breed in May and June </a:t>
            </a:r>
            <a:r>
              <a:rPr lang="en-US" b="1" dirty="0" smtClean="0">
                <a:latin typeface="Bookman Old Style" pitchFamily="18" charset="0"/>
              </a:rPr>
              <a:t>and when </a:t>
            </a:r>
            <a:r>
              <a:rPr lang="en-US" b="1" dirty="0">
                <a:latin typeface="Bookman Old Style" pitchFamily="18" charset="0"/>
              </a:rPr>
              <a:t>the grasses that they consume are melted out of the snow. Less food availability stresses already waning </a:t>
            </a:r>
            <a:r>
              <a:rPr lang="en-US" b="1" dirty="0" err="1" smtClean="0">
                <a:latin typeface="Bookman Old Style" pitchFamily="18" charset="0"/>
              </a:rPr>
              <a:t>pika</a:t>
            </a:r>
            <a:r>
              <a:rPr lang="en-US" b="1" dirty="0" smtClean="0">
                <a:latin typeface="Bookman Old Style" pitchFamily="18" charset="0"/>
              </a:rPr>
              <a:t> populations</a:t>
            </a:r>
            <a:r>
              <a:rPr lang="en-US" b="1" dirty="0">
                <a:latin typeface="Bookman Old Style" pitchFamily="18" charset="0"/>
              </a:rPr>
              <a: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b="1" dirty="0">
                <a:latin typeface="Bradley Hand ITC" pitchFamily="66" charset="0"/>
              </a:rPr>
              <a:t>S</a:t>
            </a:r>
            <a:r>
              <a:rPr lang="en-US" b="1" dirty="0" smtClean="0">
                <a:latin typeface="Bradley Hand ITC" pitchFamily="66" charset="0"/>
              </a:rPr>
              <a:t>ome </a:t>
            </a:r>
            <a:r>
              <a:rPr lang="en-US" b="1" dirty="0">
                <a:latin typeface="Bradley Hand ITC" pitchFamily="66" charset="0"/>
              </a:rPr>
              <a:t>plant species, such as grasses, are dependent upon on animal transport and dispersal of seeds. The </a:t>
            </a:r>
            <a:r>
              <a:rPr lang="en-US" b="1" dirty="0" smtClean="0">
                <a:latin typeface="Bradley Hand ITC" pitchFamily="66" charset="0"/>
              </a:rPr>
              <a:t>loss of </a:t>
            </a:r>
            <a:r>
              <a:rPr lang="en-US" b="1" dirty="0">
                <a:latin typeface="Bradley Hand ITC" pitchFamily="66" charset="0"/>
              </a:rPr>
              <a:t>the seed dispersal that occurs as pikas gather, pile and cure “hay” may result in slower or overall less plant </a:t>
            </a:r>
            <a:r>
              <a:rPr lang="en-US" b="1" dirty="0" smtClean="0">
                <a:latin typeface="Bradley Hand ITC" pitchFamily="66" charset="0"/>
              </a:rPr>
              <a:t>colonization of </a:t>
            </a:r>
            <a:r>
              <a:rPr lang="en-US" b="1" dirty="0">
                <a:latin typeface="Bradley Hand ITC" pitchFamily="66" charset="0"/>
              </a:rPr>
              <a:t>disturbed ground.</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b="1" dirty="0">
                <a:latin typeface="Cambria Math" pitchFamily="18" charset="0"/>
                <a:ea typeface="Cambria Math" pitchFamily="18" charset="0"/>
              </a:rPr>
              <a:t>Non-native plant species are often more tolerant of higher temperatures and changes in precipitation than native </a:t>
            </a:r>
            <a:r>
              <a:rPr lang="en-US" b="1" dirty="0" smtClean="0">
                <a:latin typeface="Cambria Math" pitchFamily="18" charset="0"/>
                <a:ea typeface="Cambria Math" pitchFamily="18" charset="0"/>
              </a:rPr>
              <a:t>species. When </a:t>
            </a:r>
            <a:r>
              <a:rPr lang="en-US" b="1" dirty="0">
                <a:latin typeface="Cambria Math" pitchFamily="18" charset="0"/>
                <a:ea typeface="Cambria Math" pitchFamily="18" charset="0"/>
              </a:rPr>
              <a:t>they out-compete the native species it lessens the food and shelter available to animals such as </a:t>
            </a:r>
            <a:r>
              <a:rPr lang="en-US" b="1" dirty="0" err="1">
                <a:latin typeface="Cambria Math" pitchFamily="18" charset="0"/>
                <a:ea typeface="Cambria Math" pitchFamily="18" charset="0"/>
              </a:rPr>
              <a:t>pika</a:t>
            </a:r>
            <a:r>
              <a:rPr lang="en-US" b="1" dirty="0">
                <a:latin typeface="Cambria Math" pitchFamily="18" charset="0"/>
                <a:ea typeface="Cambria Math" pitchFamily="18" charset="0"/>
              </a:rPr>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ka"/>
          <p:cNvPicPr>
            <a:picLocks noChangeAspect="1" noChangeArrowheads="1"/>
          </p:cNvPicPr>
          <p:nvPr/>
        </p:nvPicPr>
        <p:blipFill>
          <a:blip r:embed="rId2" cstate="print"/>
          <a:srcRect/>
          <a:stretch>
            <a:fillRect/>
          </a:stretch>
        </p:blipFill>
        <p:spPr bwMode="auto">
          <a:xfrm>
            <a:off x="0" y="0"/>
            <a:ext cx="4775200" cy="3581400"/>
          </a:xfrm>
          <a:prstGeom prst="rect">
            <a:avLst/>
          </a:prstGeom>
          <a:noFill/>
          <a:ln w="9525">
            <a:noFill/>
            <a:miter lim="800000"/>
            <a:headEnd/>
            <a:tailEnd/>
          </a:ln>
        </p:spPr>
      </p:pic>
      <p:pic>
        <p:nvPicPr>
          <p:cNvPr id="2" name="Picture 2" descr="http://mansurovs.com/files/2010/01/Mountain-Pika-Voice.jpg"/>
          <p:cNvPicPr>
            <a:picLocks noChangeAspect="1" noChangeArrowheads="1"/>
          </p:cNvPicPr>
          <p:nvPr/>
        </p:nvPicPr>
        <p:blipFill>
          <a:blip r:embed="rId3" cstate="print"/>
          <a:srcRect/>
          <a:stretch>
            <a:fillRect/>
          </a:stretch>
        </p:blipFill>
        <p:spPr bwMode="auto">
          <a:xfrm>
            <a:off x="4800600" y="0"/>
            <a:ext cx="4191000" cy="2619375"/>
          </a:xfrm>
          <a:prstGeom prst="rect">
            <a:avLst/>
          </a:prstGeom>
          <a:noFill/>
        </p:spPr>
      </p:pic>
      <p:pic>
        <p:nvPicPr>
          <p:cNvPr id="1028" name="Picture 4" descr="http://blog.oregonlive.com/news_impact/2009/04/pika.JPG"/>
          <p:cNvPicPr>
            <a:picLocks noChangeAspect="1" noChangeArrowheads="1"/>
          </p:cNvPicPr>
          <p:nvPr/>
        </p:nvPicPr>
        <p:blipFill>
          <a:blip r:embed="rId4" cstate="print"/>
          <a:srcRect/>
          <a:stretch>
            <a:fillRect/>
          </a:stretch>
        </p:blipFill>
        <p:spPr bwMode="auto">
          <a:xfrm>
            <a:off x="4953000" y="4038599"/>
            <a:ext cx="4191000" cy="2819401"/>
          </a:xfrm>
          <a:prstGeom prst="rect">
            <a:avLst/>
          </a:prstGeom>
          <a:noFill/>
        </p:spPr>
      </p:pic>
      <p:pic>
        <p:nvPicPr>
          <p:cNvPr id="1030" name="Picture 6" descr="http://biggreenboulder.com/wp-content/uploads/2009/08/Pika.jpg"/>
          <p:cNvPicPr>
            <a:picLocks noChangeAspect="1" noChangeArrowheads="1"/>
          </p:cNvPicPr>
          <p:nvPr/>
        </p:nvPicPr>
        <p:blipFill>
          <a:blip r:embed="rId5" cstate="print"/>
          <a:srcRect/>
          <a:stretch>
            <a:fillRect/>
          </a:stretch>
        </p:blipFill>
        <p:spPr bwMode="auto">
          <a:xfrm>
            <a:off x="0" y="4457699"/>
            <a:ext cx="4048125" cy="240030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434</Words>
  <Application>Microsoft Office PowerPoint</Application>
  <PresentationFormat>On-screen Show (4:3)</PresentationFormat>
  <Paragraphs>11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American Pika</vt:lpstr>
      <vt:lpstr>Slide 2</vt:lpstr>
      <vt:lpstr>Slide 3</vt:lpstr>
      <vt:lpstr>Slide 4</vt:lpstr>
      <vt:lpstr>Slide 5</vt:lpstr>
      <vt:lpstr>Slide 6</vt:lpstr>
      <vt:lpstr>Slide 7</vt:lpstr>
      <vt:lpstr>Slide 8</vt:lpstr>
      <vt:lpstr>Slide 9</vt:lpstr>
      <vt:lpstr>Slide 10</vt:lpstr>
    </vt:vector>
  </TitlesOfParts>
  <Company>National Park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Pika</dc:title>
  <dc:creator>mphillipy</dc:creator>
  <cp:lastModifiedBy>mphillipy</cp:lastModifiedBy>
  <cp:revision>3</cp:revision>
  <dcterms:created xsi:type="dcterms:W3CDTF">2010-07-26T20:39:32Z</dcterms:created>
  <dcterms:modified xsi:type="dcterms:W3CDTF">2010-07-26T21:22:44Z</dcterms:modified>
</cp:coreProperties>
</file>