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9" r:id="rId4"/>
    <p:sldId id="258" r:id="rId5"/>
    <p:sldId id="260" r:id="rId6"/>
    <p:sldId id="261" r:id="rId7"/>
    <p:sldId id="267" r:id="rId8"/>
    <p:sldId id="262" r:id="rId9"/>
    <p:sldId id="264" r:id="rId10"/>
    <p:sldId id="268" r:id="rId11"/>
    <p:sldId id="265" r:id="rId12"/>
    <p:sldId id="269" r:id="rId13"/>
    <p:sldId id="266" r:id="rId14"/>
    <p:sldId id="263" r:id="rId15"/>
    <p:sldId id="270"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45" autoAdjust="0"/>
  </p:normalViewPr>
  <p:slideViewPr>
    <p:cSldViewPr>
      <p:cViewPr varScale="1">
        <p:scale>
          <a:sx n="95" d="100"/>
          <a:sy n="95" d="100"/>
        </p:scale>
        <p:origin x="-43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21F40B-9382-404C-B927-018E9BA34F8A}" type="datetimeFigureOut">
              <a:rPr lang="en-US" smtClean="0"/>
              <a:t>8/4/2013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D2AA85-99A5-43A1-A2B7-9B2701926239}" type="slidenum">
              <a:rPr lang="en-US" smtClean="0"/>
              <a:t>‹#›</a:t>
            </a:fld>
            <a:endParaRPr lang="en-US"/>
          </a:p>
        </p:txBody>
      </p:sp>
    </p:spTree>
    <p:extLst>
      <p:ext uri="{BB962C8B-B14F-4D97-AF65-F5344CB8AC3E}">
        <p14:creationId xmlns:p14="http://schemas.microsoft.com/office/powerpoint/2010/main" val="77180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72FE37-25C7-4B46-83B3-1E02E4F4936A}" type="datetimeFigureOut">
              <a:rPr lang="en-US" smtClean="0"/>
              <a:t>8/4/2013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8058BC-7710-458E-8EC0-0AD83D632CCA}" type="slidenum">
              <a:rPr lang="en-US" smtClean="0"/>
              <a:t>‹#›</a:t>
            </a:fld>
            <a:endParaRPr lang="en-US"/>
          </a:p>
        </p:txBody>
      </p:sp>
    </p:spTree>
    <p:extLst>
      <p:ext uri="{BB962C8B-B14F-4D97-AF65-F5344CB8AC3E}">
        <p14:creationId xmlns:p14="http://schemas.microsoft.com/office/powerpoint/2010/main" val="181637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ffectLst/>
              </a:rPr>
              <a:t>Discuss what this paragraph means</a:t>
            </a:r>
          </a:p>
          <a:p>
            <a:pPr lvl="0"/>
            <a:r>
              <a:rPr lang="en-US" dirty="0" smtClean="0">
                <a:effectLst/>
              </a:rPr>
              <a:t>What are some key words or phrases that jump out at you? </a:t>
            </a:r>
          </a:p>
          <a:p>
            <a:endParaRPr lang="en-US" dirty="0"/>
          </a:p>
        </p:txBody>
      </p:sp>
      <p:sp>
        <p:nvSpPr>
          <p:cNvPr id="4" name="Slide Number Placeholder 3"/>
          <p:cNvSpPr>
            <a:spLocks noGrp="1"/>
          </p:cNvSpPr>
          <p:nvPr>
            <p:ph type="sldNum" sz="quarter" idx="10"/>
          </p:nvPr>
        </p:nvSpPr>
        <p:spPr/>
        <p:txBody>
          <a:bodyPr/>
          <a:lstStyle/>
          <a:p>
            <a:fld id="{708058BC-7710-458E-8EC0-0AD83D632CCA}" type="slidenum">
              <a:rPr lang="en-US" smtClean="0"/>
              <a:t>2</a:t>
            </a:fld>
            <a:endParaRPr lang="en-US"/>
          </a:p>
        </p:txBody>
      </p:sp>
    </p:spTree>
    <p:extLst>
      <p:ext uri="{BB962C8B-B14F-4D97-AF65-F5344CB8AC3E}">
        <p14:creationId xmlns:p14="http://schemas.microsoft.com/office/powerpoint/2010/main" val="160456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Geometric: </a:t>
            </a:r>
            <a:r>
              <a:rPr lang="en-US" dirty="0"/>
              <a:t>Using simple geometric forms such as circles and squares in design and decoration</a:t>
            </a:r>
            <a:endParaRPr lang="en-US" dirty="0" smtClean="0">
              <a:effectLst/>
            </a:endParaRPr>
          </a:p>
          <a:p>
            <a:r>
              <a:rPr lang="en-US" dirty="0"/>
              <a:t>Parallel: two or more lines that do not touch or intersect on the same plane</a:t>
            </a:r>
            <a:endParaRPr lang="en-US" dirty="0" smtClean="0">
              <a:effectLst/>
            </a:endParaRPr>
          </a:p>
          <a:p>
            <a:r>
              <a:rPr lang="en-US" dirty="0"/>
              <a:t>Symmetry: </a:t>
            </a:r>
            <a:r>
              <a:rPr lang="en-US" b="1" dirty="0"/>
              <a:t> </a:t>
            </a:r>
            <a:r>
              <a:rPr lang="en-US" dirty="0"/>
              <a:t>the correspondence in size, form, and arrangement of parts on opposite sides of a plane, line, or point; regularity of form or arrangement in terms of like, reciprocal, or corresponding parts. Beauty based on or characterized by such excellence of proportion.</a:t>
            </a:r>
          </a:p>
          <a:p>
            <a:endParaRPr lang="en-US" dirty="0"/>
          </a:p>
        </p:txBody>
      </p:sp>
      <p:sp>
        <p:nvSpPr>
          <p:cNvPr id="4" name="Slide Number Placeholder 3"/>
          <p:cNvSpPr>
            <a:spLocks noGrp="1"/>
          </p:cNvSpPr>
          <p:nvPr>
            <p:ph type="sldNum" sz="quarter" idx="10"/>
          </p:nvPr>
        </p:nvSpPr>
        <p:spPr/>
        <p:txBody>
          <a:bodyPr/>
          <a:lstStyle/>
          <a:p>
            <a:fld id="{708058BC-7710-458E-8EC0-0AD83D632CCA}" type="slidenum">
              <a:rPr lang="en-US" smtClean="0"/>
              <a:t>3</a:t>
            </a:fld>
            <a:endParaRPr lang="en-US"/>
          </a:p>
        </p:txBody>
      </p:sp>
    </p:spTree>
    <p:extLst>
      <p:ext uri="{BB962C8B-B14F-4D97-AF65-F5344CB8AC3E}">
        <p14:creationId xmlns:p14="http://schemas.microsoft.com/office/powerpoint/2010/main" val="359951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058BC-7710-458E-8EC0-0AD83D632CCA}" type="slidenum">
              <a:rPr lang="en-US" smtClean="0"/>
              <a:t>5</a:t>
            </a:fld>
            <a:endParaRPr lang="en-US"/>
          </a:p>
        </p:txBody>
      </p:sp>
    </p:spTree>
    <p:extLst>
      <p:ext uri="{BB962C8B-B14F-4D97-AF65-F5344CB8AC3E}">
        <p14:creationId xmlns:p14="http://schemas.microsoft.com/office/powerpoint/2010/main" val="255970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pithouse</a:t>
            </a:r>
            <a:r>
              <a:rPr lang="en-US" baseline="0" dirty="0" smtClean="0"/>
              <a:t> is a shallow, rounded pit. A dome of logs, sticks, and mud would be placed over and around the pit for walls and a roof. </a:t>
            </a:r>
            <a:endParaRPr lang="en-US" dirty="0"/>
          </a:p>
        </p:txBody>
      </p:sp>
      <p:sp>
        <p:nvSpPr>
          <p:cNvPr id="4" name="Slide Number Placeholder 3"/>
          <p:cNvSpPr>
            <a:spLocks noGrp="1"/>
          </p:cNvSpPr>
          <p:nvPr>
            <p:ph type="sldNum" sz="quarter" idx="10"/>
          </p:nvPr>
        </p:nvSpPr>
        <p:spPr/>
        <p:txBody>
          <a:bodyPr/>
          <a:lstStyle/>
          <a:p>
            <a:fld id="{708058BC-7710-458E-8EC0-0AD83D632CCA}" type="slidenum">
              <a:rPr lang="en-US" smtClean="0"/>
              <a:t>6</a:t>
            </a:fld>
            <a:endParaRPr lang="en-US"/>
          </a:p>
        </p:txBody>
      </p:sp>
    </p:spTree>
    <p:extLst>
      <p:ext uri="{BB962C8B-B14F-4D97-AF65-F5344CB8AC3E}">
        <p14:creationId xmlns:p14="http://schemas.microsoft.com/office/powerpoint/2010/main" val="194332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they make this move? We don’t know. Perhaps it was for defense; </a:t>
            </a:r>
            <a:r>
              <a:rPr lang="en-US" dirty="0" smtClean="0"/>
              <a:t>perhaps</a:t>
            </a:r>
            <a:r>
              <a:rPr lang="en-US" baseline="0" dirty="0" smtClean="0"/>
              <a:t> they felt it important to move closer to the seep springs, their  primary source </a:t>
            </a:r>
            <a:r>
              <a:rPr lang="en-US" baseline="0" smtClean="0"/>
              <a:t>of water; </a:t>
            </a:r>
            <a:r>
              <a:rPr lang="en-US" dirty="0" smtClean="0"/>
              <a:t>perhaps it </a:t>
            </a:r>
            <a:r>
              <a:rPr lang="en-US" dirty="0"/>
              <a:t>was for religious or psychological reasons; perhaps alcoves offered better protection from the elements.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708058BC-7710-458E-8EC0-0AD83D632CCA}" type="slidenum">
              <a:rPr lang="en-US" smtClean="0"/>
              <a:t>11</a:t>
            </a:fld>
            <a:endParaRPr lang="en-US"/>
          </a:p>
        </p:txBody>
      </p:sp>
    </p:spTree>
    <p:extLst>
      <p:ext uri="{BB962C8B-B14F-4D97-AF65-F5344CB8AC3E}">
        <p14:creationId xmlns:p14="http://schemas.microsoft.com/office/powerpoint/2010/main" val="303602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058BC-7710-458E-8EC0-0AD83D632CCA}" type="slidenum">
              <a:rPr lang="en-US" smtClean="0"/>
              <a:t>13</a:t>
            </a:fld>
            <a:endParaRPr lang="en-US"/>
          </a:p>
        </p:txBody>
      </p:sp>
    </p:spTree>
    <p:extLst>
      <p:ext uri="{BB962C8B-B14F-4D97-AF65-F5344CB8AC3E}">
        <p14:creationId xmlns:p14="http://schemas.microsoft.com/office/powerpoint/2010/main" val="110918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14CEE38-C296-4BBE-9DC4-03EE0FA96E07}" type="datetimeFigureOut">
              <a:rPr lang="en-US" smtClean="0"/>
              <a:t>8/4/2013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39D214D-BBC9-4A7B-8F97-BCAE11E0A8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CEE38-C296-4BBE-9DC4-03EE0FA96E07}"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CEE38-C296-4BBE-9DC4-03EE0FA96E07}"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CEE38-C296-4BBE-9DC4-03EE0FA96E07}"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CEE38-C296-4BBE-9DC4-03EE0FA96E07}"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4CEE38-C296-4BBE-9DC4-03EE0FA96E07}" type="datetimeFigureOut">
              <a:rPr lang="en-US" smtClean="0"/>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D214D-BBC9-4A7B-8F97-BCAE11E0A8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4CEE38-C296-4BBE-9DC4-03EE0FA96E07}" type="datetimeFigureOut">
              <a:rPr lang="en-US" smtClean="0"/>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4CEE38-C296-4BBE-9DC4-03EE0FA96E07}" type="datetimeFigureOut">
              <a:rPr lang="en-US" smtClean="0"/>
              <a:t>8/4/2013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CEE38-C296-4BBE-9DC4-03EE0FA96E07}" type="datetimeFigureOut">
              <a:rPr lang="en-US" smtClean="0"/>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4CEE38-C296-4BBE-9DC4-03EE0FA96E07}" type="datetimeFigureOut">
              <a:rPr lang="en-US" smtClean="0"/>
              <a:t>8/4/2013</a:t>
            </a:fld>
            <a:endParaRPr lang="en-US"/>
          </a:p>
        </p:txBody>
      </p:sp>
      <p:sp>
        <p:nvSpPr>
          <p:cNvPr id="7" name="Slide Number Placeholder 6"/>
          <p:cNvSpPr>
            <a:spLocks noGrp="1"/>
          </p:cNvSpPr>
          <p:nvPr>
            <p:ph type="sldNum" sz="quarter" idx="12"/>
          </p:nvPr>
        </p:nvSpPr>
        <p:spPr/>
        <p:txBody>
          <a:bodyPr/>
          <a:lstStyle/>
          <a:p>
            <a:fld id="{839D214D-BBC9-4A7B-8F97-BCAE11E0A8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CEE38-C296-4BBE-9DC4-03EE0FA96E07}" type="datetimeFigureOut">
              <a:rPr lang="en-US" smtClean="0"/>
              <a:t>8/4/2013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39D214D-BBC9-4A7B-8F97-BCAE11E0A8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14CEE38-C296-4BBE-9DC4-03EE0FA96E07}" type="datetimeFigureOut">
              <a:rPr lang="en-US" smtClean="0"/>
              <a:t>8/4/2013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39D214D-BBC9-4A7B-8F97-BCAE11E0A8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57400"/>
            <a:ext cx="3313355" cy="1702160"/>
          </a:xfrm>
        </p:spPr>
        <p:txBody>
          <a:bodyPr>
            <a:normAutofit fontScale="90000"/>
          </a:bodyPr>
          <a:lstStyle/>
          <a:p>
            <a:r>
              <a:rPr lang="en-US" dirty="0" smtClean="0"/>
              <a:t>The Geometric Artistry of Mesa </a:t>
            </a:r>
            <a:r>
              <a:rPr lang="en-US" smtClean="0"/>
              <a:t>Verde Pottery</a:t>
            </a:r>
            <a:endParaRPr lang="en-US" dirty="0"/>
          </a:p>
        </p:txBody>
      </p:sp>
      <p:sp>
        <p:nvSpPr>
          <p:cNvPr id="3" name="Subtitle 2"/>
          <p:cNvSpPr>
            <a:spLocks noGrp="1"/>
          </p:cNvSpPr>
          <p:nvPr>
            <p:ph type="subTitle" idx="1"/>
          </p:nvPr>
        </p:nvSpPr>
        <p:spPr>
          <a:xfrm>
            <a:off x="381000" y="3962400"/>
            <a:ext cx="6400800" cy="2362200"/>
          </a:xfrm>
        </p:spPr>
        <p:txBody>
          <a:bodyPr>
            <a:normAutofit lnSpcReduction="10000"/>
          </a:bodyPr>
          <a:lstStyle/>
          <a:p>
            <a:pPr lvl="0"/>
            <a:r>
              <a:rPr lang="en-US" dirty="0">
                <a:solidFill>
                  <a:schemeClr val="tx1"/>
                </a:solidFill>
              </a:rPr>
              <a:t>Students will demonstrate their understanding of symmetry, geometric designs, and parallel lines by defining these terms in their own words.</a:t>
            </a:r>
          </a:p>
          <a:p>
            <a:pPr lvl="0"/>
            <a:r>
              <a:rPr lang="en-US" dirty="0">
                <a:solidFill>
                  <a:schemeClr val="tx1"/>
                </a:solidFill>
              </a:rPr>
              <a:t>Students will use their understanding of symmetry, geometric designs, and parallel lines to finish a layout given a shard of </a:t>
            </a:r>
            <a:r>
              <a:rPr lang="en-US" dirty="0" smtClean="0">
                <a:solidFill>
                  <a:schemeClr val="tx1"/>
                </a:solidFill>
              </a:rPr>
              <a:t>pottery.</a:t>
            </a:r>
            <a:endParaRPr lang="en-US" dirty="0" smtClean="0">
              <a:solidFill>
                <a:schemeClr val="tx1"/>
              </a:solidFill>
            </a:endParaRPr>
          </a:p>
          <a:p>
            <a:pPr lvl="0"/>
            <a:r>
              <a:rPr lang="en-US" dirty="0" smtClean="0">
                <a:solidFill>
                  <a:schemeClr val="tx1"/>
                </a:solidFill>
              </a:rPr>
              <a:t>Students will write a paragraph summarizing what they have learned</a:t>
            </a:r>
            <a:endParaRPr lang="en-US" dirty="0">
              <a:solidFill>
                <a:schemeClr val="tx1"/>
              </a:solidFill>
            </a:endParaRPr>
          </a:p>
          <a:p>
            <a:endParaRPr lang="en-US" dirty="0"/>
          </a:p>
        </p:txBody>
      </p:sp>
    </p:spTree>
    <p:extLst>
      <p:ext uri="{BB962C8B-B14F-4D97-AF65-F5344CB8AC3E}">
        <p14:creationId xmlns:p14="http://schemas.microsoft.com/office/powerpoint/2010/main" val="839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24744" cy="1143000"/>
          </a:xfrm>
        </p:spPr>
        <p:txBody>
          <a:bodyPr/>
          <a:lstStyle/>
          <a:p>
            <a:r>
              <a:rPr lang="en-US" dirty="0" smtClean="0"/>
              <a:t>Pueblo</a:t>
            </a:r>
            <a:endParaRPr lang="en-US" dirty="0"/>
          </a:p>
        </p:txBody>
      </p:sp>
      <p:pic>
        <p:nvPicPr>
          <p:cNvPr id="4" name="Content Placeholder 3" descr="Q:\Web Site Files\Social Media\Facebook Images\Sites\Mesa Top Sites\far_view_sites_used 6_18_2013.jpg"/>
          <p:cNvPicPr>
            <a:picLocks noGrp="1"/>
          </p:cNvPicPr>
          <p:nvPr>
            <p:ph idx="1"/>
          </p:nvPr>
        </p:nvPicPr>
        <p:blipFill rotWithShape="1">
          <a:blip r:embed="rId2" cstate="print">
            <a:extLst>
              <a:ext uri="{28A0092B-C50C-407E-A947-70E740481C1C}">
                <a14:useLocalDpi xmlns:a14="http://schemas.microsoft.com/office/drawing/2010/main" val="0"/>
              </a:ext>
            </a:extLst>
          </a:blip>
          <a:srcRect t="37763"/>
          <a:stretch/>
        </p:blipFill>
        <p:spPr bwMode="auto">
          <a:xfrm>
            <a:off x="609600" y="1600200"/>
            <a:ext cx="7543800" cy="4724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831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24744" cy="1143000"/>
          </a:xfrm>
        </p:spPr>
        <p:txBody>
          <a:bodyPr/>
          <a:lstStyle/>
          <a:p>
            <a:r>
              <a:rPr lang="en-US" dirty="0" smtClean="0"/>
              <a:t>Cliff Dwellings</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lvl="0"/>
            <a:r>
              <a:rPr lang="en-US" dirty="0"/>
              <a:t>Around A.D. </a:t>
            </a:r>
            <a:r>
              <a:rPr lang="en-US" dirty="0" smtClean="0"/>
              <a:t>1150 </a:t>
            </a:r>
            <a:r>
              <a:rPr lang="en-US" dirty="0"/>
              <a:t>many people began moving from their homes on the mesa into the cliff alcoves. </a:t>
            </a:r>
          </a:p>
          <a:p>
            <a:pPr lvl="1"/>
            <a:r>
              <a:rPr lang="en-US" dirty="0"/>
              <a:t>They started </a:t>
            </a:r>
            <a:r>
              <a:rPr lang="en-US" dirty="0" smtClean="0"/>
              <a:t>building larger, more complex, densely packed, multistory stone and mortar pueblos.</a:t>
            </a:r>
            <a:endParaRPr lang="en-US" dirty="0"/>
          </a:p>
          <a:p>
            <a:pPr lvl="1"/>
            <a:r>
              <a:rPr lang="en-US" dirty="0"/>
              <a:t>Rooms usually housed two or three people. There were also rooms used for storage. </a:t>
            </a:r>
          </a:p>
          <a:p>
            <a:pPr lvl="0"/>
            <a:r>
              <a:rPr lang="en-US" dirty="0" smtClean="0"/>
              <a:t>The flat-roofed kivas </a:t>
            </a:r>
            <a:r>
              <a:rPr lang="en-US" dirty="0"/>
              <a:t>were built in front of rooms. This created a courtyard, an area for daily routines. </a:t>
            </a:r>
            <a:endParaRPr lang="en-US" dirty="0" smtClean="0"/>
          </a:p>
          <a:p>
            <a:pPr lvl="0"/>
            <a:r>
              <a:rPr lang="en-US" dirty="0" smtClean="0"/>
              <a:t>Pottery also changed from simple designs to complicated black geometric designs painted on white backgrounds. Their pottery had progressed to a point where some researchers consider it to be the “highest artistic expression” of the culture.</a:t>
            </a:r>
            <a:endParaRPr lang="en-US" dirty="0"/>
          </a:p>
        </p:txBody>
      </p:sp>
    </p:spTree>
    <p:extLst>
      <p:ext uri="{BB962C8B-B14F-4D97-AF65-F5344CB8AC3E}">
        <p14:creationId xmlns:p14="http://schemas.microsoft.com/office/powerpoint/2010/main" val="2926315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024744" cy="1143000"/>
          </a:xfrm>
        </p:spPr>
        <p:txBody>
          <a:bodyPr/>
          <a:lstStyle/>
          <a:p>
            <a:r>
              <a:rPr lang="en-US" dirty="0" smtClean="0"/>
              <a:t>Cliff Dwelling</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10736" r="20834" b="19231"/>
          <a:stretch/>
        </p:blipFill>
        <p:spPr bwMode="auto">
          <a:xfrm>
            <a:off x="914400" y="1371600"/>
            <a:ext cx="7086599"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1237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Mesa Verde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Sometime after A.D</a:t>
            </a:r>
            <a:r>
              <a:rPr lang="en-US" dirty="0"/>
              <a:t>. </a:t>
            </a:r>
            <a:r>
              <a:rPr lang="en-US" dirty="0" smtClean="0"/>
              <a:t>1250 </a:t>
            </a:r>
            <a:r>
              <a:rPr lang="en-US" dirty="0"/>
              <a:t>the Ancestral </a:t>
            </a:r>
            <a:r>
              <a:rPr lang="en-US" dirty="0" smtClean="0"/>
              <a:t>Pueblo people </a:t>
            </a:r>
            <a:r>
              <a:rPr lang="en-US" dirty="0"/>
              <a:t>started to leave the Mesa Verde area. </a:t>
            </a:r>
            <a:r>
              <a:rPr lang="en-US" dirty="0" smtClean="0"/>
              <a:t>By A.D. 1300, everyone had moved away, eventually settling along the mesas, rivers, and streams to the south where their descendants live today.</a:t>
            </a:r>
            <a:endParaRPr lang="en-US" dirty="0"/>
          </a:p>
          <a:p>
            <a:pPr lvl="0"/>
            <a:r>
              <a:rPr lang="en-US" dirty="0"/>
              <a:t>No one </a:t>
            </a:r>
            <a:r>
              <a:rPr lang="en-US" dirty="0" smtClean="0"/>
              <a:t>knows exactly why </a:t>
            </a:r>
            <a:r>
              <a:rPr lang="en-US" dirty="0"/>
              <a:t>they left, but some hypotheses include: drought, social or political problems, depletion of natural resources, religious reasons, or a desire for a change.  </a:t>
            </a:r>
          </a:p>
        </p:txBody>
      </p:sp>
    </p:spTree>
    <p:extLst>
      <p:ext uri="{BB962C8B-B14F-4D97-AF65-F5344CB8AC3E}">
        <p14:creationId xmlns:p14="http://schemas.microsoft.com/office/powerpoint/2010/main" val="1561841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1143000"/>
          </a:xfrm>
        </p:spPr>
        <p:txBody>
          <a:bodyPr/>
          <a:lstStyle/>
          <a:p>
            <a:r>
              <a:rPr lang="en-US" dirty="0" smtClean="0"/>
              <a:t>Pottery Shards Easy</a:t>
            </a:r>
            <a:endParaRPr lang="en-US" dirty="0"/>
          </a:p>
        </p:txBody>
      </p:sp>
      <p:sp>
        <p:nvSpPr>
          <p:cNvPr id="4" name="Text Placeholder 3"/>
          <p:cNvSpPr>
            <a:spLocks noGrp="1"/>
          </p:cNvSpPr>
          <p:nvPr>
            <p:ph type="body" idx="1"/>
          </p:nvPr>
        </p:nvSpPr>
        <p:spPr>
          <a:xfrm>
            <a:off x="762000" y="1447800"/>
            <a:ext cx="3057148" cy="639762"/>
          </a:xfrm>
        </p:spPr>
        <p:txBody>
          <a:bodyPr/>
          <a:lstStyle/>
          <a:p>
            <a:r>
              <a:rPr lang="en-US" dirty="0" smtClean="0"/>
              <a:t>Shard 1</a:t>
            </a:r>
            <a:endParaRPr lang="en-US" dirty="0"/>
          </a:p>
        </p:txBody>
      </p:sp>
      <p:sp>
        <p:nvSpPr>
          <p:cNvPr id="6" name="Text Placeholder 5"/>
          <p:cNvSpPr>
            <a:spLocks noGrp="1"/>
          </p:cNvSpPr>
          <p:nvPr>
            <p:ph type="body" sz="quarter" idx="3"/>
          </p:nvPr>
        </p:nvSpPr>
        <p:spPr>
          <a:xfrm>
            <a:off x="876519" y="4038600"/>
            <a:ext cx="3055717" cy="639762"/>
          </a:xfrm>
        </p:spPr>
        <p:txBody>
          <a:bodyPr/>
          <a:lstStyle/>
          <a:p>
            <a:r>
              <a:rPr lang="en-US" dirty="0" smtClean="0"/>
              <a:t>Shard 2</a:t>
            </a:r>
            <a:endParaRPr lang="en-US" dirty="0"/>
          </a:p>
        </p:txBody>
      </p:sp>
      <p:pic>
        <p:nvPicPr>
          <p:cNvPr id="10" name="Content Placeholder 9"/>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13816" r="44290" b="46518"/>
          <a:stretch/>
        </p:blipFill>
        <p:spPr>
          <a:xfrm>
            <a:off x="2819400" y="3810000"/>
            <a:ext cx="2743200" cy="2626466"/>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2209800"/>
            <a:ext cx="6340475"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513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24744" cy="1143000"/>
          </a:xfrm>
        </p:spPr>
        <p:txBody>
          <a:bodyPr/>
          <a:lstStyle/>
          <a:p>
            <a:r>
              <a:rPr lang="en-US" dirty="0" smtClean="0"/>
              <a:t>Pottery Shards Hard</a:t>
            </a:r>
            <a:endParaRPr lang="en-US" dirty="0"/>
          </a:p>
        </p:txBody>
      </p:sp>
      <p:sp>
        <p:nvSpPr>
          <p:cNvPr id="3" name="Text Placeholder 2"/>
          <p:cNvSpPr>
            <a:spLocks noGrp="1"/>
          </p:cNvSpPr>
          <p:nvPr>
            <p:ph type="body" idx="1"/>
          </p:nvPr>
        </p:nvSpPr>
        <p:spPr/>
        <p:txBody>
          <a:bodyPr/>
          <a:lstStyle/>
          <a:p>
            <a:r>
              <a:rPr lang="en-US" dirty="0" smtClean="0"/>
              <a:t>Shard 1</a:t>
            </a:r>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760" t="24053" r="11865" b="3863"/>
          <a:stretch/>
        </p:blipFill>
        <p:spPr>
          <a:xfrm>
            <a:off x="773118" y="3124201"/>
            <a:ext cx="3282048" cy="2451652"/>
          </a:xfrm>
        </p:spPr>
      </p:pic>
      <p:sp>
        <p:nvSpPr>
          <p:cNvPr id="5" name="Text Placeholder 4"/>
          <p:cNvSpPr>
            <a:spLocks noGrp="1"/>
          </p:cNvSpPr>
          <p:nvPr>
            <p:ph type="body" sz="quarter" idx="3"/>
          </p:nvPr>
        </p:nvSpPr>
        <p:spPr/>
        <p:txBody>
          <a:bodyPr/>
          <a:lstStyle/>
          <a:p>
            <a:r>
              <a:rPr lang="en-US" dirty="0" smtClean="0"/>
              <a:t>Shard 2</a:t>
            </a:r>
            <a:endParaRPr lang="en-US" dirty="0"/>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6875" t="6224" r="9124" b="10839"/>
          <a:stretch/>
        </p:blipFill>
        <p:spPr>
          <a:xfrm>
            <a:off x="4419600" y="3048000"/>
            <a:ext cx="3910411" cy="2895600"/>
          </a:xfrm>
        </p:spPr>
      </p:pic>
    </p:spTree>
    <p:extLst>
      <p:ext uri="{BB962C8B-B14F-4D97-AF65-F5344CB8AC3E}">
        <p14:creationId xmlns:p14="http://schemas.microsoft.com/office/powerpoint/2010/main" val="322788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1143000"/>
          </a:xfrm>
        </p:spPr>
        <p:txBody>
          <a:bodyPr/>
          <a:lstStyle/>
          <a:p>
            <a:r>
              <a:rPr lang="en-US" dirty="0" smtClean="0"/>
              <a:t>Pottery Shards Challenging</a:t>
            </a:r>
            <a:endParaRPr lang="en-US" dirty="0"/>
          </a:p>
        </p:txBody>
      </p:sp>
      <p:sp>
        <p:nvSpPr>
          <p:cNvPr id="3" name="Text Placeholder 2"/>
          <p:cNvSpPr>
            <a:spLocks noGrp="1"/>
          </p:cNvSpPr>
          <p:nvPr>
            <p:ph type="body" idx="1"/>
          </p:nvPr>
        </p:nvSpPr>
        <p:spPr/>
        <p:txBody>
          <a:bodyPr/>
          <a:lstStyle/>
          <a:p>
            <a:r>
              <a:rPr lang="en-US" dirty="0" smtClean="0"/>
              <a:t>Shard 1</a:t>
            </a:r>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190" t="7776" r="21166" b="14326"/>
          <a:stretch/>
        </p:blipFill>
        <p:spPr>
          <a:xfrm>
            <a:off x="609600" y="2971800"/>
            <a:ext cx="3127513" cy="3343781"/>
          </a:xfrm>
        </p:spPr>
      </p:pic>
      <p:sp>
        <p:nvSpPr>
          <p:cNvPr id="5" name="Text Placeholder 4"/>
          <p:cNvSpPr>
            <a:spLocks noGrp="1"/>
          </p:cNvSpPr>
          <p:nvPr>
            <p:ph type="body" sz="quarter" idx="3"/>
          </p:nvPr>
        </p:nvSpPr>
        <p:spPr/>
        <p:txBody>
          <a:bodyPr/>
          <a:lstStyle/>
          <a:p>
            <a:r>
              <a:rPr lang="en-US" dirty="0" smtClean="0"/>
              <a:t>Shard 2</a:t>
            </a:r>
            <a:endParaRPr lang="en-US" dirty="0"/>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422" t="5838" r="2729"/>
          <a:stretch/>
        </p:blipFill>
        <p:spPr>
          <a:xfrm>
            <a:off x="4267200" y="3048000"/>
            <a:ext cx="4175442" cy="3210423"/>
          </a:xfrm>
        </p:spPr>
      </p:pic>
    </p:spTree>
    <p:extLst>
      <p:ext uri="{BB962C8B-B14F-4D97-AF65-F5344CB8AC3E}">
        <p14:creationId xmlns:p14="http://schemas.microsoft.com/office/powerpoint/2010/main" val="336821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Mesa Verde the Living Park</a:t>
            </a:r>
          </a:p>
        </p:txBody>
      </p:sp>
      <p:sp>
        <p:nvSpPr>
          <p:cNvPr id="3" name="Content Placeholder 2"/>
          <p:cNvSpPr>
            <a:spLocks noGrp="1"/>
          </p:cNvSpPr>
          <p:nvPr>
            <p:ph idx="1"/>
          </p:nvPr>
        </p:nvSpPr>
        <p:spPr/>
        <p:txBody>
          <a:bodyPr>
            <a:normAutofit fontScale="92500" lnSpcReduction="20000"/>
          </a:bodyPr>
          <a:lstStyle/>
          <a:p>
            <a:r>
              <a:rPr lang="en-US" dirty="0" smtClean="0">
                <a:effectLst/>
              </a:rPr>
              <a:t>“Mesa Verde ceramic artists …had a vast and fascinating repertoire of abstract geometric designs. There were bands of parallel rings, spirals, scrolls, interlocking curlicues, triangular mazes, elbows that folded in on themselves, </a:t>
            </a:r>
            <a:r>
              <a:rPr lang="en-US" dirty="0" err="1" smtClean="0">
                <a:effectLst/>
              </a:rPr>
              <a:t>stairstep</a:t>
            </a:r>
            <a:r>
              <a:rPr lang="en-US" dirty="0" smtClean="0">
                <a:effectLst/>
              </a:rPr>
              <a:t>-like ziggurats, lightning-like slashes, and checkerboards. Some of the same figures appear on rock walls as petroglyphs. Designers today see an obsession with symmetry and the tension of tight, parallel lines.”</a:t>
            </a:r>
          </a:p>
        </p:txBody>
      </p:sp>
    </p:spTree>
    <p:extLst>
      <p:ext uri="{BB962C8B-B14F-4D97-AF65-F5344CB8AC3E}">
        <p14:creationId xmlns:p14="http://schemas.microsoft.com/office/powerpoint/2010/main" val="2515491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24744" cy="1143000"/>
          </a:xfrm>
        </p:spPr>
        <p:txBody>
          <a:bodyPr/>
          <a:lstStyle/>
          <a:p>
            <a:r>
              <a:rPr lang="en-US" dirty="0" smtClean="0"/>
              <a:t>Key Words</a:t>
            </a:r>
            <a:endParaRPr lang="en-US" dirty="0"/>
          </a:p>
        </p:txBody>
      </p:sp>
      <p:sp>
        <p:nvSpPr>
          <p:cNvPr id="3" name="Content Placeholder 2"/>
          <p:cNvSpPr>
            <a:spLocks noGrp="1"/>
          </p:cNvSpPr>
          <p:nvPr>
            <p:ph idx="1"/>
          </p:nvPr>
        </p:nvSpPr>
        <p:spPr/>
        <p:txBody>
          <a:bodyPr/>
          <a:lstStyle/>
          <a:p>
            <a:r>
              <a:rPr lang="en-US" b="1" dirty="0" smtClean="0">
                <a:effectLst/>
              </a:rPr>
              <a:t>Geometric Designs  </a:t>
            </a:r>
          </a:p>
          <a:p>
            <a:endParaRPr lang="en-US" b="1" dirty="0" smtClean="0">
              <a:effectLst/>
            </a:endParaRPr>
          </a:p>
          <a:p>
            <a:endParaRPr lang="en-US" b="1" dirty="0" smtClean="0">
              <a:effectLst/>
            </a:endParaRPr>
          </a:p>
          <a:p>
            <a:r>
              <a:rPr lang="en-US" b="1" dirty="0" smtClean="0">
                <a:effectLst/>
              </a:rPr>
              <a:t>Parallel Lines </a:t>
            </a:r>
          </a:p>
          <a:p>
            <a:endParaRPr lang="en-US" b="1" dirty="0"/>
          </a:p>
          <a:p>
            <a:endParaRPr lang="en-US" b="1" dirty="0" smtClean="0">
              <a:effectLst/>
            </a:endParaRPr>
          </a:p>
          <a:p>
            <a:r>
              <a:rPr lang="en-US" b="1" dirty="0" smtClean="0">
                <a:effectLst/>
              </a:rPr>
              <a:t>Symmetry </a:t>
            </a:r>
            <a:endParaRPr lang="en-US" dirty="0" smtClean="0">
              <a:effectLst/>
            </a:endParaRPr>
          </a:p>
          <a:p>
            <a:endParaRPr lang="en-US" dirty="0"/>
          </a:p>
        </p:txBody>
      </p:sp>
    </p:spTree>
    <p:extLst>
      <p:ext uri="{BB962C8B-B14F-4D97-AF65-F5344CB8AC3E}">
        <p14:creationId xmlns:p14="http://schemas.microsoft.com/office/powerpoint/2010/main" val="112284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Own</a:t>
            </a:r>
            <a:endParaRPr lang="en-US" dirty="0"/>
          </a:p>
        </p:txBody>
      </p:sp>
      <p:sp>
        <p:nvSpPr>
          <p:cNvPr id="3" name="Content Placeholder 2"/>
          <p:cNvSpPr>
            <a:spLocks noGrp="1"/>
          </p:cNvSpPr>
          <p:nvPr>
            <p:ph idx="1"/>
          </p:nvPr>
        </p:nvSpPr>
        <p:spPr/>
        <p:txBody>
          <a:bodyPr/>
          <a:lstStyle/>
          <a:p>
            <a:pPr lvl="0"/>
            <a:r>
              <a:rPr lang="en-US" dirty="0" smtClean="0">
                <a:effectLst/>
              </a:rPr>
              <a:t>What does this pottery look like? Do a quick sketch on your </a:t>
            </a:r>
            <a:r>
              <a:rPr lang="en-US" dirty="0" smtClean="0"/>
              <a:t>worksheet </a:t>
            </a:r>
            <a:r>
              <a:rPr lang="en-US" dirty="0" smtClean="0">
                <a:effectLst/>
              </a:rPr>
              <a:t>of </a:t>
            </a:r>
            <a:r>
              <a:rPr lang="en-US" dirty="0" smtClean="0">
                <a:effectLst/>
              </a:rPr>
              <a:t>what </a:t>
            </a:r>
            <a:r>
              <a:rPr lang="en-US" dirty="0"/>
              <a:t/>
            </a:r>
            <a:br>
              <a:rPr lang="en-US" dirty="0"/>
            </a:br>
            <a:r>
              <a:rPr lang="en-US" dirty="0" smtClean="0">
                <a:effectLst/>
              </a:rPr>
              <a:t>a </a:t>
            </a:r>
            <a:r>
              <a:rPr lang="en-US" dirty="0" smtClean="0">
                <a:effectLst/>
              </a:rPr>
              <a:t>bowl might look like based on just the information we read (no looking at anyone else’s work!) </a:t>
            </a:r>
          </a:p>
          <a:p>
            <a:endParaRPr lang="en-US" dirty="0"/>
          </a:p>
        </p:txBody>
      </p:sp>
    </p:spTree>
    <p:extLst>
      <p:ext uri="{BB962C8B-B14F-4D97-AF65-F5344CB8AC3E}">
        <p14:creationId xmlns:p14="http://schemas.microsoft.com/office/powerpoint/2010/main" val="1277473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Q:\Web Site Files\Web Files\New CMS Files\a_CMS Working Files\pdf and indesign\Ancestral_Puebloans Folder\Links\pot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37613"/>
            <a:ext cx="3870960" cy="16531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Q:\Web Site Files\Web Files\New CMS Files\a_CMS Working Files\Images\far view ep_potter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30" r="11739" b="30093"/>
          <a:stretch/>
        </p:blipFill>
        <p:spPr bwMode="auto">
          <a:xfrm>
            <a:off x="6440555" y="76200"/>
            <a:ext cx="2703445" cy="21137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062" y="-29817"/>
            <a:ext cx="8229600" cy="1143000"/>
          </a:xfrm>
        </p:spPr>
        <p:txBody>
          <a:bodyPr/>
          <a:lstStyle/>
          <a:p>
            <a:pPr algn="l"/>
            <a:r>
              <a:rPr lang="en-US" dirty="0" smtClean="0"/>
              <a:t>Examples of Pottery</a:t>
            </a:r>
            <a:endParaRPr lang="en-US" dirty="0"/>
          </a:p>
        </p:txBody>
      </p:sp>
      <p:sp>
        <p:nvSpPr>
          <p:cNvPr id="3" name="Content Placeholder 2"/>
          <p:cNvSpPr>
            <a:spLocks noGrp="1"/>
          </p:cNvSpPr>
          <p:nvPr>
            <p:ph idx="1"/>
          </p:nvPr>
        </p:nvSpPr>
        <p:spPr>
          <a:xfrm>
            <a:off x="1021586" y="2055511"/>
            <a:ext cx="6777317" cy="3508977"/>
          </a:xfrm>
        </p:spPr>
        <p:txBody>
          <a:bodyPr/>
          <a:lstStyle/>
          <a:p>
            <a:endParaRPr lang="en-US" dirty="0" smtClean="0"/>
          </a:p>
          <a:p>
            <a:r>
              <a:rPr lang="en-US" dirty="0" smtClean="0"/>
              <a:t>Is your drawing close to these examples?</a:t>
            </a:r>
          </a:p>
          <a:p>
            <a:r>
              <a:rPr lang="en-US" dirty="0" smtClean="0"/>
              <a:t>What are some similarities</a:t>
            </a:r>
            <a:r>
              <a:rPr lang="en-US" dirty="0"/>
              <a:t> </a:t>
            </a:r>
            <a:r>
              <a:rPr lang="en-US" dirty="0" smtClean="0"/>
              <a:t>or differences? </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62" y="3429000"/>
            <a:ext cx="298509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6" cstate="print">
            <a:extLst>
              <a:ext uri="{28A0092B-C50C-407E-A947-70E740481C1C}">
                <a14:useLocalDpi xmlns:a14="http://schemas.microsoft.com/office/drawing/2010/main" val="0"/>
              </a:ext>
            </a:extLst>
          </a:blip>
          <a:srcRect r="17308"/>
          <a:stretch/>
        </p:blipFill>
        <p:spPr bwMode="auto">
          <a:xfrm rot="5400000">
            <a:off x="6330479" y="3898582"/>
            <a:ext cx="2577465" cy="233743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cstate="print">
            <a:extLst>
              <a:ext uri="{28A0092B-C50C-407E-A947-70E740481C1C}">
                <a14:useLocalDpi xmlns:a14="http://schemas.microsoft.com/office/drawing/2010/main" val="0"/>
              </a:ext>
            </a:extLst>
          </a:blip>
          <a:srcRect l="11648"/>
          <a:stretch/>
        </p:blipFill>
        <p:spPr bwMode="auto">
          <a:xfrm>
            <a:off x="3124200" y="3810000"/>
            <a:ext cx="2962275" cy="251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8864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lstStyle/>
          <a:p>
            <a:r>
              <a:rPr lang="en-US" dirty="0" err="1" smtClean="0"/>
              <a:t>Pithouse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Around A.D. 550 the first Ancestral </a:t>
            </a:r>
            <a:r>
              <a:rPr lang="en-US" dirty="0" smtClean="0"/>
              <a:t>Pueblo people </a:t>
            </a:r>
            <a:r>
              <a:rPr lang="en-US" dirty="0"/>
              <a:t>settled in the Mesa Verde area. They are known as </a:t>
            </a:r>
            <a:r>
              <a:rPr lang="en-US" dirty="0" err="1"/>
              <a:t>Basketmakers</a:t>
            </a:r>
            <a:r>
              <a:rPr lang="en-US" dirty="0"/>
              <a:t> for their skill in crafting baskets. </a:t>
            </a:r>
          </a:p>
          <a:p>
            <a:pPr lvl="0"/>
            <a:r>
              <a:rPr lang="en-US" dirty="0"/>
              <a:t>Instead of being </a:t>
            </a:r>
            <a:r>
              <a:rPr lang="en-US" dirty="0" smtClean="0"/>
              <a:t>nomadic, </a:t>
            </a:r>
            <a:r>
              <a:rPr lang="en-US" dirty="0"/>
              <a:t>the </a:t>
            </a:r>
            <a:r>
              <a:rPr lang="en-US" dirty="0" err="1"/>
              <a:t>Basketmakers</a:t>
            </a:r>
            <a:r>
              <a:rPr lang="en-US" dirty="0"/>
              <a:t> started </a:t>
            </a:r>
            <a:r>
              <a:rPr lang="en-US" dirty="0" smtClean="0"/>
              <a:t>farming and building permanent structures called </a:t>
            </a:r>
            <a:r>
              <a:rPr lang="en-US" dirty="0" err="1" smtClean="0"/>
              <a:t>pithouses</a:t>
            </a:r>
            <a:r>
              <a:rPr lang="en-US" dirty="0" smtClean="0"/>
              <a:t>.</a:t>
            </a:r>
          </a:p>
          <a:p>
            <a:pPr lvl="0"/>
            <a:r>
              <a:rPr lang="en-US" dirty="0" smtClean="0"/>
              <a:t>They began making pottery and acquired the bow and </a:t>
            </a:r>
            <a:r>
              <a:rPr lang="en-US" dirty="0" smtClean="0"/>
              <a:t>arrow.</a:t>
            </a:r>
            <a:endParaRPr lang="en-US" dirty="0" smtClean="0"/>
          </a:p>
          <a:p>
            <a:pPr lvl="0"/>
            <a:r>
              <a:rPr lang="en-US" dirty="0" smtClean="0"/>
              <a:t>Their </a:t>
            </a:r>
            <a:r>
              <a:rPr lang="en-US" dirty="0"/>
              <a:t>food included corn, beans, squash, nuts, fruits, rabbit, deer and turkey.</a:t>
            </a:r>
          </a:p>
        </p:txBody>
      </p:sp>
    </p:spTree>
    <p:extLst>
      <p:ext uri="{BB962C8B-B14F-4D97-AF65-F5344CB8AC3E}">
        <p14:creationId xmlns:p14="http://schemas.microsoft.com/office/powerpoint/2010/main" val="2112384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24744" cy="1143000"/>
          </a:xfrm>
        </p:spPr>
        <p:txBody>
          <a:bodyPr/>
          <a:lstStyle/>
          <a:p>
            <a:r>
              <a:rPr lang="en-US" dirty="0" err="1" smtClean="0"/>
              <a:t>Pithouse</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b="24359"/>
          <a:stretch/>
        </p:blipFill>
        <p:spPr bwMode="auto">
          <a:xfrm rot="10800000">
            <a:off x="457200" y="1828800"/>
            <a:ext cx="81534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1481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024744" cy="1143000"/>
          </a:xfrm>
        </p:spPr>
        <p:txBody>
          <a:bodyPr/>
          <a:lstStyle/>
          <a:p>
            <a:r>
              <a:rPr lang="en-US" dirty="0" smtClean="0"/>
              <a:t>Pueblos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dirty="0"/>
              <a:t>Around A.D. 750 the buildings started to evolve with population expansion. </a:t>
            </a:r>
          </a:p>
          <a:p>
            <a:pPr lvl="1"/>
            <a:r>
              <a:rPr lang="en-US" dirty="0"/>
              <a:t>Along with </a:t>
            </a:r>
            <a:r>
              <a:rPr lang="en-US" dirty="0" err="1" smtClean="0"/>
              <a:t>pithouses</a:t>
            </a:r>
            <a:r>
              <a:rPr lang="en-US" dirty="0" smtClean="0"/>
              <a:t>, </a:t>
            </a:r>
            <a:r>
              <a:rPr lang="en-US" dirty="0"/>
              <a:t>the Ancestral </a:t>
            </a:r>
            <a:r>
              <a:rPr lang="en-US" dirty="0" smtClean="0"/>
              <a:t>Pueblo people </a:t>
            </a:r>
            <a:r>
              <a:rPr lang="en-US" dirty="0"/>
              <a:t>created structures above ground using poles and mud. These new structures </a:t>
            </a:r>
            <a:r>
              <a:rPr lang="en-US" dirty="0" smtClean="0"/>
              <a:t>were </a:t>
            </a:r>
            <a:r>
              <a:rPr lang="en-US" dirty="0"/>
              <a:t>placed side by side in curving rows to create villages. </a:t>
            </a:r>
            <a:endParaRPr lang="en-US" dirty="0" smtClean="0"/>
          </a:p>
          <a:p>
            <a:pPr lvl="1"/>
            <a:r>
              <a:rPr lang="en-US" dirty="0" smtClean="0"/>
              <a:t>Masonry structures, using sandstone blocks, were developed by A.D. 1000. This skill allowed </a:t>
            </a:r>
            <a:r>
              <a:rPr lang="en-US" dirty="0" smtClean="0"/>
              <a:t>multi-story </a:t>
            </a:r>
            <a:r>
              <a:rPr lang="en-US" dirty="0" smtClean="0"/>
              <a:t>housing </a:t>
            </a:r>
            <a:r>
              <a:rPr lang="en-US" dirty="0" smtClean="0"/>
              <a:t>units.</a:t>
            </a:r>
            <a:endParaRPr lang="en-US" dirty="0" smtClean="0"/>
          </a:p>
          <a:p>
            <a:pPr lvl="1"/>
            <a:r>
              <a:rPr lang="en-US" dirty="0" err="1" smtClean="0"/>
              <a:t>Pithouses</a:t>
            </a:r>
            <a:r>
              <a:rPr lang="en-US" dirty="0" smtClean="0"/>
              <a:t> began evolving into kivas. These new underground rooms became a ceremonial site, meeting space, and occasional winter residence.</a:t>
            </a:r>
            <a:endParaRPr lang="en-US" dirty="0"/>
          </a:p>
          <a:p>
            <a:endParaRPr lang="en-US" dirty="0"/>
          </a:p>
        </p:txBody>
      </p:sp>
    </p:spTree>
    <p:extLst>
      <p:ext uri="{BB962C8B-B14F-4D97-AF65-F5344CB8AC3E}">
        <p14:creationId xmlns:p14="http://schemas.microsoft.com/office/powerpoint/2010/main" val="358925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lvl="0"/>
            <a:r>
              <a:rPr lang="en-US" dirty="0" smtClean="0"/>
              <a:t>The use of pottery increased as they created may different types such as ladles, mugs, bowls, lidded jars, and canteens. Many were painted with organic or mineral based paint using brushes made from yucca.</a:t>
            </a:r>
            <a:endParaRPr lang="en-US" dirty="0"/>
          </a:p>
        </p:txBody>
      </p:sp>
    </p:spTree>
    <p:extLst>
      <p:ext uri="{BB962C8B-B14F-4D97-AF65-F5344CB8AC3E}">
        <p14:creationId xmlns:p14="http://schemas.microsoft.com/office/powerpoint/2010/main" val="3898845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753</TotalTime>
  <Words>763</Words>
  <Application>Microsoft Office PowerPoint</Application>
  <PresentationFormat>On-screen Show (4:3)</PresentationFormat>
  <Paragraphs>65</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The Geometric Artistry of Mesa Verde Pottery</vt:lpstr>
      <vt:lpstr>Mesa Verde the Living Park</vt:lpstr>
      <vt:lpstr>Key Words</vt:lpstr>
      <vt:lpstr>On Your Own</vt:lpstr>
      <vt:lpstr>Examples of Pottery</vt:lpstr>
      <vt:lpstr>Pithouse</vt:lpstr>
      <vt:lpstr>Pithouse</vt:lpstr>
      <vt:lpstr>Pueblos</vt:lpstr>
      <vt:lpstr>PowerPoint Presentation</vt:lpstr>
      <vt:lpstr>Pueblo</vt:lpstr>
      <vt:lpstr>Cliff Dwellings</vt:lpstr>
      <vt:lpstr>Cliff Dwelling</vt:lpstr>
      <vt:lpstr>Leaving Mesa Verde</vt:lpstr>
      <vt:lpstr>Pottery Shards Easy</vt:lpstr>
      <vt:lpstr>Pottery Shards Hard</vt:lpstr>
      <vt:lpstr>Pottery Shards Challenging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Mesa Verde Pottery</dc:title>
  <dc:creator>Administrator</dc:creator>
  <cp:lastModifiedBy>Groves, Sandy L.</cp:lastModifiedBy>
  <cp:revision>35</cp:revision>
  <cp:lastPrinted>2013-07-12T17:54:12Z</cp:lastPrinted>
  <dcterms:created xsi:type="dcterms:W3CDTF">2013-06-14T17:18:26Z</dcterms:created>
  <dcterms:modified xsi:type="dcterms:W3CDTF">2013-08-04T18:55:16Z</dcterms:modified>
</cp:coreProperties>
</file>