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5" d="100"/>
          <a:sy n="75" d="100"/>
        </p:scale>
        <p:origin x="54" y="1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12/18/2017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12/18/2017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12/18/2017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12/18/2017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12/18/2017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12/18/2017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12/18/2017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12/18/2017</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12/18/2017</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cience.nature.nps.gov/im/units/swan/assets/docs/reports/inventories/BennettL_2005_KEFJ_WQInventory_050420.pdf" TargetMode="External"/><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waterontheweb.org/UNDER/waterquality/turbidity.html" TargetMode="External"/><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youtu.be/6dFbuaz130c" TargetMode="External"/><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kayak with blue water and mountains" title="Slide 1 background"/>
          <p:cNvPicPr>
            <a:picLocks noChangeAspect="1"/>
          </p:cNvPicPr>
          <p:nvPr/>
        </p:nvPicPr>
        <p:blipFill rotWithShape="1">
          <a:blip r:embed="rId2">
            <a:extLst>
              <a:ext uri="{28A0092B-C50C-407E-A947-70E740481C1C}">
                <a14:useLocalDpi xmlns:a14="http://schemas.microsoft.com/office/drawing/2010/main" val="0"/>
              </a:ext>
            </a:extLst>
          </a:blip>
          <a:srcRect l="1914" t="9950" r="253" b="4474"/>
          <a:stretch/>
        </p:blipFill>
        <p:spPr>
          <a:xfrm>
            <a:off x="0" y="0"/>
            <a:ext cx="12192000" cy="7096540"/>
          </a:xfrm>
          <a:prstGeom prst="rect">
            <a:avLst/>
          </a:prstGeom>
        </p:spPr>
      </p:pic>
      <p:sp>
        <p:nvSpPr>
          <p:cNvPr id="2" name="Title 1"/>
          <p:cNvSpPr>
            <a:spLocks noGrp="1"/>
          </p:cNvSpPr>
          <p:nvPr>
            <p:ph type="ctrTitle"/>
          </p:nvPr>
        </p:nvSpPr>
        <p:spPr>
          <a:xfrm>
            <a:off x="478697" y="2994992"/>
            <a:ext cx="8148469" cy="881284"/>
          </a:xfrm>
        </p:spPr>
        <p:txBody>
          <a:bodyPr/>
          <a:lstStyle/>
          <a:p>
            <a:r>
              <a:rPr lang="en-US" dirty="0" smtClean="0">
                <a:solidFill>
                  <a:schemeClr val="accent4">
                    <a:lumMod val="60000"/>
                    <a:lumOff val="40000"/>
                  </a:schemeClr>
                </a:solidFill>
                <a:latin typeface="NPSRawlinsonOT" panose="02000505070000020003" pitchFamily="50" charset="0"/>
              </a:rPr>
              <a:t>Water</a:t>
            </a:r>
            <a:r>
              <a:rPr lang="en-US" dirty="0" smtClean="0">
                <a:solidFill>
                  <a:schemeClr val="accent4">
                    <a:lumMod val="60000"/>
                    <a:lumOff val="40000"/>
                  </a:schemeClr>
                </a:solidFill>
                <a:effectLst>
                  <a:outerShdw blurRad="38100" dist="38100" dir="2700000" algn="tl">
                    <a:srgbClr val="000000">
                      <a:alpha val="43137"/>
                    </a:srgbClr>
                  </a:outerShdw>
                </a:effectLst>
                <a:latin typeface="NPSRawlinsonOT" panose="02000505070000020003" pitchFamily="50" charset="0"/>
              </a:rPr>
              <a:t> Quality and You!</a:t>
            </a:r>
            <a:endParaRPr lang="en-US" dirty="0">
              <a:solidFill>
                <a:schemeClr val="accent4">
                  <a:lumMod val="60000"/>
                  <a:lumOff val="40000"/>
                </a:schemeClr>
              </a:solidFill>
              <a:effectLst>
                <a:outerShdw blurRad="38100" dist="38100" dir="2700000" algn="tl">
                  <a:srgbClr val="000000">
                    <a:alpha val="43137"/>
                  </a:srgbClr>
                </a:outerShdw>
              </a:effectLst>
              <a:latin typeface="NPSRawlinsonOT" panose="02000505070000020003" pitchFamily="50" charset="0"/>
            </a:endParaRPr>
          </a:p>
        </p:txBody>
      </p:sp>
      <p:sp>
        <p:nvSpPr>
          <p:cNvPr id="3" name="Subtitle 2"/>
          <p:cNvSpPr>
            <a:spLocks noGrp="1"/>
          </p:cNvSpPr>
          <p:nvPr>
            <p:ph type="subTitle" idx="1"/>
          </p:nvPr>
        </p:nvSpPr>
        <p:spPr>
          <a:xfrm>
            <a:off x="597967" y="5015754"/>
            <a:ext cx="4769164" cy="942153"/>
          </a:xfrm>
        </p:spPr>
        <p:txBody>
          <a:bodyPr>
            <a:noAutofit/>
          </a:bodyPr>
          <a:lstStyle/>
          <a:p>
            <a:r>
              <a:rPr lang="en-US" dirty="0" smtClean="0">
                <a:latin typeface="Frutiger LT Std 55 Roman" panose="020B0602020204020204" pitchFamily="34" charset="0"/>
              </a:rPr>
              <a:t>A closer look at the importance of a stable environment, water quality, and the ability of organisms to adapt.</a:t>
            </a:r>
            <a:endParaRPr lang="en-US" dirty="0">
              <a:latin typeface="Frutiger LT Std 55 Roman" panose="020B0602020204020204" pitchFamily="34" charset="0"/>
            </a:endParaRPr>
          </a:p>
        </p:txBody>
      </p:sp>
      <p:pic>
        <p:nvPicPr>
          <p:cNvPr id="5" name="Picture 4" descr="NPS arrowhead" title="Slide 1 lab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863" y="337522"/>
            <a:ext cx="783453" cy="1020417"/>
          </a:xfrm>
          <a:prstGeom prst="rect">
            <a:avLst/>
          </a:prstGeom>
        </p:spPr>
      </p:pic>
      <p:sp>
        <p:nvSpPr>
          <p:cNvPr id="6" name="TextBox 5"/>
          <p:cNvSpPr txBox="1"/>
          <p:nvPr/>
        </p:nvSpPr>
        <p:spPr>
          <a:xfrm>
            <a:off x="7924800" y="463011"/>
            <a:ext cx="4426226" cy="769441"/>
          </a:xfrm>
          <a:prstGeom prst="rect">
            <a:avLst/>
          </a:prstGeom>
          <a:noFill/>
        </p:spPr>
        <p:txBody>
          <a:bodyPr wrap="square" rtlCol="0">
            <a:spAutoFit/>
          </a:bodyPr>
          <a:lstStyle/>
          <a:p>
            <a:r>
              <a:rPr lang="en-US" sz="1100" dirty="0" smtClean="0">
                <a:solidFill>
                  <a:schemeClr val="bg1"/>
                </a:solidFill>
                <a:latin typeface="Frutiger LT Std 55 Roman" panose="020B0602020204020204" pitchFamily="34" charset="0"/>
              </a:rPr>
              <a:t>Lake Clark National Park and Preserve</a:t>
            </a:r>
          </a:p>
          <a:p>
            <a:endParaRPr lang="en-US" sz="1100" dirty="0">
              <a:solidFill>
                <a:schemeClr val="bg1"/>
              </a:solidFill>
              <a:latin typeface="Frutiger LT Std 55 Roman" panose="020B0602020204020204" pitchFamily="34" charset="0"/>
            </a:endParaRPr>
          </a:p>
          <a:p>
            <a:r>
              <a:rPr lang="en-US" sz="1100" dirty="0" smtClean="0">
                <a:solidFill>
                  <a:schemeClr val="bg1"/>
                </a:solidFill>
                <a:latin typeface="Frutiger LT Std 55 Roman" panose="020B0602020204020204" pitchFamily="34" charset="0"/>
              </a:rPr>
              <a:t>National Park Service</a:t>
            </a:r>
            <a:br>
              <a:rPr lang="en-US" sz="1100" dirty="0" smtClean="0">
                <a:solidFill>
                  <a:schemeClr val="bg1"/>
                </a:solidFill>
                <a:latin typeface="Frutiger LT Std 55 Roman" panose="020B0602020204020204" pitchFamily="34" charset="0"/>
              </a:rPr>
            </a:br>
            <a:r>
              <a:rPr lang="en-US" sz="1100" dirty="0" smtClean="0">
                <a:solidFill>
                  <a:schemeClr val="bg1"/>
                </a:solidFill>
                <a:latin typeface="Frutiger LT Std 55 Roman" panose="020B0602020204020204" pitchFamily="34" charset="0"/>
              </a:rPr>
              <a:t>U.S. Department of Interior</a:t>
            </a:r>
            <a:endParaRPr lang="en-US" sz="1100" dirty="0">
              <a:solidFill>
                <a:schemeClr val="bg1"/>
              </a:solidFill>
              <a:latin typeface="Frutiger LT Std 55 Roman" panose="020B0602020204020204" pitchFamily="34" charset="0"/>
            </a:endParaRPr>
          </a:p>
        </p:txBody>
      </p:sp>
    </p:spTree>
    <p:extLst>
      <p:ext uri="{BB962C8B-B14F-4D97-AF65-F5344CB8AC3E}">
        <p14:creationId xmlns:p14="http://schemas.microsoft.com/office/powerpoint/2010/main" val="1931548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utiger LT Std 55 Roman" panose="020B0602020204020204" pitchFamily="34" charset="0"/>
              </a:rPr>
              <a:t>Dissolved Oxygen</a:t>
            </a:r>
            <a:endParaRPr lang="en-US" dirty="0">
              <a:latin typeface="Frutiger LT Std 55 Roman" panose="020B0602020204020204" pitchFamily="34" charset="0"/>
            </a:endParaRPr>
          </a:p>
        </p:txBody>
      </p:sp>
      <p:sp>
        <p:nvSpPr>
          <p:cNvPr id="3" name="Content Placeholder 2"/>
          <p:cNvSpPr>
            <a:spLocks noGrp="1"/>
          </p:cNvSpPr>
          <p:nvPr>
            <p:ph sz="half" idx="1"/>
          </p:nvPr>
        </p:nvSpPr>
        <p:spPr/>
        <p:txBody>
          <a:bodyPr>
            <a:normAutofit lnSpcReduction="10000"/>
          </a:bodyPr>
          <a:lstStyle/>
          <a:p>
            <a:endParaRPr lang="en-US" sz="1700" dirty="0">
              <a:latin typeface="NPSRawlinsonOT" panose="02000505070000020003" pitchFamily="50" charset="0"/>
            </a:endParaRPr>
          </a:p>
          <a:p>
            <a:endParaRPr lang="en-US" dirty="0">
              <a:solidFill>
                <a:schemeClr val="accent1"/>
              </a:solidFill>
              <a:latin typeface="NPSRawlinsonOT" panose="02000505070000020003" pitchFamily="50" charset="0"/>
            </a:endParaRPr>
          </a:p>
          <a:p>
            <a:r>
              <a:rPr lang="en-US" dirty="0">
                <a:latin typeface="NPSRawlinsonOT" panose="02000505070000020003" pitchFamily="50" charset="0"/>
              </a:rPr>
              <a:t>Temperature is inversely related to DO levels </a:t>
            </a:r>
            <a:endParaRPr lang="en-US" dirty="0" smtClean="0">
              <a:latin typeface="NPSRawlinsonOT" panose="02000505070000020003" pitchFamily="50" charset="0"/>
            </a:endParaRPr>
          </a:p>
          <a:p>
            <a:pPr lvl="1"/>
            <a:r>
              <a:rPr lang="en-US" sz="1800" dirty="0" smtClean="0">
                <a:latin typeface="NPSRawlinsonOT" panose="02000505070000020003" pitchFamily="50" charset="0"/>
              </a:rPr>
              <a:t>The </a:t>
            </a:r>
            <a:r>
              <a:rPr lang="en-US" sz="1800" dirty="0">
                <a:latin typeface="NPSRawlinsonOT" panose="02000505070000020003" pitchFamily="50" charset="0"/>
              </a:rPr>
              <a:t>colder temperature water can hold more dissolved oxygen than warmer </a:t>
            </a:r>
            <a:r>
              <a:rPr lang="en-US" sz="1800" dirty="0" smtClean="0">
                <a:latin typeface="NPSRawlinsonOT" panose="02000505070000020003" pitchFamily="50" charset="0"/>
              </a:rPr>
              <a:t>water</a:t>
            </a:r>
          </a:p>
          <a:p>
            <a:pPr lvl="1"/>
            <a:r>
              <a:rPr lang="en-US" sz="1800" dirty="0" smtClean="0">
                <a:latin typeface="NPSRawlinsonOT" panose="02000505070000020003" pitchFamily="50" charset="0"/>
              </a:rPr>
              <a:t>Warmer </a:t>
            </a:r>
            <a:r>
              <a:rPr lang="en-US" sz="1800" dirty="0">
                <a:latin typeface="NPSRawlinsonOT" panose="02000505070000020003" pitchFamily="50" charset="0"/>
              </a:rPr>
              <a:t>seasons will show a lower amount of DO Please note the graph for representation and understanding </a:t>
            </a:r>
          </a:p>
          <a:p>
            <a:r>
              <a:rPr lang="en-US" dirty="0" smtClean="0">
                <a:latin typeface="NPSRawlinsonOT" panose="02000505070000020003" pitchFamily="50" charset="0"/>
              </a:rPr>
              <a:t>Areas </a:t>
            </a:r>
            <a:r>
              <a:rPr lang="en-US" dirty="0">
                <a:latin typeface="NPSRawlinsonOT" panose="02000505070000020003" pitchFamily="50" charset="0"/>
              </a:rPr>
              <a:t>with a strong glacial input will show a higher dependency on ground water for its DO levels </a:t>
            </a:r>
          </a:p>
          <a:p>
            <a:endParaRPr lang="en-US" dirty="0"/>
          </a:p>
        </p:txBody>
      </p:sp>
      <p:pic>
        <p:nvPicPr>
          <p:cNvPr id="5" name="Content Placeholder 4" descr="chart of dissolve oxygen concentrations and water temperature" title="Slide 10 picture"/>
          <p:cNvPicPr>
            <a:picLocks noGrp="1" noChangeAspect="1"/>
          </p:cNvPicPr>
          <p:nvPr>
            <p:ph sz="half" idx="2"/>
          </p:nvPr>
        </p:nvPicPr>
        <p:blipFill>
          <a:blip r:embed="rId2"/>
          <a:stretch>
            <a:fillRect/>
          </a:stretch>
        </p:blipFill>
        <p:spPr>
          <a:xfrm>
            <a:off x="6201699" y="2248435"/>
            <a:ext cx="5167051" cy="3586680"/>
          </a:xfrm>
          <a:prstGeom prst="rect">
            <a:avLst/>
          </a:prstGeom>
        </p:spPr>
      </p:pic>
      <p:sp>
        <p:nvSpPr>
          <p:cNvPr id="6" name="TextBox 5"/>
          <p:cNvSpPr txBox="1"/>
          <p:nvPr/>
        </p:nvSpPr>
        <p:spPr>
          <a:xfrm>
            <a:off x="967409" y="6082748"/>
            <a:ext cx="10414589" cy="369332"/>
          </a:xfrm>
          <a:prstGeom prst="rect">
            <a:avLst/>
          </a:prstGeom>
          <a:noFill/>
        </p:spPr>
        <p:txBody>
          <a:bodyPr wrap="square" rtlCol="0">
            <a:spAutoFit/>
          </a:bodyPr>
          <a:lstStyle/>
          <a:p>
            <a:r>
              <a:rPr lang="en-US" dirty="0" smtClean="0">
                <a:latin typeface="Frutiger LT Std 55 Roman" panose="020B0602020204020204" pitchFamily="34" charset="0"/>
              </a:rPr>
              <a:t>Want more proof? Check out the studies done at </a:t>
            </a:r>
            <a:r>
              <a:rPr lang="en-US" dirty="0" err="1" smtClean="0">
                <a:latin typeface="Frutiger LT Std 55 Roman" panose="020B0602020204020204" pitchFamily="34" charset="0"/>
                <a:hlinkClick r:id="rId3"/>
              </a:rPr>
              <a:t>Aialik</a:t>
            </a:r>
            <a:r>
              <a:rPr lang="en-US" dirty="0" smtClean="0">
                <a:latin typeface="Frutiger LT Std 55 Roman" panose="020B0602020204020204" pitchFamily="34" charset="0"/>
                <a:hlinkClick r:id="rId3"/>
              </a:rPr>
              <a:t> Bay and Kenai Fjords</a:t>
            </a:r>
            <a:endParaRPr lang="en-US" dirty="0">
              <a:latin typeface="Frutiger LT Std 55 Roman" panose="020B0602020204020204" pitchFamily="34" charset="0"/>
            </a:endParaRPr>
          </a:p>
        </p:txBody>
      </p:sp>
    </p:spTree>
    <p:extLst>
      <p:ext uri="{BB962C8B-B14F-4D97-AF65-F5344CB8AC3E}">
        <p14:creationId xmlns:p14="http://schemas.microsoft.com/office/powerpoint/2010/main" val="1247724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 salmon swimming underwater" title="Slide 11 background"/>
          <p:cNvPicPr>
            <a:picLocks noChangeAspect="1"/>
          </p:cNvPicPr>
          <p:nvPr/>
        </p:nvPicPr>
        <p:blipFill rotWithShape="1">
          <a:blip r:embed="rId2">
            <a:extLst>
              <a:ext uri="{28A0092B-C50C-407E-A947-70E740481C1C}">
                <a14:useLocalDpi xmlns:a14="http://schemas.microsoft.com/office/drawing/2010/main" val="0"/>
              </a:ext>
            </a:extLst>
          </a:blip>
          <a:srcRect t="26722" r="-3080"/>
          <a:stretch/>
        </p:blipFill>
        <p:spPr>
          <a:xfrm>
            <a:off x="-286384" y="0"/>
            <a:ext cx="12862697" cy="6858000"/>
          </a:xfrm>
          <a:prstGeom prst="rect">
            <a:avLst/>
          </a:prstGeom>
        </p:spPr>
      </p:pic>
      <p:sp>
        <p:nvSpPr>
          <p:cNvPr id="2" name="Title 1"/>
          <p:cNvSpPr>
            <a:spLocks noGrp="1"/>
          </p:cNvSpPr>
          <p:nvPr>
            <p:ph type="title"/>
          </p:nvPr>
        </p:nvSpPr>
        <p:spPr/>
        <p:txBody>
          <a:bodyPr/>
          <a:lstStyle/>
          <a:p>
            <a:r>
              <a:rPr lang="en-US" dirty="0" smtClean="0">
                <a:latin typeface="Frutiger LT Std 55 Roman" panose="020B0602020204020204" pitchFamily="34" charset="0"/>
              </a:rPr>
              <a:t>“Let’s Consider”</a:t>
            </a:r>
            <a:endParaRPr lang="en-US" dirty="0">
              <a:latin typeface="Frutiger LT Std 55 Roman" panose="020B0602020204020204" pitchFamily="34" charset="0"/>
            </a:endParaRPr>
          </a:p>
        </p:txBody>
      </p:sp>
      <p:sp>
        <p:nvSpPr>
          <p:cNvPr id="3" name="Content Placeholder 2"/>
          <p:cNvSpPr>
            <a:spLocks noGrp="1"/>
          </p:cNvSpPr>
          <p:nvPr>
            <p:ph idx="1"/>
          </p:nvPr>
        </p:nvSpPr>
        <p:spPr>
          <a:xfrm>
            <a:off x="818712" y="2222287"/>
            <a:ext cx="6933810" cy="3636511"/>
          </a:xfrm>
          <a:solidFill>
            <a:srgbClr val="000000"/>
          </a:solidFill>
        </p:spPr>
        <p:txBody>
          <a:bodyPr>
            <a:normAutofit lnSpcReduction="10000"/>
          </a:bodyPr>
          <a:lstStyle/>
          <a:p>
            <a:endParaRPr lang="en-US" dirty="0"/>
          </a:p>
          <a:p>
            <a:endParaRPr lang="en-US" dirty="0"/>
          </a:p>
          <a:p>
            <a:r>
              <a:rPr lang="en-US" dirty="0">
                <a:latin typeface="NPSRawlinsonOT" panose="02000505070000020003" pitchFamily="50" charset="0"/>
              </a:rPr>
              <a:t>In Alaska we are seeing an increased rate of melt in the glaciers surrounding Lake Clark. Lake Clark is the largest lake fully contained within a national park and is home to a variety of fish species including a large amount of sockeye salmon that come in from Bristol Bay. The salmon population is one of the last remaining wild populations in the world. As climate changes, the risk of losing this population becomes eminent How might the increased temperatures be effecting </a:t>
            </a:r>
            <a:r>
              <a:rPr lang="en-US" dirty="0" smtClean="0">
                <a:latin typeface="NPSRawlinsonOT" panose="02000505070000020003" pitchFamily="50" charset="0"/>
              </a:rPr>
              <a:t>the </a:t>
            </a:r>
            <a:r>
              <a:rPr lang="en-US" dirty="0">
                <a:latin typeface="NPSRawlinsonOT" panose="02000505070000020003" pitchFamily="50" charset="0"/>
              </a:rPr>
              <a:t>amount of dissolved oxygen in the glacial outlets that support Lake Clark? What might the long term effects of this change?</a:t>
            </a:r>
          </a:p>
          <a:p>
            <a:endParaRPr lang="en-US" dirty="0">
              <a:latin typeface="NPSRawlinsonOT" panose="02000505070000020003" pitchFamily="50" charset="0"/>
            </a:endParaRPr>
          </a:p>
          <a:p>
            <a:endParaRPr lang="en-US" dirty="0"/>
          </a:p>
        </p:txBody>
      </p:sp>
    </p:spTree>
    <p:extLst>
      <p:ext uri="{BB962C8B-B14F-4D97-AF65-F5344CB8AC3E}">
        <p14:creationId xmlns:p14="http://schemas.microsoft.com/office/powerpoint/2010/main" val="528829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ntains and clear lake from shore showing many rocks under water surface" title="Slide 12 background"/>
          <p:cNvPicPr>
            <a:picLocks noChangeAspect="1"/>
          </p:cNvPicPr>
          <p:nvPr/>
        </p:nvPicPr>
        <p:blipFill rotWithShape="1">
          <a:blip r:embed="rId2">
            <a:extLst>
              <a:ext uri="{28A0092B-C50C-407E-A947-70E740481C1C}">
                <a14:useLocalDpi xmlns:a14="http://schemas.microsoft.com/office/drawing/2010/main" val="0"/>
              </a:ext>
            </a:extLst>
          </a:blip>
          <a:srcRect t="13738" r="1598"/>
          <a:stretch/>
        </p:blipFill>
        <p:spPr>
          <a:xfrm>
            <a:off x="0" y="-13252"/>
            <a:ext cx="12245009" cy="7156174"/>
          </a:xfrm>
          <a:prstGeom prst="rect">
            <a:avLst/>
          </a:prstGeom>
        </p:spPr>
      </p:pic>
      <p:sp>
        <p:nvSpPr>
          <p:cNvPr id="2" name="Title 1"/>
          <p:cNvSpPr>
            <a:spLocks noGrp="1"/>
          </p:cNvSpPr>
          <p:nvPr>
            <p:ph type="title"/>
          </p:nvPr>
        </p:nvSpPr>
        <p:spPr>
          <a:xfrm>
            <a:off x="5262731" y="2262736"/>
            <a:ext cx="10571998" cy="970450"/>
          </a:xfrm>
        </p:spPr>
        <p:txBody>
          <a:bodyPr/>
          <a:lstStyle/>
          <a:p>
            <a:r>
              <a:rPr lang="en-US" dirty="0" smtClean="0">
                <a:latin typeface="Frutiger LT Std 55 Roman" panose="020B0602020204020204" pitchFamily="34" charset="0"/>
              </a:rPr>
              <a:t>Turbidity</a:t>
            </a:r>
            <a:endParaRPr lang="en-US" dirty="0">
              <a:latin typeface="Frutiger LT Std 55 Roman" panose="020B0602020204020204" pitchFamily="34" charset="0"/>
            </a:endParaRPr>
          </a:p>
        </p:txBody>
      </p:sp>
      <p:sp>
        <p:nvSpPr>
          <p:cNvPr id="3" name="Content Placeholder 2"/>
          <p:cNvSpPr>
            <a:spLocks noGrp="1"/>
          </p:cNvSpPr>
          <p:nvPr>
            <p:ph idx="1"/>
          </p:nvPr>
        </p:nvSpPr>
        <p:spPr>
          <a:xfrm>
            <a:off x="5262731" y="3458818"/>
            <a:ext cx="6536245" cy="2665024"/>
          </a:xfrm>
          <a:solidFill>
            <a:schemeClr val="bg1"/>
          </a:solidFill>
        </p:spPr>
        <p:txBody>
          <a:bodyPr>
            <a:normAutofit lnSpcReduction="10000"/>
          </a:bodyPr>
          <a:lstStyle/>
          <a:p>
            <a:endParaRPr lang="en-US" dirty="0">
              <a:latin typeface="NPSRawlinsonOT" panose="02000505070000020003" pitchFamily="50" charset="0"/>
            </a:endParaRPr>
          </a:p>
          <a:p>
            <a:endParaRPr lang="en-US" dirty="0">
              <a:latin typeface="NPSRawlinsonOT" panose="02000505070000020003" pitchFamily="50" charset="0"/>
            </a:endParaRPr>
          </a:p>
          <a:p>
            <a:r>
              <a:rPr lang="en-US" dirty="0">
                <a:latin typeface="NPSRawlinsonOT" panose="02000505070000020003" pitchFamily="50" charset="0"/>
              </a:rPr>
              <a:t>Turbidity is the measure of water clarity (how easy it is to see through the water) It is the amount of light that is scattered by the different materials (dirt, silt, algae, or other microorganisms) in the water giving it a cloudy effect. </a:t>
            </a:r>
          </a:p>
          <a:p>
            <a:r>
              <a:rPr lang="en-US" dirty="0">
                <a:latin typeface="NPSRawlinsonOT" panose="02000505070000020003" pitchFamily="50" charset="0"/>
              </a:rPr>
              <a:t>The turbidity is measured in NTU’s (</a:t>
            </a:r>
            <a:r>
              <a:rPr lang="en-US" dirty="0" err="1">
                <a:latin typeface="NPSRawlinsonOT" panose="02000505070000020003" pitchFamily="50" charset="0"/>
              </a:rPr>
              <a:t>nephelometric</a:t>
            </a:r>
            <a:r>
              <a:rPr lang="en-US" dirty="0">
                <a:latin typeface="NPSRawlinsonOT" panose="02000505070000020003" pitchFamily="50" charset="0"/>
              </a:rPr>
              <a:t> turbidity units) and can range from 0 – </a:t>
            </a:r>
            <a:r>
              <a:rPr lang="en-US" dirty="0" smtClean="0">
                <a:latin typeface="NPSRawlinsonOT" panose="02000505070000020003" pitchFamily="50" charset="0"/>
              </a:rPr>
              <a:t>Clear </a:t>
            </a:r>
            <a:r>
              <a:rPr lang="en-US" dirty="0">
                <a:latin typeface="NPSRawlinsonOT" panose="02000505070000020003" pitchFamily="50" charset="0"/>
              </a:rPr>
              <a:t>water on up</a:t>
            </a:r>
          </a:p>
          <a:p>
            <a:endParaRPr lang="en-US" dirty="0"/>
          </a:p>
          <a:p>
            <a:endParaRPr lang="en-US" dirty="0"/>
          </a:p>
        </p:txBody>
      </p:sp>
    </p:spTree>
    <p:extLst>
      <p:ext uri="{BB962C8B-B14F-4D97-AF65-F5344CB8AC3E}">
        <p14:creationId xmlns:p14="http://schemas.microsoft.com/office/powerpoint/2010/main" val="747945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erial image of glacial silt mixing into water" title="Slide 13 background"/>
          <p:cNvPicPr>
            <a:picLocks noGrp="1" noChangeAspect="1"/>
          </p:cNvPicPr>
          <p:nvPr>
            <p:ph idx="1"/>
          </p:nvPr>
        </p:nvPicPr>
        <p:blipFill>
          <a:blip r:embed="rId2"/>
          <a:stretch>
            <a:fillRect/>
          </a:stretch>
        </p:blipFill>
        <p:spPr>
          <a:xfrm>
            <a:off x="-297929" y="-46280"/>
            <a:ext cx="12489929" cy="6904280"/>
          </a:xfrm>
          <a:prstGeom prst="rect">
            <a:avLst/>
          </a:prstGeom>
        </p:spPr>
      </p:pic>
      <p:sp>
        <p:nvSpPr>
          <p:cNvPr id="2" name="Title 1"/>
          <p:cNvSpPr>
            <a:spLocks noGrp="1"/>
          </p:cNvSpPr>
          <p:nvPr>
            <p:ph type="title"/>
          </p:nvPr>
        </p:nvSpPr>
        <p:spPr>
          <a:xfrm>
            <a:off x="1192421" y="914399"/>
            <a:ext cx="4519266" cy="715617"/>
          </a:xfrm>
        </p:spPr>
        <p:txBody>
          <a:bodyPr/>
          <a:lstStyle/>
          <a:p>
            <a:r>
              <a:rPr lang="en-US" sz="4000" dirty="0" smtClean="0">
                <a:latin typeface="Frutiger LT Std 55 Roman" panose="020B0602020204020204" pitchFamily="34" charset="0"/>
              </a:rPr>
              <a:t>“Let’s Consider”</a:t>
            </a:r>
            <a:endParaRPr lang="en-US" sz="4000" dirty="0">
              <a:latin typeface="Frutiger LT Std 55 Roman" panose="020B0602020204020204" pitchFamily="34" charset="0"/>
            </a:endParaRPr>
          </a:p>
        </p:txBody>
      </p:sp>
      <p:sp>
        <p:nvSpPr>
          <p:cNvPr id="4" name="Text Placeholder 3"/>
          <p:cNvSpPr>
            <a:spLocks noGrp="1"/>
          </p:cNvSpPr>
          <p:nvPr>
            <p:ph type="body" sz="half" idx="2"/>
          </p:nvPr>
        </p:nvSpPr>
        <p:spPr>
          <a:xfrm>
            <a:off x="7884769" y="689112"/>
            <a:ext cx="3949423" cy="2716748"/>
          </a:xfrm>
          <a:solidFill>
            <a:schemeClr val="bg1"/>
          </a:solidFill>
        </p:spPr>
        <p:txBody>
          <a:bodyPr>
            <a:normAutofit lnSpcReduction="10000"/>
          </a:bodyPr>
          <a:lstStyle/>
          <a:p>
            <a:endParaRPr lang="en-US" dirty="0">
              <a:latin typeface="Frutiger LT Std 55 Roman" panose="020B0602020204020204" pitchFamily="34" charset="0"/>
            </a:endParaRPr>
          </a:p>
          <a:p>
            <a:r>
              <a:rPr lang="en-US" b="1" dirty="0" smtClean="0">
                <a:latin typeface="Frutiger LT Std 55 Roman" panose="020B0602020204020204" pitchFamily="34" charset="0"/>
              </a:rPr>
              <a:t>This picture was </a:t>
            </a:r>
            <a:r>
              <a:rPr lang="en-US" b="1" dirty="0">
                <a:latin typeface="Frutiger LT Std 55 Roman" panose="020B0602020204020204" pitchFamily="34" charset="0"/>
              </a:rPr>
              <a:t>taken of Lake Clark in 2012 by SWAN team member Evan </a:t>
            </a:r>
            <a:r>
              <a:rPr lang="en-US" b="1" dirty="0" err="1">
                <a:latin typeface="Frutiger LT Std 55 Roman" panose="020B0602020204020204" pitchFamily="34" charset="0"/>
              </a:rPr>
              <a:t>Booher</a:t>
            </a:r>
            <a:r>
              <a:rPr lang="en-US" b="1" dirty="0">
                <a:latin typeface="Frutiger LT Std 55 Roman" panose="020B0602020204020204" pitchFamily="34" charset="0"/>
              </a:rPr>
              <a:t>. You can clearly see the sediment plume as it mixes with the fresh water. This mixture of fresh water and glacial silt gives Lake Clark it’s unique color. The sediment also effects the turbidity of the lake. With an increased turbidity, the fish have a harder time swimming up river to spawn. Why might that be</a:t>
            </a:r>
            <a:r>
              <a:rPr lang="en-US" b="1" dirty="0" smtClean="0">
                <a:latin typeface="Frutiger LT Std 55 Roman" panose="020B0602020204020204" pitchFamily="34" charset="0"/>
              </a:rPr>
              <a:t>? </a:t>
            </a:r>
            <a:endParaRPr lang="en-US" dirty="0">
              <a:latin typeface="Frutiger LT Std 55 Roman" panose="020B0602020204020204" pitchFamily="34" charset="0"/>
            </a:endParaRPr>
          </a:p>
        </p:txBody>
      </p:sp>
      <p:sp>
        <p:nvSpPr>
          <p:cNvPr id="6" name="TextBox 5"/>
          <p:cNvSpPr txBox="1"/>
          <p:nvPr/>
        </p:nvSpPr>
        <p:spPr>
          <a:xfrm>
            <a:off x="1510748" y="4625009"/>
            <a:ext cx="9806609" cy="1754326"/>
          </a:xfrm>
          <a:prstGeom prst="rect">
            <a:avLst/>
          </a:prstGeom>
          <a:noFill/>
        </p:spPr>
        <p:txBody>
          <a:bodyPr wrap="square" rtlCol="0">
            <a:spAutoFit/>
          </a:bodyPr>
          <a:lstStyle/>
          <a:p>
            <a:endParaRPr lang="en-US" dirty="0">
              <a:solidFill>
                <a:schemeClr val="bg1"/>
              </a:solidFill>
              <a:latin typeface="NPSRawlinsonOT" panose="02000505070000020003" pitchFamily="50" charset="0"/>
            </a:endParaRPr>
          </a:p>
          <a:p>
            <a:r>
              <a:rPr lang="en-US" dirty="0">
                <a:solidFill>
                  <a:schemeClr val="bg1"/>
                </a:solidFill>
                <a:latin typeface="NPSRawlinsonOT" panose="02000505070000020003" pitchFamily="50" charset="0"/>
              </a:rPr>
              <a:t>The salmon that use the </a:t>
            </a:r>
            <a:r>
              <a:rPr lang="en-US" dirty="0" err="1">
                <a:solidFill>
                  <a:schemeClr val="bg1"/>
                </a:solidFill>
                <a:latin typeface="NPSRawlinsonOT" panose="02000505070000020003" pitchFamily="50" charset="0"/>
              </a:rPr>
              <a:t>Tlikakila</a:t>
            </a:r>
            <a:r>
              <a:rPr lang="en-US" dirty="0">
                <a:solidFill>
                  <a:schemeClr val="bg1"/>
                </a:solidFill>
                <a:latin typeface="NPSRawlinsonOT" panose="02000505070000020003" pitchFamily="50" charset="0"/>
              </a:rPr>
              <a:t> River (pictured here at the head of Lake Clark) will wait until late in the year to swim upstream and spawn. Later in the year, as the temperature is cooler and there is less glacial runoff, the amount of silt in the water drops drastically. This leaves a clearer river for the fish to spawn in. Every spring/summer as the glacial runoff increases with warmer temperatures there is a massive sediment plume, pictured </a:t>
            </a:r>
            <a:r>
              <a:rPr lang="en-US" dirty="0" smtClean="0">
                <a:solidFill>
                  <a:schemeClr val="bg1"/>
                </a:solidFill>
                <a:latin typeface="NPSRawlinsonOT" panose="02000505070000020003" pitchFamily="50" charset="0"/>
              </a:rPr>
              <a:t>here.</a:t>
            </a:r>
            <a:endParaRPr lang="en-US" dirty="0">
              <a:solidFill>
                <a:schemeClr val="bg1"/>
              </a:solidFill>
              <a:latin typeface="NPSRawlinsonOT" panose="02000505070000020003" pitchFamily="50" charset="0"/>
            </a:endParaRPr>
          </a:p>
        </p:txBody>
      </p:sp>
    </p:spTree>
    <p:extLst>
      <p:ext uri="{BB962C8B-B14F-4D97-AF65-F5344CB8AC3E}">
        <p14:creationId xmlns:p14="http://schemas.microsoft.com/office/powerpoint/2010/main" val="7522240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Frutiger LT Std 55 Roman" panose="020B0602020204020204" pitchFamily="34" charset="0"/>
              </a:rPr>
              <a:t>Turbidity</a:t>
            </a:r>
            <a:endParaRPr lang="en-US" dirty="0">
              <a:effectLst>
                <a:outerShdw blurRad="38100" dist="38100" dir="2700000" algn="tl">
                  <a:srgbClr val="000000">
                    <a:alpha val="43137"/>
                  </a:srgbClr>
                </a:outerShdw>
              </a:effectLst>
              <a:latin typeface="Frutiger LT Std 55 Roman" panose="020B0602020204020204" pitchFamily="34" charset="0"/>
            </a:endParaRPr>
          </a:p>
        </p:txBody>
      </p:sp>
      <p:sp>
        <p:nvSpPr>
          <p:cNvPr id="3" name="Content Placeholder 2"/>
          <p:cNvSpPr>
            <a:spLocks noGrp="1"/>
          </p:cNvSpPr>
          <p:nvPr>
            <p:ph sz="half" idx="1"/>
          </p:nvPr>
        </p:nvSpPr>
        <p:spPr/>
        <p:txBody>
          <a:bodyPr>
            <a:normAutofit/>
          </a:bodyPr>
          <a:lstStyle/>
          <a:p>
            <a:endParaRPr lang="en-US" dirty="0"/>
          </a:p>
          <a:p>
            <a:endParaRPr lang="en-US" dirty="0">
              <a:solidFill>
                <a:schemeClr val="bg1"/>
              </a:solidFill>
              <a:latin typeface="NPSRawlinsonOT" panose="02000505070000020003" pitchFamily="50" charset="0"/>
            </a:endParaRPr>
          </a:p>
          <a:p>
            <a:r>
              <a:rPr lang="en-US" dirty="0">
                <a:latin typeface="NPSRawlinsonOT" panose="02000505070000020003" pitchFamily="50" charset="0"/>
              </a:rPr>
              <a:t>Increased levels of sediment can hurt an ecosystem </a:t>
            </a:r>
            <a:endParaRPr lang="en-US" dirty="0" smtClean="0">
              <a:latin typeface="NPSRawlinsonOT" panose="02000505070000020003" pitchFamily="50" charset="0"/>
            </a:endParaRPr>
          </a:p>
          <a:p>
            <a:pPr lvl="1"/>
            <a:r>
              <a:rPr lang="en-US" dirty="0" smtClean="0">
                <a:latin typeface="NPSRawlinsonOT" panose="02000505070000020003" pitchFamily="50" charset="0"/>
              </a:rPr>
              <a:t>Pollution </a:t>
            </a:r>
            <a:r>
              <a:rPr lang="en-US" dirty="0">
                <a:latin typeface="NPSRawlinsonOT" panose="02000505070000020003" pitchFamily="50" charset="0"/>
              </a:rPr>
              <a:t>can decrease the amount of light that is able to penetrate the surface of the water killing species or harming the animals </a:t>
            </a:r>
          </a:p>
          <a:p>
            <a:pPr lvl="1"/>
            <a:r>
              <a:rPr lang="en-US" dirty="0">
                <a:latin typeface="NPSRawlinsonOT" panose="02000505070000020003" pitchFamily="50" charset="0"/>
              </a:rPr>
              <a:t>Depending on the water temperature, turbid waters can host pathogens and bacteria’s which can harm or kill off a population. </a:t>
            </a:r>
          </a:p>
          <a:p>
            <a:endParaRPr lang="en-US" dirty="0"/>
          </a:p>
          <a:p>
            <a:endParaRPr lang="en-US" dirty="0"/>
          </a:p>
        </p:txBody>
      </p:sp>
      <p:pic>
        <p:nvPicPr>
          <p:cNvPr id="5" name="Content Placeholder 4" descr="picture of water samples with various degrees of cloudiness" title="Slide 14 picture"/>
          <p:cNvPicPr>
            <a:picLocks noGrp="1" noChangeAspect="1"/>
          </p:cNvPicPr>
          <p:nvPr>
            <p:ph sz="half" idx="2"/>
          </p:nvPr>
        </p:nvPicPr>
        <p:blipFill>
          <a:blip r:embed="rId2"/>
          <a:stretch>
            <a:fillRect/>
          </a:stretch>
        </p:blipFill>
        <p:spPr>
          <a:xfrm>
            <a:off x="6188075" y="2921125"/>
            <a:ext cx="5194300" cy="2241300"/>
          </a:xfrm>
          <a:prstGeom prst="rect">
            <a:avLst/>
          </a:prstGeom>
        </p:spPr>
      </p:pic>
      <p:sp>
        <p:nvSpPr>
          <p:cNvPr id="6" name="TextBox 5"/>
          <p:cNvSpPr txBox="1"/>
          <p:nvPr/>
        </p:nvSpPr>
        <p:spPr>
          <a:xfrm>
            <a:off x="7751830" y="5491718"/>
            <a:ext cx="5193923" cy="369332"/>
          </a:xfrm>
          <a:prstGeom prst="rect">
            <a:avLst/>
          </a:prstGeom>
          <a:noFill/>
        </p:spPr>
        <p:txBody>
          <a:bodyPr wrap="square" rtlCol="0">
            <a:spAutoFit/>
          </a:bodyPr>
          <a:lstStyle/>
          <a:p>
            <a:r>
              <a:rPr lang="en-US" dirty="0" smtClean="0">
                <a:latin typeface="Frutiger LT Std 55 Roman" panose="020B0602020204020204" pitchFamily="34" charset="0"/>
                <a:hlinkClick r:id="rId3"/>
              </a:rPr>
              <a:t>Water on the Web Turbidity link</a:t>
            </a:r>
            <a:endParaRPr lang="en-US" dirty="0">
              <a:latin typeface="Frutiger LT Std 55 Roman" panose="020B0602020204020204" pitchFamily="34" charset="0"/>
            </a:endParaRPr>
          </a:p>
        </p:txBody>
      </p:sp>
    </p:spTree>
    <p:extLst>
      <p:ext uri="{BB962C8B-B14F-4D97-AF65-F5344CB8AC3E}">
        <p14:creationId xmlns:p14="http://schemas.microsoft.com/office/powerpoint/2010/main" val="2327109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utiger LT Std 55 Roman" panose="020B0602020204020204" pitchFamily="34" charset="0"/>
              </a:rPr>
              <a:t>Turbidity–how it’s measured</a:t>
            </a:r>
            <a:endParaRPr lang="en-US" dirty="0">
              <a:latin typeface="Frutiger LT Std 55 Roman" panose="020B0602020204020204" pitchFamily="34" charset="0"/>
            </a:endParaRPr>
          </a:p>
        </p:txBody>
      </p:sp>
      <p:sp>
        <p:nvSpPr>
          <p:cNvPr id="3" name="Content Placeholder 2"/>
          <p:cNvSpPr>
            <a:spLocks noGrp="1"/>
          </p:cNvSpPr>
          <p:nvPr>
            <p:ph sz="half" idx="1"/>
          </p:nvPr>
        </p:nvSpPr>
        <p:spPr/>
        <p:txBody>
          <a:bodyPr/>
          <a:lstStyle/>
          <a:p>
            <a:endParaRPr lang="en-US" dirty="0">
              <a:latin typeface="NPSRawlinsonOT" panose="02000505070000020003" pitchFamily="50" charset="0"/>
            </a:endParaRPr>
          </a:p>
          <a:p>
            <a:endParaRPr lang="en-US" dirty="0">
              <a:solidFill>
                <a:schemeClr val="bg1"/>
              </a:solidFill>
              <a:latin typeface="NPSRawlinsonOT" panose="02000505070000020003" pitchFamily="50" charset="0"/>
            </a:endParaRPr>
          </a:p>
          <a:p>
            <a:r>
              <a:rPr lang="en-US" dirty="0">
                <a:latin typeface="NPSRawlinsonOT" panose="02000505070000020003" pitchFamily="50" charset="0"/>
              </a:rPr>
              <a:t>Turbidity is measured by taking a sample of water from the area of study and measuring it against standard vials of water that have been adjusted. </a:t>
            </a:r>
            <a:endParaRPr lang="en-US" dirty="0" smtClean="0">
              <a:latin typeface="NPSRawlinsonOT" panose="02000505070000020003" pitchFamily="50" charset="0"/>
            </a:endParaRPr>
          </a:p>
          <a:p>
            <a:pPr lvl="1"/>
            <a:r>
              <a:rPr lang="en-US" dirty="0" smtClean="0">
                <a:latin typeface="NPSRawlinsonOT" panose="02000505070000020003" pitchFamily="50" charset="0"/>
              </a:rPr>
              <a:t>The </a:t>
            </a:r>
            <a:r>
              <a:rPr lang="en-US" dirty="0">
                <a:latin typeface="NPSRawlinsonOT" panose="02000505070000020003" pitchFamily="50" charset="0"/>
              </a:rPr>
              <a:t>vials are inserted into a machine that sends out a ray of light through the water to measure it against the standard </a:t>
            </a:r>
          </a:p>
          <a:p>
            <a:endParaRPr lang="en-US" dirty="0"/>
          </a:p>
          <a:p>
            <a:endParaRPr lang="en-US" dirty="0"/>
          </a:p>
        </p:txBody>
      </p:sp>
      <p:pic>
        <p:nvPicPr>
          <p:cNvPr id="5" name="Content Placeholder 4" descr="image of a turbidy testing device-looks like and old timey calculator" title="Slide 15 picture"/>
          <p:cNvPicPr>
            <a:picLocks noGrp="1" noChangeAspect="1"/>
          </p:cNvPicPr>
          <p:nvPr>
            <p:ph sz="half" idx="2"/>
          </p:nvPr>
        </p:nvPicPr>
        <p:blipFill>
          <a:blip r:embed="rId2"/>
          <a:stretch>
            <a:fillRect/>
          </a:stretch>
        </p:blipFill>
        <p:spPr>
          <a:xfrm>
            <a:off x="7434367" y="2222287"/>
            <a:ext cx="3697459" cy="3700314"/>
          </a:xfrm>
          <a:prstGeom prst="rect">
            <a:avLst/>
          </a:prstGeom>
        </p:spPr>
      </p:pic>
      <p:sp>
        <p:nvSpPr>
          <p:cNvPr id="6" name="TextBox 5"/>
          <p:cNvSpPr txBox="1"/>
          <p:nvPr/>
        </p:nvSpPr>
        <p:spPr>
          <a:xfrm>
            <a:off x="7434367" y="6016487"/>
            <a:ext cx="4015409" cy="246221"/>
          </a:xfrm>
          <a:prstGeom prst="rect">
            <a:avLst/>
          </a:prstGeom>
          <a:noFill/>
        </p:spPr>
        <p:txBody>
          <a:bodyPr wrap="square" rtlCol="0">
            <a:spAutoFit/>
          </a:bodyPr>
          <a:lstStyle/>
          <a:p>
            <a:r>
              <a:rPr lang="en-US" sz="1000" dirty="0" smtClean="0">
                <a:solidFill>
                  <a:schemeClr val="bg1">
                    <a:lumMod val="50000"/>
                    <a:lumOff val="50000"/>
                  </a:schemeClr>
                </a:solidFill>
                <a:latin typeface="Frutiger LT Std 55 Roman" panose="020B0602020204020204" pitchFamily="34" charset="0"/>
              </a:rPr>
              <a:t>Image from:</a:t>
            </a:r>
            <a:r>
              <a:rPr lang="en-US" sz="1000" dirty="0">
                <a:solidFill>
                  <a:schemeClr val="bg1">
                    <a:lumMod val="50000"/>
                    <a:lumOff val="50000"/>
                  </a:schemeClr>
                </a:solidFill>
                <a:latin typeface="Frutiger LT Std 55 Roman" panose="020B0602020204020204" pitchFamily="34" charset="0"/>
              </a:rPr>
              <a:t> </a:t>
            </a:r>
            <a:r>
              <a:rPr lang="en-US" sz="1000" dirty="0" smtClean="0">
                <a:solidFill>
                  <a:schemeClr val="bg1">
                    <a:lumMod val="50000"/>
                    <a:lumOff val="50000"/>
                  </a:schemeClr>
                </a:solidFill>
                <a:latin typeface="Frutiger LT Std 55 Roman" panose="020B0602020204020204" pitchFamily="34" charset="0"/>
              </a:rPr>
              <a:t>http</a:t>
            </a:r>
            <a:r>
              <a:rPr lang="en-US" sz="1000" dirty="0">
                <a:solidFill>
                  <a:schemeClr val="bg1">
                    <a:lumMod val="50000"/>
                    <a:lumOff val="50000"/>
                  </a:schemeClr>
                </a:solidFill>
                <a:latin typeface="Frutiger LT Std 55 Roman" panose="020B0602020204020204" pitchFamily="34" charset="0"/>
              </a:rPr>
              <a:t>://</a:t>
            </a:r>
            <a:r>
              <a:rPr lang="en-US" sz="1000" dirty="0" smtClean="0">
                <a:solidFill>
                  <a:schemeClr val="bg1">
                    <a:lumMod val="50000"/>
                    <a:lumOff val="50000"/>
                  </a:schemeClr>
                </a:solidFill>
                <a:latin typeface="Frutiger LT Std 55 Roman" panose="020B0602020204020204" pitchFamily="34" charset="0"/>
              </a:rPr>
              <a:t>www.globalw.comproductsturb430.html</a:t>
            </a:r>
            <a:endParaRPr lang="en-US" sz="1000" dirty="0">
              <a:latin typeface="Frutiger LT Std 55 Roman" panose="020B0602020204020204" pitchFamily="34" charset="0"/>
            </a:endParaRPr>
          </a:p>
        </p:txBody>
      </p:sp>
    </p:spTree>
    <p:extLst>
      <p:ext uri="{BB962C8B-B14F-4D97-AF65-F5344CB8AC3E}">
        <p14:creationId xmlns:p14="http://schemas.microsoft.com/office/powerpoint/2010/main" val="658406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utiger LT Std 55 Roman" panose="020B0602020204020204" pitchFamily="34" charset="0"/>
              </a:rPr>
              <a:t>Turbidity–how it’s measured</a:t>
            </a:r>
          </a:p>
        </p:txBody>
      </p:sp>
      <p:pic>
        <p:nvPicPr>
          <p:cNvPr id="5" name="Content Placeholder 4" descr="drawing of man using secchi disk from a boat" title="Slide 16 image"/>
          <p:cNvPicPr>
            <a:picLocks noGrp="1" noChangeAspect="1"/>
          </p:cNvPicPr>
          <p:nvPr>
            <p:ph sz="half" idx="1"/>
          </p:nvPr>
        </p:nvPicPr>
        <p:blipFill>
          <a:blip r:embed="rId2"/>
          <a:stretch>
            <a:fillRect/>
          </a:stretch>
        </p:blipFill>
        <p:spPr>
          <a:xfrm>
            <a:off x="624470" y="2425148"/>
            <a:ext cx="4947511" cy="3278217"/>
          </a:xfrm>
          <a:prstGeom prst="rect">
            <a:avLst/>
          </a:prstGeom>
        </p:spPr>
      </p:pic>
      <p:sp>
        <p:nvSpPr>
          <p:cNvPr id="4" name="Content Placeholder 3"/>
          <p:cNvSpPr>
            <a:spLocks noGrp="1"/>
          </p:cNvSpPr>
          <p:nvPr>
            <p:ph sz="half" idx="2"/>
          </p:nvPr>
        </p:nvSpPr>
        <p:spPr/>
        <p:txBody>
          <a:bodyPr>
            <a:normAutofit fontScale="92500" lnSpcReduction="10000"/>
          </a:bodyPr>
          <a:lstStyle/>
          <a:p>
            <a:endParaRPr lang="en-US" dirty="0">
              <a:latin typeface="NPSRawlinsonOT" panose="02000505070000020003" pitchFamily="50" charset="0"/>
            </a:endParaRPr>
          </a:p>
          <a:p>
            <a:endParaRPr lang="en-US" dirty="0">
              <a:solidFill>
                <a:schemeClr val="bg1"/>
              </a:solidFill>
              <a:latin typeface="NPSRawlinsonOT" panose="02000505070000020003" pitchFamily="50" charset="0"/>
            </a:endParaRPr>
          </a:p>
          <a:p>
            <a:r>
              <a:rPr lang="en-US" dirty="0">
                <a:latin typeface="NPSRawlinsonOT" panose="02000505070000020003" pitchFamily="50" charset="0"/>
              </a:rPr>
              <a:t>One can also measure turbidity by using a </a:t>
            </a:r>
            <a:r>
              <a:rPr lang="en-US" dirty="0" err="1">
                <a:latin typeface="NPSRawlinsonOT" panose="02000505070000020003" pitchFamily="50" charset="0"/>
              </a:rPr>
              <a:t>Secchi</a:t>
            </a:r>
            <a:r>
              <a:rPr lang="en-US" dirty="0">
                <a:latin typeface="NPSRawlinsonOT" panose="02000505070000020003" pitchFamily="50" charset="0"/>
              </a:rPr>
              <a:t> Disk </a:t>
            </a:r>
          </a:p>
          <a:p>
            <a:r>
              <a:rPr lang="en-US" dirty="0" smtClean="0">
                <a:latin typeface="NPSRawlinsonOT" panose="02000505070000020003" pitchFamily="50" charset="0"/>
              </a:rPr>
              <a:t>A </a:t>
            </a:r>
            <a:r>
              <a:rPr lang="en-US" dirty="0" err="1">
                <a:latin typeface="NPSRawlinsonOT" panose="02000505070000020003" pitchFamily="50" charset="0"/>
              </a:rPr>
              <a:t>Secchi</a:t>
            </a:r>
            <a:r>
              <a:rPr lang="en-US" dirty="0">
                <a:latin typeface="NPSRawlinsonOT" panose="02000505070000020003" pitchFamily="50" charset="0"/>
              </a:rPr>
              <a:t> Disk is a circular disk that is divided into quadrants that alternate black and white. The disk is 8 inches in diameter </a:t>
            </a:r>
            <a:endParaRPr lang="en-US" dirty="0" smtClean="0">
              <a:latin typeface="NPSRawlinsonOT" panose="02000505070000020003" pitchFamily="50" charset="0"/>
            </a:endParaRPr>
          </a:p>
          <a:p>
            <a:pPr lvl="1"/>
            <a:r>
              <a:rPr lang="en-US" dirty="0" smtClean="0">
                <a:latin typeface="NPSRawlinsonOT" panose="02000505070000020003" pitchFamily="50" charset="0"/>
              </a:rPr>
              <a:t>The </a:t>
            </a:r>
            <a:r>
              <a:rPr lang="en-US" dirty="0">
                <a:latin typeface="NPSRawlinsonOT" panose="02000505070000020003" pitchFamily="50" charset="0"/>
              </a:rPr>
              <a:t>disk is lowered into the water until it can no longer be seen from the surface </a:t>
            </a:r>
          </a:p>
          <a:p>
            <a:pPr lvl="1"/>
            <a:r>
              <a:rPr lang="en-US" dirty="0">
                <a:latin typeface="NPSRawlinsonOT" panose="02000505070000020003" pitchFamily="50" charset="0"/>
              </a:rPr>
              <a:t>When the disk is no longer visible, a measurement is taken and recorded as the lake’s turbidity in meters </a:t>
            </a:r>
          </a:p>
          <a:p>
            <a:endParaRPr lang="en-US" dirty="0"/>
          </a:p>
          <a:p>
            <a:endParaRPr lang="en-US" dirty="0"/>
          </a:p>
        </p:txBody>
      </p:sp>
      <p:sp>
        <p:nvSpPr>
          <p:cNvPr id="6" name="TextBox 5"/>
          <p:cNvSpPr txBox="1"/>
          <p:nvPr/>
        </p:nvSpPr>
        <p:spPr>
          <a:xfrm>
            <a:off x="624470" y="5861051"/>
            <a:ext cx="4093304" cy="246221"/>
          </a:xfrm>
          <a:prstGeom prst="rect">
            <a:avLst/>
          </a:prstGeom>
          <a:noFill/>
        </p:spPr>
        <p:txBody>
          <a:bodyPr wrap="square" rtlCol="0">
            <a:spAutoFit/>
          </a:bodyPr>
          <a:lstStyle/>
          <a:p>
            <a:r>
              <a:rPr lang="en-US" sz="1000" dirty="0">
                <a:solidFill>
                  <a:schemeClr val="bg1">
                    <a:lumMod val="50000"/>
                    <a:lumOff val="50000"/>
                  </a:schemeClr>
                </a:solidFill>
                <a:latin typeface="Frutiger LT Std 55 Roman" panose="020B0602020204020204" pitchFamily="34" charset="0"/>
              </a:rPr>
              <a:t>Image from: http://lakes.chebucto.orgdataparameterssdsd.html/</a:t>
            </a:r>
          </a:p>
        </p:txBody>
      </p:sp>
    </p:spTree>
    <p:extLst>
      <p:ext uri="{BB962C8B-B14F-4D97-AF65-F5344CB8AC3E}">
        <p14:creationId xmlns:p14="http://schemas.microsoft.com/office/powerpoint/2010/main" val="18187525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of a large glacier" title="Slide 17 background"/>
          <p:cNvPicPr>
            <a:picLocks noChangeAspect="1"/>
          </p:cNvPicPr>
          <p:nvPr/>
        </p:nvPicPr>
        <p:blipFill rotWithShape="1">
          <a:blip r:embed="rId2">
            <a:extLst>
              <a:ext uri="{28A0092B-C50C-407E-A947-70E740481C1C}">
                <a14:useLocalDpi xmlns:a14="http://schemas.microsoft.com/office/drawing/2010/main" val="0"/>
              </a:ext>
            </a:extLst>
          </a:blip>
          <a:srcRect l="1060" t="16257" r="-106" b="-643"/>
          <a:stretch/>
        </p:blipFill>
        <p:spPr>
          <a:xfrm>
            <a:off x="0" y="0"/>
            <a:ext cx="12377530" cy="6970643"/>
          </a:xfrm>
          <a:prstGeom prst="rect">
            <a:avLst/>
          </a:prstGeom>
        </p:spPr>
      </p:pic>
      <p:sp>
        <p:nvSpPr>
          <p:cNvPr id="2" name="Title 1"/>
          <p:cNvSpPr>
            <a:spLocks noGrp="1"/>
          </p:cNvSpPr>
          <p:nvPr>
            <p:ph type="title"/>
          </p:nvPr>
        </p:nvSpPr>
        <p:spPr/>
        <p:txBody>
          <a:bodyPr/>
          <a:lstStyle/>
          <a:p>
            <a:r>
              <a:rPr lang="en-US" dirty="0" smtClean="0">
                <a:latin typeface="Frutiger LT Std 55 Roman" panose="020B0602020204020204" pitchFamily="34" charset="0"/>
              </a:rPr>
              <a:t>“Let’s Consider”</a:t>
            </a:r>
            <a:endParaRPr lang="en-US" dirty="0">
              <a:latin typeface="Frutiger LT Std 55 Roman" panose="020B0602020204020204" pitchFamily="34" charset="0"/>
            </a:endParaRPr>
          </a:p>
        </p:txBody>
      </p:sp>
      <p:sp>
        <p:nvSpPr>
          <p:cNvPr id="3" name="Content Placeholder 2"/>
          <p:cNvSpPr>
            <a:spLocks noGrp="1"/>
          </p:cNvSpPr>
          <p:nvPr>
            <p:ph sz="half" idx="1"/>
          </p:nvPr>
        </p:nvSpPr>
        <p:spPr>
          <a:xfrm>
            <a:off x="989640" y="1970251"/>
            <a:ext cx="6617108" cy="4085991"/>
          </a:xfrm>
          <a:solidFill>
            <a:srgbClr val="000000">
              <a:alpha val="76863"/>
            </a:srgbClr>
          </a:solidFill>
        </p:spPr>
        <p:txBody>
          <a:bodyPr>
            <a:normAutofit/>
          </a:bodyPr>
          <a:lstStyle/>
          <a:p>
            <a:endParaRPr lang="en-US" dirty="0"/>
          </a:p>
          <a:p>
            <a:pPr marL="0" indent="0">
              <a:buNone/>
            </a:pPr>
            <a:endParaRPr lang="en-US" dirty="0"/>
          </a:p>
          <a:p>
            <a:r>
              <a:rPr lang="en-US" dirty="0">
                <a:latin typeface="NPSRawlinsonOT" panose="02000505070000020003" pitchFamily="50" charset="0"/>
              </a:rPr>
              <a:t>How might the increasing glacier melt influence turbidity? </a:t>
            </a:r>
          </a:p>
          <a:p>
            <a:r>
              <a:rPr lang="en-US" dirty="0">
                <a:latin typeface="NPSRawlinsonOT" panose="02000505070000020003" pitchFamily="50" charset="0"/>
              </a:rPr>
              <a:t>How might that effect the aquatic life within lakes and rivers? </a:t>
            </a:r>
            <a:endParaRPr lang="en-US" dirty="0" smtClean="0">
              <a:latin typeface="NPSRawlinsonOT" panose="02000505070000020003" pitchFamily="50" charset="0"/>
            </a:endParaRPr>
          </a:p>
          <a:p>
            <a:endParaRPr lang="en-US" dirty="0" smtClean="0"/>
          </a:p>
          <a:p>
            <a:pPr marL="0" indent="0">
              <a:buNone/>
            </a:pPr>
            <a:endParaRPr lang="en-US" dirty="0"/>
          </a:p>
          <a:p>
            <a:r>
              <a:rPr lang="en-US" dirty="0">
                <a:latin typeface="NPSRawlinsonOT" panose="02000505070000020003" pitchFamily="50" charset="0"/>
              </a:rPr>
              <a:t>Follow the link to the video “350 days in the life of a retreating glacier” by 350.org to watch the video from YouTube about the time lapse of a glacier </a:t>
            </a:r>
            <a:br>
              <a:rPr lang="en-US" dirty="0">
                <a:latin typeface="NPSRawlinsonOT" panose="02000505070000020003" pitchFamily="50" charset="0"/>
              </a:rPr>
            </a:br>
            <a:r>
              <a:rPr lang="en-US" dirty="0">
                <a:latin typeface="NPSRawlinsonOT" panose="02000505070000020003" pitchFamily="50" charset="0"/>
              </a:rPr>
              <a:t/>
            </a:r>
            <a:br>
              <a:rPr lang="en-US" dirty="0">
                <a:latin typeface="NPSRawlinsonOT" panose="02000505070000020003" pitchFamily="50" charset="0"/>
              </a:rPr>
            </a:br>
            <a:r>
              <a:rPr lang="en-US" dirty="0">
                <a:latin typeface="NPSRawlinsonOT" panose="02000505070000020003" pitchFamily="50" charset="0"/>
                <a:hlinkClick r:id="rId3"/>
              </a:rPr>
              <a:t>http://youtu.be/6dFbuaz130c</a:t>
            </a:r>
            <a:endParaRPr lang="en-US" dirty="0">
              <a:latin typeface="NPSRawlinsonOT" panose="02000505070000020003" pitchFamily="50" charset="0"/>
            </a:endParaRPr>
          </a:p>
          <a:p>
            <a:endParaRPr lang="en-US" dirty="0">
              <a:latin typeface="NPSRawlinsonOT" panose="02000505070000020003" pitchFamily="50" charset="0"/>
            </a:endParaRPr>
          </a:p>
          <a:p>
            <a:endParaRPr lang="en-US" dirty="0"/>
          </a:p>
          <a:p>
            <a:endParaRPr lang="en-US" dirty="0"/>
          </a:p>
        </p:txBody>
      </p:sp>
    </p:spTree>
    <p:extLst>
      <p:ext uri="{BB962C8B-B14F-4D97-AF65-F5344CB8AC3E}">
        <p14:creationId xmlns:p14="http://schemas.microsoft.com/office/powerpoint/2010/main" val="9630790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lake with mountains and backlit spruce tree at dusk" title="Slide 18 background"/>
          <p:cNvPicPr>
            <a:picLocks noChangeAspect="1"/>
          </p:cNvPicPr>
          <p:nvPr/>
        </p:nvPicPr>
        <p:blipFill rotWithShape="1">
          <a:blip r:embed="rId2">
            <a:extLst>
              <a:ext uri="{28A0092B-C50C-407E-A947-70E740481C1C}">
                <a14:useLocalDpi xmlns:a14="http://schemas.microsoft.com/office/drawing/2010/main" val="0"/>
              </a:ext>
            </a:extLst>
          </a:blip>
          <a:srcRect l="-1" t="15299" r="-434"/>
          <a:stretch/>
        </p:blipFill>
        <p:spPr>
          <a:xfrm>
            <a:off x="-1" y="-26504"/>
            <a:ext cx="12245009" cy="6884504"/>
          </a:xfrm>
          <a:prstGeom prst="rect">
            <a:avLst/>
          </a:prstGeom>
        </p:spPr>
      </p:pic>
      <p:sp>
        <p:nvSpPr>
          <p:cNvPr id="2" name="Title 1"/>
          <p:cNvSpPr>
            <a:spLocks noGrp="1"/>
          </p:cNvSpPr>
          <p:nvPr>
            <p:ph type="title"/>
          </p:nvPr>
        </p:nvSpPr>
        <p:spPr>
          <a:xfrm>
            <a:off x="4807616" y="645971"/>
            <a:ext cx="10571998" cy="970450"/>
          </a:xfrm>
        </p:spPr>
        <p:txBody>
          <a:bodyPr/>
          <a:lstStyle/>
          <a:p>
            <a:r>
              <a:rPr lang="en-US" dirty="0" smtClean="0">
                <a:latin typeface="Frutiger LT Std 55 Roman" panose="020B0602020204020204" pitchFamily="34" charset="0"/>
              </a:rPr>
              <a:t>pH</a:t>
            </a:r>
            <a:endParaRPr lang="en-US" dirty="0">
              <a:latin typeface="Frutiger LT Std 55 Roman" panose="020B0602020204020204" pitchFamily="34" charset="0"/>
            </a:endParaRPr>
          </a:p>
        </p:txBody>
      </p:sp>
      <p:sp>
        <p:nvSpPr>
          <p:cNvPr id="3" name="Content Placeholder 2"/>
          <p:cNvSpPr>
            <a:spLocks noGrp="1"/>
          </p:cNvSpPr>
          <p:nvPr>
            <p:ph idx="1"/>
          </p:nvPr>
        </p:nvSpPr>
        <p:spPr>
          <a:xfrm>
            <a:off x="4807616" y="2089765"/>
            <a:ext cx="6324210" cy="3636511"/>
          </a:xfrm>
          <a:solidFill>
            <a:srgbClr val="000000"/>
          </a:solidFill>
        </p:spPr>
        <p:txBody>
          <a:bodyPr>
            <a:normAutofit fontScale="92500" lnSpcReduction="20000"/>
          </a:bodyPr>
          <a:lstStyle/>
          <a:p>
            <a:endParaRPr lang="en-US" dirty="0">
              <a:latin typeface="NPSRawlinsonOT" panose="02000505070000020003" pitchFamily="50" charset="0"/>
            </a:endParaRPr>
          </a:p>
          <a:p>
            <a:endParaRPr lang="en-US" dirty="0">
              <a:solidFill>
                <a:schemeClr val="accent1"/>
              </a:solidFill>
              <a:latin typeface="NPSRawlinsonOT" panose="02000505070000020003" pitchFamily="50" charset="0"/>
            </a:endParaRPr>
          </a:p>
          <a:p>
            <a:r>
              <a:rPr lang="en-US" dirty="0">
                <a:latin typeface="NPSRawlinsonOT" panose="02000505070000020003" pitchFamily="50" charset="0"/>
              </a:rPr>
              <a:t>pH is a measure of how acidic/basic water is. How many free ions are available in the water. Water that has more free hydrogen ions would be acidic </a:t>
            </a:r>
          </a:p>
          <a:p>
            <a:r>
              <a:rPr lang="en-US" dirty="0">
                <a:latin typeface="NPSRawlinsonOT" panose="02000505070000020003" pitchFamily="50" charset="0"/>
              </a:rPr>
              <a:t>Water that has more free hydroxyl ions would be basic </a:t>
            </a:r>
          </a:p>
          <a:p>
            <a:pPr marL="0" indent="0">
              <a:buNone/>
            </a:pPr>
            <a:endParaRPr lang="en-US" dirty="0">
              <a:latin typeface="NPSRawlinsonOT" panose="02000505070000020003" pitchFamily="50" charset="0"/>
            </a:endParaRPr>
          </a:p>
          <a:p>
            <a:r>
              <a:rPr lang="en-US" dirty="0" smtClean="0">
                <a:latin typeface="NPSRawlinsonOT" panose="02000505070000020003" pitchFamily="50" charset="0"/>
              </a:rPr>
              <a:t>It </a:t>
            </a:r>
            <a:r>
              <a:rPr lang="en-US" dirty="0">
                <a:latin typeface="NPSRawlinsonOT" panose="02000505070000020003" pitchFamily="50" charset="0"/>
              </a:rPr>
              <a:t>is based on a 14 point scale </a:t>
            </a:r>
            <a:endParaRPr lang="en-US" dirty="0" smtClean="0">
              <a:latin typeface="NPSRawlinsonOT" panose="02000505070000020003" pitchFamily="50" charset="0"/>
            </a:endParaRPr>
          </a:p>
          <a:p>
            <a:pPr lvl="1"/>
            <a:r>
              <a:rPr lang="en-US" sz="1800" dirty="0" smtClean="0">
                <a:latin typeface="NPSRawlinsonOT" panose="02000505070000020003" pitchFamily="50" charset="0"/>
              </a:rPr>
              <a:t>7 </a:t>
            </a:r>
            <a:r>
              <a:rPr lang="en-US" sz="1800" dirty="0">
                <a:latin typeface="NPSRawlinsonOT" panose="02000505070000020003" pitchFamily="50" charset="0"/>
              </a:rPr>
              <a:t>is neutral </a:t>
            </a:r>
          </a:p>
          <a:p>
            <a:pPr lvl="1"/>
            <a:r>
              <a:rPr lang="en-US" sz="1800" dirty="0">
                <a:latin typeface="NPSRawlinsonOT" panose="02000505070000020003" pitchFamily="50" charset="0"/>
              </a:rPr>
              <a:t>Less than 7 is acidic </a:t>
            </a:r>
          </a:p>
          <a:p>
            <a:pPr lvl="1"/>
            <a:r>
              <a:rPr lang="en-US" sz="1800" dirty="0">
                <a:latin typeface="NPSRawlinsonOT" panose="02000505070000020003" pitchFamily="50" charset="0"/>
              </a:rPr>
              <a:t>More than 7 is basic</a:t>
            </a:r>
          </a:p>
          <a:p>
            <a:endParaRPr lang="en-US" dirty="0"/>
          </a:p>
        </p:txBody>
      </p:sp>
    </p:spTree>
    <p:extLst>
      <p:ext uri="{BB962C8B-B14F-4D97-AF65-F5344CB8AC3E}">
        <p14:creationId xmlns:p14="http://schemas.microsoft.com/office/powerpoint/2010/main" val="23823346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Frutiger LT Std 55 Roman" panose="020B0602020204020204" pitchFamily="34" charset="0"/>
              </a:rPr>
              <a:t>pH- What is it good for?</a:t>
            </a:r>
            <a:endParaRPr lang="en-US" dirty="0">
              <a:effectLst>
                <a:outerShdw blurRad="38100" dist="38100" dir="2700000" algn="tl">
                  <a:srgbClr val="000000">
                    <a:alpha val="43137"/>
                  </a:srgbClr>
                </a:outerShdw>
              </a:effectLst>
              <a:latin typeface="Frutiger LT Std 55 Roman" panose="020B0602020204020204" pitchFamily="34" charset="0"/>
            </a:endParaRPr>
          </a:p>
        </p:txBody>
      </p:sp>
      <p:sp>
        <p:nvSpPr>
          <p:cNvPr id="3" name="Content Placeholder 2"/>
          <p:cNvSpPr>
            <a:spLocks noGrp="1"/>
          </p:cNvSpPr>
          <p:nvPr>
            <p:ph sz="half" idx="1"/>
          </p:nvPr>
        </p:nvSpPr>
        <p:spPr/>
        <p:txBody>
          <a:bodyPr>
            <a:normAutofit/>
          </a:bodyPr>
          <a:lstStyle/>
          <a:p>
            <a:endParaRPr lang="en-US" dirty="0"/>
          </a:p>
          <a:p>
            <a:endParaRPr lang="en-US" sz="1600" dirty="0">
              <a:solidFill>
                <a:schemeClr val="bg1"/>
              </a:solidFill>
              <a:latin typeface="NPSRawlinsonOT" panose="02000505070000020003" pitchFamily="50" charset="0"/>
            </a:endParaRPr>
          </a:p>
          <a:p>
            <a:r>
              <a:rPr lang="en-US" sz="1600" dirty="0">
                <a:latin typeface="NPSRawlinsonOT" panose="02000505070000020003" pitchFamily="50" charset="0"/>
              </a:rPr>
              <a:t>“The pH of water determines the solubility and biological availability of chemical constituents such as nutrients and heavy metal” (usgs.gov) </a:t>
            </a:r>
            <a:endParaRPr lang="en-US" sz="1600" dirty="0" smtClean="0">
              <a:latin typeface="NPSRawlinsonOT" panose="02000505070000020003" pitchFamily="50" charset="0"/>
            </a:endParaRPr>
          </a:p>
          <a:p>
            <a:pPr lvl="1"/>
            <a:r>
              <a:rPr lang="en-US" dirty="0" smtClean="0">
                <a:latin typeface="NPSRawlinsonOT" panose="02000505070000020003" pitchFamily="50" charset="0"/>
              </a:rPr>
              <a:t>What </a:t>
            </a:r>
            <a:r>
              <a:rPr lang="en-US" dirty="0">
                <a:latin typeface="NPSRawlinsonOT" panose="02000505070000020003" pitchFamily="50" charset="0"/>
              </a:rPr>
              <a:t>that means is that water’s ability to dissolve sediment </a:t>
            </a:r>
            <a:r>
              <a:rPr lang="en-US" dirty="0" smtClean="0">
                <a:latin typeface="NPSRawlinsonOT" panose="02000505070000020003" pitchFamily="50" charset="0"/>
              </a:rPr>
              <a:t>and </a:t>
            </a:r>
            <a:r>
              <a:rPr lang="en-US" dirty="0">
                <a:latin typeface="NPSRawlinsonOT" panose="02000505070000020003" pitchFamily="50" charset="0"/>
              </a:rPr>
              <a:t>provide nutrients for aquatic life is determined based on the things dissolved in the water </a:t>
            </a:r>
          </a:p>
          <a:p>
            <a:endParaRPr lang="en-US" dirty="0"/>
          </a:p>
          <a:p>
            <a:endParaRPr lang="en-US" dirty="0"/>
          </a:p>
        </p:txBody>
      </p:sp>
      <p:pic>
        <p:nvPicPr>
          <p:cNvPr id="5" name="Content Placeholder 4" descr="picture of pH scale showing acidic (0) all the way to basic (10)" title="Slide 19 image"/>
          <p:cNvPicPr>
            <a:picLocks noGrp="1" noChangeAspect="1"/>
          </p:cNvPicPr>
          <p:nvPr>
            <p:ph sz="half" idx="2"/>
          </p:nvPr>
        </p:nvPicPr>
        <p:blipFill>
          <a:blip r:embed="rId2"/>
          <a:stretch>
            <a:fillRect/>
          </a:stretch>
        </p:blipFill>
        <p:spPr>
          <a:xfrm>
            <a:off x="6188075" y="2742197"/>
            <a:ext cx="5194300" cy="2599155"/>
          </a:xfrm>
          <a:prstGeom prst="rect">
            <a:avLst/>
          </a:prstGeom>
        </p:spPr>
      </p:pic>
      <p:sp>
        <p:nvSpPr>
          <p:cNvPr id="6" name="TextBox 5"/>
          <p:cNvSpPr txBox="1"/>
          <p:nvPr/>
        </p:nvSpPr>
        <p:spPr>
          <a:xfrm>
            <a:off x="7169426" y="5529745"/>
            <a:ext cx="4691269" cy="215444"/>
          </a:xfrm>
          <a:prstGeom prst="rect">
            <a:avLst/>
          </a:prstGeom>
          <a:noFill/>
        </p:spPr>
        <p:txBody>
          <a:bodyPr wrap="square" rtlCol="0">
            <a:spAutoFit/>
          </a:bodyPr>
          <a:lstStyle/>
          <a:p>
            <a:r>
              <a:rPr lang="en-US" sz="800" dirty="0">
                <a:solidFill>
                  <a:schemeClr val="bg1">
                    <a:lumMod val="50000"/>
                    <a:lumOff val="50000"/>
                  </a:schemeClr>
                </a:solidFill>
                <a:latin typeface="NPSRawlinsonOT" panose="02000505070000020003" pitchFamily="50" charset="0"/>
              </a:rPr>
              <a:t>Image from: http://getwellstaywellathome.comblog201203using-ph-as-a-health-monitor</a:t>
            </a:r>
            <a:r>
              <a:rPr lang="en-US" sz="800" dirty="0">
                <a:latin typeface="NPSRawlinsonOT" panose="02000505070000020003" pitchFamily="50" charset="0"/>
              </a:rPr>
              <a:t>/</a:t>
            </a:r>
          </a:p>
        </p:txBody>
      </p:sp>
    </p:spTree>
    <p:extLst>
      <p:ext uri="{BB962C8B-B14F-4D97-AF65-F5344CB8AC3E}">
        <p14:creationId xmlns:p14="http://schemas.microsoft.com/office/powerpoint/2010/main" val="751969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an kneeling in reflecting lake with pink mountains in the background" title="Slide 2 background"/>
          <p:cNvPicPr>
            <a:picLocks noChangeAspect="1"/>
          </p:cNvPicPr>
          <p:nvPr/>
        </p:nvPicPr>
        <p:blipFill rotWithShape="1">
          <a:blip r:embed="rId2">
            <a:extLst>
              <a:ext uri="{28A0092B-C50C-407E-A947-70E740481C1C}">
                <a14:useLocalDpi xmlns:a14="http://schemas.microsoft.com/office/drawing/2010/main" val="0"/>
              </a:ext>
            </a:extLst>
          </a:blip>
          <a:srcRect t="14927"/>
          <a:stretch/>
        </p:blipFill>
        <p:spPr>
          <a:xfrm>
            <a:off x="0" y="1"/>
            <a:ext cx="12185376" cy="6857999"/>
          </a:xfrm>
          <a:prstGeom prst="rect">
            <a:avLst/>
          </a:prstGeom>
        </p:spPr>
      </p:pic>
      <p:sp>
        <p:nvSpPr>
          <p:cNvPr id="2" name="Title 1"/>
          <p:cNvSpPr>
            <a:spLocks noGrp="1"/>
          </p:cNvSpPr>
          <p:nvPr>
            <p:ph type="title"/>
          </p:nvPr>
        </p:nvSpPr>
        <p:spPr>
          <a:xfrm>
            <a:off x="3427770" y="1825758"/>
            <a:ext cx="10571998" cy="970450"/>
          </a:xfrm>
        </p:spPr>
        <p:txBody>
          <a:bodyPr/>
          <a:lstStyle/>
          <a:p>
            <a:r>
              <a:rPr lang="en-US" dirty="0" smtClean="0">
                <a:ln w="0"/>
                <a:solidFill>
                  <a:schemeClr val="accent1"/>
                </a:solidFill>
                <a:effectLst>
                  <a:outerShdw blurRad="38100" dist="25400" dir="5400000" algn="ctr" rotWithShape="0">
                    <a:srgbClr val="6E747A">
                      <a:alpha val="43000"/>
                    </a:srgbClr>
                  </a:outerShdw>
                </a:effectLst>
                <a:latin typeface="Frutiger LT Std 55 Roman" panose="020B0602020204020204" pitchFamily="34" charset="0"/>
              </a:rPr>
              <a:t>Standards</a:t>
            </a:r>
            <a:endParaRPr lang="en-US" dirty="0">
              <a:ln w="0"/>
              <a:solidFill>
                <a:schemeClr val="accent1"/>
              </a:solidFill>
              <a:effectLst>
                <a:outerShdw blurRad="38100" dist="25400" dir="5400000" algn="ctr" rotWithShape="0">
                  <a:srgbClr val="6E747A">
                    <a:alpha val="43000"/>
                  </a:srgbClr>
                </a:outerShdw>
              </a:effectLst>
              <a:latin typeface="Frutiger LT Std 55 Roman" panose="020B0602020204020204" pitchFamily="34" charset="0"/>
            </a:endParaRPr>
          </a:p>
        </p:txBody>
      </p:sp>
      <p:sp>
        <p:nvSpPr>
          <p:cNvPr id="3" name="Content Placeholder 2"/>
          <p:cNvSpPr>
            <a:spLocks noGrp="1"/>
          </p:cNvSpPr>
          <p:nvPr>
            <p:ph idx="1"/>
          </p:nvPr>
        </p:nvSpPr>
        <p:spPr>
          <a:xfrm>
            <a:off x="3586796" y="3402495"/>
            <a:ext cx="7954228" cy="2849217"/>
          </a:xfrm>
          <a:solidFill>
            <a:srgbClr val="000000">
              <a:alpha val="36863"/>
            </a:srgbClr>
          </a:solidFill>
        </p:spPr>
        <p:txBody>
          <a:bodyPr/>
          <a:lstStyle/>
          <a:p>
            <a:r>
              <a:rPr lang="en-US" dirty="0" smtClean="0">
                <a:latin typeface="NPSRawlinsonOT" panose="02000505070000020003" pitchFamily="50" charset="0"/>
              </a:rPr>
              <a:t>According to the NGSS (Next Generation Science Standards) this lesson will cover the following standards:</a:t>
            </a:r>
          </a:p>
          <a:p>
            <a:pPr lvl="1"/>
            <a:r>
              <a:rPr lang="en-US" dirty="0" smtClean="0">
                <a:latin typeface="NPSRawlinsonOT" panose="02000505070000020003" pitchFamily="50" charset="0"/>
              </a:rPr>
              <a:t>HS – LS2 Ecosystems</a:t>
            </a:r>
            <a:r>
              <a:rPr lang="en-US" dirty="0">
                <a:latin typeface="NPSRawlinsonOT" panose="02000505070000020003" pitchFamily="50" charset="0"/>
              </a:rPr>
              <a:t>: Interactions, Energy, and Dynamics (HS-LS2-2)</a:t>
            </a:r>
          </a:p>
          <a:p>
            <a:pPr lvl="1"/>
            <a:r>
              <a:rPr lang="en-US" dirty="0" smtClean="0">
                <a:latin typeface="NPSRawlinsonOT" panose="02000505070000020003" pitchFamily="50" charset="0"/>
              </a:rPr>
              <a:t>HS </a:t>
            </a:r>
            <a:r>
              <a:rPr lang="en-US" dirty="0">
                <a:latin typeface="NPSRawlinsonOT" panose="02000505070000020003" pitchFamily="50" charset="0"/>
              </a:rPr>
              <a:t>– ESS2 Earth’s Systems (HS-ESS24 and HS-ESS2-5)</a:t>
            </a:r>
          </a:p>
          <a:p>
            <a:pPr lvl="1"/>
            <a:r>
              <a:rPr lang="en-US" dirty="0" smtClean="0">
                <a:latin typeface="NPSRawlinsonOT" panose="02000505070000020003" pitchFamily="50" charset="0"/>
              </a:rPr>
              <a:t>HS – ETS1 </a:t>
            </a:r>
            <a:r>
              <a:rPr lang="en-US" dirty="0">
                <a:latin typeface="NPSRawlinsonOT" panose="02000505070000020003" pitchFamily="50" charset="0"/>
              </a:rPr>
              <a:t>Engineering Design (HS-ETS1-2)</a:t>
            </a:r>
          </a:p>
          <a:p>
            <a:pPr marL="457200" lvl="1" indent="0">
              <a:buNone/>
            </a:pPr>
            <a:endParaRPr lang="en-US" dirty="0"/>
          </a:p>
        </p:txBody>
      </p:sp>
    </p:spTree>
    <p:extLst>
      <p:ext uri="{BB962C8B-B14F-4D97-AF65-F5344CB8AC3E}">
        <p14:creationId xmlns:p14="http://schemas.microsoft.com/office/powerpoint/2010/main" val="1429393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ntains reflecting in clear blue water" title="Slide 20 background"/>
          <p:cNvPicPr>
            <a:picLocks noChangeAspect="1"/>
          </p:cNvPicPr>
          <p:nvPr/>
        </p:nvPicPr>
        <p:blipFill rotWithShape="1">
          <a:blip r:embed="rId2">
            <a:extLst>
              <a:ext uri="{28A0092B-C50C-407E-A947-70E740481C1C}">
                <a14:useLocalDpi xmlns:a14="http://schemas.microsoft.com/office/drawing/2010/main" val="0"/>
              </a:ext>
            </a:extLst>
          </a:blip>
          <a:srcRect t="14805" r="-863"/>
          <a:stretch/>
        </p:blipFill>
        <p:spPr>
          <a:xfrm>
            <a:off x="0" y="-119270"/>
            <a:ext cx="12390783" cy="6977270"/>
          </a:xfrm>
          <a:prstGeom prst="rect">
            <a:avLst/>
          </a:prstGeom>
        </p:spPr>
      </p:pic>
      <p:sp>
        <p:nvSpPr>
          <p:cNvPr id="2" name="Title 1"/>
          <p:cNvSpPr>
            <a:spLocks noGrp="1"/>
          </p:cNvSpPr>
          <p:nvPr>
            <p:ph type="title"/>
          </p:nvPr>
        </p:nvSpPr>
        <p:spPr>
          <a:xfrm>
            <a:off x="4820869" y="927685"/>
            <a:ext cx="6880801" cy="970450"/>
          </a:xfrm>
        </p:spPr>
        <p:txBody>
          <a:bodyPr/>
          <a:lstStyle/>
          <a:p>
            <a:r>
              <a:rPr lang="en-US" dirty="0">
                <a:latin typeface="Frutiger LT Std 55 Roman" panose="020B0602020204020204" pitchFamily="34" charset="0"/>
              </a:rPr>
              <a:t>pH- What is it good for?</a:t>
            </a:r>
            <a:endParaRPr lang="en-US" dirty="0"/>
          </a:p>
        </p:txBody>
      </p:sp>
      <p:sp>
        <p:nvSpPr>
          <p:cNvPr id="3" name="Content Placeholder 2"/>
          <p:cNvSpPr>
            <a:spLocks noGrp="1"/>
          </p:cNvSpPr>
          <p:nvPr>
            <p:ph idx="1"/>
          </p:nvPr>
        </p:nvSpPr>
        <p:spPr>
          <a:xfrm>
            <a:off x="4820869" y="2074587"/>
            <a:ext cx="6880801" cy="3636511"/>
          </a:xfrm>
          <a:solidFill>
            <a:srgbClr val="000000"/>
          </a:solidFill>
        </p:spPr>
        <p:txBody>
          <a:bodyPr>
            <a:normAutofit fontScale="92500" lnSpcReduction="10000"/>
          </a:bodyPr>
          <a:lstStyle/>
          <a:p>
            <a:endParaRPr lang="en-US" dirty="0"/>
          </a:p>
          <a:p>
            <a:endParaRPr lang="en-US" sz="2000" dirty="0">
              <a:latin typeface="NPSRawlinsonOT" panose="02000505070000020003" pitchFamily="50" charset="0"/>
            </a:endParaRPr>
          </a:p>
          <a:p>
            <a:r>
              <a:rPr lang="en-US" sz="2000" dirty="0">
                <a:latin typeface="NPSRawlinsonOT" panose="02000505070000020003" pitchFamily="50" charset="0"/>
              </a:rPr>
              <a:t>Water’s pH will determine the amount of nutrients in the water like carbon, nitrogen, and phosphorus and if there is enough for the aquatic life to use </a:t>
            </a:r>
            <a:endParaRPr lang="en-US" sz="2000" dirty="0" smtClean="0">
              <a:latin typeface="NPSRawlinsonOT" panose="02000505070000020003" pitchFamily="50" charset="0"/>
            </a:endParaRPr>
          </a:p>
          <a:p>
            <a:pPr lvl="1"/>
            <a:r>
              <a:rPr lang="en-US" sz="1800" dirty="0" smtClean="0">
                <a:latin typeface="NPSRawlinsonOT" panose="02000505070000020003" pitchFamily="50" charset="0"/>
              </a:rPr>
              <a:t>Nutrients </a:t>
            </a:r>
            <a:r>
              <a:rPr lang="en-US" sz="1800" dirty="0">
                <a:latin typeface="NPSRawlinsonOT" panose="02000505070000020003" pitchFamily="50" charset="0"/>
              </a:rPr>
              <a:t>will slightly increase the pH </a:t>
            </a:r>
          </a:p>
          <a:p>
            <a:endParaRPr lang="en-US" sz="2000" dirty="0">
              <a:latin typeface="NPSRawlinsonOT" panose="02000505070000020003" pitchFamily="50" charset="0"/>
            </a:endParaRPr>
          </a:p>
          <a:p>
            <a:r>
              <a:rPr lang="en-US" sz="2000" dirty="0" smtClean="0">
                <a:latin typeface="NPSRawlinsonOT" panose="02000505070000020003" pitchFamily="50" charset="0"/>
              </a:rPr>
              <a:t>It </a:t>
            </a:r>
            <a:r>
              <a:rPr lang="en-US" sz="2000" dirty="0">
                <a:latin typeface="NPSRawlinsonOT" panose="02000505070000020003" pitchFamily="50" charset="0"/>
              </a:rPr>
              <a:t>will also determine the amount of heavy metals and if they are at toxic levels </a:t>
            </a:r>
            <a:endParaRPr lang="en-US" sz="2000" dirty="0" smtClean="0">
              <a:latin typeface="NPSRawlinsonOT" panose="02000505070000020003" pitchFamily="50" charset="0"/>
            </a:endParaRPr>
          </a:p>
          <a:p>
            <a:pPr lvl="1"/>
            <a:r>
              <a:rPr lang="en-US" sz="1800" dirty="0" smtClean="0">
                <a:latin typeface="NPSRawlinsonOT" panose="02000505070000020003" pitchFamily="50" charset="0"/>
              </a:rPr>
              <a:t>Metals </a:t>
            </a:r>
            <a:r>
              <a:rPr lang="en-US" sz="1800" dirty="0">
                <a:latin typeface="NPSRawlinsonOT" panose="02000505070000020003" pitchFamily="50" charset="0"/>
              </a:rPr>
              <a:t>will lower the pH</a:t>
            </a:r>
          </a:p>
          <a:p>
            <a:endParaRPr lang="en-US" dirty="0"/>
          </a:p>
          <a:p>
            <a:endParaRPr lang="en-US" dirty="0"/>
          </a:p>
        </p:txBody>
      </p:sp>
    </p:spTree>
    <p:extLst>
      <p:ext uri="{BB962C8B-B14F-4D97-AF65-F5344CB8AC3E}">
        <p14:creationId xmlns:p14="http://schemas.microsoft.com/office/powerpoint/2010/main" val="18540978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1" y="1362532"/>
            <a:ext cx="3547533" cy="701951"/>
          </a:xfrm>
        </p:spPr>
        <p:txBody>
          <a:bodyPr/>
          <a:lstStyle/>
          <a:p>
            <a:r>
              <a:rPr lang="en-US" sz="2800" dirty="0" smtClean="0">
                <a:latin typeface="Frutiger LT Std 55 Roman" panose="020B0602020204020204" pitchFamily="34" charset="0"/>
              </a:rPr>
              <a:t>“Let’s Consider”</a:t>
            </a:r>
            <a:endParaRPr lang="en-US" sz="2800" dirty="0">
              <a:latin typeface="Frutiger LT Std 55 Roman" panose="020B0602020204020204" pitchFamily="34" charset="0"/>
            </a:endParaRPr>
          </a:p>
        </p:txBody>
      </p:sp>
      <p:pic>
        <p:nvPicPr>
          <p:cNvPr id="4" name="Content Placeholder 3" descr="pH scale from 0-14" title="Slide 21 image"/>
          <p:cNvPicPr>
            <a:picLocks noGrp="1" noChangeAspect="1"/>
          </p:cNvPicPr>
          <p:nvPr>
            <p:ph idx="1"/>
          </p:nvPr>
        </p:nvPicPr>
        <p:blipFill>
          <a:blip r:embed="rId2"/>
          <a:stretch>
            <a:fillRect/>
          </a:stretch>
        </p:blipFill>
        <p:spPr>
          <a:xfrm>
            <a:off x="4832719" y="1362533"/>
            <a:ext cx="6895455" cy="4312986"/>
          </a:xfrm>
          <a:prstGeom prst="rect">
            <a:avLst/>
          </a:prstGeom>
        </p:spPr>
      </p:pic>
      <p:sp>
        <p:nvSpPr>
          <p:cNvPr id="5" name="Text Placeholder 4"/>
          <p:cNvSpPr>
            <a:spLocks noGrp="1"/>
          </p:cNvSpPr>
          <p:nvPr>
            <p:ph type="body" sz="half" idx="2"/>
          </p:nvPr>
        </p:nvSpPr>
        <p:spPr/>
        <p:txBody>
          <a:bodyPr>
            <a:normAutofit/>
          </a:bodyPr>
          <a:lstStyle/>
          <a:p>
            <a:endParaRPr lang="en-US" sz="2400" dirty="0">
              <a:latin typeface="NPSRawlinsonOT" panose="02000505070000020003" pitchFamily="50" charset="0"/>
            </a:endParaRPr>
          </a:p>
          <a:p>
            <a:r>
              <a:rPr lang="en-US" sz="2400" dirty="0">
                <a:latin typeface="NPSRawlinsonOT" panose="02000505070000020003" pitchFamily="50" charset="0"/>
              </a:rPr>
              <a:t>Take a look at the graph </a:t>
            </a:r>
            <a:r>
              <a:rPr lang="en-US" sz="2400" dirty="0" smtClean="0">
                <a:latin typeface="NPSRawlinsonOT" panose="02000505070000020003" pitchFamily="50" charset="0"/>
              </a:rPr>
              <a:t>about </a:t>
            </a:r>
            <a:r>
              <a:rPr lang="en-US" sz="2400" dirty="0" err="1">
                <a:latin typeface="NPSRawlinsonOT" panose="02000505070000020003" pitchFamily="50" charset="0"/>
              </a:rPr>
              <a:t>pH.</a:t>
            </a:r>
            <a:r>
              <a:rPr lang="en-US" sz="2400" dirty="0">
                <a:latin typeface="NPSRawlinsonOT" panose="02000505070000020003" pitchFamily="50" charset="0"/>
              </a:rPr>
              <a:t> </a:t>
            </a:r>
            <a:r>
              <a:rPr lang="en-US" sz="2400" dirty="0" smtClean="0">
                <a:solidFill>
                  <a:schemeClr val="accent1"/>
                </a:solidFill>
                <a:latin typeface="NPSRawlinsonOT" panose="02000505070000020003" pitchFamily="50" charset="0"/>
              </a:rPr>
              <a:t/>
            </a:r>
            <a:br>
              <a:rPr lang="en-US" sz="2400" dirty="0" smtClean="0">
                <a:solidFill>
                  <a:schemeClr val="accent1"/>
                </a:solidFill>
                <a:latin typeface="NPSRawlinsonOT" panose="02000505070000020003" pitchFamily="50" charset="0"/>
              </a:rPr>
            </a:br>
            <a:r>
              <a:rPr lang="en-US" sz="2400" dirty="0" smtClean="0">
                <a:solidFill>
                  <a:schemeClr val="accent1"/>
                </a:solidFill>
                <a:latin typeface="NPSRawlinsonOT" panose="02000505070000020003" pitchFamily="50" charset="0"/>
              </a:rPr>
              <a:t/>
            </a:r>
            <a:br>
              <a:rPr lang="en-US" sz="2400" dirty="0" smtClean="0">
                <a:solidFill>
                  <a:schemeClr val="accent1"/>
                </a:solidFill>
                <a:latin typeface="NPSRawlinsonOT" panose="02000505070000020003" pitchFamily="50" charset="0"/>
              </a:rPr>
            </a:br>
            <a:r>
              <a:rPr lang="en-US" sz="2400" dirty="0" smtClean="0">
                <a:solidFill>
                  <a:schemeClr val="accent1"/>
                </a:solidFill>
                <a:latin typeface="NPSRawlinsonOT" panose="02000505070000020003" pitchFamily="50" charset="0"/>
              </a:rPr>
              <a:t>Discuss </a:t>
            </a:r>
            <a:r>
              <a:rPr lang="en-US" sz="2400" dirty="0">
                <a:solidFill>
                  <a:schemeClr val="accent1"/>
                </a:solidFill>
                <a:latin typeface="NPSRawlinsonOT" panose="02000505070000020003" pitchFamily="50" charset="0"/>
              </a:rPr>
              <a:t>the importance of a stable pH on the inhabitants of an aquatic ecosystem. </a:t>
            </a:r>
          </a:p>
        </p:txBody>
      </p:sp>
    </p:spTree>
    <p:extLst>
      <p:ext uri="{BB962C8B-B14F-4D97-AF65-F5344CB8AC3E}">
        <p14:creationId xmlns:p14="http://schemas.microsoft.com/office/powerpoint/2010/main" val="1120855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mountains reflecting in clear turquoise lake" title="Slide 22 background"/>
          <p:cNvPicPr>
            <a:picLocks noChangeAspect="1"/>
          </p:cNvPicPr>
          <p:nvPr/>
        </p:nvPicPr>
        <p:blipFill rotWithShape="1">
          <a:blip r:embed="rId2">
            <a:extLst>
              <a:ext uri="{28A0092B-C50C-407E-A947-70E740481C1C}">
                <a14:useLocalDpi xmlns:a14="http://schemas.microsoft.com/office/drawing/2010/main" val="0"/>
              </a:ext>
            </a:extLst>
          </a:blip>
          <a:srcRect l="1" t="15136" r="-327"/>
          <a:stretch/>
        </p:blipFill>
        <p:spPr>
          <a:xfrm>
            <a:off x="-1" y="-39758"/>
            <a:ext cx="12231757" cy="6897757"/>
          </a:xfrm>
          <a:prstGeom prst="rect">
            <a:avLst/>
          </a:prstGeom>
        </p:spPr>
      </p:pic>
      <p:sp>
        <p:nvSpPr>
          <p:cNvPr id="2" name="Title 1"/>
          <p:cNvSpPr>
            <a:spLocks noGrp="1"/>
          </p:cNvSpPr>
          <p:nvPr>
            <p:ph type="title"/>
          </p:nvPr>
        </p:nvSpPr>
        <p:spPr>
          <a:xfrm>
            <a:off x="778144" y="1388092"/>
            <a:ext cx="5278908" cy="970450"/>
          </a:xfrm>
        </p:spPr>
        <p:txBody>
          <a:bodyPr/>
          <a:lstStyle/>
          <a:p>
            <a:r>
              <a:rPr lang="en-US" dirty="0" smtClean="0">
                <a:solidFill>
                  <a:schemeClr val="tx1"/>
                </a:solidFill>
                <a:latin typeface="Frutiger LT Std 55 Roman" panose="020B0602020204020204" pitchFamily="34" charset="0"/>
              </a:rPr>
              <a:t>Water Temperature</a:t>
            </a:r>
            <a:endParaRPr lang="en-US" dirty="0">
              <a:solidFill>
                <a:schemeClr val="tx1"/>
              </a:solidFill>
              <a:latin typeface="Frutiger LT Std 55 Roman" panose="020B0602020204020204" pitchFamily="34" charset="0"/>
            </a:endParaRPr>
          </a:p>
        </p:txBody>
      </p:sp>
      <p:sp>
        <p:nvSpPr>
          <p:cNvPr id="3" name="Content Placeholder 2"/>
          <p:cNvSpPr>
            <a:spLocks noGrp="1"/>
          </p:cNvSpPr>
          <p:nvPr>
            <p:ph idx="1"/>
          </p:nvPr>
        </p:nvSpPr>
        <p:spPr>
          <a:xfrm>
            <a:off x="778144" y="2689846"/>
            <a:ext cx="4946794" cy="3419406"/>
          </a:xfrm>
          <a:solidFill>
            <a:srgbClr val="000000"/>
          </a:solidFill>
        </p:spPr>
        <p:txBody>
          <a:bodyPr>
            <a:normAutofit/>
          </a:bodyPr>
          <a:lstStyle/>
          <a:p>
            <a:pPr marL="0" indent="0">
              <a:buNone/>
            </a:pPr>
            <a:endParaRPr lang="en-US" sz="1900" dirty="0">
              <a:latin typeface="NPSRawlinsonOT" panose="02000505070000020003" pitchFamily="50" charset="0"/>
            </a:endParaRPr>
          </a:p>
          <a:p>
            <a:r>
              <a:rPr lang="en-US" sz="1900" dirty="0" smtClean="0">
                <a:latin typeface="NPSRawlinsonOT" panose="02000505070000020003" pitchFamily="50" charset="0"/>
              </a:rPr>
              <a:t>Throughout </a:t>
            </a:r>
            <a:r>
              <a:rPr lang="en-US" sz="1900" dirty="0">
                <a:latin typeface="NPSRawlinsonOT" panose="02000505070000020003" pitchFamily="50" charset="0"/>
              </a:rPr>
              <a:t>the year scientists and technicians use probes to measure the water temperature at different depths to monitor for change </a:t>
            </a:r>
          </a:p>
          <a:p>
            <a:r>
              <a:rPr lang="en-US" sz="1900" dirty="0">
                <a:latin typeface="NPSRawlinsonOT" panose="02000505070000020003" pitchFamily="50" charset="0"/>
              </a:rPr>
              <a:t>When the water temperature is fairly stable, any minor event can cause a drastic change for those animals and plants living there.</a:t>
            </a:r>
          </a:p>
          <a:p>
            <a:endParaRPr lang="en-US" dirty="0"/>
          </a:p>
          <a:p>
            <a:endParaRPr lang="en-US" dirty="0"/>
          </a:p>
        </p:txBody>
      </p:sp>
    </p:spTree>
    <p:extLst>
      <p:ext uri="{BB962C8B-B14F-4D97-AF65-F5344CB8AC3E}">
        <p14:creationId xmlns:p14="http://schemas.microsoft.com/office/powerpoint/2010/main" val="13229136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utiger LT Std 55 Roman" panose="020B0602020204020204" pitchFamily="34" charset="0"/>
              </a:rPr>
              <a:t>Water Temperature</a:t>
            </a:r>
            <a:endParaRPr lang="en-US" dirty="0">
              <a:latin typeface="Frutiger LT Std 55 Roman" panose="020B0602020204020204" pitchFamily="34" charset="0"/>
            </a:endParaRPr>
          </a:p>
        </p:txBody>
      </p:sp>
      <p:sp>
        <p:nvSpPr>
          <p:cNvPr id="3" name="Content Placeholder 2"/>
          <p:cNvSpPr>
            <a:spLocks noGrp="1"/>
          </p:cNvSpPr>
          <p:nvPr>
            <p:ph idx="1"/>
          </p:nvPr>
        </p:nvSpPr>
        <p:spPr>
          <a:xfrm>
            <a:off x="818712" y="2222287"/>
            <a:ext cx="9677010" cy="3636511"/>
          </a:xfrm>
        </p:spPr>
        <p:txBody>
          <a:bodyPr/>
          <a:lstStyle/>
          <a:p>
            <a:endParaRPr lang="en-US" dirty="0"/>
          </a:p>
          <a:p>
            <a:endParaRPr lang="en-US" dirty="0">
              <a:solidFill>
                <a:schemeClr val="bg1"/>
              </a:solidFill>
              <a:latin typeface="NPSRawlinsonOT" panose="02000505070000020003" pitchFamily="50" charset="0"/>
            </a:endParaRPr>
          </a:p>
          <a:p>
            <a:r>
              <a:rPr lang="en-US" dirty="0">
                <a:latin typeface="NPSRawlinsonOT" panose="02000505070000020003" pitchFamily="50" charset="0"/>
              </a:rPr>
              <a:t>Remember, Dissolved Oxygen is adversely effected by water temperature </a:t>
            </a:r>
            <a:endParaRPr lang="en-US" dirty="0" smtClean="0">
              <a:latin typeface="NPSRawlinsonOT" panose="02000505070000020003" pitchFamily="50" charset="0"/>
            </a:endParaRPr>
          </a:p>
          <a:p>
            <a:pPr lvl="1"/>
            <a:r>
              <a:rPr lang="en-US" dirty="0" smtClean="0">
                <a:latin typeface="NPSRawlinsonOT" panose="02000505070000020003" pitchFamily="50" charset="0"/>
              </a:rPr>
              <a:t>higher </a:t>
            </a:r>
            <a:r>
              <a:rPr lang="en-US" dirty="0">
                <a:latin typeface="NPSRawlinsonOT" panose="02000505070000020003" pitchFamily="50" charset="0"/>
              </a:rPr>
              <a:t>temperature = lower DO levels </a:t>
            </a:r>
          </a:p>
          <a:p>
            <a:pPr lvl="1"/>
            <a:r>
              <a:rPr lang="en-US" dirty="0">
                <a:latin typeface="NPSRawlinsonOT" panose="02000505070000020003" pitchFamily="50" charset="0"/>
              </a:rPr>
              <a:t>l</a:t>
            </a:r>
            <a:r>
              <a:rPr lang="en-US" dirty="0" smtClean="0">
                <a:latin typeface="NPSRawlinsonOT" panose="02000505070000020003" pitchFamily="50" charset="0"/>
              </a:rPr>
              <a:t>ower </a:t>
            </a:r>
            <a:r>
              <a:rPr lang="en-US" dirty="0">
                <a:latin typeface="NPSRawlinsonOT" panose="02000505070000020003" pitchFamily="50" charset="0"/>
              </a:rPr>
              <a:t>temperature = higher DO levels </a:t>
            </a:r>
            <a:endParaRPr lang="en-US" dirty="0" smtClean="0">
              <a:latin typeface="NPSRawlinsonOT" panose="02000505070000020003" pitchFamily="50" charset="0"/>
            </a:endParaRPr>
          </a:p>
          <a:p>
            <a:pPr marL="457200" lvl="1" indent="0">
              <a:buNone/>
            </a:pPr>
            <a:endParaRPr lang="en-US" dirty="0">
              <a:latin typeface="NPSRawlinsonOT" panose="02000505070000020003" pitchFamily="50" charset="0"/>
            </a:endParaRPr>
          </a:p>
          <a:p>
            <a:r>
              <a:rPr lang="en-US" dirty="0" smtClean="0">
                <a:latin typeface="NPSRawlinsonOT" panose="02000505070000020003" pitchFamily="50" charset="0"/>
              </a:rPr>
              <a:t>Water </a:t>
            </a:r>
            <a:r>
              <a:rPr lang="en-US" dirty="0">
                <a:latin typeface="NPSRawlinsonOT" panose="02000505070000020003" pitchFamily="50" charset="0"/>
              </a:rPr>
              <a:t>temperature can also effect the electrical conductivity of the body of water The rate of chemical reactions tends to be higher in warmer temperatures therefore has a higher electrical conductivity (higher change for electric current to travel through)</a:t>
            </a:r>
          </a:p>
          <a:p>
            <a:endParaRPr lang="en-US" dirty="0"/>
          </a:p>
          <a:p>
            <a:endParaRPr lang="en-US" dirty="0"/>
          </a:p>
        </p:txBody>
      </p:sp>
    </p:spTree>
    <p:extLst>
      <p:ext uri="{BB962C8B-B14F-4D97-AF65-F5344CB8AC3E}">
        <p14:creationId xmlns:p14="http://schemas.microsoft.com/office/powerpoint/2010/main" val="3872894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utiger LT Std 55 Roman" panose="020B0602020204020204" pitchFamily="34" charset="0"/>
              </a:rPr>
              <a:t>“Let’s Consider”</a:t>
            </a:r>
            <a:endParaRPr lang="en-US" dirty="0">
              <a:latin typeface="Frutiger LT Std 55 Roman" panose="020B0602020204020204" pitchFamily="34" charset="0"/>
            </a:endParaRPr>
          </a:p>
        </p:txBody>
      </p:sp>
      <p:sp>
        <p:nvSpPr>
          <p:cNvPr id="3" name="Content Placeholder 2"/>
          <p:cNvSpPr>
            <a:spLocks noGrp="1"/>
          </p:cNvSpPr>
          <p:nvPr>
            <p:ph sz="half" idx="1"/>
          </p:nvPr>
        </p:nvSpPr>
        <p:spPr/>
        <p:txBody>
          <a:bodyPr/>
          <a:lstStyle/>
          <a:p>
            <a:endParaRPr lang="en-US" dirty="0">
              <a:solidFill>
                <a:schemeClr val="bg1"/>
              </a:solidFill>
            </a:endParaRPr>
          </a:p>
          <a:p>
            <a:r>
              <a:rPr lang="en-US" dirty="0">
                <a:latin typeface="NPSRawlinsonOT" panose="02000505070000020003" pitchFamily="50" charset="0"/>
              </a:rPr>
              <a:t>As illustrated by the graph, you can see as the temperature goes up so does the pH and thereby the conductivity. </a:t>
            </a:r>
          </a:p>
          <a:p>
            <a:r>
              <a:rPr lang="en-US" dirty="0" smtClean="0">
                <a:latin typeface="NPSRawlinsonOT" panose="02000505070000020003" pitchFamily="50" charset="0"/>
              </a:rPr>
              <a:t>Take </a:t>
            </a:r>
            <a:r>
              <a:rPr lang="en-US" dirty="0">
                <a:latin typeface="NPSRawlinsonOT" panose="02000505070000020003" pitchFamily="50" charset="0"/>
              </a:rPr>
              <a:t>a moment and discuss why there might be a drop off in conductivity around </a:t>
            </a:r>
            <a:r>
              <a:rPr lang="en-US" dirty="0" smtClean="0">
                <a:latin typeface="NPSRawlinsonOT" panose="02000505070000020003" pitchFamily="50" charset="0"/>
              </a:rPr>
              <a:t>250ºF</a:t>
            </a:r>
            <a:endParaRPr lang="en-US" dirty="0">
              <a:latin typeface="NPSRawlinsonOT" panose="02000505070000020003" pitchFamily="50" charset="0"/>
            </a:endParaRPr>
          </a:p>
        </p:txBody>
      </p:sp>
      <p:pic>
        <p:nvPicPr>
          <p:cNvPr id="6" name="Picture 5" descr="graph of pH going up with water temperature then dropping off around 350 degrees F" title="Slide 24 image"/>
          <p:cNvPicPr>
            <a:picLocks noChangeAspect="1"/>
          </p:cNvPicPr>
          <p:nvPr/>
        </p:nvPicPr>
        <p:blipFill rotWithShape="1">
          <a:blip r:embed="rId2">
            <a:extLst>
              <a:ext uri="{28A0092B-C50C-407E-A947-70E740481C1C}">
                <a14:useLocalDpi xmlns:a14="http://schemas.microsoft.com/office/drawing/2010/main" val="0"/>
              </a:ext>
            </a:extLst>
          </a:blip>
          <a:srcRect l="12937" t="7423"/>
          <a:stretch/>
        </p:blipFill>
        <p:spPr>
          <a:xfrm>
            <a:off x="7156172" y="2647785"/>
            <a:ext cx="4011139" cy="3295814"/>
          </a:xfrm>
          <a:prstGeom prst="rect">
            <a:avLst/>
          </a:prstGeom>
        </p:spPr>
      </p:pic>
    </p:spTree>
    <p:extLst>
      <p:ext uri="{BB962C8B-B14F-4D97-AF65-F5344CB8AC3E}">
        <p14:creationId xmlns:p14="http://schemas.microsoft.com/office/powerpoint/2010/main" val="3416907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NPS boat in water with mountains in the background" title="Slide 25 background"/>
          <p:cNvPicPr>
            <a:picLocks noChangeAspect="1"/>
          </p:cNvPicPr>
          <p:nvPr/>
        </p:nvPicPr>
        <p:blipFill rotWithShape="1">
          <a:blip r:embed="rId2">
            <a:extLst>
              <a:ext uri="{28A0092B-C50C-407E-A947-70E740481C1C}">
                <a14:useLocalDpi xmlns:a14="http://schemas.microsoft.com/office/drawing/2010/main" val="0"/>
              </a:ext>
            </a:extLst>
          </a:blip>
          <a:srcRect l="-1" t="10342" r="-653" b="13989"/>
          <a:stretch/>
        </p:blipFill>
        <p:spPr>
          <a:xfrm>
            <a:off x="0" y="0"/>
            <a:ext cx="12271514" cy="6917634"/>
          </a:xfrm>
          <a:prstGeom prst="rect">
            <a:avLst/>
          </a:prstGeom>
        </p:spPr>
      </p:pic>
      <p:sp>
        <p:nvSpPr>
          <p:cNvPr id="2" name="Title 1"/>
          <p:cNvSpPr>
            <a:spLocks noGrp="1"/>
          </p:cNvSpPr>
          <p:nvPr>
            <p:ph type="title"/>
          </p:nvPr>
        </p:nvSpPr>
        <p:spPr>
          <a:xfrm>
            <a:off x="2665303" y="627786"/>
            <a:ext cx="8983357" cy="970450"/>
          </a:xfrm>
        </p:spPr>
        <p:txBody>
          <a:bodyPr/>
          <a:lstStyle/>
          <a:p>
            <a:r>
              <a:rPr lang="en-US" dirty="0" smtClean="0">
                <a:latin typeface="Frutiger LT Std 55 Roman" panose="020B0602020204020204" pitchFamily="34" charset="0"/>
              </a:rPr>
              <a:t>How is water quality monitored?</a:t>
            </a:r>
            <a:endParaRPr lang="en-US" dirty="0">
              <a:latin typeface="Frutiger LT Std 55 Roman" panose="020B0602020204020204" pitchFamily="34" charset="0"/>
            </a:endParaRPr>
          </a:p>
        </p:txBody>
      </p:sp>
      <p:sp>
        <p:nvSpPr>
          <p:cNvPr id="3" name="Content Placeholder 2"/>
          <p:cNvSpPr>
            <a:spLocks noGrp="1"/>
          </p:cNvSpPr>
          <p:nvPr>
            <p:ph idx="1"/>
          </p:nvPr>
        </p:nvSpPr>
        <p:spPr>
          <a:xfrm>
            <a:off x="6450885" y="2226021"/>
            <a:ext cx="5197775" cy="3636511"/>
          </a:xfrm>
          <a:solidFill>
            <a:schemeClr val="bg1"/>
          </a:solidFill>
        </p:spPr>
        <p:txBody>
          <a:bodyPr/>
          <a:lstStyle/>
          <a:p>
            <a:pPr marL="0" indent="0">
              <a:buNone/>
            </a:pPr>
            <a:endParaRPr lang="en-US" dirty="0">
              <a:latin typeface="NPSRawlinsonOT" panose="02000505070000020003" pitchFamily="50" charset="0"/>
            </a:endParaRPr>
          </a:p>
          <a:p>
            <a:r>
              <a:rPr lang="en-US" dirty="0">
                <a:latin typeface="NPSRawlinsonOT" panose="02000505070000020003" pitchFamily="50" charset="0"/>
              </a:rPr>
              <a:t>In Alaska there is a team of scientists and technicians who are responsible for many of the national parks in the state. The team is known as SWAN. </a:t>
            </a:r>
          </a:p>
          <a:p>
            <a:r>
              <a:rPr lang="en-US" dirty="0" smtClean="0">
                <a:latin typeface="NPSRawlinsonOT" panose="02000505070000020003" pitchFamily="50" charset="0"/>
              </a:rPr>
              <a:t>They </a:t>
            </a:r>
            <a:r>
              <a:rPr lang="en-US" dirty="0">
                <a:latin typeface="NPSRawlinsonOT" panose="02000505070000020003" pitchFamily="50" charset="0"/>
              </a:rPr>
              <a:t>are hired, mainly seasonally, to monitor the lakes and take different measurements </a:t>
            </a:r>
          </a:p>
          <a:p>
            <a:r>
              <a:rPr lang="en-US" dirty="0" smtClean="0">
                <a:latin typeface="NPSRawlinsonOT" panose="02000505070000020003" pitchFamily="50" charset="0"/>
              </a:rPr>
              <a:t>In </a:t>
            </a:r>
            <a:r>
              <a:rPr lang="en-US" dirty="0">
                <a:latin typeface="NPSRawlinsonOT" panose="02000505070000020003" pitchFamily="50" charset="0"/>
              </a:rPr>
              <a:t>different states there are different groups who monitor quality (check your state’s EPA or national park website)</a:t>
            </a:r>
          </a:p>
          <a:p>
            <a:endParaRPr lang="en-US" dirty="0"/>
          </a:p>
        </p:txBody>
      </p:sp>
    </p:spTree>
    <p:extLst>
      <p:ext uri="{BB962C8B-B14F-4D97-AF65-F5344CB8AC3E}">
        <p14:creationId xmlns:p14="http://schemas.microsoft.com/office/powerpoint/2010/main" val="42626340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Frutiger LT Std 55 Roman" panose="020B0602020204020204" pitchFamily="34" charset="0"/>
              </a:rPr>
              <a:t>Who is SWAN?</a:t>
            </a:r>
            <a:endParaRPr lang="en-US" dirty="0">
              <a:effectLst>
                <a:outerShdw blurRad="38100" dist="38100" dir="2700000" algn="tl">
                  <a:srgbClr val="000000">
                    <a:alpha val="43137"/>
                  </a:srgbClr>
                </a:outerShdw>
              </a:effectLst>
              <a:latin typeface="Frutiger LT Std 55 Roman" panose="020B0602020204020204" pitchFamily="34" charset="0"/>
            </a:endParaRPr>
          </a:p>
        </p:txBody>
      </p:sp>
      <p:sp>
        <p:nvSpPr>
          <p:cNvPr id="3" name="Content Placeholder 2"/>
          <p:cNvSpPr>
            <a:spLocks noGrp="1"/>
          </p:cNvSpPr>
          <p:nvPr>
            <p:ph sz="half" idx="1"/>
          </p:nvPr>
        </p:nvSpPr>
        <p:spPr>
          <a:xfrm>
            <a:off x="810000" y="2489370"/>
            <a:ext cx="4972488" cy="3104598"/>
          </a:xfrm>
        </p:spPr>
        <p:txBody>
          <a:bodyPr>
            <a:normAutofit/>
          </a:bodyPr>
          <a:lstStyle/>
          <a:p>
            <a:pPr marL="0" indent="0">
              <a:buNone/>
            </a:pPr>
            <a:endParaRPr lang="en-US" dirty="0">
              <a:latin typeface="NPSRawlinsonOT" panose="02000505070000020003" pitchFamily="50" charset="0"/>
            </a:endParaRPr>
          </a:p>
          <a:p>
            <a:r>
              <a:rPr lang="en-US" dirty="0">
                <a:latin typeface="NPSRawlinsonOT" panose="02000505070000020003" pitchFamily="50" charset="0"/>
              </a:rPr>
              <a:t>Southwest Alaska Network (SWAN) is a group of scientists and technicians, hired by the National Park Service, who monitor the quality, productivity, and life that is thriving in the water of Lake Clark National Park and Preserve. </a:t>
            </a:r>
          </a:p>
          <a:p>
            <a:endParaRPr lang="en-US" dirty="0"/>
          </a:p>
        </p:txBody>
      </p:sp>
      <p:sp>
        <p:nvSpPr>
          <p:cNvPr id="4" name="Content Placeholder 3"/>
          <p:cNvSpPr>
            <a:spLocks noGrp="1"/>
          </p:cNvSpPr>
          <p:nvPr>
            <p:ph sz="half" idx="2"/>
          </p:nvPr>
        </p:nvSpPr>
        <p:spPr/>
        <p:txBody>
          <a:bodyPr>
            <a:normAutofit/>
          </a:bodyPr>
          <a:lstStyle/>
          <a:p>
            <a:endParaRPr lang="en-US"/>
          </a:p>
        </p:txBody>
      </p:sp>
      <p:pic>
        <p:nvPicPr>
          <p:cNvPr id="5" name="Picture 4" descr="picture of man and woman in boat wearing PFDs and measuring something" title="Slide 26 image"/>
          <p:cNvPicPr>
            <a:picLocks noChangeAspect="1"/>
          </p:cNvPicPr>
          <p:nvPr/>
        </p:nvPicPr>
        <p:blipFill>
          <a:blip r:embed="rId2"/>
          <a:stretch>
            <a:fillRect/>
          </a:stretch>
        </p:blipFill>
        <p:spPr>
          <a:xfrm>
            <a:off x="6187415" y="2342012"/>
            <a:ext cx="5293176" cy="3638308"/>
          </a:xfrm>
          <a:prstGeom prst="rect">
            <a:avLst/>
          </a:prstGeom>
        </p:spPr>
      </p:pic>
    </p:spTree>
    <p:extLst>
      <p:ext uri="{BB962C8B-B14F-4D97-AF65-F5344CB8AC3E}">
        <p14:creationId xmlns:p14="http://schemas.microsoft.com/office/powerpoint/2010/main" val="2549743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latin typeface="Frutiger LT Std 55 Roman" panose="020B0602020204020204" pitchFamily="34" charset="0"/>
              </a:rPr>
              <a:t>Who is SWAN?</a:t>
            </a:r>
            <a:endParaRPr lang="en-US" dirty="0"/>
          </a:p>
        </p:txBody>
      </p:sp>
      <p:pic>
        <p:nvPicPr>
          <p:cNvPr id="5" name="Content Placeholder 4" descr="group of people in boat wearing PFDs and measuring something" title="Slide 27 image"/>
          <p:cNvPicPr>
            <a:picLocks noGrp="1" noChangeAspect="1"/>
          </p:cNvPicPr>
          <p:nvPr>
            <p:ph sz="half" idx="1"/>
          </p:nvPr>
        </p:nvPicPr>
        <p:blipFill>
          <a:blip r:embed="rId2"/>
          <a:stretch>
            <a:fillRect/>
          </a:stretch>
        </p:blipFill>
        <p:spPr>
          <a:xfrm>
            <a:off x="926165" y="2447787"/>
            <a:ext cx="4864726" cy="3638550"/>
          </a:xfrm>
          <a:prstGeom prst="rect">
            <a:avLst/>
          </a:prstGeom>
        </p:spPr>
      </p:pic>
      <p:sp>
        <p:nvSpPr>
          <p:cNvPr id="4" name="Content Placeholder 3"/>
          <p:cNvSpPr>
            <a:spLocks noGrp="1"/>
          </p:cNvSpPr>
          <p:nvPr>
            <p:ph sz="half" idx="2"/>
          </p:nvPr>
        </p:nvSpPr>
        <p:spPr/>
        <p:txBody>
          <a:bodyPr>
            <a:normAutofit/>
          </a:bodyPr>
          <a:lstStyle/>
          <a:p>
            <a:endParaRPr lang="en-US" dirty="0">
              <a:latin typeface="NPSRawlinsonOT" panose="02000505070000020003" pitchFamily="50" charset="0"/>
            </a:endParaRPr>
          </a:p>
          <a:p>
            <a:endParaRPr lang="en-US" dirty="0">
              <a:solidFill>
                <a:schemeClr val="accent1"/>
              </a:solidFill>
              <a:latin typeface="NPSRawlinsonOT" panose="02000505070000020003" pitchFamily="50" charset="0"/>
            </a:endParaRPr>
          </a:p>
          <a:p>
            <a:r>
              <a:rPr lang="en-US" dirty="0">
                <a:latin typeface="NPSRawlinsonOT" panose="02000505070000020003" pitchFamily="50" charset="0"/>
              </a:rPr>
              <a:t>These men and women are using high tech equipment to monitor change as they </a:t>
            </a:r>
            <a:r>
              <a:rPr lang="en-US" dirty="0" smtClean="0">
                <a:latin typeface="NPSRawlinsonOT" panose="02000505070000020003" pitchFamily="50" charset="0"/>
              </a:rPr>
              <a:t>happen. </a:t>
            </a:r>
            <a:endParaRPr lang="en-US" dirty="0">
              <a:latin typeface="NPSRawlinsonOT" panose="02000505070000020003" pitchFamily="50" charset="0"/>
            </a:endParaRPr>
          </a:p>
          <a:p>
            <a:pPr lvl="1"/>
            <a:r>
              <a:rPr lang="en-US" dirty="0" smtClean="0">
                <a:latin typeface="NPSRawlinsonOT" panose="02000505070000020003" pitchFamily="50" charset="0"/>
              </a:rPr>
              <a:t>They </a:t>
            </a:r>
            <a:r>
              <a:rPr lang="en-US" dirty="0">
                <a:latin typeface="NPSRawlinsonOT" panose="02000505070000020003" pitchFamily="50" charset="0"/>
              </a:rPr>
              <a:t>travel all over Alaska measuring water quality. They are taken over bodies of water in float planes or by boat </a:t>
            </a:r>
          </a:p>
          <a:p>
            <a:pPr lvl="1"/>
            <a:r>
              <a:rPr lang="en-US" dirty="0">
                <a:latin typeface="NPSRawlinsonOT" panose="02000505070000020003" pitchFamily="50" charset="0"/>
              </a:rPr>
              <a:t>They spend all summer living in remote areas studying and gathering data </a:t>
            </a:r>
          </a:p>
          <a:p>
            <a:pPr lvl="1"/>
            <a:r>
              <a:rPr lang="en-US" dirty="0">
                <a:latin typeface="NPSRawlinsonOT" panose="02000505070000020003" pitchFamily="50" charset="0"/>
              </a:rPr>
              <a:t>They are hiking mountains and swimming in lakes that are only accessible by air </a:t>
            </a:r>
          </a:p>
          <a:p>
            <a:endParaRPr lang="en-US" dirty="0"/>
          </a:p>
          <a:p>
            <a:endParaRPr lang="en-US" dirty="0"/>
          </a:p>
        </p:txBody>
      </p:sp>
    </p:spTree>
    <p:extLst>
      <p:ext uri="{BB962C8B-B14F-4D97-AF65-F5344CB8AC3E}">
        <p14:creationId xmlns:p14="http://schemas.microsoft.com/office/powerpoint/2010/main" val="2279400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image of mountains and glacially influenced river near ocean" title="Slide 28 background"/>
          <p:cNvPicPr>
            <a:picLocks noChangeAspect="1"/>
          </p:cNvPicPr>
          <p:nvPr/>
        </p:nvPicPr>
        <p:blipFill rotWithShape="1">
          <a:blip r:embed="rId2">
            <a:extLst>
              <a:ext uri="{28A0092B-C50C-407E-A947-70E740481C1C}">
                <a14:useLocalDpi xmlns:a14="http://schemas.microsoft.com/office/drawing/2010/main" val="0"/>
              </a:ext>
            </a:extLst>
          </a:blip>
          <a:srcRect b="23768"/>
          <a:stretch/>
        </p:blipFill>
        <p:spPr>
          <a:xfrm>
            <a:off x="0" y="-92765"/>
            <a:ext cx="12192000" cy="6970644"/>
          </a:xfrm>
          <a:prstGeom prst="rect">
            <a:avLst/>
          </a:prstGeom>
        </p:spPr>
      </p:pic>
      <p:sp>
        <p:nvSpPr>
          <p:cNvPr id="2" name="Title 1"/>
          <p:cNvSpPr>
            <a:spLocks noGrp="1"/>
          </p:cNvSpPr>
          <p:nvPr>
            <p:ph type="title"/>
          </p:nvPr>
        </p:nvSpPr>
        <p:spPr>
          <a:xfrm>
            <a:off x="818712" y="1096544"/>
            <a:ext cx="10571998" cy="970450"/>
          </a:xfrm>
        </p:spPr>
        <p:txBody>
          <a:bodyPr/>
          <a:lstStyle/>
          <a:p>
            <a:r>
              <a:rPr lang="en-US" dirty="0" smtClean="0">
                <a:solidFill>
                  <a:schemeClr val="accent1"/>
                </a:solidFill>
                <a:latin typeface="Frutiger LT Std 55 Roman" panose="020B0602020204020204" pitchFamily="34" charset="0"/>
              </a:rPr>
              <a:t>Quick Review</a:t>
            </a:r>
            <a:endParaRPr lang="en-US" dirty="0">
              <a:solidFill>
                <a:schemeClr val="accent1"/>
              </a:solidFill>
              <a:latin typeface="Frutiger LT Std 55 Roman" panose="020B0602020204020204" pitchFamily="34" charset="0"/>
            </a:endParaRPr>
          </a:p>
        </p:txBody>
      </p:sp>
      <p:sp>
        <p:nvSpPr>
          <p:cNvPr id="3" name="Content Placeholder 2"/>
          <p:cNvSpPr>
            <a:spLocks noGrp="1"/>
          </p:cNvSpPr>
          <p:nvPr>
            <p:ph idx="1"/>
          </p:nvPr>
        </p:nvSpPr>
        <p:spPr>
          <a:xfrm>
            <a:off x="818712" y="2222287"/>
            <a:ext cx="5436314" cy="3636511"/>
          </a:xfrm>
          <a:solidFill>
            <a:srgbClr val="000000">
              <a:alpha val="36078"/>
            </a:srgbClr>
          </a:solidFill>
        </p:spPr>
        <p:txBody>
          <a:bodyPr>
            <a:normAutofit lnSpcReduction="10000"/>
          </a:bodyPr>
          <a:lstStyle/>
          <a:p>
            <a:endParaRPr lang="en-US" dirty="0"/>
          </a:p>
          <a:p>
            <a:endParaRPr lang="en-US" dirty="0">
              <a:latin typeface="NPSRawlinsonOT" panose="02000505070000020003" pitchFamily="50" charset="0"/>
            </a:endParaRPr>
          </a:p>
          <a:p>
            <a:r>
              <a:rPr lang="en-US" dirty="0">
                <a:latin typeface="NPSRawlinsonOT" panose="02000505070000020003" pitchFamily="50" charset="0"/>
              </a:rPr>
              <a:t>What is Dissolved Oxygen? </a:t>
            </a:r>
          </a:p>
          <a:p>
            <a:r>
              <a:rPr lang="en-US" dirty="0" smtClean="0">
                <a:latin typeface="NPSRawlinsonOT" panose="02000505070000020003" pitchFamily="50" charset="0"/>
              </a:rPr>
              <a:t>What </a:t>
            </a:r>
            <a:r>
              <a:rPr lang="en-US" dirty="0">
                <a:latin typeface="NPSRawlinsonOT" panose="02000505070000020003" pitchFamily="50" charset="0"/>
              </a:rPr>
              <a:t>is Turbidity? </a:t>
            </a:r>
          </a:p>
          <a:p>
            <a:r>
              <a:rPr lang="en-US" dirty="0" smtClean="0">
                <a:latin typeface="NPSRawlinsonOT" panose="02000505070000020003" pitchFamily="50" charset="0"/>
              </a:rPr>
              <a:t>What </a:t>
            </a:r>
            <a:r>
              <a:rPr lang="en-US" dirty="0">
                <a:latin typeface="NPSRawlinsonOT" panose="02000505070000020003" pitchFamily="50" charset="0"/>
              </a:rPr>
              <a:t>is pH? </a:t>
            </a:r>
          </a:p>
          <a:p>
            <a:r>
              <a:rPr lang="en-US" dirty="0" smtClean="0">
                <a:latin typeface="NPSRawlinsonOT" panose="02000505070000020003" pitchFamily="50" charset="0"/>
              </a:rPr>
              <a:t>What </a:t>
            </a:r>
            <a:r>
              <a:rPr lang="en-US" dirty="0">
                <a:latin typeface="NPSRawlinsonOT" panose="02000505070000020003" pitchFamily="50" charset="0"/>
              </a:rPr>
              <a:t>is productivity? </a:t>
            </a:r>
          </a:p>
          <a:p>
            <a:r>
              <a:rPr lang="en-US" dirty="0" smtClean="0">
                <a:latin typeface="NPSRawlinsonOT" panose="02000505070000020003" pitchFamily="50" charset="0"/>
              </a:rPr>
              <a:t>Explain </a:t>
            </a:r>
            <a:r>
              <a:rPr lang="en-US" dirty="0">
                <a:latin typeface="NPSRawlinsonOT" panose="02000505070000020003" pitchFamily="50" charset="0"/>
              </a:rPr>
              <a:t>Water Quality. </a:t>
            </a:r>
          </a:p>
          <a:p>
            <a:r>
              <a:rPr lang="en-US" dirty="0" smtClean="0">
                <a:latin typeface="NPSRawlinsonOT" panose="02000505070000020003" pitchFamily="50" charset="0"/>
              </a:rPr>
              <a:t>Who </a:t>
            </a:r>
            <a:r>
              <a:rPr lang="en-US" dirty="0">
                <a:latin typeface="NPSRawlinsonOT" panose="02000505070000020003" pitchFamily="50" charset="0"/>
              </a:rPr>
              <a:t>is the SWAN team? </a:t>
            </a:r>
          </a:p>
          <a:p>
            <a:r>
              <a:rPr lang="en-US" dirty="0" smtClean="0">
                <a:latin typeface="NPSRawlinsonOT" panose="02000505070000020003" pitchFamily="50" charset="0"/>
              </a:rPr>
              <a:t>What </a:t>
            </a:r>
            <a:r>
              <a:rPr lang="en-US" dirty="0">
                <a:latin typeface="NPSRawlinsonOT" panose="02000505070000020003" pitchFamily="50" charset="0"/>
              </a:rPr>
              <a:t>can you do to help maintain water quality?</a:t>
            </a:r>
          </a:p>
          <a:p>
            <a:endParaRPr lang="en-US" dirty="0"/>
          </a:p>
        </p:txBody>
      </p:sp>
    </p:spTree>
    <p:extLst>
      <p:ext uri="{BB962C8B-B14F-4D97-AF65-F5344CB8AC3E}">
        <p14:creationId xmlns:p14="http://schemas.microsoft.com/office/powerpoint/2010/main" val="1731287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5670313" cy="566738"/>
          </a:xfrm>
        </p:spPr>
        <p:txBody>
          <a:bodyPr/>
          <a:lstStyle/>
          <a:p>
            <a:r>
              <a:rPr lang="en-US" dirty="0" smtClean="0">
                <a:solidFill>
                  <a:schemeClr val="tx1"/>
                </a:solidFill>
                <a:latin typeface="Frutiger LT Std 55 Roman" panose="020B0602020204020204" pitchFamily="34" charset="0"/>
              </a:rPr>
              <a:t>Lake Clark National Park and Preserve</a:t>
            </a:r>
            <a:r>
              <a:rPr lang="en-US" dirty="0" smtClean="0">
                <a:solidFill>
                  <a:schemeClr val="bg1"/>
                </a:solidFill>
                <a:latin typeface="Frutiger LT Std 55 Roman" panose="020B0602020204020204" pitchFamily="34" charset="0"/>
              </a:rPr>
              <a:t>	</a:t>
            </a:r>
            <a:endParaRPr lang="en-US" dirty="0">
              <a:solidFill>
                <a:schemeClr val="bg1"/>
              </a:solidFill>
              <a:latin typeface="Frutiger LT Std 55 Roman" panose="020B0602020204020204" pitchFamily="34" charset="0"/>
            </a:endParaRPr>
          </a:p>
        </p:txBody>
      </p:sp>
      <p:sp>
        <p:nvSpPr>
          <p:cNvPr id="4" name="Text Placeholder 3"/>
          <p:cNvSpPr>
            <a:spLocks noGrp="1"/>
          </p:cNvSpPr>
          <p:nvPr>
            <p:ph type="body" sz="half" idx="2"/>
          </p:nvPr>
        </p:nvSpPr>
        <p:spPr>
          <a:xfrm>
            <a:off x="810000" y="5367338"/>
            <a:ext cx="5564296" cy="847932"/>
          </a:xfrm>
        </p:spPr>
        <p:txBody>
          <a:bodyPr>
            <a:normAutofit/>
          </a:bodyPr>
          <a:lstStyle/>
          <a:p>
            <a:r>
              <a:rPr lang="en-US" sz="1400" dirty="0" smtClean="0">
                <a:latin typeface="Frutiger LT Std 55 Roman" panose="020B0602020204020204" pitchFamily="34" charset="0"/>
              </a:rPr>
              <a:t>National Park Service</a:t>
            </a:r>
          </a:p>
          <a:p>
            <a:r>
              <a:rPr lang="en-US" sz="1400" dirty="0" smtClean="0">
                <a:latin typeface="Frutiger LT Std 55 Roman" panose="020B0602020204020204" pitchFamily="34" charset="0"/>
              </a:rPr>
              <a:t>U.S. Department of Interior</a:t>
            </a:r>
            <a:endParaRPr lang="en-US" sz="1400" dirty="0">
              <a:latin typeface="Frutiger LT Std 55 Roman" panose="020B0602020204020204" pitchFamily="34" charset="0"/>
            </a:endParaRPr>
          </a:p>
        </p:txBody>
      </p:sp>
      <p:pic>
        <p:nvPicPr>
          <p:cNvPr id="9" name="Picture Placeholder 8" descr="kayak on blue lake with mountains reflecting the water" title="Slide 29 background"/>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000" b="15000"/>
          <a:stretch>
            <a:fillRect/>
          </a:stretch>
        </p:blipFill>
        <p:spPr/>
      </p:pic>
      <p:pic>
        <p:nvPicPr>
          <p:cNvPr id="10" name="Picture 9" descr="NPS arrowhead" title="Slide 29 image"/>
          <p:cNvPicPr>
            <a:picLocks noChangeAspect="1"/>
          </p:cNvPicPr>
          <p:nvPr/>
        </p:nvPicPr>
        <p:blipFill>
          <a:blip r:embed="rId3"/>
          <a:stretch>
            <a:fillRect/>
          </a:stretch>
        </p:blipFill>
        <p:spPr>
          <a:xfrm>
            <a:off x="9996478" y="4800600"/>
            <a:ext cx="1254618" cy="1633922"/>
          </a:xfrm>
          <a:prstGeom prst="rect">
            <a:avLst/>
          </a:prstGeom>
        </p:spPr>
      </p:pic>
    </p:spTree>
    <p:extLst>
      <p:ext uri="{BB962C8B-B14F-4D97-AF65-F5344CB8AC3E}">
        <p14:creationId xmlns:p14="http://schemas.microsoft.com/office/powerpoint/2010/main" val="1380434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 blue lake with mountains in the background" title="Slide 3 background"/>
          <p:cNvPicPr>
            <a:picLocks noChangeAspect="1"/>
          </p:cNvPicPr>
          <p:nvPr/>
        </p:nvPicPr>
        <p:blipFill rotWithShape="1">
          <a:blip r:embed="rId2">
            <a:extLst>
              <a:ext uri="{28A0092B-C50C-407E-A947-70E740481C1C}">
                <a14:useLocalDpi xmlns:a14="http://schemas.microsoft.com/office/drawing/2010/main" val="0"/>
              </a:ext>
            </a:extLst>
          </a:blip>
          <a:srcRect t="15299" r="-652"/>
          <a:stretch/>
        </p:blipFill>
        <p:spPr>
          <a:xfrm>
            <a:off x="-1" y="-26504"/>
            <a:ext cx="12271513" cy="6884504"/>
          </a:xfrm>
          <a:prstGeom prst="rect">
            <a:avLst/>
          </a:prstGeom>
        </p:spPr>
      </p:pic>
      <p:sp>
        <p:nvSpPr>
          <p:cNvPr id="2" name="Title 1"/>
          <p:cNvSpPr>
            <a:spLocks noGrp="1"/>
          </p:cNvSpPr>
          <p:nvPr>
            <p:ph type="title"/>
          </p:nvPr>
        </p:nvSpPr>
        <p:spPr>
          <a:xfrm>
            <a:off x="677478" y="1401344"/>
            <a:ext cx="10571998" cy="970450"/>
          </a:xfrm>
        </p:spPr>
        <p:txBody>
          <a:bodyPr/>
          <a:lstStyle/>
          <a:p>
            <a:r>
              <a:rPr lang="en-US" dirty="0" smtClean="0">
                <a:latin typeface="Frutiger LT Std 55 Roman" panose="020B0602020204020204" pitchFamily="34" charset="0"/>
              </a:rPr>
              <a:t>Just a heads up…</a:t>
            </a:r>
            <a:endParaRPr lang="en-US" dirty="0">
              <a:latin typeface="Frutiger LT Std 55 Roman" panose="020B0602020204020204" pitchFamily="34" charset="0"/>
            </a:endParaRPr>
          </a:p>
        </p:txBody>
      </p:sp>
      <p:sp>
        <p:nvSpPr>
          <p:cNvPr id="3" name="Content Placeholder 2"/>
          <p:cNvSpPr>
            <a:spLocks noGrp="1"/>
          </p:cNvSpPr>
          <p:nvPr>
            <p:ph idx="1"/>
          </p:nvPr>
        </p:nvSpPr>
        <p:spPr>
          <a:xfrm>
            <a:off x="677478" y="3210851"/>
            <a:ext cx="6160643" cy="2415250"/>
          </a:xfrm>
          <a:solidFill>
            <a:srgbClr val="000000">
              <a:alpha val="36078"/>
            </a:srgbClr>
          </a:solidFill>
        </p:spPr>
        <p:txBody>
          <a:bodyPr/>
          <a:lstStyle/>
          <a:p>
            <a:r>
              <a:rPr lang="en-US" dirty="0" smtClean="0">
                <a:latin typeface="NPSRawlinsonOT" panose="02000505070000020003" pitchFamily="50" charset="0"/>
              </a:rPr>
              <a:t>When </a:t>
            </a:r>
            <a:r>
              <a:rPr lang="en-US" dirty="0">
                <a:latin typeface="NPSRawlinsonOT" panose="02000505070000020003" pitchFamily="50" charset="0"/>
              </a:rPr>
              <a:t>you see a “Let’s Consider” stop and talk with your neighbor or as a group about the concept and knowledge you already have.</a:t>
            </a:r>
          </a:p>
          <a:p>
            <a:r>
              <a:rPr lang="en-US" dirty="0" smtClean="0">
                <a:latin typeface="NPSRawlinsonOT" panose="02000505070000020003" pitchFamily="50" charset="0"/>
              </a:rPr>
              <a:t>When </a:t>
            </a:r>
            <a:r>
              <a:rPr lang="en-US" dirty="0">
                <a:latin typeface="NPSRawlinsonOT" panose="02000505070000020003" pitchFamily="50" charset="0"/>
              </a:rPr>
              <a:t>you see an underlined link, head over to the website and get more information on the topic</a:t>
            </a:r>
            <a:r>
              <a:rPr lang="en-US" dirty="0" smtClean="0">
                <a:latin typeface="NPSRawlinsonOT" panose="02000505070000020003" pitchFamily="50" charset="0"/>
              </a:rPr>
              <a:t>!</a:t>
            </a:r>
            <a:endParaRPr lang="en-US" dirty="0">
              <a:latin typeface="NPSRawlinsonOT" panose="02000505070000020003" pitchFamily="50" charset="0"/>
            </a:endParaRPr>
          </a:p>
        </p:txBody>
      </p:sp>
    </p:spTree>
    <p:extLst>
      <p:ext uri="{BB962C8B-B14F-4D97-AF65-F5344CB8AC3E}">
        <p14:creationId xmlns:p14="http://schemas.microsoft.com/office/powerpoint/2010/main" val="3024380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utiger LT Std 55 Roman" panose="020B0602020204020204" pitchFamily="34" charset="0"/>
              </a:rPr>
              <a:t>Sources</a:t>
            </a:r>
            <a:endParaRPr lang="en-US" dirty="0">
              <a:latin typeface="Frutiger LT Std 55 Roman" panose="020B0602020204020204" pitchFamily="34" charset="0"/>
            </a:endParaRPr>
          </a:p>
        </p:txBody>
      </p:sp>
      <p:sp>
        <p:nvSpPr>
          <p:cNvPr id="3" name="Content Placeholder 2"/>
          <p:cNvSpPr>
            <a:spLocks noGrp="1"/>
          </p:cNvSpPr>
          <p:nvPr>
            <p:ph idx="1"/>
          </p:nvPr>
        </p:nvSpPr>
        <p:spPr/>
        <p:txBody>
          <a:bodyPr/>
          <a:lstStyle/>
          <a:p>
            <a:r>
              <a:rPr lang="en-US" dirty="0" smtClean="0">
                <a:latin typeface="NPSRawlinsonOT" panose="02000505070000020003" pitchFamily="50" charset="0"/>
              </a:rPr>
              <a:t>http</a:t>
            </a:r>
            <a:r>
              <a:rPr lang="en-US" dirty="0">
                <a:latin typeface="NPSRawlinsonOT" panose="02000505070000020003" pitchFamily="50" charset="0"/>
              </a:rPr>
              <a:t>://water.usgs.gov/edu/turbidity.html</a:t>
            </a:r>
          </a:p>
          <a:p>
            <a:r>
              <a:rPr lang="en-US" dirty="0" smtClean="0">
                <a:latin typeface="NPSRawlinsonOT" panose="02000505070000020003" pitchFamily="50" charset="0"/>
              </a:rPr>
              <a:t>http</a:t>
            </a:r>
            <a:r>
              <a:rPr lang="en-US" dirty="0">
                <a:latin typeface="NPSRawlinsonOT" panose="02000505070000020003" pitchFamily="50" charset="0"/>
              </a:rPr>
              <a:t>://serc.carleton.edu/microbelife/research_methods /</a:t>
            </a:r>
            <a:r>
              <a:rPr lang="en-US" dirty="0" err="1">
                <a:latin typeface="NPSRawlinsonOT" panose="02000505070000020003" pitchFamily="50" charset="0"/>
              </a:rPr>
              <a:t>environ_sampling</a:t>
            </a:r>
            <a:r>
              <a:rPr lang="en-US" dirty="0">
                <a:latin typeface="NPSRawlinsonOT" panose="02000505070000020003" pitchFamily="50" charset="0"/>
              </a:rPr>
              <a:t>/turbidity.html</a:t>
            </a:r>
          </a:p>
          <a:p>
            <a:r>
              <a:rPr lang="en-US" dirty="0" smtClean="0">
                <a:latin typeface="NPSRawlinsonOT" panose="02000505070000020003" pitchFamily="50" charset="0"/>
              </a:rPr>
              <a:t>http</a:t>
            </a:r>
            <a:r>
              <a:rPr lang="en-US" dirty="0">
                <a:latin typeface="NPSRawlinsonOT" panose="02000505070000020003" pitchFamily="50" charset="0"/>
              </a:rPr>
              <a:t>://water.usgs.gov/edu/ph.html</a:t>
            </a:r>
          </a:p>
          <a:p>
            <a:r>
              <a:rPr lang="en-US" dirty="0" smtClean="0">
                <a:latin typeface="NPSRawlinsonOT" panose="02000505070000020003" pitchFamily="50" charset="0"/>
              </a:rPr>
              <a:t>A </a:t>
            </a:r>
            <a:r>
              <a:rPr lang="en-US" dirty="0">
                <a:latin typeface="NPSRawlinsonOT" panose="02000505070000020003" pitchFamily="50" charset="0"/>
              </a:rPr>
              <a:t>Citizen's Guide to Understanding and Monitoring Lakes and Streams</a:t>
            </a:r>
          </a:p>
          <a:p>
            <a:r>
              <a:rPr lang="en-US" dirty="0" smtClean="0">
                <a:latin typeface="NPSRawlinsonOT" panose="02000505070000020003" pitchFamily="50" charset="0"/>
              </a:rPr>
              <a:t>NPS </a:t>
            </a:r>
            <a:r>
              <a:rPr lang="en-US" dirty="0">
                <a:latin typeface="NPSRawlinsonOT" panose="02000505070000020003" pitchFamily="50" charset="0"/>
              </a:rPr>
              <a:t>website www.nps.gov</a:t>
            </a:r>
          </a:p>
          <a:p>
            <a:r>
              <a:rPr lang="en-US" dirty="0" smtClean="0">
                <a:latin typeface="NPSRawlinsonOT" panose="02000505070000020003" pitchFamily="50" charset="0"/>
              </a:rPr>
              <a:t>http</a:t>
            </a:r>
            <a:r>
              <a:rPr lang="en-US" dirty="0">
                <a:latin typeface="NPSRawlinsonOT" panose="02000505070000020003" pitchFamily="50" charset="0"/>
              </a:rPr>
              <a:t>://science.nature.nps.gov/im/units/swan/assets/do </a:t>
            </a:r>
            <a:r>
              <a:rPr lang="en-US" dirty="0" err="1">
                <a:latin typeface="NPSRawlinsonOT" panose="02000505070000020003" pitchFamily="50" charset="0"/>
              </a:rPr>
              <a:t>cs</a:t>
            </a:r>
            <a:r>
              <a:rPr lang="en-US" dirty="0">
                <a:latin typeface="NPSRawlinsonOT" panose="02000505070000020003" pitchFamily="50" charset="0"/>
              </a:rPr>
              <a:t>/reports/inventories/BennettL_2005_KEFJ_WQInve ntory_050420.pdf</a:t>
            </a:r>
          </a:p>
        </p:txBody>
      </p:sp>
    </p:spTree>
    <p:extLst>
      <p:ext uri="{BB962C8B-B14F-4D97-AF65-F5344CB8AC3E}">
        <p14:creationId xmlns:p14="http://schemas.microsoft.com/office/powerpoint/2010/main" val="2031225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 standing in river surveying something" title="Slide 4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611619" y="914399"/>
            <a:ext cx="6346174" cy="768281"/>
          </a:xfrm>
          <a:solidFill>
            <a:srgbClr val="000000"/>
          </a:solidFill>
        </p:spPr>
        <p:txBody>
          <a:bodyPr/>
          <a:lstStyle/>
          <a:p>
            <a:r>
              <a:rPr lang="en-US" dirty="0" smtClean="0">
                <a:solidFill>
                  <a:schemeClr val="accent1"/>
                </a:solidFill>
                <a:effectLst>
                  <a:outerShdw blurRad="38100" dist="38100" dir="2700000" algn="tl">
                    <a:srgbClr val="000000">
                      <a:alpha val="43137"/>
                    </a:srgbClr>
                  </a:outerShdw>
                </a:effectLst>
                <a:latin typeface="Frutiger LT Std 55 Roman" panose="020B0602020204020204" pitchFamily="34" charset="0"/>
              </a:rPr>
              <a:t>What is Water Quality?</a:t>
            </a:r>
            <a:endParaRPr lang="en-US" dirty="0">
              <a:solidFill>
                <a:schemeClr val="accent1"/>
              </a:solidFill>
              <a:effectLst>
                <a:outerShdw blurRad="38100" dist="38100" dir="2700000" algn="tl">
                  <a:srgbClr val="000000">
                    <a:alpha val="43137"/>
                  </a:srgbClr>
                </a:outerShdw>
              </a:effectLst>
              <a:latin typeface="Frutiger LT Std 55 Roman" panose="020B0602020204020204" pitchFamily="34" charset="0"/>
            </a:endParaRPr>
          </a:p>
        </p:txBody>
      </p:sp>
      <p:sp>
        <p:nvSpPr>
          <p:cNvPr id="4" name="Content Placeholder 3"/>
          <p:cNvSpPr>
            <a:spLocks noGrp="1"/>
          </p:cNvSpPr>
          <p:nvPr>
            <p:ph sz="half" idx="2"/>
          </p:nvPr>
        </p:nvSpPr>
        <p:spPr>
          <a:xfrm>
            <a:off x="6187415" y="1864826"/>
            <a:ext cx="5194583" cy="3638764"/>
          </a:xfrm>
          <a:solidFill>
            <a:srgbClr val="000000"/>
          </a:solidFill>
        </p:spPr>
        <p:txBody>
          <a:bodyPr/>
          <a:lstStyle/>
          <a:p>
            <a:r>
              <a:rPr lang="en-US" dirty="0">
                <a:latin typeface="NPSRawlinsonOT" panose="02000505070000020003" pitchFamily="50" charset="0"/>
              </a:rPr>
              <a:t>Have you ever looked at a body of water and wondered what really lives in there? What creatures could be lurking under the surface?</a:t>
            </a:r>
          </a:p>
          <a:p>
            <a:r>
              <a:rPr lang="en-US" dirty="0">
                <a:latin typeface="NPSRawlinsonOT" panose="02000505070000020003" pitchFamily="50" charset="0"/>
              </a:rPr>
              <a:t>Have you been curious how the little fish survive the brutal winter?</a:t>
            </a:r>
          </a:p>
          <a:p>
            <a:r>
              <a:rPr lang="en-US" dirty="0" smtClean="0">
                <a:latin typeface="NPSRawlinsonOT" panose="02000505070000020003" pitchFamily="50" charset="0"/>
              </a:rPr>
              <a:t>Scientists are constantly studying the quality of different bodies of water. They are looking for things that give us clues as to how, why, and what allows different organisms to survive and thrive, while others do not. </a:t>
            </a:r>
            <a:endParaRPr lang="en-US" dirty="0">
              <a:latin typeface="NPSRawlinsonOT" panose="02000505070000020003" pitchFamily="50" charset="0"/>
            </a:endParaRPr>
          </a:p>
        </p:txBody>
      </p:sp>
    </p:spTree>
    <p:extLst>
      <p:ext uri="{BB962C8B-B14F-4D97-AF65-F5344CB8AC3E}">
        <p14:creationId xmlns:p14="http://schemas.microsoft.com/office/powerpoint/2010/main" val="1855783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88" y="420683"/>
            <a:ext cx="10571998" cy="970450"/>
          </a:xfrm>
        </p:spPr>
        <p:txBody>
          <a:bodyPr/>
          <a:lstStyle/>
          <a:p>
            <a:r>
              <a:rPr lang="en-US" dirty="0" smtClean="0">
                <a:latin typeface="Frutiger LT Std 55 Roman" panose="020B0602020204020204" pitchFamily="34" charset="0"/>
              </a:rPr>
              <a:t>What are the main tests scientists use?</a:t>
            </a:r>
            <a:endParaRPr lang="en-US" dirty="0">
              <a:latin typeface="Frutiger LT Std 55 Roman" panose="020B0602020204020204" pitchFamily="34" charset="0"/>
            </a:endParaRPr>
          </a:p>
        </p:txBody>
      </p:sp>
      <p:sp>
        <p:nvSpPr>
          <p:cNvPr id="3" name="Content Placeholder 2"/>
          <p:cNvSpPr>
            <a:spLocks noGrp="1"/>
          </p:cNvSpPr>
          <p:nvPr>
            <p:ph idx="1"/>
          </p:nvPr>
        </p:nvSpPr>
        <p:spPr/>
        <p:txBody>
          <a:bodyPr/>
          <a:lstStyle/>
          <a:p>
            <a:endParaRPr lang="en-US" dirty="0"/>
          </a:p>
          <a:p>
            <a:endParaRPr lang="en-US" dirty="0">
              <a:latin typeface="NPSRawlinsonOT" panose="02000505070000020003" pitchFamily="50" charset="0"/>
            </a:endParaRPr>
          </a:p>
          <a:p>
            <a:r>
              <a:rPr lang="en-US" dirty="0">
                <a:latin typeface="NPSRawlinsonOT" panose="02000505070000020003" pitchFamily="50" charset="0"/>
              </a:rPr>
              <a:t>Many times scientists will use the following “Big Four” tests when measuring water quality and </a:t>
            </a:r>
            <a:r>
              <a:rPr lang="en-US" dirty="0" smtClean="0">
                <a:latin typeface="NPSRawlinsonOT" panose="02000505070000020003" pitchFamily="50" charset="0"/>
              </a:rPr>
              <a:t>productivity:</a:t>
            </a:r>
          </a:p>
          <a:p>
            <a:pPr lvl="1"/>
            <a:r>
              <a:rPr lang="en-US" dirty="0" smtClean="0">
                <a:latin typeface="NPSRawlinsonOT" panose="02000505070000020003" pitchFamily="50" charset="0"/>
              </a:rPr>
              <a:t>Dissolved </a:t>
            </a:r>
            <a:r>
              <a:rPr lang="en-US" dirty="0">
                <a:latin typeface="NPSRawlinsonOT" panose="02000505070000020003" pitchFamily="50" charset="0"/>
              </a:rPr>
              <a:t>oxygen content </a:t>
            </a:r>
          </a:p>
          <a:p>
            <a:pPr lvl="1"/>
            <a:r>
              <a:rPr lang="en-US" dirty="0">
                <a:latin typeface="NPSRawlinsonOT" panose="02000505070000020003" pitchFamily="50" charset="0"/>
              </a:rPr>
              <a:t>Turbidity </a:t>
            </a:r>
          </a:p>
          <a:p>
            <a:pPr lvl="1"/>
            <a:r>
              <a:rPr lang="en-US" dirty="0">
                <a:latin typeface="NPSRawlinsonOT" panose="02000505070000020003" pitchFamily="50" charset="0"/>
              </a:rPr>
              <a:t>pH </a:t>
            </a:r>
          </a:p>
          <a:p>
            <a:pPr lvl="1"/>
            <a:r>
              <a:rPr lang="en-US" dirty="0">
                <a:latin typeface="NPSRawlinsonOT" panose="02000505070000020003" pitchFamily="50" charset="0"/>
              </a:rPr>
              <a:t>Water temperature</a:t>
            </a:r>
          </a:p>
          <a:p>
            <a:endParaRPr lang="en-US" dirty="0"/>
          </a:p>
          <a:p>
            <a:endParaRPr lang="en-US" dirty="0"/>
          </a:p>
        </p:txBody>
      </p:sp>
    </p:spTree>
    <p:extLst>
      <p:ext uri="{BB962C8B-B14F-4D97-AF65-F5344CB8AC3E}">
        <p14:creationId xmlns:p14="http://schemas.microsoft.com/office/powerpoint/2010/main" val="2299823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719200"/>
            <a:ext cx="10571998" cy="970450"/>
          </a:xfrm>
        </p:spPr>
        <p:txBody>
          <a:bodyPr/>
          <a:lstStyle/>
          <a:p>
            <a:r>
              <a:rPr lang="en-US" sz="2800" b="0" dirty="0">
                <a:solidFill>
                  <a:schemeClr val="bg1"/>
                </a:solidFill>
                <a:latin typeface="Frutiger LT Std 55 Roman" panose="020B0602020204020204" pitchFamily="34" charset="0"/>
              </a:rPr>
              <a:t/>
            </a:r>
            <a:br>
              <a:rPr lang="en-US" sz="2800" b="0" dirty="0">
                <a:solidFill>
                  <a:schemeClr val="bg1"/>
                </a:solidFill>
                <a:latin typeface="Frutiger LT Std 55 Roman" panose="020B0602020204020204" pitchFamily="34" charset="0"/>
              </a:rPr>
            </a:br>
            <a:r>
              <a:rPr lang="en-US" sz="2800" b="0" dirty="0">
                <a:solidFill>
                  <a:schemeClr val="bg1"/>
                </a:solidFill>
                <a:latin typeface="Frutiger LT Std 55 Roman" panose="020B0602020204020204" pitchFamily="34" charset="0"/>
              </a:rPr>
              <a:t>Scientists use high tech probes and sensors to measure most things, but will also use things called </a:t>
            </a:r>
            <a:r>
              <a:rPr lang="en-US" sz="2800" b="0" dirty="0" err="1">
                <a:solidFill>
                  <a:schemeClr val="bg1"/>
                </a:solidFill>
                <a:latin typeface="Frutiger LT Std 55 Roman" panose="020B0602020204020204" pitchFamily="34" charset="0"/>
              </a:rPr>
              <a:t>Secchi</a:t>
            </a:r>
            <a:r>
              <a:rPr lang="en-US" sz="2800" b="0" dirty="0">
                <a:solidFill>
                  <a:schemeClr val="bg1"/>
                </a:solidFill>
                <a:latin typeface="Frutiger LT Std 55 Roman" panose="020B0602020204020204" pitchFamily="34" charset="0"/>
              </a:rPr>
              <a:t> disks for turbidity </a:t>
            </a:r>
            <a:r>
              <a:rPr lang="en-US" sz="2800" b="0" dirty="0" smtClean="0">
                <a:solidFill>
                  <a:schemeClr val="bg1"/>
                </a:solidFill>
                <a:latin typeface="Frutiger LT Std 55 Roman" panose="020B0602020204020204" pitchFamily="34" charset="0"/>
              </a:rPr>
              <a:t>measurements</a:t>
            </a:r>
            <a:endParaRPr lang="en-US" sz="2800" dirty="0">
              <a:solidFill>
                <a:schemeClr val="bg1"/>
              </a:solidFill>
              <a:latin typeface="Frutiger LT Std 55 Roman" panose="020B0602020204020204" pitchFamily="34" charset="0"/>
            </a:endParaRPr>
          </a:p>
        </p:txBody>
      </p:sp>
      <p:sp>
        <p:nvSpPr>
          <p:cNvPr id="3" name="Text Placeholder 2"/>
          <p:cNvSpPr>
            <a:spLocks noGrp="1"/>
          </p:cNvSpPr>
          <p:nvPr>
            <p:ph type="body" idx="1"/>
          </p:nvPr>
        </p:nvSpPr>
        <p:spPr>
          <a:xfrm>
            <a:off x="456919" y="2174875"/>
            <a:ext cx="5189857" cy="576262"/>
          </a:xfrm>
        </p:spPr>
        <p:txBody>
          <a:bodyPr/>
          <a:lstStyle/>
          <a:p>
            <a:r>
              <a:rPr lang="en-US" dirty="0" smtClean="0">
                <a:latin typeface="Frutiger LT Std 55 Roman" panose="020B0602020204020204" pitchFamily="34" charset="0"/>
              </a:rPr>
              <a:t>Standard </a:t>
            </a:r>
            <a:r>
              <a:rPr lang="en-US" dirty="0" err="1">
                <a:latin typeface="Frutiger LT Std 55 Roman" panose="020B0602020204020204" pitchFamily="34" charset="0"/>
              </a:rPr>
              <a:t>S</a:t>
            </a:r>
            <a:r>
              <a:rPr lang="en-US" dirty="0" err="1" smtClean="0">
                <a:latin typeface="Frutiger LT Std 55 Roman" panose="020B0602020204020204" pitchFamily="34" charset="0"/>
              </a:rPr>
              <a:t>ecchi</a:t>
            </a:r>
            <a:r>
              <a:rPr lang="en-US" dirty="0" smtClean="0">
                <a:latin typeface="Frutiger LT Std 55 Roman" panose="020B0602020204020204" pitchFamily="34" charset="0"/>
              </a:rPr>
              <a:t> disks</a:t>
            </a:r>
            <a:endParaRPr lang="en-US" dirty="0">
              <a:latin typeface="Frutiger LT Std 55 Roman" panose="020B0602020204020204" pitchFamily="34" charset="0"/>
            </a:endParaRPr>
          </a:p>
        </p:txBody>
      </p:sp>
      <p:pic>
        <p:nvPicPr>
          <p:cNvPr id="7" name="Content Placeholder 6" descr="hand holding secchi disk in boat" title="Slide 6 picture"/>
          <p:cNvPicPr>
            <a:picLocks noGrp="1" noChangeAspect="1"/>
          </p:cNvPicPr>
          <p:nvPr>
            <p:ph sz="half" idx="2"/>
          </p:nvPr>
        </p:nvPicPr>
        <p:blipFill>
          <a:blip r:embed="rId2"/>
          <a:stretch>
            <a:fillRect/>
          </a:stretch>
        </p:blipFill>
        <p:spPr>
          <a:xfrm>
            <a:off x="988401" y="2896911"/>
            <a:ext cx="4470899" cy="3348452"/>
          </a:xfrm>
          <a:prstGeom prst="rect">
            <a:avLst/>
          </a:prstGeom>
        </p:spPr>
      </p:pic>
      <p:sp>
        <p:nvSpPr>
          <p:cNvPr id="5" name="Text Placeholder 4"/>
          <p:cNvSpPr>
            <a:spLocks noGrp="1"/>
          </p:cNvSpPr>
          <p:nvPr>
            <p:ph type="body" sz="quarter" idx="3"/>
          </p:nvPr>
        </p:nvSpPr>
        <p:spPr/>
        <p:txBody>
          <a:bodyPr/>
          <a:lstStyle/>
          <a:p>
            <a:endParaRPr lang="en-US"/>
          </a:p>
        </p:txBody>
      </p:sp>
      <p:pic>
        <p:nvPicPr>
          <p:cNvPr id="8" name="Content Placeholder 7" descr="man in PFD holding probe in water from a boat" title="Slide 6 picture 2"/>
          <p:cNvPicPr>
            <a:picLocks noGrp="1" noChangeAspect="1"/>
          </p:cNvPicPr>
          <p:nvPr>
            <p:ph sz="quarter" idx="4"/>
          </p:nvPr>
        </p:nvPicPr>
        <p:blipFill>
          <a:blip r:embed="rId3"/>
          <a:stretch>
            <a:fillRect/>
          </a:stretch>
        </p:blipFill>
        <p:spPr>
          <a:xfrm>
            <a:off x="6869414" y="2174875"/>
            <a:ext cx="3830584" cy="4393096"/>
          </a:xfrm>
          <a:prstGeom prst="rect">
            <a:avLst/>
          </a:prstGeom>
        </p:spPr>
      </p:pic>
    </p:spTree>
    <p:extLst>
      <p:ext uri="{BB962C8B-B14F-4D97-AF65-F5344CB8AC3E}">
        <p14:creationId xmlns:p14="http://schemas.microsoft.com/office/powerpoint/2010/main" val="23666751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vid orange sunset over river with backlit spruce tree " title="Slide 7 background"/>
          <p:cNvPicPr>
            <a:picLocks noChangeAspect="1"/>
          </p:cNvPicPr>
          <p:nvPr/>
        </p:nvPicPr>
        <p:blipFill rotWithShape="1">
          <a:blip r:embed="rId2">
            <a:extLst>
              <a:ext uri="{28A0092B-C50C-407E-A947-70E740481C1C}">
                <a14:useLocalDpi xmlns:a14="http://schemas.microsoft.com/office/drawing/2010/main" val="0"/>
              </a:ext>
            </a:extLst>
          </a:blip>
          <a:srcRect l="1" t="24565" r="-5761"/>
          <a:stretch/>
        </p:blipFill>
        <p:spPr>
          <a:xfrm>
            <a:off x="-1" y="-39758"/>
            <a:ext cx="12894365" cy="6897757"/>
          </a:xfrm>
          <a:prstGeom prst="rect">
            <a:avLst/>
          </a:prstGeom>
        </p:spPr>
      </p:pic>
      <p:sp>
        <p:nvSpPr>
          <p:cNvPr id="2" name="Title 1"/>
          <p:cNvSpPr>
            <a:spLocks noGrp="1"/>
          </p:cNvSpPr>
          <p:nvPr>
            <p:ph type="title"/>
          </p:nvPr>
        </p:nvSpPr>
        <p:spPr>
          <a:xfrm>
            <a:off x="4660223" y="1003780"/>
            <a:ext cx="10571998" cy="970450"/>
          </a:xfrm>
        </p:spPr>
        <p:txBody>
          <a:bodyPr/>
          <a:lstStyle/>
          <a:p>
            <a:r>
              <a:rPr lang="en-US" dirty="0" smtClean="0">
                <a:latin typeface="Frutiger LT Std 55 Roman" panose="020B0602020204020204" pitchFamily="34" charset="0"/>
              </a:rPr>
              <a:t>Dissolved Oxygen</a:t>
            </a:r>
            <a:endParaRPr lang="en-US" dirty="0">
              <a:latin typeface="Frutiger LT Std 55 Roman" panose="020B0602020204020204" pitchFamily="34" charset="0"/>
            </a:endParaRPr>
          </a:p>
        </p:txBody>
      </p:sp>
      <p:sp>
        <p:nvSpPr>
          <p:cNvPr id="3" name="Content Placeholder 2"/>
          <p:cNvSpPr>
            <a:spLocks noGrp="1"/>
          </p:cNvSpPr>
          <p:nvPr>
            <p:ph idx="1"/>
          </p:nvPr>
        </p:nvSpPr>
        <p:spPr>
          <a:xfrm>
            <a:off x="4660223" y="2531165"/>
            <a:ext cx="6721775" cy="3220278"/>
          </a:xfrm>
          <a:solidFill>
            <a:srgbClr val="000000"/>
          </a:solidFill>
        </p:spPr>
        <p:txBody>
          <a:bodyPr>
            <a:normAutofit/>
          </a:bodyPr>
          <a:lstStyle/>
          <a:p>
            <a:endParaRPr lang="en-US" dirty="0"/>
          </a:p>
          <a:p>
            <a:endParaRPr lang="en-US" dirty="0">
              <a:latin typeface="NPSRawlinsonOT" panose="02000505070000020003" pitchFamily="50" charset="0"/>
            </a:endParaRPr>
          </a:p>
          <a:p>
            <a:r>
              <a:rPr lang="en-US" dirty="0">
                <a:latin typeface="NPSRawlinsonOT" panose="02000505070000020003" pitchFamily="50" charset="0"/>
              </a:rPr>
              <a:t>Dissolved oxygen (DO) is the amount of oxygen present in bodies of water </a:t>
            </a:r>
          </a:p>
          <a:p>
            <a:r>
              <a:rPr lang="en-US" dirty="0" smtClean="0">
                <a:latin typeface="NPSRawlinsonOT" panose="02000505070000020003" pitchFamily="50" charset="0"/>
              </a:rPr>
              <a:t>Because </a:t>
            </a:r>
            <a:r>
              <a:rPr lang="en-US" dirty="0">
                <a:latin typeface="NPSRawlinsonOT" panose="02000505070000020003" pitchFamily="50" charset="0"/>
              </a:rPr>
              <a:t>this dissolved oxygen is used by all forms of aquatic life it can be considered one of the main determinations for productivity of the </a:t>
            </a:r>
            <a:r>
              <a:rPr lang="en-US" dirty="0" smtClean="0">
                <a:latin typeface="NPSRawlinsonOT" panose="02000505070000020003" pitchFamily="50" charset="0"/>
              </a:rPr>
              <a:t>water.</a:t>
            </a:r>
          </a:p>
          <a:p>
            <a:r>
              <a:rPr lang="en-US" dirty="0" smtClean="0">
                <a:latin typeface="NPSRawlinsonOT" panose="02000505070000020003" pitchFamily="50" charset="0"/>
              </a:rPr>
              <a:t> </a:t>
            </a:r>
            <a:r>
              <a:rPr lang="en-US" u="sng" dirty="0">
                <a:latin typeface="NPSRawlinsonOT" panose="02000505070000020003" pitchFamily="50" charset="0"/>
              </a:rPr>
              <a:t>Productivity</a:t>
            </a:r>
            <a:r>
              <a:rPr lang="en-US" dirty="0">
                <a:latin typeface="NPSRawlinsonOT" panose="02000505070000020003" pitchFamily="50" charset="0"/>
              </a:rPr>
              <a:t> is the health and viability of a body of water (whether it can host life and at what level it can host life)</a:t>
            </a:r>
          </a:p>
          <a:p>
            <a:endParaRPr lang="en-US" u="sng" dirty="0"/>
          </a:p>
          <a:p>
            <a:endParaRPr lang="en-US" dirty="0"/>
          </a:p>
        </p:txBody>
      </p:sp>
    </p:spTree>
    <p:extLst>
      <p:ext uri="{BB962C8B-B14F-4D97-AF65-F5344CB8AC3E}">
        <p14:creationId xmlns:p14="http://schemas.microsoft.com/office/powerpoint/2010/main" val="2738591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utiger LT Std 55 Roman" panose="020B0602020204020204" pitchFamily="34" charset="0"/>
              </a:rPr>
              <a:t>Dissolved Oxygen</a:t>
            </a:r>
            <a:endParaRPr lang="en-US" dirty="0">
              <a:latin typeface="Frutiger LT Std 55 Roman" panose="020B0602020204020204" pitchFamily="34" charset="0"/>
            </a:endParaRPr>
          </a:p>
        </p:txBody>
      </p:sp>
      <p:sp>
        <p:nvSpPr>
          <p:cNvPr id="3" name="Content Placeholder 2"/>
          <p:cNvSpPr>
            <a:spLocks noGrp="1"/>
          </p:cNvSpPr>
          <p:nvPr>
            <p:ph sz="half" idx="1"/>
          </p:nvPr>
        </p:nvSpPr>
        <p:spPr>
          <a:xfrm>
            <a:off x="818712" y="2222287"/>
            <a:ext cx="4574923" cy="3638763"/>
          </a:xfrm>
        </p:spPr>
        <p:txBody>
          <a:bodyPr/>
          <a:lstStyle/>
          <a:p>
            <a:endParaRPr lang="en-US" dirty="0"/>
          </a:p>
          <a:p>
            <a:endParaRPr lang="en-US" dirty="0">
              <a:solidFill>
                <a:schemeClr val="bg1"/>
              </a:solidFill>
            </a:endParaRPr>
          </a:p>
          <a:p>
            <a:r>
              <a:rPr lang="en-US" dirty="0">
                <a:latin typeface="NPSRawlinsonOT" panose="02000505070000020003" pitchFamily="50" charset="0"/>
              </a:rPr>
              <a:t>Oxygen can be dissolved in the water by one of two main </a:t>
            </a:r>
            <a:r>
              <a:rPr lang="en-US" dirty="0" smtClean="0">
                <a:latin typeface="NPSRawlinsonOT" panose="02000505070000020003" pitchFamily="50" charset="0"/>
              </a:rPr>
              <a:t>ways:</a:t>
            </a:r>
          </a:p>
          <a:p>
            <a:pPr lvl="1"/>
            <a:r>
              <a:rPr lang="en-US" dirty="0" smtClean="0">
                <a:latin typeface="NPSRawlinsonOT" panose="02000505070000020003" pitchFamily="50" charset="0"/>
              </a:rPr>
              <a:t>Through </a:t>
            </a:r>
            <a:r>
              <a:rPr lang="en-US" dirty="0">
                <a:latin typeface="NPSRawlinsonOT" panose="02000505070000020003" pitchFamily="50" charset="0"/>
              </a:rPr>
              <a:t>the atmosphere </a:t>
            </a:r>
          </a:p>
          <a:p>
            <a:pPr lvl="1"/>
            <a:r>
              <a:rPr lang="en-US" dirty="0">
                <a:latin typeface="NPSRawlinsonOT" panose="02000505070000020003" pitchFamily="50" charset="0"/>
              </a:rPr>
              <a:t>Through the ground-water as it comes up through the earth </a:t>
            </a:r>
          </a:p>
          <a:p>
            <a:endParaRPr lang="en-US" dirty="0"/>
          </a:p>
          <a:p>
            <a:endParaRPr lang="en-US" dirty="0"/>
          </a:p>
        </p:txBody>
      </p:sp>
      <p:pic>
        <p:nvPicPr>
          <p:cNvPr id="5" name="Content Placeholder 4" descr="oxygen being dissolved in water diagram" title="Slide 8 picture"/>
          <p:cNvPicPr>
            <a:picLocks noGrp="1" noChangeAspect="1"/>
          </p:cNvPicPr>
          <p:nvPr>
            <p:ph sz="half" idx="2"/>
          </p:nvPr>
        </p:nvPicPr>
        <p:blipFill>
          <a:blip r:embed="rId2"/>
          <a:stretch>
            <a:fillRect/>
          </a:stretch>
        </p:blipFill>
        <p:spPr>
          <a:xfrm>
            <a:off x="6357099" y="2374795"/>
            <a:ext cx="4856251" cy="3333960"/>
          </a:xfrm>
          <a:prstGeom prst="rect">
            <a:avLst/>
          </a:prstGeom>
        </p:spPr>
      </p:pic>
    </p:spTree>
    <p:extLst>
      <p:ext uri="{BB962C8B-B14F-4D97-AF65-F5344CB8AC3E}">
        <p14:creationId xmlns:p14="http://schemas.microsoft.com/office/powerpoint/2010/main" val="4044243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utiger LT Std 55 Roman" panose="020B0602020204020204" pitchFamily="34" charset="0"/>
              </a:rPr>
              <a:t>Dissolved Oxygen</a:t>
            </a:r>
            <a:endParaRPr lang="en-US" dirty="0">
              <a:latin typeface="Frutiger LT Std 55 Roman" panose="020B0602020204020204" pitchFamily="34" charset="0"/>
            </a:endParaRPr>
          </a:p>
        </p:txBody>
      </p:sp>
      <p:sp>
        <p:nvSpPr>
          <p:cNvPr id="3" name="Content Placeholder 2"/>
          <p:cNvSpPr>
            <a:spLocks noGrp="1"/>
          </p:cNvSpPr>
          <p:nvPr>
            <p:ph sz="half" idx="1"/>
          </p:nvPr>
        </p:nvSpPr>
        <p:spPr>
          <a:xfrm>
            <a:off x="810000" y="2301800"/>
            <a:ext cx="5185873" cy="3638763"/>
          </a:xfrm>
        </p:spPr>
        <p:txBody>
          <a:bodyPr>
            <a:normAutofit lnSpcReduction="10000"/>
          </a:bodyPr>
          <a:lstStyle/>
          <a:p>
            <a:pPr marL="0" indent="0">
              <a:buNone/>
            </a:pPr>
            <a:endParaRPr lang="en-US" dirty="0">
              <a:latin typeface="NPSRawlinsonOT" panose="02000505070000020003" pitchFamily="50" charset="0"/>
            </a:endParaRPr>
          </a:p>
          <a:p>
            <a:r>
              <a:rPr lang="en-US" dirty="0">
                <a:latin typeface="NPSRawlinsonOT" panose="02000505070000020003" pitchFamily="50" charset="0"/>
              </a:rPr>
              <a:t>DO levels can fluctuate based on the season, temperature of water, and photosynthetic rates </a:t>
            </a:r>
            <a:endParaRPr lang="en-US" dirty="0" smtClean="0">
              <a:latin typeface="NPSRawlinsonOT" panose="02000505070000020003" pitchFamily="50" charset="0"/>
            </a:endParaRPr>
          </a:p>
          <a:p>
            <a:pPr lvl="1"/>
            <a:r>
              <a:rPr lang="en-US" sz="1800" dirty="0" smtClean="0">
                <a:latin typeface="NPSRawlinsonOT" panose="02000505070000020003" pitchFamily="50" charset="0"/>
              </a:rPr>
              <a:t>Photosynthesis </a:t>
            </a:r>
            <a:r>
              <a:rPr lang="en-US" sz="1800" dirty="0">
                <a:latin typeface="NPSRawlinsonOT" panose="02000505070000020003" pitchFamily="50" charset="0"/>
              </a:rPr>
              <a:t>will occur when there is a lot of light and warmth hence DO will be lower in areas where there is a high concentration of plant life and warm temperatures </a:t>
            </a:r>
          </a:p>
          <a:p>
            <a:endParaRPr lang="en-US" dirty="0"/>
          </a:p>
          <a:p>
            <a:endParaRPr lang="en-US" dirty="0"/>
          </a:p>
        </p:txBody>
      </p:sp>
      <p:sp>
        <p:nvSpPr>
          <p:cNvPr id="4" name="Content Placeholder 3"/>
          <p:cNvSpPr>
            <a:spLocks noGrp="1"/>
          </p:cNvSpPr>
          <p:nvPr>
            <p:ph sz="half" idx="2"/>
          </p:nvPr>
        </p:nvSpPr>
        <p:spPr>
          <a:xfrm>
            <a:off x="6187415" y="2301800"/>
            <a:ext cx="5194583" cy="3638764"/>
          </a:xfrm>
        </p:spPr>
        <p:txBody>
          <a:bodyPr>
            <a:normAutofit lnSpcReduction="10000"/>
          </a:bodyPr>
          <a:lstStyle/>
          <a:p>
            <a:endParaRPr lang="en-US" dirty="0">
              <a:latin typeface="NPSRawlinsonOT" panose="02000505070000020003" pitchFamily="50" charset="0"/>
            </a:endParaRPr>
          </a:p>
          <a:p>
            <a:endParaRPr lang="en-US" dirty="0">
              <a:solidFill>
                <a:schemeClr val="accent1"/>
              </a:solidFill>
              <a:latin typeface="NPSRawlinsonOT" panose="02000505070000020003" pitchFamily="50" charset="0"/>
            </a:endParaRPr>
          </a:p>
          <a:p>
            <a:r>
              <a:rPr lang="en-US" dirty="0">
                <a:latin typeface="NPSRawlinsonOT" panose="02000505070000020003" pitchFamily="50" charset="0"/>
              </a:rPr>
              <a:t>Warm, stagnant water can cause a lot of issues with aquatic life as well </a:t>
            </a:r>
            <a:endParaRPr lang="en-US" dirty="0" smtClean="0">
              <a:latin typeface="NPSRawlinsonOT" panose="02000505070000020003" pitchFamily="50" charset="0"/>
            </a:endParaRPr>
          </a:p>
          <a:p>
            <a:pPr lvl="1"/>
            <a:r>
              <a:rPr lang="en-US" sz="1800" dirty="0" smtClean="0">
                <a:latin typeface="NPSRawlinsonOT" panose="02000505070000020003" pitchFamily="50" charset="0"/>
              </a:rPr>
              <a:t>The </a:t>
            </a:r>
            <a:r>
              <a:rPr lang="en-US" sz="1800" dirty="0">
                <a:latin typeface="NPSRawlinsonOT" panose="02000505070000020003" pitchFamily="50" charset="0"/>
              </a:rPr>
              <a:t>water near the top of the water is warm – low dissolved oxygen levels </a:t>
            </a:r>
          </a:p>
          <a:p>
            <a:pPr lvl="1"/>
            <a:r>
              <a:rPr lang="en-US" sz="1800" dirty="0">
                <a:latin typeface="NPSRawlinsonOT" panose="02000505070000020003" pitchFamily="50" charset="0"/>
              </a:rPr>
              <a:t>The water near the bottom has low levels of oxygen because of depth </a:t>
            </a:r>
            <a:endParaRPr lang="en-US" sz="1800" dirty="0" smtClean="0">
              <a:latin typeface="NPSRawlinsonOT" panose="02000505070000020003" pitchFamily="50" charset="0"/>
            </a:endParaRPr>
          </a:p>
          <a:p>
            <a:r>
              <a:rPr lang="en-US" dirty="0" smtClean="0">
                <a:latin typeface="NPSRawlinsonOT" panose="02000505070000020003" pitchFamily="50" charset="0"/>
              </a:rPr>
              <a:t>From </a:t>
            </a:r>
            <a:r>
              <a:rPr lang="en-US" dirty="0">
                <a:latin typeface="NPSRawlinsonOT" panose="02000505070000020003" pitchFamily="50" charset="0"/>
              </a:rPr>
              <a:t>that we can see a loss of aquatic life because of levels that are not conducive for life</a:t>
            </a:r>
          </a:p>
          <a:p>
            <a:endParaRPr lang="en-US" dirty="0"/>
          </a:p>
        </p:txBody>
      </p:sp>
    </p:spTree>
    <p:extLst>
      <p:ext uri="{BB962C8B-B14F-4D97-AF65-F5344CB8AC3E}">
        <p14:creationId xmlns:p14="http://schemas.microsoft.com/office/powerpoint/2010/main" val="6502393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
  <TotalTime>225</TotalTime>
  <Words>1786</Words>
  <Application>Microsoft Office PowerPoint</Application>
  <PresentationFormat>Widescreen</PresentationFormat>
  <Paragraphs>179</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Century Gothic</vt:lpstr>
      <vt:lpstr>Frutiger LT Std 55 Roman</vt:lpstr>
      <vt:lpstr>NPSRawlinsonOT</vt:lpstr>
      <vt:lpstr>Wingdings 2</vt:lpstr>
      <vt:lpstr>Quotable</vt:lpstr>
      <vt:lpstr>Water Quality and You!</vt:lpstr>
      <vt:lpstr>Standards</vt:lpstr>
      <vt:lpstr>Just a heads up…</vt:lpstr>
      <vt:lpstr>What is Water Quality?</vt:lpstr>
      <vt:lpstr>What are the main tests scientists use?</vt:lpstr>
      <vt:lpstr> Scientists use high tech probes and sensors to measure most things, but will also use things called Secchi disks for turbidity measurements</vt:lpstr>
      <vt:lpstr>Dissolved Oxygen</vt:lpstr>
      <vt:lpstr>Dissolved Oxygen</vt:lpstr>
      <vt:lpstr>Dissolved Oxygen</vt:lpstr>
      <vt:lpstr>Dissolved Oxygen</vt:lpstr>
      <vt:lpstr>“Let’s Consider”</vt:lpstr>
      <vt:lpstr>Turbidity</vt:lpstr>
      <vt:lpstr>“Let’s Consider”</vt:lpstr>
      <vt:lpstr>Turbidity</vt:lpstr>
      <vt:lpstr>Turbidity–how it’s measured</vt:lpstr>
      <vt:lpstr>Turbidity–how it’s measured</vt:lpstr>
      <vt:lpstr>“Let’s Consider”</vt:lpstr>
      <vt:lpstr>pH</vt:lpstr>
      <vt:lpstr>pH- What is it good for?</vt:lpstr>
      <vt:lpstr>pH- What is it good for?</vt:lpstr>
      <vt:lpstr>“Let’s Consider”</vt:lpstr>
      <vt:lpstr>Water Temperature</vt:lpstr>
      <vt:lpstr>Water Temperature</vt:lpstr>
      <vt:lpstr>“Let’s Consider”</vt:lpstr>
      <vt:lpstr>How is water quality monitored?</vt:lpstr>
      <vt:lpstr>Who is SWAN?</vt:lpstr>
      <vt:lpstr>Who is SWAN?</vt:lpstr>
      <vt:lpstr>Quick Review</vt:lpstr>
      <vt:lpstr>Lake Clark National Park and Preserve </vt:lpstr>
      <vt:lpstr>Sources</vt:lpstr>
    </vt:vector>
  </TitlesOfParts>
  <Company>National Park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Quality and You!</dc:title>
  <dc:creator>Lewandowski, Kara L</dc:creator>
  <cp:lastModifiedBy>Lewandowski, Kara L</cp:lastModifiedBy>
  <cp:revision>14</cp:revision>
  <dcterms:created xsi:type="dcterms:W3CDTF">2017-12-15T23:18:58Z</dcterms:created>
  <dcterms:modified xsi:type="dcterms:W3CDTF">2017-12-18T21:02:07Z</dcterms:modified>
</cp:coreProperties>
</file>