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32" r:id="rId1"/>
  </p:sldMasterIdLst>
  <p:notesMasterIdLst>
    <p:notesMasterId r:id="rId21"/>
  </p:notesMasterIdLst>
  <p:sldIdLst>
    <p:sldId id="264" r:id="rId2"/>
    <p:sldId id="265" r:id="rId3"/>
    <p:sldId id="266" r:id="rId4"/>
    <p:sldId id="258" r:id="rId5"/>
    <p:sldId id="275" r:id="rId6"/>
    <p:sldId id="273" r:id="rId7"/>
    <p:sldId id="276" r:id="rId8"/>
    <p:sldId id="256" r:id="rId9"/>
    <p:sldId id="259" r:id="rId10"/>
    <p:sldId id="260" r:id="rId11"/>
    <p:sldId id="277" r:id="rId12"/>
    <p:sldId id="262" r:id="rId13"/>
    <p:sldId id="267" r:id="rId14"/>
    <p:sldId id="269" r:id="rId15"/>
    <p:sldId id="268" r:id="rId16"/>
    <p:sldId id="270" r:id="rId17"/>
    <p:sldId id="274" r:id="rId18"/>
    <p:sldId id="278" r:id="rId19"/>
    <p:sldId id="271"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717" autoAdjust="0"/>
  </p:normalViewPr>
  <p:slideViewPr>
    <p:cSldViewPr>
      <p:cViewPr varScale="1">
        <p:scale>
          <a:sx n="103" d="100"/>
          <a:sy n="103" d="100"/>
        </p:scale>
        <p:origin x="-20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6ED15E-0E69-4269-8319-195554106199}" type="datetimeFigureOut">
              <a:rPr lang="en-US" smtClean="0"/>
              <a:pPr/>
              <a:t>5/31/2015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B8500DA-B85F-410C-A3A0-92150B813C78}" type="slidenum">
              <a:rPr lang="en-US" smtClean="0"/>
              <a:pPr/>
              <a:t>‹#›</a:t>
            </a:fld>
            <a:endParaRPr lang="en-US"/>
          </a:p>
        </p:txBody>
      </p:sp>
    </p:spTree>
    <p:extLst>
      <p:ext uri="{BB962C8B-B14F-4D97-AF65-F5344CB8AC3E}">
        <p14:creationId xmlns:p14="http://schemas.microsoft.com/office/powerpoint/2010/main" val="4506586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00DA-B85F-410C-A3A0-92150B813C78}" type="slidenum">
              <a:rPr lang="en-US" smtClean="0"/>
              <a:pPr/>
              <a:t>2</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8500DA-B85F-410C-A3A0-92150B813C78}" type="slidenum">
              <a:rPr lang="en-US" smtClean="0"/>
              <a:pPr/>
              <a:t>3</a:t>
            </a:fld>
            <a:endParaRPr lang="en-US"/>
          </a:p>
        </p:txBody>
      </p:sp>
    </p:spTree>
    <p:extLst>
      <p:ext uri="{BB962C8B-B14F-4D97-AF65-F5344CB8AC3E}">
        <p14:creationId xmlns:p14="http://schemas.microsoft.com/office/powerpoint/2010/main" val="13130901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00DA-B85F-410C-A3A0-92150B813C78}" type="slidenum">
              <a:rPr lang="en-US" smtClean="0"/>
              <a:pPr/>
              <a:t>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00DA-B85F-410C-A3A0-92150B813C78}" type="slidenum">
              <a:rPr lang="en-US" smtClean="0"/>
              <a:pPr/>
              <a:t>8</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00DA-B85F-410C-A3A0-92150B813C78}" type="slidenum">
              <a:rPr lang="en-US" smtClean="0"/>
              <a:pPr/>
              <a:t>14</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EB8500DA-B85F-410C-A3A0-92150B813C78}" type="slidenum">
              <a:rPr lang="en-US" smtClean="0"/>
              <a:pPr/>
              <a:t>15</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Subtitle 8"/>
          <p:cNvSpPr>
            <a:spLocks noGrp="1"/>
          </p:cNvSpPr>
          <p:nvPr>
            <p:ph type="subTitle" idx="1"/>
          </p:nvPr>
        </p:nvSpPr>
        <p:spPr>
          <a:xfrm>
            <a:off x="457200" y="3699804"/>
            <a:ext cx="8305800" cy="1143000"/>
          </a:xfrm>
        </p:spPr>
        <p:txBody>
          <a:bodyPr>
            <a:noAutofit/>
          </a:bodyPr>
          <a:lstStyle>
            <a:lvl1pPr marL="0" indent="0" algn="ctr">
              <a:buNone/>
              <a:defRPr sz="2200" spc="10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Title 27"/>
          <p:cNvSpPr>
            <a:spLocks noGrp="1"/>
          </p:cNvSpPr>
          <p:nvPr>
            <p:ph type="ctrTitle"/>
          </p:nvPr>
        </p:nvSpPr>
        <p:spPr>
          <a:xfrm>
            <a:off x="457200" y="1433732"/>
            <a:ext cx="8305800" cy="1981200"/>
          </a:xfrm>
          <a:ln w="6350" cap="rnd">
            <a:noFill/>
          </a:ln>
        </p:spPr>
        <p:txBody>
          <a:bodyPr anchor="b" anchorCtr="0">
            <a:noAutofit/>
          </a:bodyPr>
          <a:lstStyle>
            <a:lvl1pPr algn="ctr">
              <a:defRPr lang="en-US" sz="4800" b="0" dirty="0">
                <a:ln w="3200">
                  <a:solidFill>
                    <a:schemeClr val="bg2">
                      <a:shade val="75000"/>
                      <a:alpha val="25000"/>
                    </a:schemeClr>
                  </a:solidFill>
                  <a:prstDash val="solid"/>
                  <a:round/>
                </a:ln>
                <a:solidFill>
                  <a:srgbClr val="F9F9F9"/>
                </a:solidFill>
                <a:effectLst>
                  <a:innerShdw blurRad="50800" dist="25400" dir="13500000">
                    <a:srgbClr val="000000">
                      <a:alpha val="70000"/>
                    </a:srgbClr>
                  </a:innerShdw>
                </a:effectLst>
              </a:defRPr>
            </a:lvl1pPr>
          </a:lstStyle>
          <a:p>
            <a:r>
              <a:rPr kumimoji="0" lang="en-US" smtClean="0"/>
              <a:t>Click to edit Master title style</a:t>
            </a:r>
            <a:endParaRPr kumimoji="0" lang="en-US"/>
          </a:p>
        </p:txBody>
      </p:sp>
      <p:cxnSp>
        <p:nvCxnSpPr>
          <p:cNvPr id="8" name="Straight Connector 7"/>
          <p:cNvCxnSpPr/>
          <p:nvPr/>
        </p:nvCxnSpPr>
        <p:spPr>
          <a:xfrm>
            <a:off x="1463626"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4708574" y="3550126"/>
            <a:ext cx="2971800" cy="1588"/>
          </a:xfrm>
          <a:prstGeom prst="line">
            <a:avLst/>
          </a:prstGeom>
          <a:ln w="9525" cap="flat" cmpd="sng" algn="ctr">
            <a:solidFill>
              <a:schemeClr val="bg2">
                <a:tint val="20000"/>
              </a:schemeClr>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
        <p:nvSpPr>
          <p:cNvPr id="14" name="Oval 13"/>
          <p:cNvSpPr/>
          <p:nvPr/>
        </p:nvSpPr>
        <p:spPr>
          <a:xfrm>
            <a:off x="4540348" y="3526302"/>
            <a:ext cx="45720" cy="45720"/>
          </a:xfrm>
          <a:prstGeom prst="ellipse">
            <a:avLst/>
          </a:prstGeom>
          <a:effectLst>
            <a:outerShdw blurRad="31750" dir="2700000" algn="tl" rotWithShape="0">
              <a:srgbClr val="000000">
                <a:alpha val="55000"/>
              </a:srgbClr>
            </a:outerShdw>
          </a:effectLst>
        </p:spPr>
        <p:style>
          <a:lnRef idx="2">
            <a:schemeClr val="accent2"/>
          </a:lnRef>
          <a:fillRef idx="1">
            <a:schemeClr val="accent2"/>
          </a:fillRef>
          <a:effectRef idx="0">
            <a:schemeClr val="accent2"/>
          </a:effectRef>
          <a:fontRef idx="minor">
            <a:schemeClr val="lt1"/>
          </a:fontRef>
        </p:style>
        <p:txBody>
          <a:bodyPr rtlCol="0" anchor="ctr"/>
          <a:lstStyle/>
          <a:p>
            <a:pPr algn="ctr" eaLnBrk="1" latinLnBrk="0" hangingPunct="1"/>
            <a:endParaRPr kumimoji="0" lang="en-US"/>
          </a:p>
        </p:txBody>
      </p:sp>
      <p:sp>
        <p:nvSpPr>
          <p:cNvPr id="15" name="Date Placeholder 14"/>
          <p:cNvSpPr>
            <a:spLocks noGrp="1"/>
          </p:cNvSpPr>
          <p:nvPr>
            <p:ph type="dt" sz="half" idx="10"/>
          </p:nvPr>
        </p:nvSpPr>
        <p:spPr/>
        <p:txBody>
          <a:bodyPr/>
          <a:lstStyle/>
          <a:p>
            <a:fld id="{044B16B9-3F8D-42CB-AF51-40B5949D5089}" type="datetime1">
              <a:rPr lang="en-US" smtClean="0"/>
              <a:pPr/>
              <a:t>5/31/2015</a:t>
            </a:fld>
            <a:endParaRPr lang="en-US"/>
          </a:p>
        </p:txBody>
      </p:sp>
      <p:sp>
        <p:nvSpPr>
          <p:cNvPr id="16" name="Slide Number Placeholder 15"/>
          <p:cNvSpPr>
            <a:spLocks noGrp="1"/>
          </p:cNvSpPr>
          <p:nvPr>
            <p:ph type="sldNum" sz="quarter" idx="11"/>
          </p:nvPr>
        </p:nvSpPr>
        <p:spPr/>
        <p:txBody>
          <a:bodyPr/>
          <a:lstStyle/>
          <a:p>
            <a:fld id="{7AD385E3-CDF0-4FFD-AE8B-DF9F76034F16}" type="slidenum">
              <a:rPr lang="en-US" smtClean="0"/>
              <a:pPr/>
              <a:t>‹#›</a:t>
            </a:fld>
            <a:endParaRPr lang="en-US"/>
          </a:p>
        </p:txBody>
      </p:sp>
      <p:sp>
        <p:nvSpPr>
          <p:cNvPr id="17" name="Footer Placeholder 16"/>
          <p:cNvSpPr>
            <a:spLocks noGrp="1"/>
          </p:cNvSpPr>
          <p:nvPr>
            <p:ph type="ftr" sz="quarter" idx="12"/>
          </p:nvPr>
        </p:nvSpPr>
        <p:spPr/>
        <p:txBody>
          <a:bodyPr/>
          <a:lstStyle/>
          <a:p>
            <a:r>
              <a:rPr lang="en-US" smtClean="0"/>
              <a:t>Warder/Bray/2011</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69CF9ABF-C901-4072-86DB-C517213BA896}" type="datetime1">
              <a:rPr lang="en-US" smtClean="0"/>
              <a:pPr/>
              <a:t>5/31/2015</a:t>
            </a:fld>
            <a:endParaRPr lang="en-US"/>
          </a:p>
        </p:txBody>
      </p:sp>
      <p:sp>
        <p:nvSpPr>
          <p:cNvPr id="5" name="Footer Placeholder 4"/>
          <p:cNvSpPr>
            <a:spLocks noGrp="1"/>
          </p:cNvSpPr>
          <p:nvPr>
            <p:ph type="ftr" sz="quarter" idx="11"/>
          </p:nvPr>
        </p:nvSpPr>
        <p:spPr/>
        <p:txBody>
          <a:bodyPr/>
          <a:lstStyle/>
          <a:p>
            <a:r>
              <a:rPr lang="en-US" smtClean="0"/>
              <a:t>Warder/Bray/2011</a:t>
            </a:r>
            <a:endParaRPr lang="en-US"/>
          </a:p>
        </p:txBody>
      </p:sp>
      <p:sp>
        <p:nvSpPr>
          <p:cNvPr id="6" name="Slide Number Placeholder 5"/>
          <p:cNvSpPr>
            <a:spLocks noGrp="1"/>
          </p:cNvSpPr>
          <p:nvPr>
            <p:ph type="sldNum" sz="quarter" idx="12"/>
          </p:nvPr>
        </p:nvSpPr>
        <p:spPr/>
        <p:txBody>
          <a:bodyPr/>
          <a:lstStyle/>
          <a:p>
            <a:fld id="{7AD385E3-CDF0-4FFD-AE8B-DF9F76034F1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34E27060-9C30-4D1A-8859-DC43B98A944F}" type="datetime1">
              <a:rPr lang="en-US" smtClean="0"/>
              <a:pPr/>
              <a:t>5/31/2015</a:t>
            </a:fld>
            <a:endParaRPr lang="en-US"/>
          </a:p>
        </p:txBody>
      </p:sp>
      <p:sp>
        <p:nvSpPr>
          <p:cNvPr id="5" name="Footer Placeholder 4"/>
          <p:cNvSpPr>
            <a:spLocks noGrp="1"/>
          </p:cNvSpPr>
          <p:nvPr>
            <p:ph type="ftr" sz="quarter" idx="11"/>
          </p:nvPr>
        </p:nvSpPr>
        <p:spPr/>
        <p:txBody>
          <a:bodyPr/>
          <a:lstStyle/>
          <a:p>
            <a:r>
              <a:rPr lang="en-US" smtClean="0"/>
              <a:t>Warder/Bray/2011</a:t>
            </a:r>
            <a:endParaRPr lang="en-US"/>
          </a:p>
        </p:txBody>
      </p:sp>
      <p:sp>
        <p:nvSpPr>
          <p:cNvPr id="6" name="Slide Number Placeholder 5"/>
          <p:cNvSpPr>
            <a:spLocks noGrp="1"/>
          </p:cNvSpPr>
          <p:nvPr>
            <p:ph type="sldNum" sz="quarter" idx="12"/>
          </p:nvPr>
        </p:nvSpPr>
        <p:spPr/>
        <p:txBody>
          <a:bodyPr/>
          <a:lstStyle/>
          <a:p>
            <a:fld id="{7AD385E3-CDF0-4FFD-AE8B-DF9F76034F1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Content Placeholder 8"/>
          <p:cNvSpPr>
            <a:spLocks noGrp="1"/>
          </p:cNvSpPr>
          <p:nvPr>
            <p:ph idx="1"/>
          </p:nvPr>
        </p:nvSpPr>
        <p:spPr>
          <a:xfrm>
            <a:off x="457200" y="1524000"/>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4" name="Date Placeholder 13"/>
          <p:cNvSpPr>
            <a:spLocks noGrp="1"/>
          </p:cNvSpPr>
          <p:nvPr>
            <p:ph type="dt" sz="half" idx="14"/>
          </p:nvPr>
        </p:nvSpPr>
        <p:spPr/>
        <p:txBody>
          <a:bodyPr/>
          <a:lstStyle/>
          <a:p>
            <a:fld id="{D0192C18-D766-4A15-8E5E-47DB785A9AF7}" type="datetime1">
              <a:rPr lang="en-US" smtClean="0"/>
              <a:pPr/>
              <a:t>5/31/2015</a:t>
            </a:fld>
            <a:endParaRPr lang="en-US"/>
          </a:p>
        </p:txBody>
      </p:sp>
      <p:sp>
        <p:nvSpPr>
          <p:cNvPr id="15" name="Slide Number Placeholder 14"/>
          <p:cNvSpPr>
            <a:spLocks noGrp="1"/>
          </p:cNvSpPr>
          <p:nvPr>
            <p:ph type="sldNum" sz="quarter" idx="15"/>
          </p:nvPr>
        </p:nvSpPr>
        <p:spPr/>
        <p:txBody>
          <a:bodyPr/>
          <a:lstStyle>
            <a:lvl1pPr algn="ctr">
              <a:defRPr/>
            </a:lvl1pPr>
          </a:lstStyle>
          <a:p>
            <a:fld id="{7AD385E3-CDF0-4FFD-AE8B-DF9F76034F16}" type="slidenum">
              <a:rPr lang="en-US" smtClean="0"/>
              <a:pPr/>
              <a:t>‹#›</a:t>
            </a:fld>
            <a:endParaRPr lang="en-US"/>
          </a:p>
        </p:txBody>
      </p:sp>
      <p:sp>
        <p:nvSpPr>
          <p:cNvPr id="16" name="Footer Placeholder 15"/>
          <p:cNvSpPr>
            <a:spLocks noGrp="1"/>
          </p:cNvSpPr>
          <p:nvPr>
            <p:ph type="ftr" sz="quarter" idx="16"/>
          </p:nvPr>
        </p:nvSpPr>
        <p:spPr/>
        <p:txBody>
          <a:bodyPr/>
          <a:lstStyle/>
          <a:p>
            <a:r>
              <a:rPr lang="en-US" smtClean="0"/>
              <a:t>Warder/Bray/2011</a:t>
            </a:r>
            <a:endParaRPr lang="en-US"/>
          </a:p>
        </p:txBody>
      </p:sp>
      <p:sp>
        <p:nvSpPr>
          <p:cNvPr id="17" name="Title 16"/>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A10395A5-128B-4D5C-90AA-9D9C668F9B99}" type="datetime1">
              <a:rPr lang="en-US" smtClean="0"/>
              <a:pPr/>
              <a:t>5/31/2015</a:t>
            </a:fld>
            <a:endParaRPr lang="en-US"/>
          </a:p>
        </p:txBody>
      </p:sp>
      <p:sp>
        <p:nvSpPr>
          <p:cNvPr id="5" name="Footer Placeholder 4"/>
          <p:cNvSpPr>
            <a:spLocks noGrp="1"/>
          </p:cNvSpPr>
          <p:nvPr>
            <p:ph type="ftr" sz="quarter" idx="11"/>
          </p:nvPr>
        </p:nvSpPr>
        <p:spPr/>
        <p:txBody>
          <a:bodyPr/>
          <a:lstStyle/>
          <a:p>
            <a:r>
              <a:rPr lang="en-US" smtClean="0"/>
              <a:t>Warder/Bray/2011</a:t>
            </a:r>
            <a:endParaRPr lang="en-US"/>
          </a:p>
        </p:txBody>
      </p:sp>
      <p:sp>
        <p:nvSpPr>
          <p:cNvPr id="6" name="Slide Number Placeholder 5"/>
          <p:cNvSpPr>
            <a:spLocks noGrp="1"/>
          </p:cNvSpPr>
          <p:nvPr>
            <p:ph type="sldNum" sz="quarter" idx="12"/>
          </p:nvPr>
        </p:nvSpPr>
        <p:spPr/>
        <p:txBody>
          <a:bodyPr/>
          <a:lstStyle/>
          <a:p>
            <a:fld id="{7AD385E3-CDF0-4FFD-AE8B-DF9F76034F16}" type="slidenum">
              <a:rPr lang="en-US" smtClean="0"/>
              <a:pPr/>
              <a:t>‹#›</a:t>
            </a:fld>
            <a:endParaRPr lang="en-US"/>
          </a:p>
        </p:txBody>
      </p:sp>
      <p:sp>
        <p:nvSpPr>
          <p:cNvPr id="2" name="Title 1"/>
          <p:cNvSpPr>
            <a:spLocks noGrp="1"/>
          </p:cNvSpPr>
          <p:nvPr>
            <p:ph type="title"/>
          </p:nvPr>
        </p:nvSpPr>
        <p:spPr>
          <a:xfrm>
            <a:off x="685800" y="3505200"/>
            <a:ext cx="7924800" cy="1371600"/>
          </a:xfrm>
        </p:spPr>
        <p:txBody>
          <a:bodyPr>
            <a:noAutofit/>
          </a:bodyPr>
          <a:lstStyle>
            <a:lvl1pPr algn="l" rtl="0">
              <a:spcBef>
                <a:spcPct val="0"/>
              </a:spcBef>
              <a:buNone/>
              <a:defRPr lang="en-US" sz="4800" b="0" dirty="0">
                <a:ln w="3200">
                  <a:solidFill>
                    <a:schemeClr val="bg2">
                      <a:shade val="25000"/>
                      <a:alpha val="25000"/>
                    </a:schemeClr>
                  </a:solidFill>
                  <a:prstDash val="solid"/>
                  <a:round/>
                </a:ln>
                <a:solidFill>
                  <a:srgbClr val="F9F9F9"/>
                </a:solidFill>
                <a:effectLst>
                  <a:innerShdw blurRad="38100" dist="25400" dir="13500000">
                    <a:prstClr val="black">
                      <a:alpha val="70000"/>
                    </a:prstClr>
                  </a:innerShdw>
                </a:effectLst>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685800" y="4958864"/>
            <a:ext cx="7924800" cy="984736"/>
          </a:xfrm>
        </p:spPr>
        <p:txBody>
          <a:bodyPr anchor="t"/>
          <a:lstStyle>
            <a:lvl1pPr marL="0" indent="0">
              <a:buNone/>
              <a:defRPr sz="2000" spc="10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cxnSp>
        <p:nvCxnSpPr>
          <p:cNvPr id="7" name="Straight Connector 6"/>
          <p:cNvCxnSpPr/>
          <p:nvPr/>
        </p:nvCxnSpPr>
        <p:spPr>
          <a:xfrm>
            <a:off x="685800" y="4916992"/>
            <a:ext cx="7924800" cy="4301"/>
          </a:xfrm>
          <a:prstGeom prst="line">
            <a:avLst/>
          </a:prstGeom>
          <a:noFill/>
          <a:ln w="9525" cap="flat" cmpd="sng" algn="ctr">
            <a:solidFill>
              <a:srgbClr val="E9E9E8"/>
            </a:solidFill>
            <a:prstDash val="solid"/>
          </a:ln>
          <a:effectLst>
            <a:outerShdw blurRad="31750"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61A813F-5BA5-4AE0-8C07-7C744C3C8B5F}" type="datetime1">
              <a:rPr lang="en-US" smtClean="0"/>
              <a:pPr/>
              <a:t>5/31/2015</a:t>
            </a:fld>
            <a:endParaRPr lang="en-US"/>
          </a:p>
        </p:txBody>
      </p:sp>
      <p:sp>
        <p:nvSpPr>
          <p:cNvPr id="6" name="Footer Placeholder 5"/>
          <p:cNvSpPr>
            <a:spLocks noGrp="1"/>
          </p:cNvSpPr>
          <p:nvPr>
            <p:ph type="ftr" sz="quarter" idx="11"/>
          </p:nvPr>
        </p:nvSpPr>
        <p:spPr/>
        <p:txBody>
          <a:bodyPr/>
          <a:lstStyle/>
          <a:p>
            <a:r>
              <a:rPr lang="en-US" smtClean="0"/>
              <a:t>Warder/Bray/2011</a:t>
            </a:r>
            <a:endParaRPr lang="en-US"/>
          </a:p>
        </p:txBody>
      </p:sp>
      <p:sp>
        <p:nvSpPr>
          <p:cNvPr id="7" name="Slide Number Placeholder 6"/>
          <p:cNvSpPr>
            <a:spLocks noGrp="1"/>
          </p:cNvSpPr>
          <p:nvPr>
            <p:ph type="sldNum" sz="quarter" idx="12"/>
          </p:nvPr>
        </p:nvSpPr>
        <p:spPr/>
        <p:txBody>
          <a:bodyPr/>
          <a:lstStyle/>
          <a:p>
            <a:fld id="{7AD385E3-CDF0-4FFD-AE8B-DF9F76034F1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11" name="Content Placeholder 10"/>
          <p:cNvSpPr>
            <a:spLocks noGrp="1"/>
          </p:cNvSpPr>
          <p:nvPr>
            <p:ph sz="half" idx="1"/>
          </p:nvPr>
        </p:nvSpPr>
        <p:spPr>
          <a:xfrm>
            <a:off x="457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524000"/>
            <a:ext cx="4059936"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7AD385E3-CDF0-4FFD-AE8B-DF9F76034F16}" type="slidenum">
              <a:rPr lang="en-US" smtClean="0"/>
              <a:pPr/>
              <a:t>‹#›</a:t>
            </a:fld>
            <a:endParaRPr lang="en-US"/>
          </a:p>
        </p:txBody>
      </p:sp>
      <p:sp>
        <p:nvSpPr>
          <p:cNvPr id="8" name="Footer Placeholder 7"/>
          <p:cNvSpPr>
            <a:spLocks noGrp="1"/>
          </p:cNvSpPr>
          <p:nvPr>
            <p:ph type="ftr" sz="quarter" idx="11"/>
          </p:nvPr>
        </p:nvSpPr>
        <p:spPr/>
        <p:txBody>
          <a:bodyPr/>
          <a:lstStyle/>
          <a:p>
            <a:r>
              <a:rPr lang="en-US" smtClean="0"/>
              <a:t>Warder/Bray/2011</a:t>
            </a:r>
            <a:endParaRPr lang="en-US"/>
          </a:p>
        </p:txBody>
      </p:sp>
      <p:sp>
        <p:nvSpPr>
          <p:cNvPr id="7" name="Date Placeholder 6"/>
          <p:cNvSpPr>
            <a:spLocks noGrp="1"/>
          </p:cNvSpPr>
          <p:nvPr>
            <p:ph type="dt" sz="half" idx="10"/>
          </p:nvPr>
        </p:nvSpPr>
        <p:spPr/>
        <p:txBody>
          <a:bodyPr/>
          <a:lstStyle/>
          <a:p>
            <a:fld id="{44E87469-5C89-4CA2-9DC2-346A820102ED}" type="datetime1">
              <a:rPr lang="en-US" smtClean="0"/>
              <a:pPr/>
              <a:t>5/31/2015</a:t>
            </a:fld>
            <a:endParaRPr lang="en-US"/>
          </a:p>
        </p:txBody>
      </p:sp>
      <p:sp>
        <p:nvSpPr>
          <p:cNvPr id="3" name="Text Placeholder 2"/>
          <p:cNvSpPr>
            <a:spLocks noGrp="1"/>
          </p:cNvSpPr>
          <p:nvPr>
            <p:ph type="body" idx="1"/>
          </p:nvPr>
        </p:nvSpPr>
        <p:spPr>
          <a:xfrm>
            <a:off x="457200" y="1399593"/>
            <a:ext cx="4040188" cy="762000"/>
          </a:xfrm>
          <a:noFill/>
          <a:ln w="25400" cap="rnd" cmpd="sng" algn="ctr">
            <a:noFill/>
            <a:prstDash val="solid"/>
          </a:ln>
          <a:effectLst>
            <a:softEdge rad="63500"/>
          </a:effectLst>
          <a:sp3d prstMaterial="fla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32" name="Content Placeholder 31"/>
          <p:cNvSpPr>
            <a:spLocks noGrp="1"/>
          </p:cNvSpPr>
          <p:nvPr>
            <p:ph sz="half" idx="2"/>
          </p:nvPr>
        </p:nvSpPr>
        <p:spPr>
          <a:xfrm>
            <a:off x="457200"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4" name="Content Placeholder 33"/>
          <p:cNvSpPr>
            <a:spLocks noGrp="1"/>
          </p:cNvSpPr>
          <p:nvPr>
            <p:ph sz="quarter" idx="4"/>
          </p:nvPr>
        </p:nvSpPr>
        <p:spPr>
          <a:xfrm>
            <a:off x="4649788" y="2201896"/>
            <a:ext cx="4038600" cy="391363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 name="Title 1"/>
          <p:cNvSpPr>
            <a:spLocks noGrp="1"/>
          </p:cNvSpPr>
          <p:nvPr>
            <p:ph type="title"/>
          </p:nvPr>
        </p:nvSpPr>
        <p:spPr>
          <a:xfrm>
            <a:off x="457200" y="155448"/>
            <a:ext cx="8229600" cy="1143000"/>
          </a:xfrm>
        </p:spPr>
        <p:txBody>
          <a:bodyPr anchor="b" anchorCtr="0"/>
          <a:lstStyle>
            <a:lvl1pPr>
              <a:defRPr/>
            </a:lvl1pPr>
          </a:lstStyle>
          <a:p>
            <a:r>
              <a:rPr kumimoji="0" lang="en-US" smtClean="0"/>
              <a:t>Click to edit Master title style</a:t>
            </a:r>
            <a:endParaRPr kumimoji="0" lang="en-US"/>
          </a:p>
        </p:txBody>
      </p:sp>
      <p:sp>
        <p:nvSpPr>
          <p:cNvPr id="12" name="Text Placeholder 11"/>
          <p:cNvSpPr>
            <a:spLocks noGrp="1"/>
          </p:cNvSpPr>
          <p:nvPr>
            <p:ph type="body" idx="3"/>
          </p:nvPr>
        </p:nvSpPr>
        <p:spPr>
          <a:xfrm>
            <a:off x="4648200" y="1399593"/>
            <a:ext cx="4040188" cy="762000"/>
          </a:xfrm>
          <a:noFill/>
          <a:ln w="25400" cap="rnd" cmpd="sng" algn="ctr">
            <a:noFill/>
            <a:prstDash val="solid"/>
          </a:ln>
          <a:effectLst>
            <a:softEdge rad="63500"/>
          </a:effectLst>
        </p:spPr>
        <p:style>
          <a:lnRef idx="3">
            <a:schemeClr val="lt1"/>
          </a:lnRef>
          <a:fillRef idx="1">
            <a:schemeClr val="accent5"/>
          </a:fillRef>
          <a:effectRef idx="1">
            <a:schemeClr val="accent5"/>
          </a:effectRef>
          <a:fontRef idx="minor">
            <a:schemeClr val="lt1"/>
          </a:fontRef>
        </p:style>
        <p:txBody>
          <a:bodyPr lIns="91440" tIns="45720" rIns="91440" bIns="45720" anchor="b">
            <a:noAutofit/>
          </a:bodyPr>
          <a:lstStyle>
            <a:lvl1pPr marL="0" indent="0" algn="l">
              <a:spcBef>
                <a:spcPts val="0"/>
              </a:spcBef>
              <a:buNone/>
              <a:defRPr sz="2600" b="1" baseline="0">
                <a:solidFill>
                  <a:schemeClr val="tx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cxnSp>
        <p:nvCxnSpPr>
          <p:cNvPr id="10" name="Straight Connector 9"/>
          <p:cNvCxnSpPr/>
          <p:nvPr/>
        </p:nvCxnSpPr>
        <p:spPr>
          <a:xfrm>
            <a:off x="562945"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4754880" y="2180219"/>
            <a:ext cx="3749040" cy="1588"/>
          </a:xfrm>
          <a:prstGeom prst="line">
            <a:avLst/>
          </a:prstGeom>
          <a:noFill/>
          <a:ln w="12700" cap="flat" cmpd="sng" algn="ctr">
            <a:solidFill>
              <a:schemeClr val="bg2">
                <a:tint val="20000"/>
              </a:schemeClr>
            </a:solidFill>
            <a:prstDash val="solid"/>
          </a:ln>
          <a:effectLst>
            <a:outerShdw blurRad="34925" dir="2700000" algn="tl" rotWithShape="0">
              <a:srgbClr val="000000">
                <a:alpha val="55000"/>
              </a:srgbClr>
            </a:outerShdw>
          </a:effectLst>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F5B55E53-B557-46B6-85C5-9CE1C6209C78}" type="datetime1">
              <a:rPr lang="en-US" smtClean="0"/>
              <a:pPr/>
              <a:t>5/31/2015</a:t>
            </a:fld>
            <a:endParaRPr lang="en-US"/>
          </a:p>
        </p:txBody>
      </p:sp>
      <p:sp>
        <p:nvSpPr>
          <p:cNvPr id="4" name="Footer Placeholder 3"/>
          <p:cNvSpPr>
            <a:spLocks noGrp="1"/>
          </p:cNvSpPr>
          <p:nvPr>
            <p:ph type="ftr" sz="quarter" idx="11"/>
          </p:nvPr>
        </p:nvSpPr>
        <p:spPr/>
        <p:txBody>
          <a:bodyPr/>
          <a:lstStyle/>
          <a:p>
            <a:r>
              <a:rPr lang="en-US" smtClean="0"/>
              <a:t>Warder/Bray/2011</a:t>
            </a:r>
            <a:endParaRPr lang="en-US"/>
          </a:p>
        </p:txBody>
      </p:sp>
      <p:sp>
        <p:nvSpPr>
          <p:cNvPr id="5" name="Slide Number Placeholder 4"/>
          <p:cNvSpPr>
            <a:spLocks noGrp="1"/>
          </p:cNvSpPr>
          <p:nvPr>
            <p:ph type="sldNum" sz="quarter" idx="12"/>
          </p:nvPr>
        </p:nvSpPr>
        <p:spPr/>
        <p:txBody>
          <a:bodyPr/>
          <a:lstStyle/>
          <a:p>
            <a:fld id="{7AD385E3-CDF0-4FFD-AE8B-DF9F76034F16}" type="slidenum">
              <a:rPr lang="en-US" smtClean="0"/>
              <a:pPr/>
              <a:t>‹#›</a:t>
            </a:fld>
            <a:endParaRPr lang="en-US"/>
          </a:p>
        </p:txBody>
      </p:sp>
      <p:sp>
        <p:nvSpPr>
          <p:cNvPr id="2" name="Title 1"/>
          <p:cNvSpPr>
            <a:spLocks noGrp="1"/>
          </p:cNvSpPr>
          <p:nvPr>
            <p:ph type="title"/>
          </p:nvPr>
        </p:nvSpPr>
        <p:spPr/>
        <p:txBody>
          <a:bodyPr/>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AB850A7-2B5C-4666-AC08-5637D1FD8C6A}" type="datetime1">
              <a:rPr lang="en-US" smtClean="0"/>
              <a:pPr/>
              <a:t>5/31/2015</a:t>
            </a:fld>
            <a:endParaRPr lang="en-US"/>
          </a:p>
        </p:txBody>
      </p:sp>
      <p:sp>
        <p:nvSpPr>
          <p:cNvPr id="3" name="Footer Placeholder 2"/>
          <p:cNvSpPr>
            <a:spLocks noGrp="1"/>
          </p:cNvSpPr>
          <p:nvPr>
            <p:ph type="ftr" sz="quarter" idx="11"/>
          </p:nvPr>
        </p:nvSpPr>
        <p:spPr/>
        <p:txBody>
          <a:bodyPr/>
          <a:lstStyle/>
          <a:p>
            <a:r>
              <a:rPr lang="en-US" smtClean="0"/>
              <a:t>Warder/Bray/2011</a:t>
            </a:r>
            <a:endParaRPr lang="en-US"/>
          </a:p>
        </p:txBody>
      </p:sp>
      <p:sp>
        <p:nvSpPr>
          <p:cNvPr id="4" name="Slide Number Placeholder 3"/>
          <p:cNvSpPr>
            <a:spLocks noGrp="1"/>
          </p:cNvSpPr>
          <p:nvPr>
            <p:ph type="sldNum" sz="quarter" idx="12"/>
          </p:nvPr>
        </p:nvSpPr>
        <p:spPr/>
        <p:txBody>
          <a:bodyPr/>
          <a:lstStyle/>
          <a:p>
            <a:fld id="{7AD385E3-CDF0-4FFD-AE8B-DF9F76034F1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9" name="Content Placeholder 28"/>
          <p:cNvSpPr>
            <a:spLocks noGrp="1"/>
          </p:cNvSpPr>
          <p:nvPr>
            <p:ph sz="quarter" idx="1"/>
          </p:nvPr>
        </p:nvSpPr>
        <p:spPr>
          <a:xfrm>
            <a:off x="457200" y="457200"/>
            <a:ext cx="6248400" cy="5715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3" name="Text Placeholder 2"/>
          <p:cNvSpPr>
            <a:spLocks noGrp="1"/>
          </p:cNvSpPr>
          <p:nvPr>
            <p:ph type="body" idx="2"/>
          </p:nvPr>
        </p:nvSpPr>
        <p:spPr>
          <a:xfrm>
            <a:off x="6781800" y="1600200"/>
            <a:ext cx="1984248" cy="3733800"/>
          </a:xfrm>
        </p:spPr>
        <p:txBody>
          <a:bodyPr tIns="45720" bIns="45720" anchor="t" anchorCtr="0"/>
          <a:lstStyle>
            <a:lvl1pPr marL="0" indent="0">
              <a:lnSpc>
                <a:spcPct val="1250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31" name="Title 30"/>
          <p:cNvSpPr>
            <a:spLocks noGrp="1"/>
          </p:cNvSpPr>
          <p:nvPr>
            <p:ph type="title"/>
          </p:nvPr>
        </p:nvSpPr>
        <p:spPr>
          <a:xfrm>
            <a:off x="6781800" y="457200"/>
            <a:ext cx="19812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8" name="Date Placeholder 7"/>
          <p:cNvSpPr>
            <a:spLocks noGrp="1"/>
          </p:cNvSpPr>
          <p:nvPr>
            <p:ph type="dt" sz="half" idx="14"/>
          </p:nvPr>
        </p:nvSpPr>
        <p:spPr/>
        <p:txBody>
          <a:bodyPr/>
          <a:lstStyle/>
          <a:p>
            <a:fld id="{03609A62-3E93-4E11-BB42-29CE1BA123A2}" type="datetime1">
              <a:rPr lang="en-US" smtClean="0"/>
              <a:pPr/>
              <a:t>5/31/2015</a:t>
            </a:fld>
            <a:endParaRPr lang="en-US"/>
          </a:p>
        </p:txBody>
      </p:sp>
      <p:sp>
        <p:nvSpPr>
          <p:cNvPr id="9" name="Slide Number Placeholder 8"/>
          <p:cNvSpPr>
            <a:spLocks noGrp="1"/>
          </p:cNvSpPr>
          <p:nvPr>
            <p:ph type="sldNum" sz="quarter" idx="15"/>
          </p:nvPr>
        </p:nvSpPr>
        <p:spPr/>
        <p:txBody>
          <a:bodyPr/>
          <a:lstStyle/>
          <a:p>
            <a:fld id="{7AD385E3-CDF0-4FFD-AE8B-DF9F76034F16}" type="slidenum">
              <a:rPr lang="en-US" smtClean="0"/>
              <a:pPr/>
              <a:t>‹#›</a:t>
            </a:fld>
            <a:endParaRPr lang="en-US"/>
          </a:p>
        </p:txBody>
      </p:sp>
      <p:sp>
        <p:nvSpPr>
          <p:cNvPr id="10" name="Footer Placeholder 9"/>
          <p:cNvSpPr>
            <a:spLocks noGrp="1"/>
          </p:cNvSpPr>
          <p:nvPr>
            <p:ph type="ftr" sz="quarter" idx="16"/>
          </p:nvPr>
        </p:nvSpPr>
        <p:spPr/>
        <p:txBody>
          <a:bodyPr/>
          <a:lstStyle/>
          <a:p>
            <a:r>
              <a:rPr lang="en-US" smtClean="0"/>
              <a:t>Warder/Bray/2011</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629400" y="457200"/>
            <a:ext cx="2057400" cy="1066800"/>
          </a:xfrm>
        </p:spPr>
        <p:txBody>
          <a:bodyPr lIns="91440" tIns="91440" anchor="b" anchorCtr="0"/>
          <a:lstStyle>
            <a:lvl1pPr algn="l">
              <a:buNone/>
              <a:defRPr sz="1800" b="1" spc="-50" baseline="0">
                <a:ln w="3175">
                  <a:noFill/>
                </a:ln>
                <a:solidFill>
                  <a:schemeClr val="tx2"/>
                </a:solidFill>
                <a:effectLst/>
                <a:latin typeface="+mn-lt"/>
                <a:ea typeface="+mn-ea"/>
                <a:cs typeface="+mn-cs"/>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457200" y="457200"/>
            <a:ext cx="6019800" cy="5562600"/>
          </a:xfrm>
          <a:solidFill>
            <a:schemeClr val="tx2">
              <a:tint val="40000"/>
            </a:schemeClr>
          </a:solidFill>
          <a:effectLst>
            <a:outerShdw blurRad="88900" sx="103000" sy="103000" algn="ctr" rotWithShape="0">
              <a:prstClr val="black">
                <a:alpha val="32000"/>
              </a:prstClr>
            </a:outerShdw>
            <a:softEdge rad="127000"/>
          </a:effectLst>
        </p:spPr>
        <p:txBody>
          <a:bodyPr/>
          <a:lstStyle>
            <a:lvl1pPr marL="0" indent="0">
              <a:buNone/>
              <a:defRPr sz="3200">
                <a:solidFill>
                  <a:schemeClr val="bg1"/>
                </a:solidFill>
              </a:defRPr>
            </a:lvl1pPr>
          </a:lstStyle>
          <a:p>
            <a:r>
              <a:rPr kumimoji="0" lang="en-US" smtClean="0"/>
              <a:t>Click icon to add picture</a:t>
            </a:r>
            <a:endParaRPr kumimoji="0" lang="en-US"/>
          </a:p>
        </p:txBody>
      </p:sp>
      <p:sp>
        <p:nvSpPr>
          <p:cNvPr id="4" name="Text Placeholder 3"/>
          <p:cNvSpPr>
            <a:spLocks noGrp="1"/>
          </p:cNvSpPr>
          <p:nvPr>
            <p:ph type="body" sz="half" idx="2"/>
          </p:nvPr>
        </p:nvSpPr>
        <p:spPr>
          <a:xfrm>
            <a:off x="6629400" y="1600200"/>
            <a:ext cx="2057400" cy="4419600"/>
          </a:xfrm>
        </p:spPr>
        <p:txBody>
          <a:bodyPr anchor="t" anchorCtr="0"/>
          <a:lstStyle>
            <a:lvl1pPr marL="0" indent="0">
              <a:lnSpc>
                <a:spcPct val="125000"/>
              </a:lnSpc>
              <a:spcAft>
                <a:spcPts val="1000"/>
              </a:spcAft>
              <a:buFontTx/>
              <a:buNone/>
              <a:defRPr sz="1600" b="0">
                <a:solidFill>
                  <a:schemeClr val="tx2"/>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8" name="Date Placeholder 7"/>
          <p:cNvSpPr>
            <a:spLocks noGrp="1"/>
          </p:cNvSpPr>
          <p:nvPr>
            <p:ph type="dt" sz="half" idx="10"/>
          </p:nvPr>
        </p:nvSpPr>
        <p:spPr/>
        <p:txBody>
          <a:bodyPr/>
          <a:lstStyle/>
          <a:p>
            <a:fld id="{E0EC4173-6897-4417-818C-6336A3C0D9CB}" type="datetime1">
              <a:rPr lang="en-US" smtClean="0"/>
              <a:pPr/>
              <a:t>5/31/2015</a:t>
            </a:fld>
            <a:endParaRPr lang="en-US"/>
          </a:p>
        </p:txBody>
      </p:sp>
      <p:sp>
        <p:nvSpPr>
          <p:cNvPr id="9" name="Slide Number Placeholder 8"/>
          <p:cNvSpPr>
            <a:spLocks noGrp="1"/>
          </p:cNvSpPr>
          <p:nvPr>
            <p:ph type="sldNum" sz="quarter" idx="11"/>
          </p:nvPr>
        </p:nvSpPr>
        <p:spPr/>
        <p:txBody>
          <a:bodyPr/>
          <a:lstStyle/>
          <a:p>
            <a:fld id="{7AD385E3-CDF0-4FFD-AE8B-DF9F76034F16}" type="slidenum">
              <a:rPr lang="en-US" smtClean="0"/>
              <a:pPr/>
              <a:t>‹#›</a:t>
            </a:fld>
            <a:endParaRPr lang="en-US"/>
          </a:p>
        </p:txBody>
      </p:sp>
      <p:sp>
        <p:nvSpPr>
          <p:cNvPr id="10" name="Footer Placeholder 9"/>
          <p:cNvSpPr>
            <a:spLocks noGrp="1"/>
          </p:cNvSpPr>
          <p:nvPr>
            <p:ph type="ftr" sz="quarter" idx="12"/>
          </p:nvPr>
        </p:nvSpPr>
        <p:spPr/>
        <p:txBody>
          <a:bodyPr/>
          <a:lstStyle/>
          <a:p>
            <a:r>
              <a:rPr lang="en-US" smtClean="0"/>
              <a:t>Warder/Bray/2011</a:t>
            </a:r>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9" name="Text Placeholder 8"/>
          <p:cNvSpPr>
            <a:spLocks noGrp="1"/>
          </p:cNvSpPr>
          <p:nvPr>
            <p:ph type="body" idx="1"/>
          </p:nvPr>
        </p:nvSpPr>
        <p:spPr>
          <a:xfrm>
            <a:off x="457200" y="1447800"/>
            <a:ext cx="8229600" cy="46783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5791200" y="6203667"/>
            <a:ext cx="2590800" cy="384048"/>
          </a:xfrm>
          <a:prstGeom prst="rect">
            <a:avLst/>
          </a:prstGeom>
        </p:spPr>
        <p:txBody>
          <a:bodyPr vert="horz" anchor="ctr" anchorCtr="0"/>
          <a:lstStyle>
            <a:lvl1pPr algn="l" eaLnBrk="1" latinLnBrk="0" hangingPunct="1">
              <a:defRPr kumimoji="0" sz="1200">
                <a:solidFill>
                  <a:schemeClr val="tx2"/>
                </a:solidFill>
              </a:defRPr>
            </a:lvl1pPr>
          </a:lstStyle>
          <a:p>
            <a:fld id="{5C0008B8-4035-4150-B8F2-50B9E58424D5}" type="datetime1">
              <a:rPr lang="en-US" smtClean="0"/>
              <a:pPr/>
              <a:t>5/31/2015</a:t>
            </a:fld>
            <a:endParaRPr lang="en-US"/>
          </a:p>
        </p:txBody>
      </p:sp>
      <p:sp>
        <p:nvSpPr>
          <p:cNvPr id="10" name="Footer Placeholder 9"/>
          <p:cNvSpPr>
            <a:spLocks noGrp="1"/>
          </p:cNvSpPr>
          <p:nvPr>
            <p:ph type="ftr" sz="quarter" idx="3"/>
          </p:nvPr>
        </p:nvSpPr>
        <p:spPr>
          <a:xfrm>
            <a:off x="2133600" y="6203667"/>
            <a:ext cx="3581400" cy="384048"/>
          </a:xfrm>
          <a:prstGeom prst="rect">
            <a:avLst/>
          </a:prstGeom>
        </p:spPr>
        <p:txBody>
          <a:bodyPr vert="horz" anchor="ctr" anchorCtr="0"/>
          <a:lstStyle>
            <a:lvl1pPr algn="r" eaLnBrk="1" latinLnBrk="0" hangingPunct="1">
              <a:defRPr kumimoji="0" sz="1200">
                <a:solidFill>
                  <a:schemeClr val="tx2"/>
                </a:solidFill>
              </a:defRPr>
            </a:lvl1pPr>
          </a:lstStyle>
          <a:p>
            <a:r>
              <a:rPr lang="en-US" smtClean="0"/>
              <a:t>Warder/Bray/2011</a:t>
            </a:r>
            <a:endParaRPr lang="en-US"/>
          </a:p>
        </p:txBody>
      </p:sp>
      <p:sp>
        <p:nvSpPr>
          <p:cNvPr id="22" name="Slide Number Placeholder 21"/>
          <p:cNvSpPr>
            <a:spLocks noGrp="1"/>
          </p:cNvSpPr>
          <p:nvPr>
            <p:ph type="sldNum" sz="quarter" idx="4"/>
          </p:nvPr>
        </p:nvSpPr>
        <p:spPr>
          <a:xfrm>
            <a:off x="8410575" y="6181531"/>
            <a:ext cx="609600" cy="457200"/>
          </a:xfrm>
          <a:prstGeom prst="rect">
            <a:avLst/>
          </a:prstGeom>
          <a:noFill/>
        </p:spPr>
        <p:txBody>
          <a:bodyPr vert="horz" lIns="0" tIns="0" rIns="0" bIns="0" anchor="ctr" anchorCtr="0">
            <a:noAutofit/>
          </a:bodyPr>
          <a:lstStyle>
            <a:lvl1pPr algn="ctr" eaLnBrk="1" latinLnBrk="0" hangingPunct="1">
              <a:defRPr kumimoji="0" sz="1600" baseline="0">
                <a:solidFill>
                  <a:schemeClr val="tx2"/>
                </a:solidFill>
              </a:defRPr>
            </a:lvl1pPr>
          </a:lstStyle>
          <a:p>
            <a:fld id="{7AD385E3-CDF0-4FFD-AE8B-DF9F76034F16}" type="slidenum">
              <a:rPr lang="en-US" smtClean="0"/>
              <a:pPr/>
              <a:t>‹#›</a:t>
            </a:fld>
            <a:endParaRPr lang="en-US"/>
          </a:p>
        </p:txBody>
      </p:sp>
      <p:sp>
        <p:nvSpPr>
          <p:cNvPr id="5" name="Title Placeholder 4"/>
          <p:cNvSpPr>
            <a:spLocks noGrp="1"/>
          </p:cNvSpPr>
          <p:nvPr>
            <p:ph type="title"/>
          </p:nvPr>
        </p:nvSpPr>
        <p:spPr>
          <a:xfrm>
            <a:off x="457200" y="152400"/>
            <a:ext cx="8229600" cy="1219200"/>
          </a:xfrm>
          <a:prstGeom prst="rect">
            <a:avLst/>
          </a:prstGeom>
          <a:ln w="6350" cap="rnd">
            <a:noFill/>
          </a:ln>
        </p:spPr>
        <p:txBody>
          <a:bodyPr vert="horz" anchor="b" anchorCtr="0">
            <a:normAutofit/>
          </a:bodyPr>
          <a:lstStyle/>
          <a:p>
            <a:r>
              <a:rPr kumimoji="0" lang="en-US" smtClean="0"/>
              <a:t>Click to edit Master title style</a:t>
            </a:r>
            <a:endParaRPr kumimoji="0" lang="en-US"/>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hf sldNum="0" hdr="0" dt="0"/>
  <p:txStyles>
    <p:titleStyle>
      <a:lvl1pPr algn="l" rtl="0" eaLnBrk="1" latinLnBrk="0" hangingPunct="1">
        <a:spcBef>
          <a:spcPct val="0"/>
        </a:spcBef>
        <a:buNone/>
        <a:defRPr kumimoji="0" lang="en-US" sz="4200" b="0" kern="1200" spc="-100" baseline="0" dirty="0">
          <a:ln w="3200">
            <a:solidFill>
              <a:schemeClr val="bg2">
                <a:shade val="75000"/>
                <a:alpha val="25000"/>
              </a:schemeClr>
            </a:solidFill>
            <a:prstDash val="solid"/>
            <a:round/>
          </a:ln>
          <a:solidFill>
            <a:srgbClr val="F9F9F9"/>
          </a:solidFill>
          <a:effectLst>
            <a:innerShdw blurRad="50800" dist="25400" dir="13500000">
              <a:prstClr val="black">
                <a:alpha val="70000"/>
              </a:prstClr>
            </a:innerShdw>
          </a:effectLst>
          <a:latin typeface="+mj-lt"/>
          <a:ea typeface="+mj-ea"/>
          <a:cs typeface="+mj-cs"/>
        </a:defRPr>
      </a:lvl1pPr>
    </p:titleStyle>
    <p:bodyStyle>
      <a:lvl1pPr marL="274320" indent="-274320" algn="l" rtl="0" eaLnBrk="1" latinLnBrk="0" hangingPunct="1">
        <a:spcBef>
          <a:spcPts val="600"/>
        </a:spcBef>
        <a:buClr>
          <a:schemeClr val="accent2"/>
        </a:buClr>
        <a:buSzPct val="85000"/>
        <a:buFont typeface="Wingdings 2"/>
        <a:buChar char=""/>
        <a:defRPr kumimoji="0" sz="2600" kern="1200">
          <a:solidFill>
            <a:schemeClr val="tx1"/>
          </a:solidFill>
          <a:latin typeface="+mn-lt"/>
          <a:ea typeface="+mn-ea"/>
          <a:cs typeface="+mn-cs"/>
        </a:defRPr>
      </a:lvl1pPr>
      <a:lvl2pPr marL="640080" indent="-274320" algn="l" rtl="0" eaLnBrk="1" latinLnBrk="0" hangingPunct="1">
        <a:spcBef>
          <a:spcPts val="300"/>
        </a:spcBef>
        <a:buClr>
          <a:schemeClr val="accent2">
            <a:shade val="75000"/>
          </a:schemeClr>
        </a:buClr>
        <a:buSzPct val="85000"/>
        <a:buFont typeface="Wingdings 2"/>
        <a:buChar char=""/>
        <a:defRPr kumimoji="0" sz="2400" kern="1200">
          <a:solidFill>
            <a:schemeClr val="tx2"/>
          </a:solidFill>
          <a:latin typeface="+mn-lt"/>
          <a:ea typeface="+mn-ea"/>
          <a:cs typeface="+mn-cs"/>
        </a:defRPr>
      </a:lvl2pPr>
      <a:lvl3pPr marL="1005840" indent="-228600" algn="l" rtl="0" eaLnBrk="1" latinLnBrk="0" hangingPunct="1">
        <a:spcBef>
          <a:spcPts val="300"/>
        </a:spcBef>
        <a:buClr>
          <a:schemeClr val="accent2">
            <a:shade val="50000"/>
          </a:schemeClr>
        </a:buClr>
        <a:buSzPct val="85000"/>
        <a:buFont typeface="Wingdings 2"/>
        <a:buChar char=""/>
        <a:defRPr kumimoji="0" sz="2100" kern="1200">
          <a:solidFill>
            <a:schemeClr val="tx1"/>
          </a:solidFill>
          <a:latin typeface="+mn-lt"/>
          <a:ea typeface="+mn-ea"/>
          <a:cs typeface="+mn-cs"/>
        </a:defRPr>
      </a:lvl3pPr>
      <a:lvl4pPr marL="1280160" indent="-228600" algn="l" rtl="0" eaLnBrk="1" latinLnBrk="0" hangingPunct="1">
        <a:spcBef>
          <a:spcPts val="300"/>
        </a:spcBef>
        <a:buClr>
          <a:schemeClr val="accent2">
            <a:shade val="75000"/>
          </a:schemeClr>
        </a:buClr>
        <a:buSzPct val="85000"/>
        <a:buFont typeface="Wingdings 2" pitchFamily="18" charset="2"/>
        <a:buChar char=""/>
        <a:defRPr kumimoji="0" sz="1900" kern="1200">
          <a:solidFill>
            <a:schemeClr val="tx1"/>
          </a:solidFill>
          <a:latin typeface="+mn-lt"/>
          <a:ea typeface="+mn-ea"/>
          <a:cs typeface="+mn-cs"/>
        </a:defRPr>
      </a:lvl4pPr>
      <a:lvl5pPr marL="1554480" indent="-228600" algn="l" rtl="0" eaLnBrk="1" latinLnBrk="0" hangingPunct="1">
        <a:spcBef>
          <a:spcPts val="340"/>
        </a:spcBef>
        <a:buClr>
          <a:schemeClr val="accent2">
            <a:shade val="75000"/>
          </a:schemeClr>
        </a:buClr>
        <a:buSzPct val="85000"/>
        <a:buFont typeface="Wingdings 2" pitchFamily="18" charset="2"/>
        <a:buChar char=""/>
        <a:defRPr kumimoji="0" sz="1600" kern="1200">
          <a:solidFill>
            <a:schemeClr val="tx1"/>
          </a:solidFill>
          <a:latin typeface="+mn-lt"/>
          <a:ea typeface="+mn-ea"/>
          <a:cs typeface="+mn-cs"/>
        </a:defRPr>
      </a:lvl5pPr>
      <a:lvl6pPr marL="1828800" indent="-228600" algn="l" rtl="0" eaLnBrk="1" latinLnBrk="0" hangingPunct="1">
        <a:spcBef>
          <a:spcPts val="340"/>
        </a:spcBef>
        <a:buClr>
          <a:schemeClr val="accent2">
            <a:shade val="75000"/>
          </a:schemeClr>
        </a:buClr>
        <a:buSzPct val="85000"/>
        <a:buFont typeface="Wingdings 2" pitchFamily="18" charset="2"/>
        <a:buChar char="?"/>
        <a:defRPr kumimoji="0" sz="1700" kern="1200">
          <a:solidFill>
            <a:schemeClr val="tx1"/>
          </a:solidFill>
          <a:latin typeface="+mn-lt"/>
          <a:ea typeface="+mn-ea"/>
          <a:cs typeface="+mn-cs"/>
        </a:defRPr>
      </a:lvl6pPr>
      <a:lvl7pPr marL="2011680" indent="-182880" algn="l" rtl="0" eaLnBrk="1" latinLnBrk="0" hangingPunct="1">
        <a:spcBef>
          <a:spcPts val="340"/>
        </a:spcBef>
        <a:buClr>
          <a:schemeClr val="accent2">
            <a:shade val="75000"/>
          </a:schemeClr>
        </a:buClr>
        <a:buSzPct val="85000"/>
        <a:buFont typeface="Wingdings 2" pitchFamily="18" charset="2"/>
        <a:buChar char="?"/>
        <a:defRPr kumimoji="0" sz="1600" kern="1200" baseline="0">
          <a:solidFill>
            <a:schemeClr val="tx1"/>
          </a:solidFill>
          <a:latin typeface="+mn-lt"/>
          <a:ea typeface="+mn-ea"/>
          <a:cs typeface="+mn-cs"/>
        </a:defRPr>
      </a:lvl7pPr>
      <a:lvl8pPr marL="228600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8pPr>
      <a:lvl9pPr marL="2560320" indent="-182880" algn="l" rtl="0" eaLnBrk="1" latinLnBrk="0" hangingPunct="1">
        <a:spcBef>
          <a:spcPts val="340"/>
        </a:spcBef>
        <a:buClr>
          <a:schemeClr val="accent2">
            <a:shade val="75000"/>
          </a:schemeClr>
        </a:buClr>
        <a:buSzPct val="85000"/>
        <a:buFont typeface="Wingdings 2" pitchFamily="18" charset="2"/>
        <a:buChar char="?"/>
        <a:defRPr kumimoji="0" sz="15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5.xml"/><Relationship Id="rId4" Type="http://schemas.openxmlformats.org/officeDocument/2006/relationships/image" Target="../media/image27.jpeg"/></Relationships>
</file>

<file path=ppt/slides/_rels/slide1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31.tif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gif"/><Relationship Id="rId2" Type="http://schemas.openxmlformats.org/officeDocument/2006/relationships/image" Target="../media/image34.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9.png"/><Relationship Id="rId11" Type="http://schemas.openxmlformats.org/officeDocument/2006/relationships/image" Target="../media/image14.png"/><Relationship Id="rId5" Type="http://schemas.openxmlformats.org/officeDocument/2006/relationships/image" Target="../media/image8.png"/><Relationship Id="rId10" Type="http://schemas.openxmlformats.org/officeDocument/2006/relationships/image" Target="../media/image13.png"/><Relationship Id="rId4" Type="http://schemas.openxmlformats.org/officeDocument/2006/relationships/image" Target="../media/image7.png"/><Relationship Id="rId9" Type="http://schemas.openxmlformats.org/officeDocument/2006/relationships/image" Target="../media/image12.jpeg"/><Relationship Id="rId14" Type="http://schemas.openxmlformats.org/officeDocument/2006/relationships/image" Target="../media/image17.png"/></Relationships>
</file>

<file path=ppt/slides/_rels/slide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9.gif"/><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9.gi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idx="4294967295"/>
          </p:nvPr>
        </p:nvSpPr>
        <p:spPr>
          <a:xfrm>
            <a:off x="381000" y="228600"/>
            <a:ext cx="8534400" cy="685800"/>
          </a:xfrm>
        </p:spPr>
        <p:txBody>
          <a:bodyPr>
            <a:normAutofit fontScale="90000"/>
          </a:bodyPr>
          <a:lstStyle/>
          <a:p>
            <a:r>
              <a:rPr lang="en-US" sz="4000" b="1" dirty="0" smtClean="0">
                <a:solidFill>
                  <a:schemeClr val="tx1"/>
                </a:solidFill>
              </a:rPr>
              <a:t>HISTORY  IS  ABOUT  PERSPECTIVE</a:t>
            </a:r>
            <a:endParaRPr lang="en-US" sz="4000" b="1" dirty="0">
              <a:solidFill>
                <a:schemeClr val="tx1"/>
              </a:solidFill>
            </a:endParaRPr>
          </a:p>
        </p:txBody>
      </p:sp>
      <p:pic>
        <p:nvPicPr>
          <p:cNvPr id="4" name="Picture 3" descr="SidneyKingFort.tif"/>
          <p:cNvPicPr>
            <a:picLocks noChangeAspect="1"/>
          </p:cNvPicPr>
          <p:nvPr/>
        </p:nvPicPr>
        <p:blipFill>
          <a:blip r:embed="rId2" cstate="print"/>
          <a:stretch>
            <a:fillRect/>
          </a:stretch>
        </p:blipFill>
        <p:spPr>
          <a:xfrm>
            <a:off x="533400" y="1420002"/>
            <a:ext cx="4038600" cy="3685398"/>
          </a:xfrm>
          <a:prstGeom prst="rect">
            <a:avLst/>
          </a:prstGeom>
          <a:ln>
            <a:noFill/>
          </a:ln>
          <a:effectLst>
            <a:softEdge rad="112500"/>
          </a:effectLst>
        </p:spPr>
      </p:pic>
      <p:sp>
        <p:nvSpPr>
          <p:cNvPr id="5" name="TextBox 4"/>
          <p:cNvSpPr txBox="1"/>
          <p:nvPr/>
        </p:nvSpPr>
        <p:spPr>
          <a:xfrm>
            <a:off x="7467600" y="6400801"/>
            <a:ext cx="1447800" cy="246221"/>
          </a:xfrm>
          <a:prstGeom prst="rect">
            <a:avLst/>
          </a:prstGeom>
          <a:noFill/>
        </p:spPr>
        <p:txBody>
          <a:bodyPr wrap="square" rtlCol="0">
            <a:spAutoFit/>
          </a:bodyPr>
          <a:lstStyle/>
          <a:p>
            <a:r>
              <a:rPr lang="en-US" sz="1000" b="1" dirty="0" smtClean="0"/>
              <a:t>BILL WARDER/ 2015</a:t>
            </a:r>
            <a:endParaRPr lang="en-US" sz="1000" b="1" dirty="0"/>
          </a:p>
        </p:txBody>
      </p:sp>
      <p:pic>
        <p:nvPicPr>
          <p:cNvPr id="6" name="Picture 5" descr="1stblkjt.jpg"/>
          <p:cNvPicPr>
            <a:picLocks noChangeAspect="1"/>
          </p:cNvPicPr>
          <p:nvPr/>
        </p:nvPicPr>
        <p:blipFill>
          <a:blip r:embed="rId3" cstate="print"/>
          <a:stretch>
            <a:fillRect/>
          </a:stretch>
        </p:blipFill>
        <p:spPr>
          <a:xfrm>
            <a:off x="3842699" y="3733800"/>
            <a:ext cx="3929701" cy="2643432"/>
          </a:xfrm>
          <a:prstGeom prst="rect">
            <a:avLst/>
          </a:prstGeom>
          <a:ln>
            <a:noFill/>
          </a:ln>
          <a:effectLst>
            <a:softEdge rad="112500"/>
          </a:effectLst>
        </p:spPr>
      </p:pic>
      <p:pic>
        <p:nvPicPr>
          <p:cNvPr id="7" name="Picture 6" descr="D05.gif"/>
          <p:cNvPicPr>
            <a:picLocks noChangeAspect="1"/>
          </p:cNvPicPr>
          <p:nvPr/>
        </p:nvPicPr>
        <p:blipFill>
          <a:blip r:embed="rId4" cstate="print"/>
          <a:stretch>
            <a:fillRect/>
          </a:stretch>
        </p:blipFill>
        <p:spPr>
          <a:xfrm>
            <a:off x="4419600" y="1066800"/>
            <a:ext cx="4191000" cy="2799736"/>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7848600" y="6397752"/>
            <a:ext cx="1143000" cy="384048"/>
          </a:xfrm>
        </p:spPr>
        <p:txBody>
          <a:bodyPr/>
          <a:lstStyle/>
          <a:p>
            <a:r>
              <a:rPr lang="en-US" sz="900" b="1" dirty="0" smtClean="0">
                <a:solidFill>
                  <a:schemeClr val="tx1"/>
                </a:solidFill>
              </a:rPr>
              <a:t>Warder-/2015</a:t>
            </a:r>
            <a:endParaRPr lang="en-US" sz="900" b="1" dirty="0">
              <a:solidFill>
                <a:schemeClr val="tx1"/>
              </a:solidFill>
            </a:endParaRPr>
          </a:p>
        </p:txBody>
      </p:sp>
      <p:sp>
        <p:nvSpPr>
          <p:cNvPr id="3" name="Title 2"/>
          <p:cNvSpPr>
            <a:spLocks noGrp="1"/>
          </p:cNvSpPr>
          <p:nvPr>
            <p:ph type="title" idx="4294967295"/>
          </p:nvPr>
        </p:nvSpPr>
        <p:spPr>
          <a:xfrm>
            <a:off x="381000" y="228600"/>
            <a:ext cx="7924800" cy="609600"/>
          </a:xfrm>
        </p:spPr>
        <p:txBody>
          <a:bodyPr>
            <a:normAutofit fontScale="90000"/>
          </a:bodyPr>
          <a:lstStyle/>
          <a:p>
            <a:r>
              <a:rPr lang="en-US" sz="4400" b="1" dirty="0" smtClean="0">
                <a:solidFill>
                  <a:schemeClr val="tx1"/>
                </a:solidFill>
              </a:rPr>
              <a:t>17</a:t>
            </a:r>
            <a:r>
              <a:rPr lang="en-US" sz="4400" b="1" baseline="30000" dirty="0" smtClean="0">
                <a:solidFill>
                  <a:schemeClr val="tx1"/>
                </a:solidFill>
              </a:rPr>
              <a:t>TH -</a:t>
            </a:r>
            <a:r>
              <a:rPr lang="en-US" sz="4400" b="1" dirty="0" smtClean="0">
                <a:solidFill>
                  <a:schemeClr val="tx1"/>
                </a:solidFill>
              </a:rPr>
              <a:t>CENTURY  CHESAPEAKE</a:t>
            </a:r>
            <a:endParaRPr lang="en-US" sz="4400" b="1" dirty="0">
              <a:solidFill>
                <a:schemeClr val="tx1"/>
              </a:solidFill>
            </a:endParaRPr>
          </a:p>
        </p:txBody>
      </p:sp>
      <p:sp>
        <p:nvSpPr>
          <p:cNvPr id="2" name="Text Placeholder 1"/>
          <p:cNvSpPr>
            <a:spLocks noGrp="1"/>
          </p:cNvSpPr>
          <p:nvPr>
            <p:ph type="body" idx="4294967295"/>
          </p:nvPr>
        </p:nvSpPr>
        <p:spPr>
          <a:xfrm>
            <a:off x="457200" y="1219200"/>
            <a:ext cx="4495800" cy="4724400"/>
          </a:xfrm>
          <a:ln>
            <a:noFill/>
          </a:ln>
        </p:spPr>
        <p:txBody>
          <a:bodyPr>
            <a:normAutofit fontScale="62500" lnSpcReduction="20000"/>
          </a:bodyPr>
          <a:lstStyle/>
          <a:p>
            <a:r>
              <a:rPr lang="en-US" dirty="0" smtClean="0">
                <a:solidFill>
                  <a:schemeClr val="tx1"/>
                </a:solidFill>
                <a:latin typeface="Arial Black" pitchFamily="34" charset="0"/>
              </a:rPr>
              <a:t>Of the 200,000 emigrants to English North America in the 17</a:t>
            </a:r>
            <a:r>
              <a:rPr lang="en-US" baseline="30000" dirty="0" smtClean="0">
                <a:solidFill>
                  <a:schemeClr val="tx1"/>
                </a:solidFill>
                <a:latin typeface="Arial Black" pitchFamily="34" charset="0"/>
              </a:rPr>
              <a:t>TH-</a:t>
            </a:r>
            <a:r>
              <a:rPr lang="en-US" dirty="0" smtClean="0">
                <a:solidFill>
                  <a:schemeClr val="tx1"/>
                </a:solidFill>
                <a:latin typeface="Arial Black" pitchFamily="34" charset="0"/>
              </a:rPr>
              <a:t> century, about 110,000 came into Virginia and Maryland primarily between 1630-1680, with about 80% of those emigrants arriving as indentured servants.</a:t>
            </a:r>
          </a:p>
          <a:p>
            <a:endParaRPr lang="en-US" sz="300" dirty="0" smtClean="0">
              <a:solidFill>
                <a:schemeClr val="tx1"/>
              </a:solidFill>
              <a:latin typeface="Arial Black" pitchFamily="34" charset="0"/>
            </a:endParaRPr>
          </a:p>
          <a:p>
            <a:r>
              <a:rPr lang="en-US" dirty="0" smtClean="0">
                <a:latin typeface="Arial Black" pitchFamily="34" charset="0"/>
              </a:rPr>
              <a:t>Any Virginia planter who purchased an indenture contract not only got the rights to their servant’s labor for several years, but were also granted 50 acres of free land called a “</a:t>
            </a:r>
            <a:r>
              <a:rPr lang="en-US" dirty="0" err="1" smtClean="0">
                <a:latin typeface="Arial Black" pitchFamily="34" charset="0"/>
              </a:rPr>
              <a:t>headright</a:t>
            </a:r>
            <a:r>
              <a:rPr lang="en-US" dirty="0" smtClean="0">
                <a:latin typeface="Arial Black" pitchFamily="34" charset="0"/>
              </a:rPr>
              <a:t>”. </a:t>
            </a:r>
          </a:p>
          <a:p>
            <a:endParaRPr lang="en-US" sz="300" dirty="0" smtClean="0">
              <a:latin typeface="Arial Black" pitchFamily="34" charset="0"/>
            </a:endParaRPr>
          </a:p>
          <a:p>
            <a:r>
              <a:rPr lang="en-US" dirty="0" smtClean="0">
                <a:latin typeface="Arial Black" pitchFamily="34" charset="0"/>
              </a:rPr>
              <a:t>Any person who paid the passage of another person or persons into the colony was awarded a </a:t>
            </a:r>
            <a:r>
              <a:rPr lang="en-US" dirty="0" err="1" smtClean="0">
                <a:latin typeface="Arial Black" pitchFamily="34" charset="0"/>
              </a:rPr>
              <a:t>headright</a:t>
            </a:r>
            <a:r>
              <a:rPr lang="en-US" dirty="0" smtClean="0">
                <a:latin typeface="Arial Black" pitchFamily="34" charset="0"/>
              </a:rPr>
              <a:t> of 50 acres per person. In Virginia, from 1634 to1699, over 4 million acres of land were awarded to the holders of </a:t>
            </a:r>
            <a:r>
              <a:rPr lang="en-US" dirty="0" err="1" smtClean="0">
                <a:latin typeface="Arial Black" pitchFamily="34" charset="0"/>
              </a:rPr>
              <a:t>headrights</a:t>
            </a:r>
            <a:r>
              <a:rPr lang="en-US" dirty="0" smtClean="0">
                <a:latin typeface="Arial Black" pitchFamily="34" charset="0"/>
              </a:rPr>
              <a:t>. </a:t>
            </a:r>
            <a:r>
              <a:rPr lang="en-US" sz="1500" dirty="0" smtClean="0">
                <a:latin typeface="Arial Black" pitchFamily="34" charset="0"/>
              </a:rPr>
              <a:t>[</a:t>
            </a:r>
            <a:r>
              <a:rPr lang="en-US" sz="1500" dirty="0" smtClean="0">
                <a:latin typeface="Arial Black" pitchFamily="34" charset="0"/>
              </a:rPr>
              <a:t>Virginia today </a:t>
            </a:r>
            <a:r>
              <a:rPr lang="en-US" sz="1500" dirty="0" smtClean="0">
                <a:latin typeface="Arial Black" pitchFamily="34" charset="0"/>
              </a:rPr>
              <a:t>has 25.34 million acres—16% was distributed through </a:t>
            </a:r>
            <a:r>
              <a:rPr lang="en-US" sz="1500" dirty="0" err="1" smtClean="0">
                <a:latin typeface="Arial Black" pitchFamily="34" charset="0"/>
              </a:rPr>
              <a:t>headrights</a:t>
            </a:r>
            <a:r>
              <a:rPr lang="en-US" sz="1500" dirty="0" smtClean="0">
                <a:latin typeface="Arial Black" pitchFamily="34" charset="0"/>
              </a:rPr>
              <a:t>.]</a:t>
            </a:r>
            <a:endParaRPr lang="en-US" sz="1500" dirty="0" smtClean="0">
              <a:solidFill>
                <a:schemeClr val="tx1"/>
              </a:solidFill>
              <a:latin typeface="Arial Black" pitchFamily="34" charset="0"/>
            </a:endParaRPr>
          </a:p>
          <a:p>
            <a:endParaRPr lang="en-US" dirty="0" smtClean="0">
              <a:solidFill>
                <a:schemeClr val="tx1"/>
              </a:solidFill>
              <a:latin typeface="Arial Black" pitchFamily="34" charset="0"/>
            </a:endParaRPr>
          </a:p>
          <a:p>
            <a:endParaRPr lang="en-US" dirty="0" smtClean="0">
              <a:solidFill>
                <a:schemeClr val="tx1"/>
              </a:solidFill>
              <a:latin typeface="Arial Black" pitchFamily="34" charset="0"/>
            </a:endParaRPr>
          </a:p>
        </p:txBody>
      </p:sp>
      <p:pic>
        <p:nvPicPr>
          <p:cNvPr id="5" name="Picture 4" descr="bellinchespk.jpg"/>
          <p:cNvPicPr>
            <a:picLocks noChangeAspect="1"/>
          </p:cNvPicPr>
          <p:nvPr/>
        </p:nvPicPr>
        <p:blipFill>
          <a:blip r:embed="rId2" cstate="print"/>
          <a:stretch>
            <a:fillRect/>
          </a:stretch>
        </p:blipFill>
        <p:spPr>
          <a:xfrm>
            <a:off x="5181600" y="1905000"/>
            <a:ext cx="3347706" cy="23622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924800" y="6317775"/>
            <a:ext cx="838200" cy="269940"/>
          </a:xfrm>
        </p:spPr>
        <p:txBody>
          <a:bodyPr/>
          <a:lstStyle/>
          <a:p>
            <a:r>
              <a:rPr lang="en-US" sz="800" b="1" dirty="0" smtClean="0">
                <a:solidFill>
                  <a:schemeClr val="tx1"/>
                </a:solidFill>
              </a:rPr>
              <a:t>Warder-/2015</a:t>
            </a:r>
            <a:endParaRPr lang="en-US" sz="800" b="1" dirty="0">
              <a:solidFill>
                <a:schemeClr val="tx1"/>
              </a:solidFill>
            </a:endParaRPr>
          </a:p>
        </p:txBody>
      </p:sp>
      <p:pic>
        <p:nvPicPr>
          <p:cNvPr id="11" name="Content Placeholder 10"/>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649788" y="2778027"/>
            <a:ext cx="4038600" cy="3622773"/>
          </a:xfrm>
          <a:prstGeom prst="rect">
            <a:avLst/>
          </a:prstGeom>
          <a:ln>
            <a:noFill/>
          </a:ln>
          <a:effectLst>
            <a:softEdge rad="112500"/>
          </a:effectLst>
        </p:spPr>
      </p:pic>
      <p:sp>
        <p:nvSpPr>
          <p:cNvPr id="4" name="Title 3"/>
          <p:cNvSpPr>
            <a:spLocks noGrp="1"/>
          </p:cNvSpPr>
          <p:nvPr>
            <p:ph type="title"/>
          </p:nvPr>
        </p:nvSpPr>
        <p:spPr>
          <a:xfrm>
            <a:off x="381000" y="231648"/>
            <a:ext cx="8229600" cy="606552"/>
          </a:xfrm>
        </p:spPr>
        <p:txBody>
          <a:bodyPr>
            <a:normAutofit fontScale="90000"/>
          </a:bodyPr>
          <a:lstStyle/>
          <a:p>
            <a:r>
              <a:rPr lang="en-US" sz="4000" b="1" dirty="0" smtClean="0">
                <a:solidFill>
                  <a:schemeClr val="tx1"/>
                </a:solidFill>
              </a:rPr>
              <a:t>GO WEST  YOUNG  MAN</a:t>
            </a:r>
            <a:endParaRPr lang="en-US" sz="4000" b="1" dirty="0">
              <a:solidFill>
                <a:schemeClr val="tx1"/>
              </a:solidFill>
            </a:endParaRPr>
          </a:p>
        </p:txBody>
      </p:sp>
      <p:sp>
        <p:nvSpPr>
          <p:cNvPr id="9" name="Text Placeholder 8"/>
          <p:cNvSpPr>
            <a:spLocks noGrp="1"/>
          </p:cNvSpPr>
          <p:nvPr>
            <p:ph type="body" idx="3"/>
          </p:nvPr>
        </p:nvSpPr>
        <p:spPr>
          <a:xfrm>
            <a:off x="4572000" y="914400"/>
            <a:ext cx="4343400" cy="985982"/>
          </a:xfrm>
        </p:spPr>
        <p:txBody>
          <a:bodyPr/>
          <a:lstStyle/>
          <a:p>
            <a:r>
              <a:rPr lang="en-US" sz="1200" b="0" dirty="0" smtClean="0">
                <a:solidFill>
                  <a:schemeClr val="tx1"/>
                </a:solidFill>
                <a:latin typeface="Arial Black" pitchFamily="34" charset="0"/>
              </a:rPr>
              <a:t>As the colony’s population </a:t>
            </a:r>
            <a:r>
              <a:rPr lang="en-US" sz="1200" b="0" dirty="0" smtClean="0">
                <a:solidFill>
                  <a:schemeClr val="tx1"/>
                </a:solidFill>
                <a:latin typeface="Arial Black" pitchFamily="34" charset="0"/>
              </a:rPr>
              <a:t>grew so did the demand for more </a:t>
            </a:r>
            <a:r>
              <a:rPr lang="en-US" sz="1200" b="0" dirty="0" smtClean="0">
                <a:solidFill>
                  <a:schemeClr val="tx1"/>
                </a:solidFill>
                <a:latin typeface="Arial Black" pitchFamily="34" charset="0"/>
              </a:rPr>
              <a:t>land </a:t>
            </a:r>
            <a:r>
              <a:rPr lang="en-US" sz="1200" b="0" dirty="0" smtClean="0">
                <a:solidFill>
                  <a:schemeClr val="tx1"/>
                </a:solidFill>
                <a:latin typeface="Arial Black" pitchFamily="34" charset="0"/>
              </a:rPr>
              <a:t>to </a:t>
            </a:r>
            <a:r>
              <a:rPr lang="en-US" sz="1200" b="0" dirty="0" smtClean="0">
                <a:solidFill>
                  <a:schemeClr val="tx1"/>
                </a:solidFill>
                <a:latin typeface="Arial Black" pitchFamily="34" charset="0"/>
              </a:rPr>
              <a:t>cultivate </a:t>
            </a:r>
            <a:r>
              <a:rPr lang="en-US" sz="1200" b="0" dirty="0" smtClean="0">
                <a:solidFill>
                  <a:schemeClr val="tx1"/>
                </a:solidFill>
                <a:latin typeface="Arial Black" pitchFamily="34" charset="0"/>
              </a:rPr>
              <a:t>tobacco. </a:t>
            </a:r>
            <a:r>
              <a:rPr lang="en-US" sz="1200" b="0" dirty="0">
                <a:solidFill>
                  <a:schemeClr val="tx1"/>
                </a:solidFill>
                <a:latin typeface="Arial Black" pitchFamily="34" charset="0"/>
              </a:rPr>
              <a:t>T</a:t>
            </a:r>
            <a:r>
              <a:rPr lang="en-US" sz="1200" b="0" dirty="0" smtClean="0">
                <a:solidFill>
                  <a:schemeClr val="tx1"/>
                </a:solidFill>
                <a:latin typeface="Arial Black" pitchFamily="34" charset="0"/>
              </a:rPr>
              <a:t>he </a:t>
            </a:r>
            <a:r>
              <a:rPr lang="en-US" sz="1200" b="0" dirty="0" smtClean="0">
                <a:solidFill>
                  <a:schemeClr val="tx1"/>
                </a:solidFill>
                <a:latin typeface="Arial Black" pitchFamily="34" charset="0"/>
              </a:rPr>
              <a:t>Virginia Indians </a:t>
            </a:r>
            <a:r>
              <a:rPr lang="en-US" sz="1200" b="0" dirty="0" smtClean="0">
                <a:solidFill>
                  <a:schemeClr val="tx1"/>
                </a:solidFill>
                <a:latin typeface="Arial Black" pitchFamily="34" charset="0"/>
              </a:rPr>
              <a:t>suffered further loss of their </a:t>
            </a:r>
            <a:r>
              <a:rPr lang="en-US" sz="1200" b="0" dirty="0" smtClean="0">
                <a:solidFill>
                  <a:schemeClr val="tx1"/>
                </a:solidFill>
                <a:latin typeface="Arial Black" pitchFamily="34" charset="0"/>
              </a:rPr>
              <a:t>homelands </a:t>
            </a:r>
            <a:r>
              <a:rPr lang="en-US" sz="1200" b="0" dirty="0" smtClean="0">
                <a:solidFill>
                  <a:schemeClr val="tx1"/>
                </a:solidFill>
                <a:latin typeface="Arial Black" pitchFamily="34" charset="0"/>
              </a:rPr>
              <a:t>and populations due to conflict and deception inflicted upon them by white colonists.</a:t>
            </a:r>
            <a:endParaRPr lang="en-US" sz="1200" b="0" dirty="0">
              <a:solidFill>
                <a:schemeClr val="tx1"/>
              </a:solidFill>
              <a:latin typeface="Arial Black"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995218"/>
            <a:ext cx="3962400" cy="525097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cxnSp>
        <p:nvCxnSpPr>
          <p:cNvPr id="18" name="Straight Arrow Connector 17"/>
          <p:cNvCxnSpPr/>
          <p:nvPr/>
        </p:nvCxnSpPr>
        <p:spPr>
          <a:xfrm>
            <a:off x="2743200" y="4762500"/>
            <a:ext cx="914400" cy="91440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828800" y="4495800"/>
            <a:ext cx="1752600" cy="564922"/>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3505200" y="4953000"/>
            <a:ext cx="838200" cy="215444"/>
          </a:xfrm>
          <a:prstGeom prst="rect">
            <a:avLst/>
          </a:prstGeom>
          <a:noFill/>
        </p:spPr>
        <p:txBody>
          <a:bodyPr wrap="square" rtlCol="0">
            <a:spAutoFit/>
          </a:bodyPr>
          <a:lstStyle/>
          <a:p>
            <a:r>
              <a:rPr lang="en-US" sz="800" b="1" dirty="0" smtClean="0">
                <a:solidFill>
                  <a:srgbClr val="FF0000"/>
                </a:solidFill>
              </a:rPr>
              <a:t>JAMESTOWN</a:t>
            </a:r>
            <a:endParaRPr lang="en-US" sz="800" b="1" dirty="0">
              <a:solidFill>
                <a:srgbClr val="FF0000"/>
              </a:solidFill>
            </a:endParaRPr>
          </a:p>
        </p:txBody>
      </p:sp>
      <p:pic>
        <p:nvPicPr>
          <p:cNvPr id="42" name="Picture 4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191000" y="1905000"/>
            <a:ext cx="1905000" cy="1376742"/>
          </a:xfrm>
          <a:prstGeom prst="rect">
            <a:avLst/>
          </a:prstGeom>
          <a:ln>
            <a:noFill/>
          </a:ln>
          <a:effectLst>
            <a:softEdge rad="112500"/>
          </a:effectLst>
        </p:spPr>
      </p:pic>
      <p:sp>
        <p:nvSpPr>
          <p:cNvPr id="43" name="TextBox 42"/>
          <p:cNvSpPr txBox="1"/>
          <p:nvPr/>
        </p:nvSpPr>
        <p:spPr>
          <a:xfrm>
            <a:off x="457200" y="6261556"/>
            <a:ext cx="3962400" cy="215444"/>
          </a:xfrm>
          <a:prstGeom prst="rect">
            <a:avLst/>
          </a:prstGeom>
          <a:noFill/>
        </p:spPr>
        <p:txBody>
          <a:bodyPr wrap="square" rtlCol="0">
            <a:spAutoFit/>
          </a:bodyPr>
          <a:lstStyle/>
          <a:p>
            <a:pPr algn="ctr"/>
            <a:r>
              <a:rPr lang="en-US" sz="800" b="1" dirty="0" smtClean="0"/>
              <a:t>Virginia Indian homelands taken by Virginia colonists from 1607 to 1665</a:t>
            </a:r>
            <a:endParaRPr lang="en-US" sz="800" b="1" dirty="0"/>
          </a:p>
        </p:txBody>
      </p:sp>
    </p:spTree>
    <p:extLst>
      <p:ext uri="{BB962C8B-B14F-4D97-AF65-F5344CB8AC3E}">
        <p14:creationId xmlns:p14="http://schemas.microsoft.com/office/powerpoint/2010/main" val="149594884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848600" y="6397752"/>
            <a:ext cx="1066800" cy="384048"/>
          </a:xfrm>
        </p:spPr>
        <p:txBody>
          <a:bodyPr/>
          <a:lstStyle/>
          <a:p>
            <a:r>
              <a:rPr lang="en-US" sz="800" b="1" dirty="0" smtClean="0">
                <a:solidFill>
                  <a:schemeClr val="tx1"/>
                </a:solidFill>
              </a:rPr>
              <a:t>Warder-/2015</a:t>
            </a:r>
            <a:endParaRPr lang="en-US" sz="800" b="1" dirty="0">
              <a:solidFill>
                <a:schemeClr val="tx1"/>
              </a:solidFill>
            </a:endParaRPr>
          </a:p>
        </p:txBody>
      </p:sp>
      <p:sp>
        <p:nvSpPr>
          <p:cNvPr id="3" name="Title 2"/>
          <p:cNvSpPr>
            <a:spLocks noGrp="1"/>
          </p:cNvSpPr>
          <p:nvPr>
            <p:ph type="title" idx="4294967295"/>
          </p:nvPr>
        </p:nvSpPr>
        <p:spPr>
          <a:xfrm>
            <a:off x="381000" y="228600"/>
            <a:ext cx="8534400" cy="762000"/>
          </a:xfrm>
        </p:spPr>
        <p:txBody>
          <a:bodyPr>
            <a:normAutofit fontScale="90000"/>
          </a:bodyPr>
          <a:lstStyle/>
          <a:p>
            <a:r>
              <a:rPr lang="en-US" sz="4400" b="1" dirty="0" smtClean="0">
                <a:solidFill>
                  <a:schemeClr val="tx1"/>
                </a:solidFill>
              </a:rPr>
              <a:t>YOUNG  MALES PREDOMINATED</a:t>
            </a:r>
            <a:endParaRPr lang="en-US" sz="4400" b="1" dirty="0">
              <a:solidFill>
                <a:schemeClr val="tx1"/>
              </a:solidFill>
            </a:endParaRPr>
          </a:p>
        </p:txBody>
      </p:sp>
      <p:sp>
        <p:nvSpPr>
          <p:cNvPr id="2" name="Text Placeholder 1"/>
          <p:cNvSpPr>
            <a:spLocks noGrp="1"/>
          </p:cNvSpPr>
          <p:nvPr>
            <p:ph type="body" idx="4294967295"/>
          </p:nvPr>
        </p:nvSpPr>
        <p:spPr>
          <a:xfrm>
            <a:off x="3886200" y="1371600"/>
            <a:ext cx="4953000" cy="4191000"/>
          </a:xfrm>
        </p:spPr>
        <p:txBody>
          <a:bodyPr>
            <a:normAutofit lnSpcReduction="10000"/>
          </a:bodyPr>
          <a:lstStyle/>
          <a:p>
            <a:r>
              <a:rPr lang="en-US" sz="1800" dirty="0" smtClean="0">
                <a:solidFill>
                  <a:schemeClr val="tx1"/>
                </a:solidFill>
                <a:latin typeface="Arial Black" pitchFamily="34" charset="0"/>
              </a:rPr>
              <a:t>The male to female ratio for indentured servants in the 1630s was 6:1, and it remained as high as 3:1 into the second half of the 17</a:t>
            </a:r>
            <a:r>
              <a:rPr lang="en-US" sz="1800" baseline="30000" dirty="0" smtClean="0">
                <a:solidFill>
                  <a:schemeClr val="tx1"/>
                </a:solidFill>
                <a:latin typeface="Arial Black" pitchFamily="34" charset="0"/>
              </a:rPr>
              <a:t>TH-</a:t>
            </a:r>
            <a:r>
              <a:rPr lang="en-US" sz="1800" dirty="0" smtClean="0">
                <a:solidFill>
                  <a:schemeClr val="tx1"/>
                </a:solidFill>
                <a:latin typeface="Arial Black" pitchFamily="34" charset="0"/>
              </a:rPr>
              <a:t>century.</a:t>
            </a:r>
          </a:p>
          <a:p>
            <a:endParaRPr lang="en-US" sz="400" dirty="0" smtClean="0">
              <a:solidFill>
                <a:schemeClr val="tx1"/>
              </a:solidFill>
              <a:latin typeface="Arial Black" pitchFamily="34" charset="0"/>
            </a:endParaRPr>
          </a:p>
          <a:p>
            <a:r>
              <a:rPr lang="en-US" sz="1800" dirty="0" smtClean="0">
                <a:solidFill>
                  <a:schemeClr val="tx1"/>
                </a:solidFill>
                <a:latin typeface="Arial Black" pitchFamily="34" charset="0"/>
              </a:rPr>
              <a:t>80% of 17</a:t>
            </a:r>
            <a:r>
              <a:rPr lang="en-US" sz="1800" baseline="30000" dirty="0" smtClean="0">
                <a:solidFill>
                  <a:schemeClr val="tx1"/>
                </a:solidFill>
                <a:latin typeface="Arial Black" pitchFamily="34" charset="0"/>
              </a:rPr>
              <a:t>TH-</a:t>
            </a:r>
            <a:r>
              <a:rPr lang="en-US" sz="1800" dirty="0" smtClean="0">
                <a:solidFill>
                  <a:schemeClr val="tx1"/>
                </a:solidFill>
                <a:latin typeface="Arial Black" pitchFamily="34" charset="0"/>
              </a:rPr>
              <a:t>century indentures were in the age bracket of 15-24, with most being closer to the age of 15, although records show a five-year-old boy and a three-year-old girl were indentured in Virginia. In England, a child of four was kidnapped and sent to Virginia to serve as an indentured servant. </a:t>
            </a:r>
            <a:r>
              <a:rPr lang="en-US" sz="900" dirty="0" smtClean="0">
                <a:latin typeface="Arial Black" pitchFamily="34" charset="0"/>
              </a:rPr>
              <a:t>[</a:t>
            </a:r>
            <a:r>
              <a:rPr lang="en-US" sz="900" dirty="0" err="1" smtClean="0">
                <a:solidFill>
                  <a:schemeClr val="tx1"/>
                </a:solidFill>
                <a:latin typeface="Arial Black" pitchFamily="34" charset="0"/>
              </a:rPr>
              <a:t>Tomlins</a:t>
            </a:r>
            <a:r>
              <a:rPr lang="en-US" sz="900" dirty="0" smtClean="0">
                <a:solidFill>
                  <a:schemeClr val="tx1"/>
                </a:solidFill>
                <a:latin typeface="Arial Black" pitchFamily="34" charset="0"/>
              </a:rPr>
              <a:t>, </a:t>
            </a:r>
            <a:r>
              <a:rPr lang="en-US" sz="900" b="1" dirty="0" smtClean="0">
                <a:latin typeface="Arial Black" pitchFamily="34" charset="0"/>
              </a:rPr>
              <a:t>“Reconsidering Indentured Servitude”, 41; </a:t>
            </a:r>
            <a:r>
              <a:rPr lang="en-US" sz="900" b="1" dirty="0" err="1" smtClean="0">
                <a:latin typeface="Arial Black" pitchFamily="34" charset="0"/>
              </a:rPr>
              <a:t>Coldham</a:t>
            </a:r>
            <a:r>
              <a:rPr lang="en-US" sz="900" b="1" dirty="0" smtClean="0">
                <a:latin typeface="Arial Black" pitchFamily="34" charset="0"/>
              </a:rPr>
              <a:t>, “Spiriting of London Children”, 282]</a:t>
            </a:r>
            <a:endParaRPr lang="en-US" sz="900" dirty="0" smtClean="0">
              <a:solidFill>
                <a:schemeClr val="tx1"/>
              </a:solidFill>
              <a:latin typeface="Arial Black" pitchFamily="34" charset="0"/>
            </a:endParaRPr>
          </a:p>
          <a:p>
            <a:endParaRPr lang="en-US" sz="400" dirty="0" smtClean="0">
              <a:solidFill>
                <a:schemeClr val="tx1"/>
              </a:solidFill>
              <a:latin typeface="Arial Black" pitchFamily="34" charset="0"/>
            </a:endParaRPr>
          </a:p>
        </p:txBody>
      </p:sp>
      <p:pic>
        <p:nvPicPr>
          <p:cNvPr id="4" name="Picture 3" descr="GLASSHOUSEMEETING2.jpg"/>
          <p:cNvPicPr>
            <a:picLocks noChangeAspect="1"/>
          </p:cNvPicPr>
          <p:nvPr/>
        </p:nvPicPr>
        <p:blipFill>
          <a:blip r:embed="rId2" cstate="print"/>
          <a:stretch>
            <a:fillRect/>
          </a:stretch>
        </p:blipFill>
        <p:spPr>
          <a:xfrm>
            <a:off x="578010" y="1905000"/>
            <a:ext cx="3231990" cy="26670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772400" y="6324600"/>
            <a:ext cx="1066800" cy="384048"/>
          </a:xfrm>
        </p:spPr>
        <p:txBody>
          <a:bodyPr/>
          <a:lstStyle/>
          <a:p>
            <a:r>
              <a:rPr lang="en-US" sz="800" b="1" dirty="0" smtClean="0">
                <a:solidFill>
                  <a:schemeClr val="tx1"/>
                </a:solidFill>
              </a:rPr>
              <a:t>Warder-/2015</a:t>
            </a:r>
            <a:endParaRPr lang="en-US" sz="800" b="1" dirty="0">
              <a:solidFill>
                <a:schemeClr val="tx1"/>
              </a:solidFill>
            </a:endParaRPr>
          </a:p>
        </p:txBody>
      </p:sp>
      <p:sp>
        <p:nvSpPr>
          <p:cNvPr id="3" name="Title 2"/>
          <p:cNvSpPr>
            <a:spLocks noGrp="1"/>
          </p:cNvSpPr>
          <p:nvPr>
            <p:ph type="title" idx="4294967295"/>
          </p:nvPr>
        </p:nvSpPr>
        <p:spPr>
          <a:xfrm>
            <a:off x="304800" y="228600"/>
            <a:ext cx="8382000" cy="990600"/>
          </a:xfrm>
        </p:spPr>
        <p:txBody>
          <a:bodyPr>
            <a:normAutofit fontScale="90000"/>
          </a:bodyPr>
          <a:lstStyle/>
          <a:p>
            <a:r>
              <a:rPr lang="en-US" sz="3600" b="1" dirty="0" smtClean="0">
                <a:solidFill>
                  <a:schemeClr val="tx1"/>
                </a:solidFill>
              </a:rPr>
              <a:t>EARLY  DEATH  WAS  THE  FATE  FOR  MANY SERVANTS</a:t>
            </a:r>
            <a:endParaRPr lang="en-US" sz="3600" b="1" dirty="0">
              <a:solidFill>
                <a:schemeClr val="tx1"/>
              </a:solidFill>
            </a:endParaRPr>
          </a:p>
        </p:txBody>
      </p:sp>
      <p:sp>
        <p:nvSpPr>
          <p:cNvPr id="2" name="Text Placeholder 1"/>
          <p:cNvSpPr>
            <a:spLocks noGrp="1"/>
          </p:cNvSpPr>
          <p:nvPr>
            <p:ph type="body" idx="4294967295"/>
          </p:nvPr>
        </p:nvSpPr>
        <p:spPr>
          <a:xfrm>
            <a:off x="304800" y="1371600"/>
            <a:ext cx="5334000" cy="4572000"/>
          </a:xfrm>
        </p:spPr>
        <p:txBody>
          <a:bodyPr>
            <a:noAutofit/>
          </a:bodyPr>
          <a:lstStyle/>
          <a:p>
            <a:r>
              <a:rPr lang="en-US" sz="1200" b="1" dirty="0" smtClean="0">
                <a:solidFill>
                  <a:schemeClr val="tx1"/>
                </a:solidFill>
                <a:latin typeface="Arial Black" pitchFamily="34" charset="0"/>
              </a:rPr>
              <a:t>Masters held property rights to their indentured servants and their labor. Servants were saleable, tradable, and exploitable! Many masters had one primary mission: force their servants to produce as much tobacco as possible while their labor was under contract. </a:t>
            </a:r>
          </a:p>
          <a:p>
            <a:r>
              <a:rPr lang="en-US" sz="1200" b="1" dirty="0" smtClean="0">
                <a:latin typeface="Arial Black" pitchFamily="34" charset="0"/>
              </a:rPr>
              <a:t>The average servant could produce about 1,500 pounds of tobacco a year. The average cost for a </a:t>
            </a:r>
            <a:r>
              <a:rPr lang="en-US" sz="1200" b="1" dirty="0" smtClean="0">
                <a:latin typeface="Arial Black" pitchFamily="34" charset="0"/>
              </a:rPr>
              <a:t>five-year </a:t>
            </a:r>
            <a:r>
              <a:rPr lang="en-US" sz="1200" b="1" dirty="0" smtClean="0">
                <a:latin typeface="Arial Black" pitchFamily="34" charset="0"/>
              </a:rPr>
              <a:t>indenture was about 1,000 pounds of tobacco. [Average cost for an enslaved African was about 3,000 pounds of tobacco.] </a:t>
            </a:r>
            <a:r>
              <a:rPr lang="en-US" sz="800" b="1" dirty="0" smtClean="0">
                <a:latin typeface="Arial Black" pitchFamily="34" charset="0"/>
              </a:rPr>
              <a:t>[Morgan, 297]</a:t>
            </a:r>
          </a:p>
          <a:p>
            <a:r>
              <a:rPr lang="en-US" sz="1200" b="1" dirty="0" smtClean="0">
                <a:latin typeface="Arial Black" pitchFamily="34" charset="0"/>
              </a:rPr>
              <a:t>Many servants were deceived about conditions in Virginia. One settler reported, “this place [is] a mere plantation of sorrows, …, having been plentiful in nothing but want and wanting nothing but plenty.” </a:t>
            </a:r>
            <a:r>
              <a:rPr lang="en-US" sz="800" b="1" dirty="0" smtClean="0">
                <a:latin typeface="Arial Black" pitchFamily="34" charset="0"/>
              </a:rPr>
              <a:t>[Walsh, 57]</a:t>
            </a:r>
          </a:p>
          <a:p>
            <a:r>
              <a:rPr lang="en-US" sz="1200" b="1" dirty="0" smtClean="0">
                <a:latin typeface="Arial Black" pitchFamily="34" charset="0"/>
              </a:rPr>
              <a:t>Servants </a:t>
            </a:r>
            <a:r>
              <a:rPr lang="en-US" sz="1200" b="1" dirty="0">
                <a:latin typeface="Arial Black" pitchFamily="34" charset="0"/>
              </a:rPr>
              <a:t>could take their masters to court for failure to uphold the terms of their contract, usually due to improper food or abusive treatment. Servants won less than 60% of their cases, and adverse rulings added more time to their terms of service, and perhaps, more abuse from their masters. </a:t>
            </a:r>
            <a:endParaRPr lang="en-US" sz="1200" b="1" dirty="0" smtClean="0">
              <a:latin typeface="Arial Black" pitchFamily="34" charset="0"/>
            </a:endParaRPr>
          </a:p>
          <a:p>
            <a:r>
              <a:rPr lang="en-US" sz="1200" b="1" dirty="0" smtClean="0">
                <a:solidFill>
                  <a:schemeClr val="tx1"/>
                </a:solidFill>
                <a:latin typeface="Arial Black" pitchFamily="34" charset="0"/>
              </a:rPr>
              <a:t>Working 10 to 14 hours a day in a harsh climate that most servants had never experienced resulted in a death rate of 50%-60% before the end of their indentures.  </a:t>
            </a:r>
            <a:endParaRPr lang="en-US" sz="1200" b="1" dirty="0">
              <a:solidFill>
                <a:schemeClr val="tx1"/>
              </a:solidFill>
              <a:latin typeface="Arial Black" pitchFamily="34" charset="0"/>
            </a:endParaRPr>
          </a:p>
        </p:txBody>
      </p:sp>
      <p:pic>
        <p:nvPicPr>
          <p:cNvPr id="6" name="Picture 5" descr="Burialdeadedit2.jpg"/>
          <p:cNvPicPr>
            <a:picLocks noChangeAspect="1"/>
          </p:cNvPicPr>
          <p:nvPr/>
        </p:nvPicPr>
        <p:blipFill>
          <a:blip r:embed="rId2" cstate="print"/>
          <a:stretch>
            <a:fillRect/>
          </a:stretch>
        </p:blipFill>
        <p:spPr>
          <a:xfrm>
            <a:off x="5723305" y="1959775"/>
            <a:ext cx="2802790" cy="3145625"/>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772400" y="6321552"/>
            <a:ext cx="1066800" cy="384048"/>
          </a:xfrm>
        </p:spPr>
        <p:txBody>
          <a:bodyPr/>
          <a:lstStyle/>
          <a:p>
            <a:r>
              <a:rPr lang="en-US" sz="800" b="1" dirty="0" smtClean="0">
                <a:solidFill>
                  <a:schemeClr val="tx1"/>
                </a:solidFill>
              </a:rPr>
              <a:t>Warder-/2015</a:t>
            </a:r>
            <a:endParaRPr lang="en-US" sz="800" b="1" dirty="0">
              <a:solidFill>
                <a:schemeClr val="tx1"/>
              </a:solidFill>
            </a:endParaRPr>
          </a:p>
        </p:txBody>
      </p:sp>
      <p:sp>
        <p:nvSpPr>
          <p:cNvPr id="3" name="Title 2"/>
          <p:cNvSpPr>
            <a:spLocks noGrp="1"/>
          </p:cNvSpPr>
          <p:nvPr>
            <p:ph type="title" idx="4294967295"/>
          </p:nvPr>
        </p:nvSpPr>
        <p:spPr>
          <a:xfrm>
            <a:off x="381000" y="228600"/>
            <a:ext cx="7924800" cy="685800"/>
          </a:xfrm>
        </p:spPr>
        <p:txBody>
          <a:bodyPr>
            <a:normAutofit fontScale="90000"/>
          </a:bodyPr>
          <a:lstStyle/>
          <a:p>
            <a:r>
              <a:rPr lang="en-US" b="1" dirty="0" smtClean="0">
                <a:solidFill>
                  <a:schemeClr val="tx1"/>
                </a:solidFill>
              </a:rPr>
              <a:t>FREEDOM  DUES AND LAND</a:t>
            </a:r>
            <a:endParaRPr lang="en-US" b="1" dirty="0">
              <a:solidFill>
                <a:schemeClr val="tx1"/>
              </a:solidFill>
            </a:endParaRPr>
          </a:p>
        </p:txBody>
      </p:sp>
      <p:sp>
        <p:nvSpPr>
          <p:cNvPr id="2" name="Text Placeholder 1"/>
          <p:cNvSpPr>
            <a:spLocks noGrp="1"/>
          </p:cNvSpPr>
          <p:nvPr>
            <p:ph type="body" idx="4294967295"/>
          </p:nvPr>
        </p:nvSpPr>
        <p:spPr>
          <a:xfrm>
            <a:off x="3581400" y="1295400"/>
            <a:ext cx="5181600" cy="4419600"/>
          </a:xfrm>
        </p:spPr>
        <p:txBody>
          <a:bodyPr>
            <a:normAutofit fontScale="85000" lnSpcReduction="10000"/>
          </a:bodyPr>
          <a:lstStyle/>
          <a:p>
            <a:r>
              <a:rPr lang="en-US" sz="1800" b="1" dirty="0" smtClean="0">
                <a:latin typeface="Arial Black" pitchFamily="34" charset="0"/>
              </a:rPr>
              <a:t>Servants entered the colony at the bottom of white society with no freedom or capital. And, land was </a:t>
            </a:r>
            <a:r>
              <a:rPr lang="en-US" sz="1800" b="1" u="sng" dirty="0" smtClean="0">
                <a:latin typeface="Arial Black" pitchFamily="34" charset="0"/>
              </a:rPr>
              <a:t>not</a:t>
            </a:r>
            <a:r>
              <a:rPr lang="en-US" sz="1800" b="1" dirty="0" smtClean="0">
                <a:latin typeface="Arial Black" pitchFamily="34" charset="0"/>
              </a:rPr>
              <a:t> guaranteed as a freedom due in Virginia, nor in most colonies. However, before the 1670s from 40% to 60% of landowners were former servants. From </a:t>
            </a:r>
            <a:r>
              <a:rPr lang="en-US" sz="1800" b="1" dirty="0" smtClean="0">
                <a:solidFill>
                  <a:schemeClr val="tx1"/>
                </a:solidFill>
                <a:latin typeface="Arial Black" pitchFamily="34" charset="0"/>
              </a:rPr>
              <a:t>1630-1670, Virginia was “a good poor man’s country” whereby </a:t>
            </a:r>
            <a:r>
              <a:rPr lang="en-US" sz="1800" b="1" dirty="0" smtClean="0">
                <a:latin typeface="Arial Black" pitchFamily="34" charset="0"/>
              </a:rPr>
              <a:t>many newly freed servants became tenant farmers or wage earners eventually earning enough income to purchase their own land of 50 or more acres. </a:t>
            </a:r>
            <a:endParaRPr lang="en-US" sz="1800" b="1" dirty="0" smtClean="0">
              <a:solidFill>
                <a:schemeClr val="tx1"/>
              </a:solidFill>
              <a:latin typeface="Arial Black" pitchFamily="34" charset="0"/>
            </a:endParaRPr>
          </a:p>
          <a:p>
            <a:endParaRPr lang="en-US" sz="400" b="1" dirty="0" smtClean="0">
              <a:solidFill>
                <a:schemeClr val="tx1"/>
              </a:solidFill>
              <a:latin typeface="Arial Black" pitchFamily="34" charset="0"/>
            </a:endParaRPr>
          </a:p>
          <a:p>
            <a:r>
              <a:rPr lang="en-US" sz="1800" b="1" dirty="0" smtClean="0">
                <a:solidFill>
                  <a:schemeClr val="tx1"/>
                </a:solidFill>
                <a:latin typeface="Arial Black" pitchFamily="34" charset="0"/>
              </a:rPr>
              <a:t>Unfortunately, by the last quarter of the </a:t>
            </a:r>
            <a:r>
              <a:rPr lang="en-US" sz="1800" b="1" dirty="0" smtClean="0">
                <a:latin typeface="Arial Black" pitchFamily="34" charset="0"/>
              </a:rPr>
              <a:t>century only about 6%-7% of newly freed servants </a:t>
            </a:r>
            <a:r>
              <a:rPr lang="en-US" sz="1800" b="1" dirty="0" smtClean="0">
                <a:solidFill>
                  <a:schemeClr val="tx1"/>
                </a:solidFill>
                <a:latin typeface="Arial Black" pitchFamily="34" charset="0"/>
              </a:rPr>
              <a:t>managed to acquire land as tobacco prices continued to decline, wages declined, and land prices increased by 135%! </a:t>
            </a:r>
            <a:r>
              <a:rPr lang="en-US" sz="1800" b="1" dirty="0" smtClean="0">
                <a:latin typeface="Arial Black" pitchFamily="34" charset="0"/>
              </a:rPr>
              <a:t>A minority of very successful planters began engrossing larger and larger areas of land limiting its access to the poor and newly freed servants.</a:t>
            </a:r>
            <a:endParaRPr lang="en-US" sz="1800" b="1" dirty="0">
              <a:solidFill>
                <a:schemeClr val="tx1"/>
              </a:solidFill>
              <a:latin typeface="Arial Black" pitchFamily="34" charset="0"/>
            </a:endParaRPr>
          </a:p>
        </p:txBody>
      </p:sp>
      <p:pic>
        <p:nvPicPr>
          <p:cNvPr id="4" name="Picture 3" descr="SKFARMERWITHCROPS2.jpg"/>
          <p:cNvPicPr>
            <a:picLocks noChangeAspect="1"/>
          </p:cNvPicPr>
          <p:nvPr/>
        </p:nvPicPr>
        <p:blipFill>
          <a:blip r:embed="rId3" cstate="print"/>
          <a:stretch>
            <a:fillRect/>
          </a:stretch>
        </p:blipFill>
        <p:spPr>
          <a:xfrm>
            <a:off x="533400" y="1828800"/>
            <a:ext cx="3048000" cy="2963334"/>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848600" y="6321552"/>
            <a:ext cx="1143000" cy="384048"/>
          </a:xfrm>
        </p:spPr>
        <p:txBody>
          <a:bodyPr/>
          <a:lstStyle/>
          <a:p>
            <a:r>
              <a:rPr lang="en-US" sz="800" b="1" dirty="0" smtClean="0">
                <a:solidFill>
                  <a:schemeClr val="tx1"/>
                </a:solidFill>
              </a:rPr>
              <a:t>Warder-/2015</a:t>
            </a:r>
            <a:endParaRPr lang="en-US" sz="800" b="1" dirty="0">
              <a:solidFill>
                <a:schemeClr val="tx1"/>
              </a:solidFill>
            </a:endParaRPr>
          </a:p>
        </p:txBody>
      </p:sp>
      <p:sp>
        <p:nvSpPr>
          <p:cNvPr id="3" name="Title 2"/>
          <p:cNvSpPr>
            <a:spLocks noGrp="1"/>
          </p:cNvSpPr>
          <p:nvPr>
            <p:ph type="title" idx="4294967295"/>
          </p:nvPr>
        </p:nvSpPr>
        <p:spPr>
          <a:xfrm>
            <a:off x="304800" y="228600"/>
            <a:ext cx="7924800" cy="609600"/>
          </a:xfrm>
        </p:spPr>
        <p:txBody>
          <a:bodyPr>
            <a:normAutofit fontScale="90000"/>
          </a:bodyPr>
          <a:lstStyle/>
          <a:p>
            <a:r>
              <a:rPr lang="en-US" b="1" dirty="0" smtClean="0">
                <a:solidFill>
                  <a:schemeClr val="tx1"/>
                </a:solidFill>
              </a:rPr>
              <a:t>MINORITY  OF  POPULATION</a:t>
            </a:r>
            <a:endParaRPr lang="en-US" b="1" dirty="0">
              <a:solidFill>
                <a:schemeClr val="tx1"/>
              </a:solidFill>
            </a:endParaRPr>
          </a:p>
        </p:txBody>
      </p:sp>
      <p:sp>
        <p:nvSpPr>
          <p:cNvPr id="2" name="Text Placeholder 1"/>
          <p:cNvSpPr>
            <a:spLocks noGrp="1"/>
          </p:cNvSpPr>
          <p:nvPr>
            <p:ph type="body" idx="4294967295"/>
          </p:nvPr>
        </p:nvSpPr>
        <p:spPr>
          <a:xfrm>
            <a:off x="457200" y="990600"/>
            <a:ext cx="5257800" cy="4724400"/>
          </a:xfrm>
        </p:spPr>
        <p:txBody>
          <a:bodyPr>
            <a:noAutofit/>
          </a:bodyPr>
          <a:lstStyle/>
          <a:p>
            <a:r>
              <a:rPr lang="en-US" sz="1600" b="1" dirty="0" smtClean="0">
                <a:solidFill>
                  <a:schemeClr val="tx1"/>
                </a:solidFill>
                <a:latin typeface="Arial Black" pitchFamily="34" charset="0"/>
              </a:rPr>
              <a:t>As a small minority of successful planters increased their landholdings </a:t>
            </a:r>
            <a:r>
              <a:rPr lang="en-US" sz="1600" b="1" dirty="0" smtClean="0">
                <a:latin typeface="Arial Black" pitchFamily="34" charset="0"/>
              </a:rPr>
              <a:t>in the last quarter of the 17</a:t>
            </a:r>
            <a:r>
              <a:rPr lang="en-US" sz="1600" b="1" baseline="30000" dirty="0" smtClean="0">
                <a:latin typeface="Arial Black" pitchFamily="34" charset="0"/>
              </a:rPr>
              <a:t>th </a:t>
            </a:r>
            <a:r>
              <a:rPr lang="en-US" sz="1600" b="1" baseline="30000" dirty="0" smtClean="0">
                <a:latin typeface="Arial Black" pitchFamily="34" charset="0"/>
              </a:rPr>
              <a:t>–</a:t>
            </a:r>
            <a:r>
              <a:rPr lang="en-US" sz="1600" b="1" dirty="0" smtClean="0">
                <a:latin typeface="Arial Black" pitchFamily="34" charset="0"/>
              </a:rPr>
              <a:t>century</a:t>
            </a:r>
            <a:r>
              <a:rPr lang="en-US" sz="1600" b="1" dirty="0" smtClean="0">
                <a:latin typeface="Arial Black" pitchFamily="34" charset="0"/>
              </a:rPr>
              <a:t>, Virginia experienced a dramatic decline in the number of people arriving as indentured servants. Economic conditions in England had improved, and a principal tenet of “Mercantilism” required keeping working-age people in England to employ and not ship them to the colonies. </a:t>
            </a:r>
            <a:endParaRPr lang="en-US" sz="1600" b="1" dirty="0" smtClean="0">
              <a:solidFill>
                <a:schemeClr val="tx1"/>
              </a:solidFill>
              <a:latin typeface="Arial Black" pitchFamily="34" charset="0"/>
            </a:endParaRPr>
          </a:p>
          <a:p>
            <a:endParaRPr lang="en-US" sz="200" b="1" dirty="0" smtClean="0">
              <a:solidFill>
                <a:schemeClr val="tx1"/>
              </a:solidFill>
              <a:latin typeface="Arial Black" pitchFamily="34" charset="0"/>
            </a:endParaRPr>
          </a:p>
          <a:p>
            <a:r>
              <a:rPr lang="en-US" sz="1600" b="1" dirty="0" smtClean="0">
                <a:solidFill>
                  <a:schemeClr val="tx1"/>
                </a:solidFill>
                <a:latin typeface="Arial Black" pitchFamily="34" charset="0"/>
              </a:rPr>
              <a:t>By the 1650s, only about 20% of Virginia’s population was indentured, and by the end of the century it was below 10%. It was reported that virtually no white servants entered </a:t>
            </a:r>
            <a:r>
              <a:rPr lang="en-US" sz="1600" b="1" dirty="0" smtClean="0">
                <a:latin typeface="Arial Black" pitchFamily="34" charset="0"/>
              </a:rPr>
              <a:t>Virginia from 1702-1708.  </a:t>
            </a:r>
            <a:r>
              <a:rPr lang="en-US" sz="1600" b="1" dirty="0" smtClean="0">
                <a:solidFill>
                  <a:schemeClr val="tx1"/>
                </a:solidFill>
                <a:latin typeface="Arial Black" pitchFamily="34" charset="0"/>
              </a:rPr>
              <a:t>But, field laborers to grow tobacco were in great demand by large landholders. What was their solution to this labor shortage?</a:t>
            </a:r>
          </a:p>
          <a:p>
            <a:endParaRPr lang="en-US" sz="1800" b="1" dirty="0" smtClean="0">
              <a:latin typeface="Arial Black" pitchFamily="34" charset="0"/>
            </a:endParaRPr>
          </a:p>
        </p:txBody>
      </p:sp>
      <p:pic>
        <p:nvPicPr>
          <p:cNvPr id="4" name="Picture 3" descr="D11.tif"/>
          <p:cNvPicPr>
            <a:picLocks noChangeAspect="1"/>
          </p:cNvPicPr>
          <p:nvPr/>
        </p:nvPicPr>
        <p:blipFill>
          <a:blip r:embed="rId3" cstate="print"/>
          <a:stretch>
            <a:fillRect/>
          </a:stretch>
        </p:blipFill>
        <p:spPr>
          <a:xfrm>
            <a:off x="5790376" y="2176870"/>
            <a:ext cx="2896423" cy="193793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924800" y="6324600"/>
            <a:ext cx="1066800" cy="384048"/>
          </a:xfrm>
        </p:spPr>
        <p:txBody>
          <a:bodyPr/>
          <a:lstStyle/>
          <a:p>
            <a:r>
              <a:rPr lang="en-US" sz="800" b="1" dirty="0" smtClean="0">
                <a:solidFill>
                  <a:schemeClr val="tx1"/>
                </a:solidFill>
              </a:rPr>
              <a:t>Warder-/2015</a:t>
            </a:r>
            <a:endParaRPr lang="en-US" sz="800" b="1" dirty="0">
              <a:solidFill>
                <a:schemeClr val="tx1"/>
              </a:solidFill>
            </a:endParaRPr>
          </a:p>
        </p:txBody>
      </p:sp>
      <p:sp>
        <p:nvSpPr>
          <p:cNvPr id="3" name="Title 2"/>
          <p:cNvSpPr>
            <a:spLocks noGrp="1"/>
          </p:cNvSpPr>
          <p:nvPr>
            <p:ph type="title" idx="4294967295"/>
          </p:nvPr>
        </p:nvSpPr>
        <p:spPr>
          <a:xfrm>
            <a:off x="381000" y="228600"/>
            <a:ext cx="7924800" cy="533400"/>
          </a:xfrm>
        </p:spPr>
        <p:txBody>
          <a:bodyPr>
            <a:normAutofit fontScale="90000"/>
          </a:bodyPr>
          <a:lstStyle/>
          <a:p>
            <a:r>
              <a:rPr lang="en-US" sz="4000" b="1" dirty="0" smtClean="0">
                <a:solidFill>
                  <a:schemeClr val="tx1"/>
                </a:solidFill>
              </a:rPr>
              <a:t>SLAVERY  WAS  THEIR  SOLUTION</a:t>
            </a:r>
            <a:endParaRPr lang="en-US" sz="4000" b="1" dirty="0">
              <a:solidFill>
                <a:schemeClr val="tx1"/>
              </a:solidFill>
            </a:endParaRPr>
          </a:p>
        </p:txBody>
      </p:sp>
      <p:sp>
        <p:nvSpPr>
          <p:cNvPr id="2" name="Text Placeholder 1"/>
          <p:cNvSpPr>
            <a:spLocks noGrp="1"/>
          </p:cNvSpPr>
          <p:nvPr>
            <p:ph type="body" idx="4294967295"/>
          </p:nvPr>
        </p:nvSpPr>
        <p:spPr>
          <a:xfrm>
            <a:off x="3657600" y="838200"/>
            <a:ext cx="5029200" cy="5486400"/>
          </a:xfrm>
        </p:spPr>
        <p:txBody>
          <a:bodyPr>
            <a:normAutofit fontScale="92500"/>
          </a:bodyPr>
          <a:lstStyle/>
          <a:p>
            <a:r>
              <a:rPr lang="en-US" sz="1400" b="1" dirty="0" smtClean="0">
                <a:solidFill>
                  <a:schemeClr val="tx1"/>
                </a:solidFill>
                <a:latin typeface="Arial Black" pitchFamily="34" charset="0"/>
              </a:rPr>
              <a:t>By mid-century, with fewer white indentured servants coming to Virginia, and only about 500 Virginia-</a:t>
            </a:r>
            <a:r>
              <a:rPr lang="en-US" sz="1400" b="1" dirty="0" smtClean="0">
                <a:latin typeface="Arial Black" pitchFamily="34" charset="0"/>
              </a:rPr>
              <a:t>Africans in the colony, </a:t>
            </a:r>
            <a:r>
              <a:rPr lang="en-US" sz="1400" b="1" dirty="0" smtClean="0">
                <a:solidFill>
                  <a:schemeClr val="tx1"/>
                </a:solidFill>
                <a:latin typeface="Arial Black" pitchFamily="34" charset="0"/>
              </a:rPr>
              <a:t>successful planters actively sought an increase in the number of enslaved Africans brought into Virginia. </a:t>
            </a:r>
          </a:p>
          <a:p>
            <a:endParaRPr lang="en-US" sz="100" b="1" dirty="0" smtClean="0">
              <a:solidFill>
                <a:schemeClr val="tx1"/>
              </a:solidFill>
              <a:latin typeface="Arial Black" pitchFamily="34" charset="0"/>
            </a:endParaRPr>
          </a:p>
          <a:p>
            <a:r>
              <a:rPr lang="en-US" sz="1400" b="1" dirty="0" smtClean="0">
                <a:solidFill>
                  <a:schemeClr val="tx1"/>
                </a:solidFill>
                <a:latin typeface="Arial Black" pitchFamily="34" charset="0"/>
              </a:rPr>
              <a:t>By 1700, African-Virginians comprised more than 20% of Virginia’s population numbering “upwards of 15,000” to 20,000. From 1708 to 1750 nearly 40,000 Africans were imported to Virginia to be enslaved. Colonial leaders had consciously decided that Virginia would be a slave society. </a:t>
            </a:r>
            <a:r>
              <a:rPr lang="en-US" sz="600" b="1" dirty="0" smtClean="0">
                <a:latin typeface="Arial Black" pitchFamily="34" charset="0"/>
              </a:rPr>
              <a:t>[Walsh, 204-205; </a:t>
            </a:r>
            <a:r>
              <a:rPr lang="en-US" sz="600" b="1" dirty="0" smtClean="0">
                <a:solidFill>
                  <a:schemeClr val="tx1"/>
                </a:solidFill>
                <a:latin typeface="Arial Black" pitchFamily="34" charset="0"/>
              </a:rPr>
              <a:t>Morgan, </a:t>
            </a:r>
            <a:r>
              <a:rPr lang="en-US" sz="600" b="1" u="sng" dirty="0" smtClean="0">
                <a:solidFill>
                  <a:schemeClr val="tx1"/>
                </a:solidFill>
                <a:latin typeface="Arial Black" pitchFamily="34" charset="0"/>
              </a:rPr>
              <a:t>American Slavery, American Freedom</a:t>
            </a:r>
            <a:r>
              <a:rPr lang="en-US" sz="600" b="1" dirty="0" smtClean="0">
                <a:solidFill>
                  <a:schemeClr val="tx1"/>
                </a:solidFill>
                <a:latin typeface="Arial Black" pitchFamily="34" charset="0"/>
              </a:rPr>
              <a:t>, p. 308.]</a:t>
            </a:r>
          </a:p>
          <a:p>
            <a:endParaRPr lang="en-US" sz="100" b="1" dirty="0" smtClean="0">
              <a:solidFill>
                <a:schemeClr val="tx1"/>
              </a:solidFill>
              <a:latin typeface="Arial Black" pitchFamily="34" charset="0"/>
            </a:endParaRPr>
          </a:p>
          <a:p>
            <a:r>
              <a:rPr lang="en-US" sz="1400" b="1" dirty="0" smtClean="0">
                <a:solidFill>
                  <a:schemeClr val="tx1"/>
                </a:solidFill>
                <a:latin typeface="Arial Black" pitchFamily="34" charset="0"/>
              </a:rPr>
              <a:t>When white planters, seeking further profits from tobacco production, made the deliberate choice to substitute slave labor for servant labor they unknowingly planted the seeds that </a:t>
            </a:r>
            <a:r>
              <a:rPr lang="en-US" sz="1400" b="1" dirty="0" smtClean="0">
                <a:solidFill>
                  <a:schemeClr val="tx1"/>
                </a:solidFill>
                <a:latin typeface="Arial Black" pitchFamily="34" charset="0"/>
              </a:rPr>
              <a:t>ultimately </a:t>
            </a:r>
            <a:r>
              <a:rPr lang="en-US" sz="1400" b="1" dirty="0" smtClean="0">
                <a:solidFill>
                  <a:schemeClr val="tx1"/>
                </a:solidFill>
                <a:latin typeface="Arial Black" pitchFamily="34" charset="0"/>
              </a:rPr>
              <a:t>divided a new nation created from 13 English colonies that won a revolution. </a:t>
            </a:r>
          </a:p>
          <a:p>
            <a:endParaRPr lang="en-US" sz="100" b="1" dirty="0" smtClean="0">
              <a:solidFill>
                <a:schemeClr val="tx1"/>
              </a:solidFill>
              <a:latin typeface="Arial Black" pitchFamily="34" charset="0"/>
            </a:endParaRPr>
          </a:p>
          <a:p>
            <a:r>
              <a:rPr lang="en-US" sz="1400" b="1" dirty="0" smtClean="0">
                <a:solidFill>
                  <a:schemeClr val="tx1"/>
                </a:solidFill>
                <a:latin typeface="Arial Black" pitchFamily="34" charset="0"/>
              </a:rPr>
              <a:t>Could this new nation survive half slave and half free or would there need to be a new birth freedom, a new revolution, to end American slavery? Which perspective would prevail? </a:t>
            </a:r>
          </a:p>
          <a:p>
            <a:endParaRPr lang="en-US" sz="100" b="1" dirty="0" smtClean="0">
              <a:solidFill>
                <a:schemeClr val="tx1"/>
              </a:solidFill>
              <a:latin typeface="Arial Black" pitchFamily="34" charset="0"/>
            </a:endParaRPr>
          </a:p>
          <a:p>
            <a:r>
              <a:rPr lang="en-US" sz="1400" b="1" dirty="0" smtClean="0">
                <a:latin typeface="Arial Black" pitchFamily="34" charset="0"/>
              </a:rPr>
              <a:t>“The work of history, and its responsibility, is remembrance.” </a:t>
            </a:r>
            <a:r>
              <a:rPr lang="en-US" sz="800" b="1" dirty="0" smtClean="0">
                <a:latin typeface="Arial Black" pitchFamily="34" charset="0"/>
              </a:rPr>
              <a:t>[Christopher </a:t>
            </a:r>
            <a:r>
              <a:rPr lang="en-US" sz="800" b="1" dirty="0" err="1" smtClean="0">
                <a:latin typeface="Arial Black" pitchFamily="34" charset="0"/>
              </a:rPr>
              <a:t>Tomlins</a:t>
            </a:r>
            <a:r>
              <a:rPr lang="en-US" sz="800" b="1" dirty="0" smtClean="0">
                <a:latin typeface="Arial Black" pitchFamily="34" charset="0"/>
              </a:rPr>
              <a:t>, </a:t>
            </a:r>
            <a:r>
              <a:rPr lang="en-US" sz="800" b="1" u="sng" dirty="0" smtClean="0">
                <a:latin typeface="Arial Black" pitchFamily="34" charset="0"/>
              </a:rPr>
              <a:t>Freedom Bound</a:t>
            </a:r>
            <a:r>
              <a:rPr lang="en-US" sz="800" b="1" dirty="0" smtClean="0">
                <a:latin typeface="Arial Black" pitchFamily="34" charset="0"/>
              </a:rPr>
              <a:t>, 17.]</a:t>
            </a:r>
            <a:endParaRPr lang="en-US" sz="1400" b="1" dirty="0">
              <a:solidFill>
                <a:schemeClr val="tx1"/>
              </a:solidFill>
              <a:latin typeface="Arial Black" pitchFamily="34" charset="0"/>
            </a:endParaRPr>
          </a:p>
        </p:txBody>
      </p:sp>
      <p:pic>
        <p:nvPicPr>
          <p:cNvPr id="4" name="Picture 3" descr="INTRO TO AFRICAN SLAVERY2.jpg"/>
          <p:cNvPicPr>
            <a:picLocks noChangeAspect="1"/>
          </p:cNvPicPr>
          <p:nvPr/>
        </p:nvPicPr>
        <p:blipFill>
          <a:blip r:embed="rId2" cstate="print"/>
          <a:stretch>
            <a:fillRect/>
          </a:stretch>
        </p:blipFill>
        <p:spPr>
          <a:xfrm>
            <a:off x="685800" y="1066800"/>
            <a:ext cx="2667000" cy="2870259"/>
          </a:xfrm>
          <a:prstGeom prst="rect">
            <a:avLst/>
          </a:prstGeom>
          <a:ln>
            <a:noFill/>
          </a:ln>
          <a:effectLst>
            <a:softEdge rad="112500"/>
          </a:effectLst>
        </p:spPr>
      </p:pic>
      <p:pic>
        <p:nvPicPr>
          <p:cNvPr id="6" name="Picture 5" descr="abraham15.jpg"/>
          <p:cNvPicPr>
            <a:picLocks noChangeAspect="1"/>
          </p:cNvPicPr>
          <p:nvPr/>
        </p:nvPicPr>
        <p:blipFill>
          <a:blip r:embed="rId3" cstate="print"/>
          <a:stretch>
            <a:fillRect/>
          </a:stretch>
        </p:blipFill>
        <p:spPr>
          <a:xfrm>
            <a:off x="1295400" y="4000500"/>
            <a:ext cx="1524000" cy="20193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848600" y="6400800"/>
            <a:ext cx="1143000" cy="304800"/>
          </a:xfrm>
        </p:spPr>
        <p:txBody>
          <a:bodyPr/>
          <a:lstStyle/>
          <a:p>
            <a:r>
              <a:rPr lang="en-US" sz="800" b="1" dirty="0" smtClean="0">
                <a:solidFill>
                  <a:schemeClr val="tx1"/>
                </a:solidFill>
              </a:rPr>
              <a:t>Warder-/2015</a:t>
            </a:r>
            <a:endParaRPr lang="en-US" sz="800" b="1" dirty="0">
              <a:solidFill>
                <a:schemeClr val="tx1"/>
              </a:solidFill>
            </a:endParaRPr>
          </a:p>
        </p:txBody>
      </p:sp>
      <p:sp>
        <p:nvSpPr>
          <p:cNvPr id="3" name="Title 2"/>
          <p:cNvSpPr>
            <a:spLocks noGrp="1"/>
          </p:cNvSpPr>
          <p:nvPr>
            <p:ph type="title"/>
          </p:nvPr>
        </p:nvSpPr>
        <p:spPr>
          <a:xfrm>
            <a:off x="228600" y="228600"/>
            <a:ext cx="8229600" cy="533400"/>
          </a:xfrm>
        </p:spPr>
        <p:txBody>
          <a:bodyPr>
            <a:normAutofit/>
          </a:bodyPr>
          <a:lstStyle/>
          <a:p>
            <a:r>
              <a:rPr lang="en-US" sz="2800" b="1" dirty="0" smtClean="0">
                <a:solidFill>
                  <a:schemeClr val="tx1"/>
                </a:solidFill>
              </a:rPr>
              <a:t>INDENTURE  CONTRACTS</a:t>
            </a:r>
            <a:endParaRPr lang="en-US" sz="2800" b="1" dirty="0">
              <a:solidFill>
                <a:schemeClr val="tx1"/>
              </a:solidFill>
            </a:endParaRPr>
          </a:p>
        </p:txBody>
      </p:sp>
      <p:pic>
        <p:nvPicPr>
          <p:cNvPr id="6" name="Content Placeholder 5" descr="indenture contract image.jpg"/>
          <p:cNvPicPr>
            <a:picLocks noGrp="1" noChangeAspect="1"/>
          </p:cNvPicPr>
          <p:nvPr>
            <p:ph sz="half" idx="1"/>
          </p:nvPr>
        </p:nvPicPr>
        <p:blipFill>
          <a:blip r:embed="rId2" cstate="print"/>
          <a:stretch>
            <a:fillRect/>
          </a:stretch>
        </p:blipFill>
        <p:spPr>
          <a:xfrm>
            <a:off x="558347" y="1143000"/>
            <a:ext cx="4015704" cy="3962400"/>
          </a:xfrm>
        </p:spPr>
      </p:pic>
      <p:pic>
        <p:nvPicPr>
          <p:cNvPr id="7" name="Content Placeholder 6" descr="indentured-contract-large Middlesex County.gif"/>
          <p:cNvPicPr>
            <a:picLocks noGrp="1" noChangeAspect="1"/>
          </p:cNvPicPr>
          <p:nvPr>
            <p:ph sz="half" idx="2"/>
          </p:nvPr>
        </p:nvPicPr>
        <p:blipFill>
          <a:blip r:embed="rId3" cstate="print"/>
          <a:stretch>
            <a:fillRect/>
          </a:stretch>
        </p:blipFill>
        <p:spPr>
          <a:xfrm>
            <a:off x="4778324" y="304800"/>
            <a:ext cx="3984675" cy="6166694"/>
          </a:xfrm>
        </p:spPr>
      </p:pic>
      <p:sp>
        <p:nvSpPr>
          <p:cNvPr id="8" name="TextBox 7"/>
          <p:cNvSpPr txBox="1"/>
          <p:nvPr/>
        </p:nvSpPr>
        <p:spPr>
          <a:xfrm>
            <a:off x="533400" y="5181600"/>
            <a:ext cx="4114800" cy="1215717"/>
          </a:xfrm>
          <a:prstGeom prst="rect">
            <a:avLst/>
          </a:prstGeom>
          <a:noFill/>
        </p:spPr>
        <p:txBody>
          <a:bodyPr wrap="square" rtlCol="0">
            <a:spAutoFit/>
          </a:bodyPr>
          <a:lstStyle/>
          <a:p>
            <a:r>
              <a:rPr lang="en-US" sz="1300" b="1" dirty="0" smtClean="0">
                <a:latin typeface="Arial Black" pitchFamily="34" charset="0"/>
              </a:rPr>
              <a:t>A MARYLAND INDENTURE CONTRACT—BETWEEN 1640-1684, 50 ACRES OF LAND WERE GUARANTEED TO EACH MARYLAND SERVANT WHO COMPLETED THEIR INDENTURE; BUT NOT IN VIRGINIA.</a:t>
            </a:r>
          </a:p>
          <a:p>
            <a:r>
              <a:rPr lang="en-US" sz="800" b="1" dirty="0" smtClean="0">
                <a:latin typeface="Arial Black" pitchFamily="34" charset="0"/>
              </a:rPr>
              <a:t>(WALSH, 111-112)</a:t>
            </a:r>
            <a:endParaRPr lang="en-US" sz="800" b="1" dirty="0">
              <a:latin typeface="Arial Black" pitchFamily="34" charset="0"/>
            </a:endParaRPr>
          </a:p>
        </p:txBody>
      </p:sp>
      <p:cxnSp>
        <p:nvCxnSpPr>
          <p:cNvPr id="10" name="Straight Connector 9"/>
          <p:cNvCxnSpPr/>
          <p:nvPr/>
        </p:nvCxnSpPr>
        <p:spPr>
          <a:xfrm>
            <a:off x="3581400" y="3581400"/>
            <a:ext cx="762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5400000" flipH="1" flipV="1">
            <a:off x="685800" y="411480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85800" y="3733800"/>
            <a:ext cx="3733800" cy="7620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685800" y="3962400"/>
            <a:ext cx="3657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685800" y="4114800"/>
            <a:ext cx="36576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685800" y="4267200"/>
            <a:ext cx="3429000" cy="0"/>
          </a:xfrm>
          <a:prstGeom prst="line">
            <a:avLst/>
          </a:prstGeom>
          <a:ln w="1905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a:off x="1676400" y="1447800"/>
            <a:ext cx="457200" cy="0"/>
          </a:xfrm>
          <a:prstGeom prst="line">
            <a:avLst/>
          </a:prstGeom>
          <a:ln w="38100">
            <a:solidFill>
              <a:srgbClr val="FF0000"/>
            </a:solidFill>
          </a:ln>
        </p:spPr>
        <p:style>
          <a:lnRef idx="3">
            <a:schemeClr val="dk1"/>
          </a:lnRef>
          <a:fillRef idx="0">
            <a:schemeClr val="dk1"/>
          </a:fillRef>
          <a:effectRef idx="2">
            <a:schemeClr val="dk1"/>
          </a:effectRef>
          <a:fontRef idx="minor">
            <a:schemeClr val="tx1"/>
          </a:fontRef>
        </p:style>
      </p:cxnSp>
      <p:cxnSp>
        <p:nvCxnSpPr>
          <p:cNvPr id="19" name="Straight Connector 18"/>
          <p:cNvCxnSpPr/>
          <p:nvPr/>
        </p:nvCxnSpPr>
        <p:spPr>
          <a:xfrm>
            <a:off x="1600200" y="1600200"/>
            <a:ext cx="1828800" cy="0"/>
          </a:xfrm>
          <a:prstGeom prst="line">
            <a:avLst/>
          </a:prstGeom>
          <a:ln w="101600"/>
        </p:spPr>
        <p:style>
          <a:lnRef idx="3">
            <a:schemeClr val="dk1"/>
          </a:lnRef>
          <a:fillRef idx="0">
            <a:schemeClr val="dk1"/>
          </a:fillRef>
          <a:effectRef idx="2">
            <a:schemeClr val="dk1"/>
          </a:effectRef>
          <a:fontRef idx="minor">
            <a:schemeClr val="tx1"/>
          </a:fontRef>
        </p:style>
      </p:cxnSp>
      <p:sp>
        <p:nvSpPr>
          <p:cNvPr id="21" name="TextBox 20"/>
          <p:cNvSpPr txBox="1"/>
          <p:nvPr/>
        </p:nvSpPr>
        <p:spPr>
          <a:xfrm>
            <a:off x="6096000" y="6261556"/>
            <a:ext cx="1676400" cy="215444"/>
          </a:xfrm>
          <a:prstGeom prst="rect">
            <a:avLst/>
          </a:prstGeom>
          <a:noFill/>
        </p:spPr>
        <p:txBody>
          <a:bodyPr wrap="square" rtlCol="0">
            <a:spAutoFit/>
          </a:bodyPr>
          <a:lstStyle/>
          <a:p>
            <a:pPr algn="ctr"/>
            <a:r>
              <a:rPr lang="en-US" sz="800" b="1" dirty="0" smtClean="0"/>
              <a:t>(Virginia Indenture)</a:t>
            </a:r>
            <a:endParaRPr lang="en-US" sz="800" b="1"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924800" y="6203667"/>
            <a:ext cx="838200" cy="384048"/>
          </a:xfrm>
        </p:spPr>
        <p:txBody>
          <a:bodyPr/>
          <a:lstStyle/>
          <a:p>
            <a:r>
              <a:rPr lang="en-US" sz="800" b="1" dirty="0" smtClean="0">
                <a:solidFill>
                  <a:schemeClr val="tx1"/>
                </a:solidFill>
              </a:rPr>
              <a:t>Warder/2015</a:t>
            </a:r>
            <a:endParaRPr lang="en-US" sz="800" b="1" dirty="0">
              <a:solidFill>
                <a:schemeClr val="tx1"/>
              </a:solidFill>
            </a:endParaRPr>
          </a:p>
        </p:txBody>
      </p:sp>
      <p:sp>
        <p:nvSpPr>
          <p:cNvPr id="3" name="Title 2"/>
          <p:cNvSpPr>
            <a:spLocks noGrp="1"/>
          </p:cNvSpPr>
          <p:nvPr>
            <p:ph type="title"/>
          </p:nvPr>
        </p:nvSpPr>
        <p:spPr>
          <a:xfrm>
            <a:off x="381000" y="228600"/>
            <a:ext cx="8229600" cy="685800"/>
          </a:xfrm>
        </p:spPr>
        <p:txBody>
          <a:bodyPr>
            <a:noAutofit/>
          </a:bodyPr>
          <a:lstStyle/>
          <a:p>
            <a:r>
              <a:rPr lang="en-US" sz="4000" b="1" dirty="0" smtClean="0">
                <a:solidFill>
                  <a:schemeClr val="tx1"/>
                </a:solidFill>
              </a:rPr>
              <a:t>A CASE STUDY: HENRY CARMAN</a:t>
            </a:r>
            <a:endParaRPr lang="en-US" sz="4000" b="1" dirty="0">
              <a:solidFill>
                <a:schemeClr val="tx1"/>
              </a:solidFill>
            </a:endParaRPr>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609600" y="2083126"/>
            <a:ext cx="2902653" cy="2412674"/>
          </a:xfrm>
          <a:prstGeom prst="rect">
            <a:avLst/>
          </a:prstGeom>
          <a:ln>
            <a:noFill/>
          </a:ln>
          <a:effectLst>
            <a:softEdge rad="112500"/>
          </a:effectLst>
        </p:spPr>
      </p:pic>
      <p:sp>
        <p:nvSpPr>
          <p:cNvPr id="6" name="Content Placeholder 5"/>
          <p:cNvSpPr>
            <a:spLocks noGrp="1"/>
          </p:cNvSpPr>
          <p:nvPr>
            <p:ph sz="half" idx="2"/>
          </p:nvPr>
        </p:nvSpPr>
        <p:spPr>
          <a:xfrm>
            <a:off x="3657600" y="1219200"/>
            <a:ext cx="5029200" cy="4495800"/>
          </a:xfrm>
        </p:spPr>
        <p:txBody>
          <a:bodyPr>
            <a:normAutofit/>
          </a:bodyPr>
          <a:lstStyle/>
          <a:p>
            <a:r>
              <a:rPr lang="en-US" sz="1200" b="1" dirty="0" smtClean="0">
                <a:latin typeface="Arial Black" pitchFamily="34" charset="0"/>
              </a:rPr>
              <a:t>Henry Carman arrived in Virginia on board the ship, </a:t>
            </a:r>
            <a:r>
              <a:rPr lang="en-US" sz="1200" b="1" i="1" dirty="0" smtClean="0">
                <a:latin typeface="Arial Black" pitchFamily="34" charset="0"/>
              </a:rPr>
              <a:t>Duty</a:t>
            </a:r>
            <a:r>
              <a:rPr lang="en-US" sz="1200" b="1" dirty="0" smtClean="0">
                <a:latin typeface="Arial Black" pitchFamily="34" charset="0"/>
              </a:rPr>
              <a:t>, in May 1620. He and the other 50 boys were sent to Virginia to serve as apprentices in husbandry until age 21, followed by 7 years working as tenant farmers earning half of what they produced [tenants-in-half].</a:t>
            </a:r>
          </a:p>
          <a:p>
            <a:r>
              <a:rPr lang="en-US" sz="1200" b="1" dirty="0" smtClean="0">
                <a:latin typeface="Arial Black" pitchFamily="34" charset="0"/>
              </a:rPr>
              <a:t>Henry was 18 when he arrived ending his apprenticeship in 1623; beginning his 7-year tenancy-in-half that same year. </a:t>
            </a:r>
          </a:p>
          <a:p>
            <a:r>
              <a:rPr lang="en-US" sz="1200" b="1" dirty="0" smtClean="0">
                <a:latin typeface="Arial Black" pitchFamily="34" charset="0"/>
              </a:rPr>
              <a:t>In October 1626, he and a maid servant named Alice Chambers conceived a child out of wedlock, which was contrary to their status as servants. </a:t>
            </a:r>
          </a:p>
          <a:p>
            <a:r>
              <a:rPr lang="en-US" sz="1200" b="1" dirty="0" smtClean="0">
                <a:latin typeface="Arial Black" pitchFamily="34" charset="0"/>
              </a:rPr>
              <a:t>We do not know the fate of Alice [most likely she had a year or more added to her indenture]; however, as punishment for his “crime” Henry had 7 additional years added onto his tenancy, making his freedom year 1637 instead of 1630. </a:t>
            </a:r>
            <a:r>
              <a:rPr lang="en-US" sz="1200" b="1" dirty="0">
                <a:latin typeface="Arial Black" pitchFamily="34" charset="0"/>
              </a:rPr>
              <a:t>Henry was responsible for the cost of </a:t>
            </a:r>
            <a:r>
              <a:rPr lang="en-US" sz="1200" b="1" dirty="0" smtClean="0">
                <a:latin typeface="Arial Black" pitchFamily="34" charset="0"/>
              </a:rPr>
              <a:t>the upkeep of their child who was made a ward of the local parish probably until he turned 10; the age at which he was eligible to become a servant. </a:t>
            </a:r>
          </a:p>
          <a:p>
            <a:r>
              <a:rPr lang="en-US" sz="1200" b="1" dirty="0" smtClean="0">
                <a:latin typeface="Arial Black" pitchFamily="34" charset="0"/>
              </a:rPr>
              <a:t>In 1638, after serving 17 years as a servant, Henry and another freeman received 150 acres of </a:t>
            </a:r>
            <a:r>
              <a:rPr lang="en-US" sz="1200" b="1" dirty="0" err="1" smtClean="0">
                <a:latin typeface="Arial Black" pitchFamily="34" charset="0"/>
              </a:rPr>
              <a:t>headright</a:t>
            </a:r>
            <a:r>
              <a:rPr lang="en-US" sz="1200" b="1" dirty="0" smtClean="0">
                <a:latin typeface="Arial Black" pitchFamily="34" charset="0"/>
              </a:rPr>
              <a:t> land for bringing three servants into the colony. </a:t>
            </a:r>
            <a:endParaRPr lang="en-US" sz="1200" b="1" dirty="0">
              <a:latin typeface="Arial Black" pitchFamily="34" charset="0"/>
            </a:endParaRPr>
          </a:p>
        </p:txBody>
      </p:sp>
    </p:spTree>
    <p:extLst>
      <p:ext uri="{BB962C8B-B14F-4D97-AF65-F5344CB8AC3E}">
        <p14:creationId xmlns:p14="http://schemas.microsoft.com/office/powerpoint/2010/main" val="30161481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a:xfrm>
            <a:off x="7924800" y="6397752"/>
            <a:ext cx="1066800" cy="384048"/>
          </a:xfrm>
        </p:spPr>
        <p:txBody>
          <a:bodyPr/>
          <a:lstStyle/>
          <a:p>
            <a:r>
              <a:rPr lang="en-US" sz="800" b="1" smtClean="0">
                <a:solidFill>
                  <a:schemeClr val="tx1"/>
                </a:solidFill>
              </a:rPr>
              <a:t>Warder-/2015</a:t>
            </a:r>
            <a:endParaRPr lang="en-US" sz="800" b="1" dirty="0">
              <a:solidFill>
                <a:schemeClr val="tx1"/>
              </a:solidFill>
            </a:endParaRPr>
          </a:p>
        </p:txBody>
      </p:sp>
      <p:sp>
        <p:nvSpPr>
          <p:cNvPr id="3" name="Title 2"/>
          <p:cNvSpPr>
            <a:spLocks noGrp="1"/>
          </p:cNvSpPr>
          <p:nvPr>
            <p:ph type="title" idx="4294967295"/>
          </p:nvPr>
        </p:nvSpPr>
        <p:spPr>
          <a:xfrm>
            <a:off x="377825" y="152400"/>
            <a:ext cx="8156575" cy="701675"/>
          </a:xfrm>
        </p:spPr>
        <p:txBody>
          <a:bodyPr>
            <a:normAutofit/>
          </a:bodyPr>
          <a:lstStyle/>
          <a:p>
            <a:r>
              <a:rPr lang="en-US" sz="4000" b="1" dirty="0" smtClean="0">
                <a:solidFill>
                  <a:schemeClr val="tx1"/>
                </a:solidFill>
              </a:rPr>
              <a:t>BIBLIOGRAPHY</a:t>
            </a:r>
            <a:endParaRPr lang="en-US" sz="4000" b="1" dirty="0">
              <a:solidFill>
                <a:schemeClr val="tx1"/>
              </a:solidFill>
            </a:endParaRPr>
          </a:p>
        </p:txBody>
      </p:sp>
      <p:sp>
        <p:nvSpPr>
          <p:cNvPr id="2" name="Text Placeholder 1"/>
          <p:cNvSpPr>
            <a:spLocks noGrp="1"/>
          </p:cNvSpPr>
          <p:nvPr>
            <p:ph type="body" idx="4294967295"/>
          </p:nvPr>
        </p:nvSpPr>
        <p:spPr>
          <a:xfrm>
            <a:off x="228600" y="914400"/>
            <a:ext cx="8208962" cy="5334000"/>
          </a:xfrm>
        </p:spPr>
        <p:txBody>
          <a:bodyPr>
            <a:noAutofit/>
          </a:bodyPr>
          <a:lstStyle/>
          <a:p>
            <a:r>
              <a:rPr lang="en-US" sz="1200" b="1" dirty="0" smtClean="0">
                <a:solidFill>
                  <a:schemeClr val="tx1"/>
                </a:solidFill>
                <a:latin typeface="Arial Black" pitchFamily="34" charset="0"/>
              </a:rPr>
              <a:t>*</a:t>
            </a:r>
            <a:r>
              <a:rPr lang="en-US" sz="1200" b="1" dirty="0" err="1" smtClean="0">
                <a:solidFill>
                  <a:schemeClr val="tx1"/>
                </a:solidFill>
                <a:latin typeface="Arial Black" pitchFamily="34" charset="0"/>
              </a:rPr>
              <a:t>Ballagh</a:t>
            </a:r>
            <a:r>
              <a:rPr lang="en-US" sz="1200" b="1" dirty="0" smtClean="0">
                <a:solidFill>
                  <a:schemeClr val="tx1"/>
                </a:solidFill>
                <a:latin typeface="Arial Black" pitchFamily="34" charset="0"/>
              </a:rPr>
              <a:t>, James Curtis. "White Servitude in the Colony of Virginia: A Study of the System of Indentured Labor in the American Colonies." </a:t>
            </a:r>
            <a:r>
              <a:rPr lang="en-US" sz="1200" b="1" i="1" dirty="0" smtClean="0">
                <a:solidFill>
                  <a:schemeClr val="tx1"/>
                </a:solidFill>
                <a:latin typeface="Arial Black" pitchFamily="34" charset="0"/>
              </a:rPr>
              <a:t>John Hopkins University Studies</a:t>
            </a:r>
            <a:r>
              <a:rPr lang="en-US" sz="1200" b="1" dirty="0" smtClean="0">
                <a:solidFill>
                  <a:schemeClr val="tx1"/>
                </a:solidFill>
                <a:latin typeface="Arial Black" pitchFamily="34" charset="0"/>
              </a:rPr>
              <a:t> Thirteenth Series: VI-VII, no. June-July (1895): 9-99. </a:t>
            </a:r>
          </a:p>
          <a:p>
            <a:r>
              <a:rPr lang="en-US" sz="1200" b="1" dirty="0" smtClean="0">
                <a:solidFill>
                  <a:schemeClr val="tx1"/>
                </a:solidFill>
                <a:latin typeface="Arial Black" pitchFamily="34" charset="0"/>
              </a:rPr>
              <a:t>*</a:t>
            </a:r>
            <a:r>
              <a:rPr lang="en-US" sz="1200" dirty="0" smtClean="0">
                <a:solidFill>
                  <a:schemeClr val="tx1"/>
                </a:solidFill>
                <a:latin typeface="Arial Black" pitchFamily="34" charset="0"/>
              </a:rPr>
              <a:t>Billings, Warren. "The Law of Servants and Slaves in Seventeenth-Century Virginia." </a:t>
            </a:r>
            <a:r>
              <a:rPr lang="en-US" sz="1200" i="1" dirty="0" smtClean="0">
                <a:solidFill>
                  <a:schemeClr val="tx1"/>
                </a:solidFill>
                <a:latin typeface="Arial Black" pitchFamily="34" charset="0"/>
              </a:rPr>
              <a:t>The Virginia Magazine of History and Biography</a:t>
            </a:r>
            <a:r>
              <a:rPr lang="en-US" sz="1200" dirty="0" smtClean="0">
                <a:solidFill>
                  <a:schemeClr val="tx1"/>
                </a:solidFill>
                <a:latin typeface="Arial Black" pitchFamily="34" charset="0"/>
              </a:rPr>
              <a:t> 99, no. 1 (January 1991): 45-62. </a:t>
            </a:r>
          </a:p>
          <a:p>
            <a:r>
              <a:rPr lang="en-US" sz="1200" dirty="0" smtClean="0">
                <a:latin typeface="Arial Black" pitchFamily="34" charset="0"/>
              </a:rPr>
              <a:t>*Breen, T. H., James H. Lewis, and Keith Schlesinger.  “Motive for Murder: A Servant’s Life in Virginia, 1678,” </a:t>
            </a:r>
            <a:r>
              <a:rPr lang="en-US" sz="1200" i="1" dirty="0" smtClean="0">
                <a:latin typeface="Arial Black" pitchFamily="34" charset="0"/>
              </a:rPr>
              <a:t>William &amp; Mary Quarterly</a:t>
            </a:r>
            <a:r>
              <a:rPr lang="en-US" sz="1200" dirty="0" smtClean="0">
                <a:latin typeface="Arial Black" pitchFamily="34" charset="0"/>
              </a:rPr>
              <a:t>, vol. 40, no. 1, January 1983.</a:t>
            </a:r>
          </a:p>
          <a:p>
            <a:r>
              <a:rPr lang="en-US" sz="1200" dirty="0" smtClean="0">
                <a:solidFill>
                  <a:schemeClr val="tx1"/>
                </a:solidFill>
                <a:latin typeface="Arial Black" pitchFamily="34" charset="0"/>
              </a:rPr>
              <a:t>*</a:t>
            </a:r>
            <a:r>
              <a:rPr lang="en-US" sz="1200" dirty="0" err="1" smtClean="0">
                <a:solidFill>
                  <a:schemeClr val="tx1"/>
                </a:solidFill>
                <a:latin typeface="Arial Black" pitchFamily="34" charset="0"/>
              </a:rPr>
              <a:t>Coldham</a:t>
            </a:r>
            <a:r>
              <a:rPr lang="en-US" sz="1200" dirty="0" smtClean="0">
                <a:solidFill>
                  <a:schemeClr val="tx1"/>
                </a:solidFill>
                <a:latin typeface="Arial Black" pitchFamily="34" charset="0"/>
              </a:rPr>
              <a:t>, Peter Wilson. “The “Spiriting” of London Children to Virginia: 1648-1685,” </a:t>
            </a:r>
            <a:r>
              <a:rPr lang="en-US" sz="1200" i="1" dirty="0" smtClean="0">
                <a:solidFill>
                  <a:schemeClr val="tx1"/>
                </a:solidFill>
                <a:latin typeface="Arial Black" pitchFamily="34" charset="0"/>
              </a:rPr>
              <a:t>The Virginia Magazine of History and Biography</a:t>
            </a:r>
            <a:r>
              <a:rPr lang="en-US" sz="1200" dirty="0" smtClean="0">
                <a:solidFill>
                  <a:schemeClr val="tx1"/>
                </a:solidFill>
                <a:latin typeface="Arial Black" pitchFamily="34" charset="0"/>
              </a:rPr>
              <a:t>, vol. 83, 1975.</a:t>
            </a:r>
          </a:p>
          <a:p>
            <a:r>
              <a:rPr lang="en-US" sz="1200" b="1" dirty="0" smtClean="0">
                <a:solidFill>
                  <a:schemeClr val="tx1"/>
                </a:solidFill>
                <a:latin typeface="Arial Black" pitchFamily="34" charset="0"/>
              </a:rPr>
              <a:t>*</a:t>
            </a:r>
            <a:r>
              <a:rPr lang="en-US" sz="1200" dirty="0" smtClean="0">
                <a:solidFill>
                  <a:schemeClr val="tx1"/>
                </a:solidFill>
                <a:latin typeface="Arial Black" pitchFamily="34" charset="0"/>
              </a:rPr>
              <a:t>Morgan, Edmund S. </a:t>
            </a:r>
            <a:r>
              <a:rPr lang="en-US" sz="1200" i="1" dirty="0" smtClean="0">
                <a:solidFill>
                  <a:schemeClr val="tx1"/>
                </a:solidFill>
                <a:latin typeface="Arial Black" pitchFamily="34" charset="0"/>
              </a:rPr>
              <a:t>American Slavery, American Freedom: The Ordeal of Colonial Virginia.</a:t>
            </a:r>
            <a:r>
              <a:rPr lang="en-US" sz="1200" dirty="0" smtClean="0">
                <a:solidFill>
                  <a:schemeClr val="tx1"/>
                </a:solidFill>
                <a:latin typeface="Arial Black" pitchFamily="34" charset="0"/>
              </a:rPr>
              <a:t> New York: W.W. Norton &amp; Company, Inc., 2005. </a:t>
            </a:r>
          </a:p>
          <a:p>
            <a:r>
              <a:rPr lang="en-US" sz="1200" b="1" dirty="0" smtClean="0">
                <a:latin typeface="Arial Black" pitchFamily="34" charset="0"/>
              </a:rPr>
              <a:t>*Parent, Jr., Anthony S. </a:t>
            </a:r>
            <a:r>
              <a:rPr lang="en-US" sz="1200" b="1" i="1" dirty="0" smtClean="0">
                <a:latin typeface="Arial Black" pitchFamily="34" charset="0"/>
              </a:rPr>
              <a:t>Fouls Means: The Formation of a Slave Society in Virginia, 1660-1740. </a:t>
            </a:r>
            <a:r>
              <a:rPr lang="en-US" sz="1200" b="1" dirty="0" smtClean="0">
                <a:latin typeface="Arial Black" pitchFamily="34" charset="0"/>
              </a:rPr>
              <a:t> Chapel Hill: University of North Carolina Press, 2003.</a:t>
            </a:r>
            <a:endParaRPr lang="en-US" sz="1200" b="1" i="1" dirty="0" smtClean="0">
              <a:solidFill>
                <a:schemeClr val="tx1"/>
              </a:solidFill>
              <a:latin typeface="Arial Black" pitchFamily="34" charset="0"/>
            </a:endParaRPr>
          </a:p>
          <a:p>
            <a:r>
              <a:rPr lang="en-US" sz="1200" b="1" dirty="0" smtClean="0">
                <a:solidFill>
                  <a:schemeClr val="tx1"/>
                </a:solidFill>
                <a:latin typeface="Arial Black" pitchFamily="34" charset="0"/>
              </a:rPr>
              <a:t>*</a:t>
            </a:r>
            <a:r>
              <a:rPr lang="en-US" sz="1200" b="1" dirty="0" err="1" smtClean="0">
                <a:solidFill>
                  <a:schemeClr val="tx1"/>
                </a:solidFill>
                <a:latin typeface="Arial Black" pitchFamily="34" charset="0"/>
              </a:rPr>
              <a:t>Rutman</a:t>
            </a:r>
            <a:r>
              <a:rPr lang="en-US" sz="1200" b="1" dirty="0" smtClean="0">
                <a:solidFill>
                  <a:schemeClr val="tx1"/>
                </a:solidFill>
                <a:latin typeface="Arial Black" pitchFamily="34" charset="0"/>
              </a:rPr>
              <a:t>, </a:t>
            </a:r>
            <a:r>
              <a:rPr lang="en-US" sz="1200" b="1" dirty="0" err="1" smtClean="0">
                <a:solidFill>
                  <a:schemeClr val="tx1"/>
                </a:solidFill>
                <a:latin typeface="Arial Black" pitchFamily="34" charset="0"/>
              </a:rPr>
              <a:t>Darrett</a:t>
            </a:r>
            <a:r>
              <a:rPr lang="en-US" sz="1200" b="1" dirty="0" smtClean="0">
                <a:solidFill>
                  <a:schemeClr val="tx1"/>
                </a:solidFill>
                <a:latin typeface="Arial Black" pitchFamily="34" charset="0"/>
              </a:rPr>
              <a:t> B. and Anita H. </a:t>
            </a:r>
            <a:r>
              <a:rPr lang="en-US" sz="1200" b="1" dirty="0" err="1" smtClean="0">
                <a:solidFill>
                  <a:schemeClr val="tx1"/>
                </a:solidFill>
                <a:latin typeface="Arial Black" pitchFamily="34" charset="0"/>
              </a:rPr>
              <a:t>Rutman</a:t>
            </a:r>
            <a:r>
              <a:rPr lang="en-US" sz="1200" b="1" dirty="0" smtClean="0">
                <a:solidFill>
                  <a:schemeClr val="tx1"/>
                </a:solidFill>
                <a:latin typeface="Arial Black" pitchFamily="34" charset="0"/>
              </a:rPr>
              <a:t>. </a:t>
            </a:r>
            <a:r>
              <a:rPr lang="en-US" sz="1200" b="1" i="1" dirty="0" smtClean="0">
                <a:solidFill>
                  <a:schemeClr val="tx1"/>
                </a:solidFill>
                <a:latin typeface="Arial Black" pitchFamily="34" charset="0"/>
              </a:rPr>
              <a:t>A Place in Time: Middlesex County, Virginia, 1650-1750.</a:t>
            </a:r>
            <a:r>
              <a:rPr lang="en-US" sz="1200" b="1" dirty="0" smtClean="0">
                <a:solidFill>
                  <a:schemeClr val="tx1"/>
                </a:solidFill>
                <a:latin typeface="Arial Black" pitchFamily="34" charset="0"/>
              </a:rPr>
              <a:t> First ed. New York: W.W. Norton and Company, Inc., 1986. </a:t>
            </a:r>
          </a:p>
          <a:p>
            <a:r>
              <a:rPr lang="en-US" sz="1200" b="1" dirty="0" smtClean="0">
                <a:solidFill>
                  <a:schemeClr val="tx1"/>
                </a:solidFill>
                <a:latin typeface="Arial Black" pitchFamily="34" charset="0"/>
              </a:rPr>
              <a:t>*Smith, Abbot Emerson. </a:t>
            </a:r>
            <a:r>
              <a:rPr lang="en-US" sz="1200" b="1" i="1" dirty="0" smtClean="0">
                <a:solidFill>
                  <a:schemeClr val="tx1"/>
                </a:solidFill>
                <a:latin typeface="Arial Black" pitchFamily="34" charset="0"/>
              </a:rPr>
              <a:t>Colonists in Bondage: White Servitude and Convict Labor in America, 1607-1776.</a:t>
            </a:r>
            <a:r>
              <a:rPr lang="en-US" sz="1200" b="1" dirty="0" smtClean="0">
                <a:solidFill>
                  <a:schemeClr val="tx1"/>
                </a:solidFill>
                <a:latin typeface="Arial Black" pitchFamily="34" charset="0"/>
              </a:rPr>
              <a:t> Paperback First ed. New York: W. W. Norton &amp; Company, Inc., 1971. </a:t>
            </a:r>
          </a:p>
          <a:p>
            <a:r>
              <a:rPr lang="en-US" sz="1200" b="1" dirty="0" smtClean="0">
                <a:solidFill>
                  <a:schemeClr val="tx1"/>
                </a:solidFill>
                <a:latin typeface="Arial Black" pitchFamily="34" charset="0"/>
              </a:rPr>
              <a:t>*</a:t>
            </a:r>
            <a:r>
              <a:rPr lang="en-US" sz="1200" b="1" dirty="0" err="1" smtClean="0">
                <a:solidFill>
                  <a:schemeClr val="tx1"/>
                </a:solidFill>
                <a:latin typeface="Arial Black" pitchFamily="34" charset="0"/>
              </a:rPr>
              <a:t>Tomlins</a:t>
            </a:r>
            <a:r>
              <a:rPr lang="en-US" sz="1200" b="1" dirty="0" smtClean="0">
                <a:solidFill>
                  <a:schemeClr val="tx1"/>
                </a:solidFill>
                <a:latin typeface="Arial Black" pitchFamily="34" charset="0"/>
              </a:rPr>
              <a:t>, Christopher. </a:t>
            </a:r>
            <a:r>
              <a:rPr lang="en-US" sz="1200" b="1" i="1" dirty="0" smtClean="0">
                <a:solidFill>
                  <a:schemeClr val="tx1"/>
                </a:solidFill>
                <a:latin typeface="Arial Black" pitchFamily="34" charset="0"/>
              </a:rPr>
              <a:t>Freedom Bound: Law, Labor, and Civic Identity in Colonizing English America, 1580-1865.</a:t>
            </a:r>
            <a:r>
              <a:rPr lang="en-US" sz="1200" b="1" dirty="0" smtClean="0">
                <a:solidFill>
                  <a:schemeClr val="tx1"/>
                </a:solidFill>
                <a:latin typeface="Arial Black" pitchFamily="34" charset="0"/>
              </a:rPr>
              <a:t> First ed. Cambridge: Cambridge University Press, 2010.</a:t>
            </a:r>
          </a:p>
          <a:p>
            <a:r>
              <a:rPr lang="en-US" sz="1200" b="1" dirty="0" smtClean="0">
                <a:latin typeface="Arial Black" pitchFamily="34" charset="0"/>
              </a:rPr>
              <a:t>*</a:t>
            </a:r>
            <a:r>
              <a:rPr lang="en-US" sz="1200" b="1" dirty="0" err="1" smtClean="0">
                <a:latin typeface="Arial Black" pitchFamily="34" charset="0"/>
              </a:rPr>
              <a:t>Tomlins</a:t>
            </a:r>
            <a:r>
              <a:rPr lang="en-US" sz="1200" b="1" dirty="0" smtClean="0">
                <a:latin typeface="Arial Black" pitchFamily="34" charset="0"/>
              </a:rPr>
              <a:t>, “Reconsidering Indentured Servitude: European Migration and the Early American Labor Force, 1600-1775,” </a:t>
            </a:r>
            <a:r>
              <a:rPr lang="en-US" sz="1200" b="1" i="1" dirty="0" smtClean="0">
                <a:latin typeface="Arial Black" pitchFamily="34" charset="0"/>
              </a:rPr>
              <a:t>Labor History</a:t>
            </a:r>
            <a:r>
              <a:rPr lang="en-US" sz="1200" b="1" dirty="0" smtClean="0">
                <a:latin typeface="Arial Black" pitchFamily="34" charset="0"/>
              </a:rPr>
              <a:t>, vol. 42, no. 1, 2001.</a:t>
            </a:r>
            <a:endParaRPr lang="en-US" sz="1200" b="1" dirty="0" smtClean="0">
              <a:solidFill>
                <a:schemeClr val="tx1"/>
              </a:solidFill>
              <a:latin typeface="Arial Black" pitchFamily="34" charset="0"/>
            </a:endParaRPr>
          </a:p>
          <a:p>
            <a:r>
              <a:rPr lang="en-US" sz="1200" b="1" dirty="0" smtClean="0">
                <a:solidFill>
                  <a:schemeClr val="tx1"/>
                </a:solidFill>
                <a:latin typeface="Arial Black" pitchFamily="34" charset="0"/>
              </a:rPr>
              <a:t>*Walsh, Lorena S. </a:t>
            </a:r>
            <a:r>
              <a:rPr lang="en-US" sz="1200" b="1" i="1" dirty="0" smtClean="0">
                <a:solidFill>
                  <a:schemeClr val="tx1"/>
                </a:solidFill>
                <a:latin typeface="Arial Black" pitchFamily="34" charset="0"/>
              </a:rPr>
              <a:t>Motives of Honor, Pleasure, &amp; Profit: Plantation Management in the Colonial Chesapeake, 1607-1763.</a:t>
            </a:r>
            <a:r>
              <a:rPr lang="en-US" sz="1200" b="1" dirty="0" smtClean="0">
                <a:solidFill>
                  <a:schemeClr val="tx1"/>
                </a:solidFill>
                <a:latin typeface="Arial Black" pitchFamily="34" charset="0"/>
              </a:rPr>
              <a:t> First ed. Chapel Hill: University of North Carolina Press, 2010.  </a:t>
            </a:r>
            <a:endParaRPr lang="en-US" sz="1200" b="1" dirty="0">
              <a:solidFill>
                <a:schemeClr val="tx1"/>
              </a:solidFill>
              <a:latin typeface="Arial Black"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Footer Placeholder 46"/>
          <p:cNvSpPr>
            <a:spLocks noGrp="1"/>
          </p:cNvSpPr>
          <p:nvPr>
            <p:ph type="ftr" sz="quarter" idx="11"/>
          </p:nvPr>
        </p:nvSpPr>
        <p:spPr>
          <a:xfrm>
            <a:off x="7924800" y="6477000"/>
            <a:ext cx="1066800" cy="273333"/>
          </a:xfrm>
        </p:spPr>
        <p:txBody>
          <a:bodyPr/>
          <a:lstStyle/>
          <a:p>
            <a:r>
              <a:rPr lang="en-US" sz="800" b="1" dirty="0" smtClean="0">
                <a:solidFill>
                  <a:schemeClr val="tx1"/>
                </a:solidFill>
              </a:rPr>
              <a:t>Warder-/2015</a:t>
            </a:r>
            <a:endParaRPr lang="en-US" sz="800" b="1" dirty="0">
              <a:solidFill>
                <a:schemeClr val="tx1"/>
              </a:solidFill>
            </a:endParaRPr>
          </a:p>
        </p:txBody>
      </p:sp>
      <p:sp>
        <p:nvSpPr>
          <p:cNvPr id="3" name="Title 2"/>
          <p:cNvSpPr>
            <a:spLocks noGrp="1"/>
          </p:cNvSpPr>
          <p:nvPr>
            <p:ph type="title" idx="4294967295"/>
          </p:nvPr>
        </p:nvSpPr>
        <p:spPr>
          <a:xfrm>
            <a:off x="377825" y="228600"/>
            <a:ext cx="8156575" cy="533400"/>
          </a:xfrm>
        </p:spPr>
        <p:txBody>
          <a:bodyPr>
            <a:normAutofit fontScale="90000"/>
          </a:bodyPr>
          <a:lstStyle/>
          <a:p>
            <a:r>
              <a:rPr lang="en-US" sz="3700" b="1" dirty="0" smtClean="0">
                <a:solidFill>
                  <a:schemeClr val="tx1"/>
                </a:solidFill>
              </a:rPr>
              <a:t>SURVIVAL!</a:t>
            </a:r>
            <a:endParaRPr lang="en-US" sz="3700" b="1" dirty="0">
              <a:solidFill>
                <a:schemeClr val="tx1"/>
              </a:solidFill>
            </a:endParaRPr>
          </a:p>
        </p:txBody>
      </p:sp>
      <p:sp>
        <p:nvSpPr>
          <p:cNvPr id="2" name="Text Placeholder 1"/>
          <p:cNvSpPr>
            <a:spLocks noGrp="1"/>
          </p:cNvSpPr>
          <p:nvPr>
            <p:ph type="body" idx="4294967295"/>
          </p:nvPr>
        </p:nvSpPr>
        <p:spPr>
          <a:xfrm>
            <a:off x="76200" y="762000"/>
            <a:ext cx="8763000" cy="1066800"/>
          </a:xfrm>
        </p:spPr>
        <p:txBody>
          <a:bodyPr>
            <a:noAutofit/>
          </a:bodyPr>
          <a:lstStyle/>
          <a:p>
            <a:r>
              <a:rPr lang="en-US" sz="1600" b="1" dirty="0" smtClean="0">
                <a:solidFill>
                  <a:schemeClr val="tx1"/>
                </a:solidFill>
              </a:rPr>
              <a:t>Survival is also about perspective: the Powhatan Indians trying to survive the loss of their homelands; the English in a strange new world full of </a:t>
            </a:r>
            <a:r>
              <a:rPr lang="en-US" sz="1600" b="1" dirty="0" smtClean="0"/>
              <a:t>potential as well as</a:t>
            </a:r>
            <a:r>
              <a:rPr lang="en-US" sz="1600" b="1" dirty="0" smtClean="0">
                <a:solidFill>
                  <a:schemeClr val="tx1"/>
                </a:solidFill>
              </a:rPr>
              <a:t> </a:t>
            </a:r>
            <a:r>
              <a:rPr lang="en-US" sz="1600" b="1" dirty="0" smtClean="0"/>
              <a:t>danger; and Africans  suffering a forced migration and enslavement. </a:t>
            </a:r>
            <a:r>
              <a:rPr lang="en-US" sz="1600" b="1" dirty="0" smtClean="0">
                <a:solidFill>
                  <a:schemeClr val="tx1"/>
                </a:solidFill>
              </a:rPr>
              <a:t>If you had been a settler going to Virginia in 1607, which five items would you have taken with you to survive?</a:t>
            </a:r>
            <a:endParaRPr lang="en-US" sz="1600" b="1" dirty="0">
              <a:solidFill>
                <a:schemeClr val="tx1"/>
              </a:solidFill>
            </a:endParaRPr>
          </a:p>
        </p:txBody>
      </p:sp>
      <p:pic>
        <p:nvPicPr>
          <p:cNvPr id="22" name="Picture 21" descr="ax.bmp"/>
          <p:cNvPicPr>
            <a:picLocks noChangeAspect="1"/>
          </p:cNvPicPr>
          <p:nvPr/>
        </p:nvPicPr>
        <p:blipFill>
          <a:blip r:embed="rId3" cstate="print"/>
          <a:stretch>
            <a:fillRect/>
          </a:stretch>
        </p:blipFill>
        <p:spPr>
          <a:xfrm>
            <a:off x="2508739" y="2057400"/>
            <a:ext cx="1758462" cy="1143000"/>
          </a:xfrm>
          <a:prstGeom prst="rect">
            <a:avLst/>
          </a:prstGeom>
        </p:spPr>
      </p:pic>
      <p:pic>
        <p:nvPicPr>
          <p:cNvPr id="23" name="Picture 22" descr="bartman jar.bmp"/>
          <p:cNvPicPr>
            <a:picLocks noChangeAspect="1"/>
          </p:cNvPicPr>
          <p:nvPr/>
        </p:nvPicPr>
        <p:blipFill>
          <a:blip r:embed="rId4" cstate="print"/>
          <a:stretch>
            <a:fillRect/>
          </a:stretch>
        </p:blipFill>
        <p:spPr>
          <a:xfrm>
            <a:off x="4547973" y="2057400"/>
            <a:ext cx="1591104" cy="1209675"/>
          </a:xfrm>
          <a:prstGeom prst="rect">
            <a:avLst/>
          </a:prstGeom>
        </p:spPr>
      </p:pic>
      <p:pic>
        <p:nvPicPr>
          <p:cNvPr id="24" name="Picture 23" descr="bleeding bowl.bmp"/>
          <p:cNvPicPr>
            <a:picLocks noChangeAspect="1"/>
          </p:cNvPicPr>
          <p:nvPr/>
        </p:nvPicPr>
        <p:blipFill>
          <a:blip r:embed="rId5" cstate="print"/>
          <a:stretch>
            <a:fillRect/>
          </a:stretch>
        </p:blipFill>
        <p:spPr>
          <a:xfrm>
            <a:off x="6553200" y="2057400"/>
            <a:ext cx="1676400" cy="1121092"/>
          </a:xfrm>
          <a:prstGeom prst="rect">
            <a:avLst/>
          </a:prstGeom>
        </p:spPr>
      </p:pic>
      <p:pic>
        <p:nvPicPr>
          <p:cNvPr id="25" name="Picture 24" descr="candlestick.bmp"/>
          <p:cNvPicPr>
            <a:picLocks noChangeAspect="1"/>
          </p:cNvPicPr>
          <p:nvPr/>
        </p:nvPicPr>
        <p:blipFill>
          <a:blip r:embed="rId6" cstate="print"/>
          <a:stretch>
            <a:fillRect/>
          </a:stretch>
        </p:blipFill>
        <p:spPr>
          <a:xfrm>
            <a:off x="609600" y="3566161"/>
            <a:ext cx="1676401" cy="1158239"/>
          </a:xfrm>
          <a:prstGeom prst="rect">
            <a:avLst/>
          </a:prstGeom>
        </p:spPr>
      </p:pic>
      <p:pic>
        <p:nvPicPr>
          <p:cNvPr id="28" name="Picture 27" descr="case bottle.bmp"/>
          <p:cNvPicPr>
            <a:picLocks noChangeAspect="1"/>
          </p:cNvPicPr>
          <p:nvPr/>
        </p:nvPicPr>
        <p:blipFill>
          <a:blip r:embed="rId7" cstate="print"/>
          <a:stretch>
            <a:fillRect/>
          </a:stretch>
        </p:blipFill>
        <p:spPr>
          <a:xfrm>
            <a:off x="2743200" y="3581400"/>
            <a:ext cx="1600200" cy="1222514"/>
          </a:xfrm>
          <a:prstGeom prst="rect">
            <a:avLst/>
          </a:prstGeom>
        </p:spPr>
      </p:pic>
      <p:pic>
        <p:nvPicPr>
          <p:cNvPr id="29" name="Picture 28" descr="compass.bmp"/>
          <p:cNvPicPr>
            <a:picLocks noChangeAspect="1"/>
          </p:cNvPicPr>
          <p:nvPr/>
        </p:nvPicPr>
        <p:blipFill>
          <a:blip r:embed="rId8" cstate="print"/>
          <a:stretch>
            <a:fillRect/>
          </a:stretch>
        </p:blipFill>
        <p:spPr>
          <a:xfrm>
            <a:off x="4724400" y="3581400"/>
            <a:ext cx="1548246" cy="1143001"/>
          </a:xfrm>
          <a:prstGeom prst="rect">
            <a:avLst/>
          </a:prstGeom>
        </p:spPr>
      </p:pic>
      <p:pic>
        <p:nvPicPr>
          <p:cNvPr id="30" name="Picture 29" descr="DCP01648.JPG"/>
          <p:cNvPicPr>
            <a:picLocks noChangeAspect="1"/>
          </p:cNvPicPr>
          <p:nvPr/>
        </p:nvPicPr>
        <p:blipFill>
          <a:blip r:embed="rId9" cstate="print"/>
          <a:stretch>
            <a:fillRect/>
          </a:stretch>
        </p:blipFill>
        <p:spPr>
          <a:xfrm>
            <a:off x="6731000" y="3657600"/>
            <a:ext cx="1498600" cy="112395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1" name="Picture 30" descr="flint &amp; steel.bmp"/>
          <p:cNvPicPr>
            <a:picLocks noChangeAspect="1"/>
          </p:cNvPicPr>
          <p:nvPr/>
        </p:nvPicPr>
        <p:blipFill>
          <a:blip r:embed="rId10" cstate="print"/>
          <a:stretch>
            <a:fillRect/>
          </a:stretch>
        </p:blipFill>
        <p:spPr>
          <a:xfrm>
            <a:off x="838200" y="5105400"/>
            <a:ext cx="1556614" cy="1169877"/>
          </a:xfrm>
          <a:prstGeom prst="rect">
            <a:avLst/>
          </a:prstGeom>
        </p:spPr>
      </p:pic>
      <p:pic>
        <p:nvPicPr>
          <p:cNvPr id="32" name="Picture 31" descr="food.bmp"/>
          <p:cNvPicPr>
            <a:picLocks noChangeAspect="1"/>
          </p:cNvPicPr>
          <p:nvPr/>
        </p:nvPicPr>
        <p:blipFill>
          <a:blip r:embed="rId11" cstate="print"/>
          <a:stretch>
            <a:fillRect/>
          </a:stretch>
        </p:blipFill>
        <p:spPr>
          <a:xfrm>
            <a:off x="2895600" y="5105400"/>
            <a:ext cx="1630125" cy="1285875"/>
          </a:xfrm>
          <a:prstGeom prst="rect">
            <a:avLst/>
          </a:prstGeom>
        </p:spPr>
      </p:pic>
      <p:pic>
        <p:nvPicPr>
          <p:cNvPr id="33" name="Picture 32" descr="matchlock.bmp"/>
          <p:cNvPicPr>
            <a:picLocks noChangeAspect="1"/>
          </p:cNvPicPr>
          <p:nvPr/>
        </p:nvPicPr>
        <p:blipFill>
          <a:blip r:embed="rId12" cstate="print"/>
          <a:stretch>
            <a:fillRect/>
          </a:stretch>
        </p:blipFill>
        <p:spPr>
          <a:xfrm>
            <a:off x="4953000" y="5105400"/>
            <a:ext cx="1502879" cy="112410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4" name="Picture 33" descr="rope.bmp"/>
          <p:cNvPicPr>
            <a:picLocks noChangeAspect="1"/>
          </p:cNvPicPr>
          <p:nvPr/>
        </p:nvPicPr>
        <p:blipFill>
          <a:blip r:embed="rId13" cstate="print"/>
          <a:stretch>
            <a:fillRect/>
          </a:stretch>
        </p:blipFill>
        <p:spPr>
          <a:xfrm>
            <a:off x="6857999" y="5181600"/>
            <a:ext cx="1595967" cy="1104900"/>
          </a:xfrm>
          <a:prstGeom prst="rect">
            <a:avLst/>
          </a:prstGeom>
        </p:spPr>
      </p:pic>
      <p:sp>
        <p:nvSpPr>
          <p:cNvPr id="35" name="TextBox 34"/>
          <p:cNvSpPr txBox="1"/>
          <p:nvPr/>
        </p:nvSpPr>
        <p:spPr>
          <a:xfrm>
            <a:off x="838200" y="3152001"/>
            <a:ext cx="1143000" cy="276999"/>
          </a:xfrm>
          <a:prstGeom prst="rect">
            <a:avLst/>
          </a:prstGeom>
          <a:noFill/>
        </p:spPr>
        <p:txBody>
          <a:bodyPr wrap="square" rtlCol="0">
            <a:spAutoFit/>
          </a:bodyPr>
          <a:lstStyle/>
          <a:p>
            <a:pPr algn="ctr"/>
            <a:r>
              <a:rPr lang="en-US" sz="1200" b="1" dirty="0" smtClean="0"/>
              <a:t>SWORD</a:t>
            </a:r>
            <a:endParaRPr lang="en-US" sz="1200" b="1" dirty="0"/>
          </a:p>
        </p:txBody>
      </p:sp>
      <p:sp>
        <p:nvSpPr>
          <p:cNvPr id="36" name="TextBox 35"/>
          <p:cNvSpPr txBox="1"/>
          <p:nvPr/>
        </p:nvSpPr>
        <p:spPr>
          <a:xfrm>
            <a:off x="3124200" y="3152001"/>
            <a:ext cx="609600" cy="276999"/>
          </a:xfrm>
          <a:prstGeom prst="rect">
            <a:avLst/>
          </a:prstGeom>
          <a:noFill/>
        </p:spPr>
        <p:txBody>
          <a:bodyPr wrap="square" rtlCol="0">
            <a:spAutoFit/>
          </a:bodyPr>
          <a:lstStyle/>
          <a:p>
            <a:r>
              <a:rPr lang="en-US" sz="1200" b="1" dirty="0" smtClean="0"/>
              <a:t>AXE</a:t>
            </a:r>
            <a:endParaRPr lang="en-US" sz="1200" b="1" dirty="0"/>
          </a:p>
        </p:txBody>
      </p:sp>
      <p:sp>
        <p:nvSpPr>
          <p:cNvPr id="37" name="TextBox 36"/>
          <p:cNvSpPr txBox="1"/>
          <p:nvPr/>
        </p:nvSpPr>
        <p:spPr>
          <a:xfrm>
            <a:off x="4495800" y="3200400"/>
            <a:ext cx="1905000" cy="261610"/>
          </a:xfrm>
          <a:prstGeom prst="rect">
            <a:avLst/>
          </a:prstGeom>
          <a:noFill/>
        </p:spPr>
        <p:txBody>
          <a:bodyPr wrap="square" rtlCol="0">
            <a:spAutoFit/>
          </a:bodyPr>
          <a:lstStyle/>
          <a:p>
            <a:r>
              <a:rPr lang="en-US" sz="1100" b="1" dirty="0" smtClean="0"/>
              <a:t>CERAMIC BARTMAN JAR</a:t>
            </a:r>
            <a:endParaRPr lang="en-US" sz="1100" b="1" dirty="0"/>
          </a:p>
        </p:txBody>
      </p:sp>
      <p:sp>
        <p:nvSpPr>
          <p:cNvPr id="38" name="TextBox 37"/>
          <p:cNvSpPr txBox="1"/>
          <p:nvPr/>
        </p:nvSpPr>
        <p:spPr>
          <a:xfrm>
            <a:off x="6629400" y="3124200"/>
            <a:ext cx="1600200" cy="276999"/>
          </a:xfrm>
          <a:prstGeom prst="rect">
            <a:avLst/>
          </a:prstGeom>
          <a:noFill/>
        </p:spPr>
        <p:txBody>
          <a:bodyPr wrap="square" rtlCol="0">
            <a:spAutoFit/>
          </a:bodyPr>
          <a:lstStyle/>
          <a:p>
            <a:r>
              <a:rPr lang="en-US" sz="1200" b="1" dirty="0" smtClean="0"/>
              <a:t>BLEEDING BOWL</a:t>
            </a:r>
            <a:endParaRPr lang="en-US" sz="1200" b="1" dirty="0"/>
          </a:p>
        </p:txBody>
      </p:sp>
      <p:sp>
        <p:nvSpPr>
          <p:cNvPr id="39" name="TextBox 38"/>
          <p:cNvSpPr txBox="1"/>
          <p:nvPr/>
        </p:nvSpPr>
        <p:spPr>
          <a:xfrm>
            <a:off x="457200" y="4648200"/>
            <a:ext cx="1981200" cy="276999"/>
          </a:xfrm>
          <a:prstGeom prst="rect">
            <a:avLst/>
          </a:prstGeom>
          <a:noFill/>
        </p:spPr>
        <p:txBody>
          <a:bodyPr wrap="square" rtlCol="0">
            <a:spAutoFit/>
          </a:bodyPr>
          <a:lstStyle/>
          <a:p>
            <a:r>
              <a:rPr lang="en-US" sz="1200" b="1" dirty="0" smtClean="0"/>
              <a:t>CANDLESTICK HOLDER</a:t>
            </a:r>
            <a:endParaRPr lang="en-US" sz="1200" b="1" dirty="0"/>
          </a:p>
        </p:txBody>
      </p:sp>
      <p:sp>
        <p:nvSpPr>
          <p:cNvPr id="40" name="TextBox 39"/>
          <p:cNvSpPr txBox="1"/>
          <p:nvPr/>
        </p:nvSpPr>
        <p:spPr>
          <a:xfrm>
            <a:off x="2667000" y="4752201"/>
            <a:ext cx="1828800" cy="276999"/>
          </a:xfrm>
          <a:prstGeom prst="rect">
            <a:avLst/>
          </a:prstGeom>
          <a:noFill/>
        </p:spPr>
        <p:txBody>
          <a:bodyPr wrap="square" rtlCol="0">
            <a:spAutoFit/>
          </a:bodyPr>
          <a:lstStyle/>
          <a:p>
            <a:r>
              <a:rPr lang="en-US" sz="1200" b="1" dirty="0" smtClean="0"/>
              <a:t>GLASS CASE BOTTLES</a:t>
            </a:r>
            <a:endParaRPr lang="en-US" sz="1200" b="1" dirty="0"/>
          </a:p>
        </p:txBody>
      </p:sp>
      <p:sp>
        <p:nvSpPr>
          <p:cNvPr id="41" name="TextBox 40"/>
          <p:cNvSpPr txBox="1"/>
          <p:nvPr/>
        </p:nvSpPr>
        <p:spPr>
          <a:xfrm>
            <a:off x="5105400" y="4676001"/>
            <a:ext cx="914400" cy="276999"/>
          </a:xfrm>
          <a:prstGeom prst="rect">
            <a:avLst/>
          </a:prstGeom>
          <a:noFill/>
        </p:spPr>
        <p:txBody>
          <a:bodyPr wrap="square" rtlCol="0">
            <a:spAutoFit/>
          </a:bodyPr>
          <a:lstStyle/>
          <a:p>
            <a:r>
              <a:rPr lang="en-US" sz="1200" b="1" dirty="0" smtClean="0"/>
              <a:t>COMPASS</a:t>
            </a:r>
            <a:endParaRPr lang="en-US" sz="1200" b="1" dirty="0"/>
          </a:p>
        </p:txBody>
      </p:sp>
      <p:sp>
        <p:nvSpPr>
          <p:cNvPr id="42" name="TextBox 41"/>
          <p:cNvSpPr txBox="1"/>
          <p:nvPr/>
        </p:nvSpPr>
        <p:spPr>
          <a:xfrm>
            <a:off x="6553200" y="4800600"/>
            <a:ext cx="2133600" cy="261610"/>
          </a:xfrm>
          <a:prstGeom prst="rect">
            <a:avLst/>
          </a:prstGeom>
          <a:noFill/>
        </p:spPr>
        <p:txBody>
          <a:bodyPr wrap="square" rtlCol="0">
            <a:spAutoFit/>
          </a:bodyPr>
          <a:lstStyle/>
          <a:p>
            <a:r>
              <a:rPr lang="en-US" sz="1100" b="1" dirty="0" smtClean="0"/>
              <a:t>COPPER AND GLASSBEADS</a:t>
            </a:r>
            <a:endParaRPr lang="en-US" sz="1100" b="1" dirty="0"/>
          </a:p>
        </p:txBody>
      </p:sp>
      <p:sp>
        <p:nvSpPr>
          <p:cNvPr id="43" name="TextBox 42"/>
          <p:cNvSpPr txBox="1"/>
          <p:nvPr/>
        </p:nvSpPr>
        <p:spPr>
          <a:xfrm>
            <a:off x="838200" y="6248400"/>
            <a:ext cx="1524000" cy="276999"/>
          </a:xfrm>
          <a:prstGeom prst="rect">
            <a:avLst/>
          </a:prstGeom>
          <a:noFill/>
        </p:spPr>
        <p:txBody>
          <a:bodyPr wrap="square" rtlCol="0">
            <a:spAutoFit/>
          </a:bodyPr>
          <a:lstStyle/>
          <a:p>
            <a:r>
              <a:rPr lang="en-US" sz="1200" b="1" dirty="0" smtClean="0"/>
              <a:t>FLINT AND STEEL</a:t>
            </a:r>
            <a:endParaRPr lang="en-US" sz="1200" b="1" dirty="0"/>
          </a:p>
        </p:txBody>
      </p:sp>
      <p:sp>
        <p:nvSpPr>
          <p:cNvPr id="44" name="TextBox 43"/>
          <p:cNvSpPr txBox="1"/>
          <p:nvPr/>
        </p:nvSpPr>
        <p:spPr>
          <a:xfrm>
            <a:off x="3429000" y="6324600"/>
            <a:ext cx="685800" cy="276999"/>
          </a:xfrm>
          <a:prstGeom prst="rect">
            <a:avLst/>
          </a:prstGeom>
          <a:noFill/>
        </p:spPr>
        <p:txBody>
          <a:bodyPr wrap="square" rtlCol="0">
            <a:spAutoFit/>
          </a:bodyPr>
          <a:lstStyle/>
          <a:p>
            <a:r>
              <a:rPr lang="en-US" sz="1200" b="1" dirty="0" smtClean="0"/>
              <a:t>FOOD</a:t>
            </a:r>
            <a:endParaRPr lang="en-US" sz="1200" b="1" dirty="0"/>
          </a:p>
        </p:txBody>
      </p:sp>
      <p:sp>
        <p:nvSpPr>
          <p:cNvPr id="45" name="TextBox 44"/>
          <p:cNvSpPr txBox="1"/>
          <p:nvPr/>
        </p:nvSpPr>
        <p:spPr>
          <a:xfrm>
            <a:off x="5334000" y="6248400"/>
            <a:ext cx="838200" cy="276999"/>
          </a:xfrm>
          <a:prstGeom prst="rect">
            <a:avLst/>
          </a:prstGeom>
          <a:noFill/>
        </p:spPr>
        <p:txBody>
          <a:bodyPr wrap="square" rtlCol="0">
            <a:spAutoFit/>
          </a:bodyPr>
          <a:lstStyle/>
          <a:p>
            <a:r>
              <a:rPr lang="en-US" sz="1200" b="1" dirty="0" smtClean="0"/>
              <a:t>MUSKET</a:t>
            </a:r>
            <a:endParaRPr lang="en-US" sz="1200" b="1" dirty="0"/>
          </a:p>
        </p:txBody>
      </p:sp>
      <p:sp>
        <p:nvSpPr>
          <p:cNvPr id="46" name="TextBox 45"/>
          <p:cNvSpPr txBox="1"/>
          <p:nvPr/>
        </p:nvSpPr>
        <p:spPr>
          <a:xfrm>
            <a:off x="7391400" y="6248400"/>
            <a:ext cx="685800" cy="276999"/>
          </a:xfrm>
          <a:prstGeom prst="rect">
            <a:avLst/>
          </a:prstGeom>
          <a:noFill/>
        </p:spPr>
        <p:txBody>
          <a:bodyPr wrap="square" rtlCol="0">
            <a:spAutoFit/>
          </a:bodyPr>
          <a:lstStyle/>
          <a:p>
            <a:r>
              <a:rPr lang="en-US" sz="1200" b="1" dirty="0" smtClean="0"/>
              <a:t>ROPE</a:t>
            </a:r>
            <a:endParaRPr lang="en-US" sz="1200" b="1" dirty="0"/>
          </a:p>
        </p:txBody>
      </p:sp>
      <p:pic>
        <p:nvPicPr>
          <p:cNvPr id="48" name="Picture 47" descr="sword.bmp"/>
          <p:cNvPicPr>
            <a:picLocks noChangeAspect="1"/>
          </p:cNvPicPr>
          <p:nvPr/>
        </p:nvPicPr>
        <p:blipFill>
          <a:blip r:embed="rId14" cstate="print"/>
          <a:stretch>
            <a:fillRect/>
          </a:stretch>
        </p:blipFill>
        <p:spPr>
          <a:xfrm>
            <a:off x="609600" y="2057400"/>
            <a:ext cx="1661583" cy="11430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848600" y="6321552"/>
            <a:ext cx="1143000" cy="384048"/>
          </a:xfrm>
        </p:spPr>
        <p:txBody>
          <a:bodyPr/>
          <a:lstStyle/>
          <a:p>
            <a:r>
              <a:rPr lang="en-US" sz="800" b="1" dirty="0" smtClean="0">
                <a:solidFill>
                  <a:schemeClr val="tx1"/>
                </a:solidFill>
              </a:rPr>
              <a:t>Warder /2015</a:t>
            </a:r>
            <a:endParaRPr lang="en-US" sz="800" b="1" dirty="0">
              <a:solidFill>
                <a:schemeClr val="tx1"/>
              </a:solidFill>
            </a:endParaRPr>
          </a:p>
        </p:txBody>
      </p:sp>
      <p:sp>
        <p:nvSpPr>
          <p:cNvPr id="3" name="Title 2"/>
          <p:cNvSpPr>
            <a:spLocks noGrp="1"/>
          </p:cNvSpPr>
          <p:nvPr>
            <p:ph type="title" idx="4294967295"/>
          </p:nvPr>
        </p:nvSpPr>
        <p:spPr>
          <a:xfrm>
            <a:off x="381000" y="228600"/>
            <a:ext cx="7924800" cy="685800"/>
          </a:xfrm>
        </p:spPr>
        <p:txBody>
          <a:bodyPr>
            <a:normAutofit fontScale="90000"/>
          </a:bodyPr>
          <a:lstStyle/>
          <a:p>
            <a:r>
              <a:rPr lang="en-US" b="1" dirty="0" smtClean="0">
                <a:solidFill>
                  <a:schemeClr val="tx1"/>
                </a:solidFill>
              </a:rPr>
              <a:t>TOBACCO=SURVIVAL=PROFITS</a:t>
            </a:r>
            <a:endParaRPr lang="en-US" b="1" dirty="0">
              <a:solidFill>
                <a:schemeClr val="tx1"/>
              </a:solidFill>
            </a:endParaRPr>
          </a:p>
        </p:txBody>
      </p:sp>
      <p:sp>
        <p:nvSpPr>
          <p:cNvPr id="2" name="Text Placeholder 1"/>
          <p:cNvSpPr>
            <a:spLocks noGrp="1"/>
          </p:cNvSpPr>
          <p:nvPr>
            <p:ph type="body" idx="4294967295"/>
          </p:nvPr>
        </p:nvSpPr>
        <p:spPr>
          <a:xfrm>
            <a:off x="3505200" y="1371600"/>
            <a:ext cx="5181600" cy="4267200"/>
          </a:xfrm>
        </p:spPr>
        <p:txBody>
          <a:bodyPr>
            <a:normAutofit fontScale="77500" lnSpcReduction="20000"/>
          </a:bodyPr>
          <a:lstStyle/>
          <a:p>
            <a:r>
              <a:rPr lang="en-US" sz="1800" dirty="0" smtClean="0">
                <a:solidFill>
                  <a:schemeClr val="tx1"/>
                </a:solidFill>
                <a:latin typeface="Arial Black" pitchFamily="34" charset="0"/>
              </a:rPr>
              <a:t>Jamestown’s survival was often in doubt, but one thing remained constant: find someway to make a profit for Virginia Company of London investors</a:t>
            </a:r>
            <a:r>
              <a:rPr lang="en-US" sz="1800" b="1" dirty="0" smtClean="0">
                <a:solidFill>
                  <a:schemeClr val="tx1"/>
                </a:solidFill>
                <a:latin typeface="Arial Black" pitchFamily="34" charset="0"/>
              </a:rPr>
              <a:t>.</a:t>
            </a:r>
          </a:p>
          <a:p>
            <a:endParaRPr lang="en-US" sz="200" b="1" dirty="0" smtClean="0">
              <a:solidFill>
                <a:schemeClr val="tx1"/>
              </a:solidFill>
              <a:latin typeface="Arial Black" pitchFamily="34" charset="0"/>
            </a:endParaRPr>
          </a:p>
          <a:p>
            <a:r>
              <a:rPr lang="en-US" sz="1800" b="1" dirty="0" smtClean="0">
                <a:solidFill>
                  <a:schemeClr val="tx1"/>
                </a:solidFill>
                <a:latin typeface="Arial Black" pitchFamily="34" charset="0"/>
              </a:rPr>
              <a:t>The search for gold and silver proved illusionary. All attempts at manufacturing failed due to high costs for production and shipping, and the high death rate of colonists, but one product brought financial success: tobacco. </a:t>
            </a:r>
          </a:p>
          <a:p>
            <a:endParaRPr lang="en-US" sz="200" b="1" dirty="0" smtClean="0">
              <a:solidFill>
                <a:schemeClr val="tx1"/>
              </a:solidFill>
              <a:latin typeface="Arial Black" pitchFamily="34" charset="0"/>
            </a:endParaRPr>
          </a:p>
          <a:p>
            <a:r>
              <a:rPr lang="en-US" sz="1800" b="1" dirty="0" smtClean="0">
                <a:latin typeface="Arial Black" pitchFamily="34" charset="0"/>
              </a:rPr>
              <a:t>“If Virginia planters had only managed to feed and house themselves, the colony would have ultimately foundered. All that changed when tobacco emerged as a viable export commodity.” </a:t>
            </a:r>
            <a:r>
              <a:rPr lang="en-US" sz="800" b="1" dirty="0" smtClean="0">
                <a:latin typeface="Arial Black" pitchFamily="34" charset="0"/>
              </a:rPr>
              <a:t>[Lorena Walsh, </a:t>
            </a:r>
            <a:r>
              <a:rPr lang="en-US" sz="800" b="1" u="sng" dirty="0" smtClean="0">
                <a:latin typeface="Arial Black" pitchFamily="34" charset="0"/>
              </a:rPr>
              <a:t>Motives of Honor, Pleasure, &amp; Profit</a:t>
            </a:r>
            <a:r>
              <a:rPr lang="en-US" sz="800" b="1" dirty="0" smtClean="0">
                <a:latin typeface="Arial Black" pitchFamily="34" charset="0"/>
              </a:rPr>
              <a:t>, 3]</a:t>
            </a:r>
          </a:p>
          <a:p>
            <a:endParaRPr lang="en-US" sz="200" b="1" dirty="0" smtClean="0">
              <a:latin typeface="Arial Black" pitchFamily="34" charset="0"/>
            </a:endParaRPr>
          </a:p>
          <a:p>
            <a:r>
              <a:rPr lang="en-US" sz="1800" b="1" dirty="0" smtClean="0">
                <a:latin typeface="Arial Black" pitchFamily="34" charset="0"/>
              </a:rPr>
              <a:t>Tobacco production required a vast labor pool; and the cheaper the labor the higher the profit margin for the planter. Initially in Virginia, the labor pool consisted primarily of indentured servants brought over from England. Profit was the primary motive for shipping servants to the colonies.</a:t>
            </a:r>
          </a:p>
          <a:p>
            <a:endParaRPr lang="en-US" sz="1000" b="1" u="sng" dirty="0" smtClean="0">
              <a:solidFill>
                <a:schemeClr val="tx1"/>
              </a:solidFill>
              <a:latin typeface="Arial Black" pitchFamily="34" charset="0"/>
            </a:endParaRPr>
          </a:p>
          <a:p>
            <a:endParaRPr lang="en-US" sz="1000" b="1" u="sng" dirty="0" smtClean="0">
              <a:solidFill>
                <a:schemeClr val="tx1"/>
              </a:solidFill>
              <a:latin typeface="Arial Black" pitchFamily="34" charset="0"/>
            </a:endParaRPr>
          </a:p>
          <a:p>
            <a:pPr>
              <a:buNone/>
            </a:pPr>
            <a:endParaRPr lang="en-US" sz="1800" b="1" dirty="0" smtClean="0">
              <a:solidFill>
                <a:schemeClr val="tx1"/>
              </a:solidFill>
              <a:latin typeface="Arial Black" pitchFamily="34"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817370"/>
            <a:ext cx="2743200" cy="322326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a:xfrm>
            <a:off x="7848600" y="6397752"/>
            <a:ext cx="1143000" cy="384048"/>
          </a:xfrm>
        </p:spPr>
        <p:txBody>
          <a:bodyPr/>
          <a:lstStyle/>
          <a:p>
            <a:r>
              <a:rPr lang="en-US" sz="800" b="1" dirty="0" smtClean="0">
                <a:solidFill>
                  <a:schemeClr val="tx1"/>
                </a:solidFill>
              </a:rPr>
              <a:t>Warder-/2015</a:t>
            </a:r>
            <a:endParaRPr lang="en-US" sz="800" b="1" dirty="0">
              <a:solidFill>
                <a:schemeClr val="tx1"/>
              </a:solidFill>
            </a:endParaRPr>
          </a:p>
        </p:txBody>
      </p:sp>
      <p:sp>
        <p:nvSpPr>
          <p:cNvPr id="3" name="Title 2"/>
          <p:cNvSpPr>
            <a:spLocks noGrp="1"/>
          </p:cNvSpPr>
          <p:nvPr>
            <p:ph type="title" idx="4294967295"/>
          </p:nvPr>
        </p:nvSpPr>
        <p:spPr>
          <a:xfrm>
            <a:off x="377825" y="228600"/>
            <a:ext cx="8156575" cy="609600"/>
          </a:xfrm>
        </p:spPr>
        <p:txBody>
          <a:bodyPr>
            <a:normAutofit fontScale="90000"/>
          </a:bodyPr>
          <a:lstStyle/>
          <a:p>
            <a:r>
              <a:rPr lang="en-US" sz="3600" b="1" dirty="0" smtClean="0">
                <a:solidFill>
                  <a:schemeClr val="tx1"/>
                </a:solidFill>
              </a:rPr>
              <a:t>LABOR SUPPLY:  INDENTURED SERVANTS</a:t>
            </a:r>
            <a:endParaRPr lang="en-US" sz="3600" b="1" dirty="0">
              <a:solidFill>
                <a:schemeClr val="tx1"/>
              </a:solidFill>
            </a:endParaRPr>
          </a:p>
        </p:txBody>
      </p:sp>
      <p:sp>
        <p:nvSpPr>
          <p:cNvPr id="2" name="Text Placeholder 1"/>
          <p:cNvSpPr>
            <a:spLocks noGrp="1"/>
          </p:cNvSpPr>
          <p:nvPr>
            <p:ph type="body" idx="4294967295"/>
          </p:nvPr>
        </p:nvSpPr>
        <p:spPr>
          <a:xfrm>
            <a:off x="3200400" y="1143000"/>
            <a:ext cx="5562600" cy="4800600"/>
          </a:xfrm>
        </p:spPr>
        <p:txBody>
          <a:bodyPr>
            <a:normAutofit fontScale="70000" lnSpcReduction="20000"/>
          </a:bodyPr>
          <a:lstStyle/>
          <a:p>
            <a:r>
              <a:rPr lang="en-US" dirty="0" smtClean="0">
                <a:latin typeface="Arial Black" pitchFamily="34" charset="0"/>
              </a:rPr>
              <a:t>Indentured servants were an important component of English North American colonization. High unemployment, low wages, and inflated prices for goods in England, coupled with an economic philosophy that viewed colonies as dumping grounds for the poor, played key roles in creating a market for colonial planters in need of servants.</a:t>
            </a:r>
          </a:p>
          <a:p>
            <a:pPr>
              <a:buNone/>
            </a:pPr>
            <a:endParaRPr lang="en-US" sz="300" dirty="0" smtClean="0">
              <a:latin typeface="Arial Black" pitchFamily="34" charset="0"/>
            </a:endParaRPr>
          </a:p>
          <a:p>
            <a:r>
              <a:rPr lang="en-US" dirty="0" smtClean="0">
                <a:latin typeface="Arial Black" pitchFamily="34" charset="0"/>
              </a:rPr>
              <a:t>Many European migrants hoping to make better lives for themselves in the colonies could not afford the cost of their passage; instead they used credit by indenturing themselves as servants to someone willing to pay their expenses to get to and live in English North America. A servant’s only collateral to pay off their credit debt was his or her labor for the agreed upon number of years of their contract.</a:t>
            </a:r>
          </a:p>
          <a:p>
            <a:endParaRPr lang="en-US" sz="300" dirty="0" smtClean="0">
              <a:latin typeface="Arial Black" pitchFamily="34" charset="0"/>
            </a:endParaRPr>
          </a:p>
          <a:p>
            <a:endParaRPr lang="en-US" sz="600" dirty="0" smtClean="0">
              <a:solidFill>
                <a:schemeClr val="tx1"/>
              </a:solidFill>
              <a:latin typeface="Arial Black" pitchFamily="34" charset="0"/>
            </a:endParaRPr>
          </a:p>
          <a:p>
            <a:endParaRPr lang="en-US" sz="600" dirty="0" smtClean="0">
              <a:solidFill>
                <a:schemeClr val="tx1"/>
              </a:solidFill>
              <a:latin typeface="Arial Black" pitchFamily="34" charset="0"/>
            </a:endParaRPr>
          </a:p>
          <a:p>
            <a:endParaRPr lang="en-US" sz="600" dirty="0" smtClean="0">
              <a:solidFill>
                <a:schemeClr val="tx1"/>
              </a:solidFill>
              <a:latin typeface="Arial Black" pitchFamily="34" charset="0"/>
            </a:endParaRPr>
          </a:p>
          <a:p>
            <a:endParaRPr lang="en-US" sz="1000" dirty="0" smtClean="0">
              <a:solidFill>
                <a:schemeClr val="tx1"/>
              </a:solidFill>
              <a:latin typeface="Arial Black" pitchFamily="34" charset="0"/>
            </a:endParaRPr>
          </a:p>
          <a:p>
            <a:endParaRPr lang="en-US" dirty="0" smtClean="0">
              <a:solidFill>
                <a:schemeClr val="tx1"/>
              </a:solidFill>
              <a:latin typeface="Arial Black" pitchFamily="34" charset="0"/>
            </a:endParaRPr>
          </a:p>
          <a:p>
            <a:endParaRPr lang="en-US" dirty="0" smtClean="0">
              <a:latin typeface="Arial Black" pitchFamily="34" charset="0"/>
            </a:endParaRPr>
          </a:p>
          <a:p>
            <a:endParaRPr lang="en-US" dirty="0">
              <a:latin typeface="Arial Black" pitchFamily="34" charset="0"/>
            </a:endParaRPr>
          </a:p>
        </p:txBody>
      </p:sp>
      <p:pic>
        <p:nvPicPr>
          <p:cNvPr id="4" name="Picture 3" descr="ROCCO1660SERVANTS.gif"/>
          <p:cNvPicPr>
            <a:picLocks noChangeAspect="1"/>
          </p:cNvPicPr>
          <p:nvPr/>
        </p:nvPicPr>
        <p:blipFill>
          <a:blip r:embed="rId3" cstate="print"/>
          <a:stretch>
            <a:fillRect/>
          </a:stretch>
        </p:blipFill>
        <p:spPr>
          <a:xfrm>
            <a:off x="838200" y="1371600"/>
            <a:ext cx="2227225" cy="41148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a:xfrm>
            <a:off x="7772400" y="6321552"/>
            <a:ext cx="1066800" cy="384048"/>
          </a:xfrm>
        </p:spPr>
        <p:txBody>
          <a:bodyPr/>
          <a:lstStyle/>
          <a:p>
            <a:r>
              <a:rPr lang="en-US" sz="800" b="1" dirty="0" smtClean="0">
                <a:solidFill>
                  <a:schemeClr val="tx1"/>
                </a:solidFill>
                <a:latin typeface="+mj-lt"/>
              </a:rPr>
              <a:t>Warder-/2015</a:t>
            </a:r>
            <a:endParaRPr lang="en-US" sz="800" b="1" dirty="0">
              <a:solidFill>
                <a:schemeClr val="tx1"/>
              </a:solidFill>
              <a:latin typeface="+mj-lt"/>
            </a:endParaRPr>
          </a:p>
        </p:txBody>
      </p:sp>
      <p:sp>
        <p:nvSpPr>
          <p:cNvPr id="4" name="Title 3"/>
          <p:cNvSpPr>
            <a:spLocks noGrp="1"/>
          </p:cNvSpPr>
          <p:nvPr>
            <p:ph type="title"/>
          </p:nvPr>
        </p:nvSpPr>
        <p:spPr>
          <a:xfrm>
            <a:off x="381000" y="76200"/>
            <a:ext cx="8229600" cy="609600"/>
          </a:xfrm>
        </p:spPr>
        <p:txBody>
          <a:bodyPr>
            <a:normAutofit fontScale="90000"/>
          </a:bodyPr>
          <a:lstStyle/>
          <a:p>
            <a:r>
              <a:rPr lang="en-US" sz="3200" b="1" dirty="0" smtClean="0">
                <a:solidFill>
                  <a:schemeClr val="tx1"/>
                </a:solidFill>
              </a:rPr>
              <a:t>INDENTURE CONTRACT: A LEGAL DOCUMENT</a:t>
            </a:r>
            <a:endParaRPr lang="en-US" sz="3200" b="1" dirty="0">
              <a:solidFill>
                <a:schemeClr val="tx1"/>
              </a:solidFill>
            </a:endParaRPr>
          </a:p>
        </p:txBody>
      </p:sp>
      <p:sp>
        <p:nvSpPr>
          <p:cNvPr id="5" name="Content Placeholder 4"/>
          <p:cNvSpPr>
            <a:spLocks noGrp="1"/>
          </p:cNvSpPr>
          <p:nvPr>
            <p:ph sz="half" idx="1"/>
          </p:nvPr>
        </p:nvSpPr>
        <p:spPr>
          <a:xfrm>
            <a:off x="304800" y="762000"/>
            <a:ext cx="5257800" cy="5638800"/>
          </a:xfrm>
        </p:spPr>
        <p:txBody>
          <a:bodyPr>
            <a:normAutofit lnSpcReduction="10000"/>
          </a:bodyPr>
          <a:lstStyle/>
          <a:p>
            <a:r>
              <a:rPr lang="en-US" sz="1300" dirty="0" smtClean="0">
                <a:latin typeface="Arial Black" pitchFamily="34" charset="0"/>
              </a:rPr>
              <a:t>In the 17</a:t>
            </a:r>
            <a:r>
              <a:rPr lang="en-US" sz="1300" baseline="30000" dirty="0" smtClean="0">
                <a:latin typeface="Arial Black" pitchFamily="34" charset="0"/>
              </a:rPr>
              <a:t>th-</a:t>
            </a:r>
            <a:r>
              <a:rPr lang="en-US" sz="1300" dirty="0" smtClean="0">
                <a:latin typeface="Arial Black" pitchFamily="34" charset="0"/>
              </a:rPr>
              <a:t>century, English migrant servitude was usually based on </a:t>
            </a:r>
            <a:r>
              <a:rPr lang="en-US" sz="1300" i="1" u="sng" dirty="0" smtClean="0">
                <a:latin typeface="Arial Black" pitchFamily="34" charset="0"/>
              </a:rPr>
              <a:t>voluntary</a:t>
            </a:r>
            <a:r>
              <a:rPr lang="en-US" sz="1300" dirty="0" smtClean="0">
                <a:latin typeface="Arial Black" pitchFamily="34" charset="0"/>
              </a:rPr>
              <a:t> deeds of indenture: indenture contracts, which were legal documents containing clauses of agreements called covenants. </a:t>
            </a:r>
          </a:p>
          <a:p>
            <a:endParaRPr lang="en-US" sz="100" dirty="0" smtClean="0">
              <a:latin typeface="Arial Black" pitchFamily="34" charset="0"/>
            </a:endParaRPr>
          </a:p>
          <a:p>
            <a:r>
              <a:rPr lang="en-US" sz="1300" dirty="0" smtClean="0">
                <a:latin typeface="Arial Black" pitchFamily="34" charset="0"/>
              </a:rPr>
              <a:t>A signed indenture was a legal contract requiring a servant to be at the command of the contract holder [master], while also binding the master to uphold the covenants listed in the contract regarding the care and length of service of their servant.</a:t>
            </a:r>
          </a:p>
          <a:p>
            <a:endParaRPr lang="en-US" sz="100" dirty="0" smtClean="0">
              <a:latin typeface="Arial Black" pitchFamily="34" charset="0"/>
            </a:endParaRPr>
          </a:p>
          <a:p>
            <a:r>
              <a:rPr lang="en-US" sz="1300" dirty="0" smtClean="0">
                <a:latin typeface="Arial Black" pitchFamily="34" charset="0"/>
              </a:rPr>
              <a:t>On average, most indenture contracts lasted four or five years; the length of time deemed sufficient by a master for a servant to work-off the cost of their contract and make a sizeable profit for their master. </a:t>
            </a:r>
          </a:p>
          <a:p>
            <a:pPr>
              <a:buNone/>
            </a:pPr>
            <a:endParaRPr lang="en-US" sz="100" dirty="0" smtClean="0">
              <a:latin typeface="Arial Black" pitchFamily="34" charset="0"/>
            </a:endParaRPr>
          </a:p>
          <a:p>
            <a:r>
              <a:rPr lang="en-US" sz="1300" dirty="0" smtClean="0">
                <a:latin typeface="Arial Black" pitchFamily="34" charset="0"/>
              </a:rPr>
              <a:t>A servant’s contract debts included transportation costs to the colony, food, clothing, shelter, and “freedom dues”: a one-time payment by a master to a newly freed servant at the end of their indenture.</a:t>
            </a:r>
          </a:p>
          <a:p>
            <a:endParaRPr lang="en-US" sz="100" dirty="0" smtClean="0">
              <a:latin typeface="Arial Black" pitchFamily="34" charset="0"/>
            </a:endParaRPr>
          </a:p>
          <a:p>
            <a:r>
              <a:rPr lang="en-US" sz="1300" dirty="0" smtClean="0">
                <a:latin typeface="Arial Black" pitchFamily="34" charset="0"/>
              </a:rPr>
              <a:t>Most servants were recruited in England by agents working </a:t>
            </a:r>
            <a:r>
              <a:rPr lang="en-US" sz="1300" dirty="0">
                <a:latin typeface="Arial Black" pitchFamily="34" charset="0"/>
              </a:rPr>
              <a:t>for </a:t>
            </a:r>
            <a:r>
              <a:rPr lang="en-US" sz="1300" dirty="0" smtClean="0">
                <a:latin typeface="Arial Black" pitchFamily="34" charset="0"/>
              </a:rPr>
              <a:t>ship </a:t>
            </a:r>
            <a:r>
              <a:rPr lang="en-US" sz="1300" dirty="0">
                <a:latin typeface="Arial Black" pitchFamily="34" charset="0"/>
              </a:rPr>
              <a:t>captains or </a:t>
            </a:r>
            <a:r>
              <a:rPr lang="en-US" sz="1300" dirty="0" smtClean="0">
                <a:latin typeface="Arial Black" pitchFamily="34" charset="0"/>
              </a:rPr>
              <a:t>merchants who earned a nice profit selling servants’ indenture contracts to colonial planters needing laborers.  </a:t>
            </a:r>
          </a:p>
          <a:p>
            <a:endParaRPr lang="en-US" sz="100" dirty="0" smtClean="0">
              <a:latin typeface="Arial Black" pitchFamily="34" charset="0"/>
            </a:endParaRPr>
          </a:p>
          <a:p>
            <a:r>
              <a:rPr lang="en-US" sz="1300" dirty="0" smtClean="0">
                <a:latin typeface="Arial Black" pitchFamily="34" charset="0"/>
              </a:rPr>
              <a:t>Some servants arrived in Virginia without a signed indenture contract making them subject to the “custom of the country”, which was based on their age: 19 or older served for 5 years; those younger than 19 served until they were 24 [1666]. </a:t>
            </a:r>
            <a:endParaRPr lang="en-US" sz="1300" dirty="0">
              <a:latin typeface="Arial Black" pitchFamily="34" charset="0"/>
            </a:endParaRPr>
          </a:p>
        </p:txBody>
      </p:sp>
      <p:pic>
        <p:nvPicPr>
          <p:cNvPr id="3" name="Picture 2" descr="indentured-contract-large Middlesex County.gif"/>
          <p:cNvPicPr>
            <a:picLocks noChangeAspect="1"/>
          </p:cNvPicPr>
          <p:nvPr/>
        </p:nvPicPr>
        <p:blipFill>
          <a:blip r:embed="rId2" cstate="print"/>
          <a:stretch>
            <a:fillRect/>
          </a:stretch>
        </p:blipFill>
        <p:spPr>
          <a:xfrm>
            <a:off x="5669484" y="1143000"/>
            <a:ext cx="3017317" cy="44958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609600" y="609600"/>
          <a:ext cx="7848600" cy="1593409"/>
        </p:xfrm>
        <a:graphic>
          <a:graphicData uri="http://schemas.openxmlformats.org/drawingml/2006/table">
            <a:tbl>
              <a:tblPr firstRow="1" bandRow="1">
                <a:tableStyleId>{F5AB1C69-6EDB-4FF4-983F-18BD219EF322}</a:tableStyleId>
              </a:tblPr>
              <a:tblGrid>
                <a:gridCol w="1295400"/>
                <a:gridCol w="1295400"/>
                <a:gridCol w="1295400"/>
                <a:gridCol w="1219200"/>
                <a:gridCol w="1371600"/>
                <a:gridCol w="1371600"/>
              </a:tblGrid>
              <a:tr h="604839">
                <a:tc>
                  <a:txBody>
                    <a:bodyPr/>
                    <a:lstStyle/>
                    <a:p>
                      <a:pPr marL="0" marR="0" algn="ctr">
                        <a:spcBef>
                          <a:spcPts val="0"/>
                        </a:spcBef>
                        <a:spcAft>
                          <a:spcPts val="0"/>
                        </a:spcAft>
                      </a:pPr>
                      <a:endParaRPr lang="en-US" sz="1000" b="1" dirty="0" smtClean="0">
                        <a:solidFill>
                          <a:schemeClr val="tx1"/>
                        </a:solidFill>
                        <a:latin typeface="Times New Roman"/>
                        <a:ea typeface="Times New Roman"/>
                      </a:endParaRPr>
                    </a:p>
                    <a:p>
                      <a:pPr marL="0" marR="0" algn="ctr">
                        <a:spcBef>
                          <a:spcPts val="0"/>
                        </a:spcBef>
                        <a:spcAft>
                          <a:spcPts val="0"/>
                        </a:spcAft>
                      </a:pPr>
                      <a:r>
                        <a:rPr lang="en-US" sz="1000" b="1" dirty="0" smtClean="0">
                          <a:solidFill>
                            <a:schemeClr val="tx1"/>
                          </a:solidFill>
                          <a:latin typeface="Times New Roman"/>
                          <a:ea typeface="Times New Roman"/>
                        </a:rPr>
                        <a:t>Example</a:t>
                      </a:r>
                      <a:r>
                        <a:rPr lang="en-US" sz="1000" b="1" baseline="0" dirty="0" smtClean="0">
                          <a:solidFill>
                            <a:schemeClr val="tx1"/>
                          </a:solidFill>
                          <a:latin typeface="Times New Roman"/>
                          <a:ea typeface="Times New Roman"/>
                        </a:rPr>
                        <a:t> </a:t>
                      </a:r>
                      <a:r>
                        <a:rPr lang="en-US" sz="1000" b="1" dirty="0" smtClean="0">
                          <a:solidFill>
                            <a:schemeClr val="tx1"/>
                          </a:solidFill>
                          <a:latin typeface="Times New Roman"/>
                          <a:ea typeface="Times New Roman"/>
                        </a:rPr>
                        <a:t>Round</a:t>
                      </a:r>
                      <a:endParaRPr lang="en-US" sz="1000" dirty="0">
                        <a:solidFill>
                          <a:schemeClr val="tx1"/>
                        </a:solidFill>
                        <a:latin typeface="Times New Roman"/>
                        <a:ea typeface="Times New Roman"/>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000" b="1" dirty="0" smtClean="0">
                          <a:solidFill>
                            <a:schemeClr val="tx1"/>
                          </a:solidFill>
                          <a:latin typeface="Times New Roman"/>
                          <a:ea typeface="Times New Roman"/>
                        </a:rPr>
                        <a:t>Worker</a:t>
                      </a:r>
                      <a:endParaRPr lang="en-US" sz="1000" dirty="0">
                        <a:solidFill>
                          <a:schemeClr val="tx1"/>
                        </a:solidFill>
                        <a:latin typeface="Times New Roman"/>
                        <a:ea typeface="Times New Roman"/>
                      </a:endParaRPr>
                    </a:p>
                    <a:p>
                      <a:pPr marL="0" marR="0" algn="ctr">
                        <a:spcBef>
                          <a:spcPts val="0"/>
                        </a:spcBef>
                        <a:spcAft>
                          <a:spcPts val="0"/>
                        </a:spcAft>
                      </a:pPr>
                      <a:r>
                        <a:rPr lang="en-US" sz="1000" b="1" dirty="0">
                          <a:solidFill>
                            <a:schemeClr val="tx1"/>
                          </a:solidFill>
                          <a:latin typeface="Times New Roman"/>
                          <a:ea typeface="Times New Roman"/>
                        </a:rPr>
                        <a:t>Classification Number</a:t>
                      </a:r>
                      <a:endParaRPr lang="en-US" sz="1000" dirty="0">
                        <a:solidFill>
                          <a:schemeClr val="tx1"/>
                        </a:solidFill>
                        <a:latin typeface="Times New Roman"/>
                        <a:ea typeface="Times New Roman"/>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000" b="1" dirty="0" smtClean="0">
                          <a:solidFill>
                            <a:schemeClr val="tx1"/>
                          </a:solidFill>
                          <a:latin typeface="Times New Roman"/>
                          <a:ea typeface="Times New Roman"/>
                        </a:rPr>
                        <a:t>Number of years Emigrant agrees</a:t>
                      </a:r>
                      <a:r>
                        <a:rPr lang="en-US" sz="1000" b="1" baseline="0" dirty="0" smtClean="0">
                          <a:solidFill>
                            <a:schemeClr val="tx1"/>
                          </a:solidFill>
                          <a:latin typeface="Times New Roman"/>
                          <a:ea typeface="Times New Roman"/>
                        </a:rPr>
                        <a:t> to work in contract with an Agent </a:t>
                      </a:r>
                      <a:endParaRPr lang="en-US" sz="1000" dirty="0">
                        <a:solidFill>
                          <a:schemeClr val="tx1"/>
                        </a:solidFill>
                        <a:latin typeface="Times New Roman"/>
                        <a:ea typeface="Times New Roman"/>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000" b="1" dirty="0">
                          <a:solidFill>
                            <a:schemeClr val="tx1"/>
                          </a:solidFill>
                          <a:latin typeface="Times New Roman"/>
                          <a:ea typeface="Times New Roman"/>
                        </a:rPr>
                        <a:t>Points </a:t>
                      </a:r>
                      <a:r>
                        <a:rPr lang="en-US" sz="1000" b="1" baseline="0" dirty="0" smtClean="0">
                          <a:solidFill>
                            <a:schemeClr val="tx1"/>
                          </a:solidFill>
                          <a:latin typeface="Times New Roman"/>
                          <a:ea typeface="Times New Roman"/>
                        </a:rPr>
                        <a:t> </a:t>
                      </a:r>
                      <a:r>
                        <a:rPr lang="en-US" sz="1000" b="1" dirty="0" smtClean="0">
                          <a:solidFill>
                            <a:schemeClr val="tx1"/>
                          </a:solidFill>
                          <a:latin typeface="Times New Roman"/>
                          <a:ea typeface="Times New Roman"/>
                        </a:rPr>
                        <a:t>Awarded Emigrant for agreeing</a:t>
                      </a:r>
                      <a:r>
                        <a:rPr lang="en-US" sz="1000" b="1" baseline="0" dirty="0" smtClean="0">
                          <a:solidFill>
                            <a:schemeClr val="tx1"/>
                          </a:solidFill>
                          <a:latin typeface="Times New Roman"/>
                          <a:ea typeface="Times New Roman"/>
                        </a:rPr>
                        <a:t> to a </a:t>
                      </a:r>
                      <a:endParaRPr lang="en-US" sz="1000" dirty="0">
                        <a:solidFill>
                          <a:schemeClr val="tx1"/>
                        </a:solidFill>
                        <a:latin typeface="Times New Roman"/>
                        <a:ea typeface="Times New Roman"/>
                      </a:endParaRPr>
                    </a:p>
                    <a:p>
                      <a:pPr marL="0" marR="0" algn="ctr">
                        <a:spcBef>
                          <a:spcPts val="0"/>
                        </a:spcBef>
                        <a:spcAft>
                          <a:spcPts val="0"/>
                        </a:spcAft>
                      </a:pPr>
                      <a:r>
                        <a:rPr lang="en-US" sz="1000" b="1" dirty="0">
                          <a:solidFill>
                            <a:schemeClr val="tx1"/>
                          </a:solidFill>
                          <a:latin typeface="Times New Roman"/>
                          <a:ea typeface="Times New Roman"/>
                        </a:rPr>
                        <a:t>Contract</a:t>
                      </a:r>
                      <a:endParaRPr lang="en-US" sz="1000" dirty="0">
                        <a:solidFill>
                          <a:schemeClr val="tx1"/>
                        </a:solidFill>
                        <a:latin typeface="Times New Roman"/>
                        <a:ea typeface="Times New Roman"/>
                      </a:endParaRPr>
                    </a:p>
                  </a:txBody>
                  <a:tcPr marL="68580" marR="68580" marT="0" marB="0">
                    <a:solidFill>
                      <a:schemeClr val="bg2">
                        <a:lumMod val="75000"/>
                      </a:schemeClr>
                    </a:solidFill>
                  </a:tcPr>
                </a:tc>
                <a:tc>
                  <a:txBody>
                    <a:bodyPr/>
                    <a:lstStyle/>
                    <a:p>
                      <a:pPr marL="0" marR="0" algn="ctr">
                        <a:spcBef>
                          <a:spcPts val="0"/>
                        </a:spcBef>
                        <a:spcAft>
                          <a:spcPts val="0"/>
                        </a:spcAft>
                      </a:pPr>
                      <a:endParaRPr lang="en-US" sz="1000" b="1" dirty="0" smtClean="0">
                        <a:solidFill>
                          <a:schemeClr val="tx1"/>
                        </a:solidFill>
                        <a:latin typeface="Times New Roman"/>
                        <a:ea typeface="Times New Roman"/>
                      </a:endParaRPr>
                    </a:p>
                    <a:p>
                      <a:pPr marL="0" marR="0" algn="ctr">
                        <a:spcBef>
                          <a:spcPts val="0"/>
                        </a:spcBef>
                        <a:spcAft>
                          <a:spcPts val="0"/>
                        </a:spcAft>
                      </a:pPr>
                      <a:r>
                        <a:rPr lang="en-US" sz="1000" b="1" dirty="0" smtClean="0">
                          <a:solidFill>
                            <a:schemeClr val="tx1"/>
                          </a:solidFill>
                          <a:latin typeface="Times New Roman"/>
                          <a:ea typeface="Times New Roman"/>
                        </a:rPr>
                        <a:t>Bonus</a:t>
                      </a:r>
                      <a:r>
                        <a:rPr lang="en-US" sz="1000" b="1" baseline="0" dirty="0" smtClean="0">
                          <a:solidFill>
                            <a:schemeClr val="tx1"/>
                          </a:solidFill>
                          <a:latin typeface="Times New Roman"/>
                          <a:ea typeface="Times New Roman"/>
                        </a:rPr>
                        <a:t> </a:t>
                      </a:r>
                      <a:r>
                        <a:rPr lang="en-US" sz="1000" b="1" dirty="0" smtClean="0">
                          <a:solidFill>
                            <a:schemeClr val="tx1"/>
                          </a:solidFill>
                          <a:latin typeface="Times New Roman"/>
                          <a:ea typeface="Times New Roman"/>
                        </a:rPr>
                        <a:t>Points Awarded</a:t>
                      </a:r>
                      <a:r>
                        <a:rPr lang="en-US" sz="1000" b="1" baseline="0" dirty="0" smtClean="0">
                          <a:solidFill>
                            <a:schemeClr val="tx1"/>
                          </a:solidFill>
                          <a:latin typeface="Times New Roman"/>
                          <a:ea typeface="Times New Roman"/>
                        </a:rPr>
                        <a:t> for Contract</a:t>
                      </a:r>
                      <a:endParaRPr lang="en-US" sz="1000" dirty="0">
                        <a:solidFill>
                          <a:schemeClr val="tx1"/>
                        </a:solidFill>
                        <a:latin typeface="Times New Roman"/>
                        <a:ea typeface="Times New Roman"/>
                      </a:endParaRPr>
                    </a:p>
                  </a:txBody>
                  <a:tcPr marL="68580" marR="68580" marT="0" marB="0">
                    <a:solidFill>
                      <a:schemeClr val="bg2">
                        <a:lumMod val="75000"/>
                      </a:schemeClr>
                    </a:solidFill>
                  </a:tcPr>
                </a:tc>
                <a:tc>
                  <a:txBody>
                    <a:bodyPr/>
                    <a:lstStyle/>
                    <a:p>
                      <a:pPr marL="0" marR="0" algn="ctr">
                        <a:spcBef>
                          <a:spcPts val="0"/>
                        </a:spcBef>
                        <a:spcAft>
                          <a:spcPts val="0"/>
                        </a:spcAft>
                      </a:pPr>
                      <a:endParaRPr lang="en-US" sz="1000" b="1" dirty="0" smtClean="0">
                        <a:solidFill>
                          <a:schemeClr val="tx1"/>
                        </a:solidFill>
                        <a:latin typeface="Times New Roman"/>
                        <a:ea typeface="Times New Roman"/>
                      </a:endParaRPr>
                    </a:p>
                    <a:p>
                      <a:pPr marL="0" marR="0" algn="ctr">
                        <a:spcBef>
                          <a:spcPts val="0"/>
                        </a:spcBef>
                        <a:spcAft>
                          <a:spcPts val="0"/>
                        </a:spcAft>
                      </a:pPr>
                      <a:r>
                        <a:rPr lang="en-US" sz="1000" b="1" dirty="0" smtClean="0">
                          <a:solidFill>
                            <a:schemeClr val="tx1"/>
                          </a:solidFill>
                          <a:latin typeface="Times New Roman"/>
                          <a:ea typeface="Times New Roman"/>
                        </a:rPr>
                        <a:t>Total Points</a:t>
                      </a:r>
                      <a:endParaRPr lang="en-US" sz="1000" dirty="0">
                        <a:solidFill>
                          <a:schemeClr val="tx1"/>
                        </a:solidFill>
                        <a:latin typeface="Times New Roman"/>
                        <a:ea typeface="Times New Roman"/>
                      </a:endParaRPr>
                    </a:p>
                    <a:p>
                      <a:pPr marL="0" marR="0" algn="ctr">
                        <a:spcBef>
                          <a:spcPts val="0"/>
                        </a:spcBef>
                        <a:spcAft>
                          <a:spcPts val="0"/>
                        </a:spcAft>
                      </a:pPr>
                      <a:r>
                        <a:rPr lang="en-US" sz="1000" b="1" dirty="0" smtClean="0">
                          <a:solidFill>
                            <a:schemeClr val="tx1"/>
                          </a:solidFill>
                          <a:latin typeface="Times New Roman"/>
                          <a:ea typeface="Times New Roman"/>
                        </a:rPr>
                        <a:t>Earned for Contract</a:t>
                      </a:r>
                      <a:endParaRPr lang="en-US" sz="1000" dirty="0">
                        <a:solidFill>
                          <a:schemeClr val="tx1"/>
                        </a:solidFill>
                        <a:latin typeface="Times New Roman"/>
                        <a:ea typeface="Times New Roman"/>
                      </a:endParaRPr>
                    </a:p>
                  </a:txBody>
                  <a:tcPr marL="68580" marR="68580" marT="0" marB="0">
                    <a:solidFill>
                      <a:schemeClr val="bg2">
                        <a:lumMod val="75000"/>
                      </a:schemeClr>
                    </a:solidFill>
                  </a:tcPr>
                </a:tc>
              </a:tr>
              <a:tr h="468751">
                <a:tc>
                  <a:txBody>
                    <a:bodyPr/>
                    <a:lstStyle/>
                    <a:p>
                      <a:pPr marL="0" marR="0" algn="l">
                        <a:spcBef>
                          <a:spcPts val="0"/>
                        </a:spcBef>
                        <a:spcAft>
                          <a:spcPts val="0"/>
                        </a:spcAft>
                      </a:pPr>
                      <a:endParaRPr lang="en-US" sz="800" b="1" dirty="0" smtClean="0">
                        <a:latin typeface="Times New Roman"/>
                        <a:ea typeface="Times New Roman"/>
                      </a:endParaRPr>
                    </a:p>
                    <a:p>
                      <a:pPr marL="0" marR="0" algn="l">
                        <a:spcBef>
                          <a:spcPts val="0"/>
                        </a:spcBef>
                        <a:spcAft>
                          <a:spcPts val="0"/>
                        </a:spcAft>
                      </a:pPr>
                      <a:r>
                        <a:rPr lang="en-US" sz="1000" b="1" dirty="0" smtClean="0">
                          <a:latin typeface="Times New Roman"/>
                          <a:ea typeface="Times New Roman"/>
                        </a:rPr>
                        <a:t>1) Example</a:t>
                      </a:r>
                      <a:r>
                        <a:rPr lang="en-US" sz="1000" b="1" dirty="0">
                          <a:latin typeface="Times New Roman"/>
                          <a:ea typeface="Times New Roman"/>
                        </a:rPr>
                        <a:t>:</a:t>
                      </a:r>
                      <a:endParaRPr lang="en-US" sz="1000" dirty="0">
                        <a:latin typeface="Times New Roman"/>
                        <a:ea typeface="Times New Roman"/>
                      </a:endParaRPr>
                    </a:p>
                    <a:p>
                      <a:pPr marL="0" marR="0" algn="l">
                        <a:spcBef>
                          <a:spcPts val="0"/>
                        </a:spcBef>
                        <a:spcAft>
                          <a:spcPts val="0"/>
                        </a:spcAft>
                      </a:pPr>
                      <a:r>
                        <a:rPr lang="en-US" sz="1000" b="1" dirty="0">
                          <a:latin typeface="Times New Roman"/>
                          <a:ea typeface="Times New Roman"/>
                        </a:rPr>
                        <a:t>  </a:t>
                      </a:r>
                      <a:r>
                        <a:rPr lang="en-US" sz="1000" b="1" dirty="0" smtClean="0">
                          <a:latin typeface="Times New Roman"/>
                          <a:ea typeface="Times New Roman"/>
                        </a:rPr>
                        <a:t>  Barmaid</a:t>
                      </a:r>
                      <a:endParaRPr lang="en-US" sz="1000" dirty="0">
                        <a:latin typeface="Times New Roman"/>
                        <a:ea typeface="Times New Roman"/>
                      </a:endParaRPr>
                    </a:p>
                  </a:txBody>
                  <a:tcPr marL="68580" marR="68580" marT="0" marB="0">
                    <a:solidFill>
                      <a:schemeClr val="bg2">
                        <a:lumMod val="75000"/>
                      </a:schemeClr>
                    </a:solidFill>
                  </a:tcPr>
                </a:tc>
                <a:tc>
                  <a:txBody>
                    <a:bodyPr/>
                    <a:lstStyle/>
                    <a:p>
                      <a:pPr marL="0" marR="0" algn="ctr">
                        <a:spcBef>
                          <a:spcPts val="0"/>
                        </a:spcBef>
                        <a:spcAft>
                          <a:spcPts val="0"/>
                        </a:spcAft>
                      </a:pPr>
                      <a:endParaRPr lang="en-US" sz="1000" dirty="0">
                        <a:latin typeface="Times New Roman"/>
                        <a:ea typeface="Times New Roman"/>
                      </a:endParaRPr>
                    </a:p>
                    <a:p>
                      <a:pPr marL="0" marR="0" algn="ctr">
                        <a:spcBef>
                          <a:spcPts val="0"/>
                        </a:spcBef>
                        <a:spcAft>
                          <a:spcPts val="0"/>
                        </a:spcAft>
                      </a:pPr>
                      <a:r>
                        <a:rPr lang="en-US" sz="1000" b="1" dirty="0">
                          <a:latin typeface="Times New Roman"/>
                          <a:ea typeface="Times New Roman"/>
                        </a:rPr>
                        <a:t>2</a:t>
                      </a:r>
                      <a:endParaRPr lang="en-US" sz="1000" dirty="0">
                        <a:latin typeface="Times New Roman"/>
                        <a:ea typeface="Times New Roman"/>
                      </a:endParaRPr>
                    </a:p>
                  </a:txBody>
                  <a:tcPr marL="68580" marR="68580" marT="0" marB="0">
                    <a:solidFill>
                      <a:schemeClr val="bg2">
                        <a:lumMod val="75000"/>
                      </a:schemeClr>
                    </a:solidFill>
                  </a:tcPr>
                </a:tc>
                <a:tc>
                  <a:txBody>
                    <a:bodyPr/>
                    <a:lstStyle/>
                    <a:p>
                      <a:pPr marL="0" marR="0" algn="ctr">
                        <a:spcBef>
                          <a:spcPts val="0"/>
                        </a:spcBef>
                        <a:spcAft>
                          <a:spcPts val="0"/>
                        </a:spcAft>
                      </a:pPr>
                      <a:endParaRPr lang="en-US" sz="1000" b="1" dirty="0" smtClean="0">
                        <a:latin typeface="Times New Roman"/>
                        <a:ea typeface="Times New Roman"/>
                      </a:endParaRPr>
                    </a:p>
                    <a:p>
                      <a:pPr marL="0" marR="0" algn="ctr">
                        <a:spcBef>
                          <a:spcPts val="0"/>
                        </a:spcBef>
                        <a:spcAft>
                          <a:spcPts val="0"/>
                        </a:spcAft>
                      </a:pPr>
                      <a:r>
                        <a:rPr lang="en-US" sz="1000" b="1" dirty="0" smtClean="0">
                          <a:latin typeface="Times New Roman"/>
                          <a:ea typeface="Times New Roman"/>
                        </a:rPr>
                        <a:t>5 </a:t>
                      </a:r>
                      <a:r>
                        <a:rPr lang="en-US" sz="1000" b="1" dirty="0">
                          <a:latin typeface="Times New Roman"/>
                          <a:ea typeface="Times New Roman"/>
                        </a:rPr>
                        <a:t>years (not in </a:t>
                      </a:r>
                      <a:r>
                        <a:rPr lang="en-US" sz="1000" b="1" dirty="0" smtClean="0">
                          <a:latin typeface="Times New Roman"/>
                          <a:ea typeface="Times New Roman"/>
                        </a:rPr>
                        <a:t>the West</a:t>
                      </a:r>
                      <a:r>
                        <a:rPr lang="en-US" sz="1000" b="1" baseline="0" dirty="0" smtClean="0">
                          <a:latin typeface="Times New Roman"/>
                          <a:ea typeface="Times New Roman"/>
                        </a:rPr>
                        <a:t> Indies</a:t>
                      </a:r>
                      <a:r>
                        <a:rPr lang="en-US" sz="1000" b="1" dirty="0" smtClean="0">
                          <a:latin typeface="Times New Roman"/>
                          <a:ea typeface="Times New Roman"/>
                        </a:rPr>
                        <a:t> </a:t>
                      </a:r>
                      <a:r>
                        <a:rPr lang="en-US" sz="1000" b="1" dirty="0">
                          <a:latin typeface="Times New Roman"/>
                          <a:ea typeface="Times New Roman"/>
                        </a:rPr>
                        <a:t>)</a:t>
                      </a:r>
                      <a:endParaRPr lang="en-US" sz="1000" dirty="0">
                        <a:latin typeface="Times New Roman"/>
                        <a:ea typeface="Times New Roman"/>
                      </a:endParaRPr>
                    </a:p>
                  </a:txBody>
                  <a:tcPr marL="68580" marR="68580" marT="0" marB="0">
                    <a:solidFill>
                      <a:schemeClr val="bg2">
                        <a:lumMod val="75000"/>
                      </a:schemeClr>
                    </a:solidFill>
                  </a:tcPr>
                </a:tc>
                <a:tc>
                  <a:txBody>
                    <a:bodyPr/>
                    <a:lstStyle/>
                    <a:p>
                      <a:pPr marL="0" marR="0" algn="ctr">
                        <a:spcBef>
                          <a:spcPts val="0"/>
                        </a:spcBef>
                        <a:spcAft>
                          <a:spcPts val="0"/>
                        </a:spcAft>
                      </a:pPr>
                      <a:endParaRPr lang="en-US" sz="1000" dirty="0" smtClean="0">
                        <a:latin typeface="Times New Roman"/>
                        <a:ea typeface="Times New Roman"/>
                      </a:endParaRPr>
                    </a:p>
                    <a:p>
                      <a:pPr marL="0" marR="0" algn="ctr">
                        <a:spcBef>
                          <a:spcPts val="0"/>
                        </a:spcBef>
                        <a:spcAft>
                          <a:spcPts val="0"/>
                        </a:spcAft>
                      </a:pPr>
                      <a:r>
                        <a:rPr lang="en-US" sz="1000" b="1" dirty="0" smtClean="0">
                          <a:latin typeface="Times New Roman"/>
                          <a:ea typeface="Times New Roman"/>
                        </a:rPr>
                        <a:t>3 Points</a:t>
                      </a:r>
                      <a:endParaRPr lang="en-US" sz="1000" dirty="0">
                        <a:latin typeface="Times New Roman"/>
                        <a:ea typeface="Times New Roman"/>
                      </a:endParaRPr>
                    </a:p>
                  </a:txBody>
                  <a:tcPr marL="68580" marR="68580" marT="0" marB="0">
                    <a:solidFill>
                      <a:schemeClr val="bg2">
                        <a:lumMod val="75000"/>
                      </a:schemeClr>
                    </a:solidFill>
                  </a:tcPr>
                </a:tc>
                <a:tc>
                  <a:txBody>
                    <a:bodyPr/>
                    <a:lstStyle/>
                    <a:p>
                      <a:pPr marL="0" marR="0" algn="ctr">
                        <a:spcBef>
                          <a:spcPts val="0"/>
                        </a:spcBef>
                        <a:spcAft>
                          <a:spcPts val="0"/>
                        </a:spcAft>
                      </a:pPr>
                      <a:r>
                        <a:rPr lang="en-US" sz="1000" b="1" dirty="0" smtClean="0">
                          <a:latin typeface="Times New Roman"/>
                          <a:ea typeface="Times New Roman"/>
                        </a:rPr>
                        <a:t>    </a:t>
                      </a:r>
                      <a:r>
                        <a:rPr lang="en-US" sz="900" b="1" dirty="0" smtClean="0">
                          <a:latin typeface="Times New Roman"/>
                          <a:ea typeface="Times New Roman"/>
                        </a:rPr>
                        <a:t>4 Bonus Points</a:t>
                      </a:r>
                    </a:p>
                    <a:p>
                      <a:pPr marL="0" marR="0" algn="ctr">
                        <a:spcBef>
                          <a:spcPts val="0"/>
                        </a:spcBef>
                        <a:spcAft>
                          <a:spcPts val="0"/>
                        </a:spcAft>
                      </a:pPr>
                      <a:r>
                        <a:rPr lang="en-US" sz="700" b="1" dirty="0" smtClean="0">
                          <a:latin typeface="Times New Roman"/>
                          <a:ea typeface="Times New Roman"/>
                        </a:rPr>
                        <a:t>(</a:t>
                      </a:r>
                      <a:r>
                        <a:rPr lang="en-US" sz="700" b="1" dirty="0">
                          <a:latin typeface="Times New Roman"/>
                          <a:ea typeface="Times New Roman"/>
                        </a:rPr>
                        <a:t>5 year </a:t>
                      </a:r>
                      <a:r>
                        <a:rPr lang="en-US" sz="700" b="1" dirty="0" smtClean="0">
                          <a:latin typeface="Times New Roman"/>
                          <a:ea typeface="Times New Roman"/>
                        </a:rPr>
                        <a:t>contract</a:t>
                      </a:r>
                      <a:r>
                        <a:rPr lang="en-US" sz="700" b="1" baseline="0" dirty="0" smtClean="0">
                          <a:latin typeface="Times New Roman"/>
                          <a:ea typeface="Times New Roman"/>
                        </a:rPr>
                        <a:t> </a:t>
                      </a:r>
                      <a:r>
                        <a:rPr lang="en-US" sz="700" b="1" dirty="0" smtClean="0">
                          <a:latin typeface="Times New Roman"/>
                          <a:ea typeface="Times New Roman"/>
                        </a:rPr>
                        <a:t>is worth </a:t>
                      </a:r>
                      <a:r>
                        <a:rPr lang="en-US" sz="700" b="1" dirty="0">
                          <a:latin typeface="Times New Roman"/>
                          <a:ea typeface="Times New Roman"/>
                        </a:rPr>
                        <a:t>3 </a:t>
                      </a:r>
                      <a:r>
                        <a:rPr lang="en-US" sz="700" b="1" dirty="0" smtClean="0">
                          <a:latin typeface="Times New Roman"/>
                          <a:ea typeface="Times New Roman"/>
                        </a:rPr>
                        <a:t>bonus points; </a:t>
                      </a:r>
                      <a:r>
                        <a:rPr lang="en-US" sz="700" b="1" dirty="0">
                          <a:latin typeface="Times New Roman"/>
                          <a:ea typeface="Times New Roman"/>
                        </a:rPr>
                        <a:t>and </a:t>
                      </a:r>
                      <a:r>
                        <a:rPr lang="en-US" sz="700" b="1" dirty="0" smtClean="0">
                          <a:latin typeface="Times New Roman"/>
                          <a:ea typeface="Times New Roman"/>
                        </a:rPr>
                        <a:t>1 bonus </a:t>
                      </a:r>
                      <a:r>
                        <a:rPr lang="en-US" sz="700" b="1" dirty="0">
                          <a:latin typeface="Times New Roman"/>
                          <a:ea typeface="Times New Roman"/>
                        </a:rPr>
                        <a:t>point for not going to </a:t>
                      </a:r>
                      <a:r>
                        <a:rPr lang="en-US" sz="700" b="1" dirty="0" smtClean="0">
                          <a:latin typeface="Times New Roman"/>
                          <a:ea typeface="Times New Roman"/>
                        </a:rPr>
                        <a:t>West Indies)</a:t>
                      </a:r>
                      <a:endParaRPr lang="en-US" sz="700" dirty="0">
                        <a:latin typeface="Times New Roman"/>
                        <a:ea typeface="Times New Roman"/>
                      </a:endParaRPr>
                    </a:p>
                  </a:txBody>
                  <a:tcPr marL="68580" marR="68580" marT="0" marB="0">
                    <a:solidFill>
                      <a:schemeClr val="bg2">
                        <a:lumMod val="75000"/>
                      </a:schemeClr>
                    </a:solidFill>
                  </a:tcPr>
                </a:tc>
                <a:tc>
                  <a:txBody>
                    <a:bodyPr/>
                    <a:lstStyle/>
                    <a:p>
                      <a:pPr marL="0" marR="0" algn="ctr">
                        <a:spcBef>
                          <a:spcPts val="0"/>
                        </a:spcBef>
                        <a:spcAft>
                          <a:spcPts val="0"/>
                        </a:spcAft>
                      </a:pPr>
                      <a:endParaRPr lang="en-US" sz="1000" dirty="0">
                        <a:latin typeface="Times New Roman"/>
                        <a:ea typeface="Times New Roman"/>
                      </a:endParaRPr>
                    </a:p>
                    <a:p>
                      <a:pPr marL="0" marR="0" algn="ctr">
                        <a:spcBef>
                          <a:spcPts val="0"/>
                        </a:spcBef>
                        <a:spcAft>
                          <a:spcPts val="0"/>
                        </a:spcAft>
                      </a:pPr>
                      <a:r>
                        <a:rPr lang="en-US" sz="1000" b="1" dirty="0" smtClean="0">
                          <a:latin typeface="Times New Roman"/>
                          <a:ea typeface="Times New Roman"/>
                        </a:rPr>
                        <a:t>3+4= 7 Points Earned </a:t>
                      </a:r>
                      <a:endParaRPr lang="en-US" sz="1000" dirty="0">
                        <a:latin typeface="Times New Roman"/>
                        <a:ea typeface="Times New Roman"/>
                      </a:endParaRPr>
                    </a:p>
                  </a:txBody>
                  <a:tcPr marL="68580" marR="68580" marT="0" marB="0">
                    <a:solidFill>
                      <a:schemeClr val="bg2">
                        <a:lumMod val="75000"/>
                      </a:schemeClr>
                    </a:solidFill>
                  </a:tcPr>
                </a:tc>
              </a:tr>
              <a:tr h="511369">
                <a:tc>
                  <a:txBody>
                    <a:bodyPr/>
                    <a:lstStyle/>
                    <a:p>
                      <a:pPr marL="0" marR="0">
                        <a:spcBef>
                          <a:spcPts val="0"/>
                        </a:spcBef>
                        <a:spcAft>
                          <a:spcPts val="0"/>
                        </a:spcAft>
                      </a:pPr>
                      <a:endParaRPr lang="en-US" sz="800" b="1" dirty="0" smtClean="0">
                        <a:latin typeface="Times New Roman"/>
                        <a:ea typeface="Times New Roman"/>
                      </a:endParaRPr>
                    </a:p>
                    <a:p>
                      <a:pPr marL="0" marR="0">
                        <a:spcBef>
                          <a:spcPts val="0"/>
                        </a:spcBef>
                        <a:spcAft>
                          <a:spcPts val="0"/>
                        </a:spcAft>
                      </a:pPr>
                      <a:r>
                        <a:rPr lang="en-US" sz="1000" b="1" dirty="0" smtClean="0">
                          <a:latin typeface="Times New Roman"/>
                          <a:ea typeface="Times New Roman"/>
                        </a:rPr>
                        <a:t>2</a:t>
                      </a:r>
                      <a:r>
                        <a:rPr lang="en-US" sz="1000" dirty="0" smtClean="0">
                          <a:latin typeface="Times New Roman"/>
                          <a:ea typeface="Times New Roman"/>
                        </a:rPr>
                        <a:t>) </a:t>
                      </a:r>
                      <a:r>
                        <a:rPr lang="en-US" sz="1000" b="1" dirty="0" smtClean="0">
                          <a:latin typeface="Times New Roman"/>
                          <a:ea typeface="Times New Roman"/>
                        </a:rPr>
                        <a:t>Example:</a:t>
                      </a:r>
                    </a:p>
                    <a:p>
                      <a:pPr marL="0" marR="0">
                        <a:spcBef>
                          <a:spcPts val="0"/>
                        </a:spcBef>
                        <a:spcAft>
                          <a:spcPts val="0"/>
                        </a:spcAft>
                      </a:pPr>
                      <a:r>
                        <a:rPr lang="en-US" sz="1000" b="1" baseline="0" dirty="0" smtClean="0">
                          <a:latin typeface="Times New Roman"/>
                          <a:ea typeface="Times New Roman"/>
                        </a:rPr>
                        <a:t>     Cooper</a:t>
                      </a:r>
                      <a:endParaRPr lang="en-US" sz="1000" dirty="0">
                        <a:latin typeface="Times New Roman"/>
                        <a:ea typeface="Times New Roman"/>
                      </a:endParaRPr>
                    </a:p>
                  </a:txBody>
                  <a:tcPr marL="68580" marR="68580" marT="0" marB="0">
                    <a:solidFill>
                      <a:schemeClr val="bg2">
                        <a:lumMod val="75000"/>
                      </a:schemeClr>
                    </a:solidFill>
                  </a:tcPr>
                </a:tc>
                <a:tc>
                  <a:txBody>
                    <a:bodyPr/>
                    <a:lstStyle/>
                    <a:p>
                      <a:pPr marL="0" marR="0">
                        <a:spcBef>
                          <a:spcPts val="0"/>
                        </a:spcBef>
                        <a:spcAft>
                          <a:spcPts val="0"/>
                        </a:spcAft>
                      </a:pPr>
                      <a:r>
                        <a:rPr lang="en-US" sz="1000" dirty="0" smtClean="0">
                          <a:latin typeface="Times New Roman"/>
                          <a:ea typeface="Times New Roman"/>
                        </a:rPr>
                        <a:t>                  </a:t>
                      </a:r>
                    </a:p>
                    <a:p>
                      <a:pPr marL="0" marR="0">
                        <a:spcBef>
                          <a:spcPts val="0"/>
                        </a:spcBef>
                        <a:spcAft>
                          <a:spcPts val="0"/>
                        </a:spcAft>
                      </a:pPr>
                      <a:r>
                        <a:rPr lang="en-US" sz="1000" b="1" dirty="0" smtClean="0">
                          <a:latin typeface="Times New Roman"/>
                          <a:ea typeface="Times New Roman"/>
                        </a:rPr>
                        <a:t>                 3</a:t>
                      </a:r>
                      <a:endParaRPr lang="en-US" sz="1000" b="1" dirty="0">
                        <a:latin typeface="Times New Roman"/>
                        <a:ea typeface="Times New Roman"/>
                      </a:endParaRPr>
                    </a:p>
                  </a:txBody>
                  <a:tcPr marL="68580" marR="68580" marT="0" marB="0">
                    <a:solidFill>
                      <a:schemeClr val="bg2">
                        <a:lumMod val="75000"/>
                      </a:schemeClr>
                    </a:solidFill>
                  </a:tcPr>
                </a:tc>
                <a:tc>
                  <a:txBody>
                    <a:bodyPr/>
                    <a:lstStyle/>
                    <a:p>
                      <a:pPr marL="0" marR="0" algn="ctr">
                        <a:spcBef>
                          <a:spcPts val="0"/>
                        </a:spcBef>
                        <a:spcAft>
                          <a:spcPts val="0"/>
                        </a:spcAft>
                      </a:pPr>
                      <a:endParaRPr lang="en-US" sz="1000" b="1" dirty="0" smtClean="0">
                        <a:latin typeface="Times New Roman"/>
                        <a:ea typeface="Times New Roman"/>
                      </a:endParaRPr>
                    </a:p>
                    <a:p>
                      <a:pPr marL="0" marR="0" algn="ctr">
                        <a:spcBef>
                          <a:spcPts val="0"/>
                        </a:spcBef>
                        <a:spcAft>
                          <a:spcPts val="0"/>
                        </a:spcAft>
                      </a:pPr>
                      <a:r>
                        <a:rPr lang="en-US" sz="1000" b="1" dirty="0" smtClean="0">
                          <a:latin typeface="Times New Roman"/>
                          <a:ea typeface="Times New Roman"/>
                        </a:rPr>
                        <a:t>3 years (not in the West Indies)</a:t>
                      </a:r>
                      <a:endParaRPr lang="en-US" sz="1000" b="1" dirty="0">
                        <a:latin typeface="Times New Roman"/>
                        <a:ea typeface="Times New Roman"/>
                      </a:endParaRPr>
                    </a:p>
                  </a:txBody>
                  <a:tcPr marL="68580" marR="68580" marT="0" marB="0">
                    <a:solidFill>
                      <a:schemeClr val="bg2">
                        <a:lumMod val="75000"/>
                      </a:schemeClr>
                    </a:solidFill>
                  </a:tcPr>
                </a:tc>
                <a:tc>
                  <a:txBody>
                    <a:bodyPr/>
                    <a:lstStyle/>
                    <a:p>
                      <a:pPr marL="0" marR="0">
                        <a:spcBef>
                          <a:spcPts val="0"/>
                        </a:spcBef>
                        <a:spcAft>
                          <a:spcPts val="0"/>
                        </a:spcAft>
                      </a:pPr>
                      <a:endParaRPr lang="en-US" sz="1000" b="1" dirty="0" smtClean="0">
                        <a:latin typeface="Times New Roman"/>
                        <a:ea typeface="Times New Roman"/>
                      </a:endParaRPr>
                    </a:p>
                    <a:p>
                      <a:pPr marL="0" marR="0">
                        <a:spcBef>
                          <a:spcPts val="0"/>
                        </a:spcBef>
                        <a:spcAft>
                          <a:spcPts val="0"/>
                        </a:spcAft>
                      </a:pPr>
                      <a:r>
                        <a:rPr lang="en-US" sz="1000" b="1" dirty="0" smtClean="0">
                          <a:latin typeface="Times New Roman"/>
                          <a:ea typeface="Times New Roman"/>
                        </a:rPr>
                        <a:t>           4 Points</a:t>
                      </a:r>
                      <a:endParaRPr lang="en-US" sz="1000" b="1" dirty="0">
                        <a:latin typeface="Times New Roman"/>
                        <a:ea typeface="Times New Roman"/>
                      </a:endParaRPr>
                    </a:p>
                  </a:txBody>
                  <a:tcPr marL="68580" marR="68580" marT="0" marB="0">
                    <a:solidFill>
                      <a:schemeClr val="bg2">
                        <a:lumMod val="75000"/>
                      </a:schemeClr>
                    </a:solidFill>
                  </a:tcPr>
                </a:tc>
                <a:tc>
                  <a:txBody>
                    <a:bodyPr/>
                    <a:lstStyle/>
                    <a:p>
                      <a:pPr marL="0" marR="0">
                        <a:spcBef>
                          <a:spcPts val="0"/>
                        </a:spcBef>
                        <a:spcAft>
                          <a:spcPts val="0"/>
                        </a:spcAft>
                      </a:pPr>
                      <a:r>
                        <a:rPr lang="en-US" sz="900" b="1" dirty="0" smtClean="0">
                          <a:latin typeface="Times New Roman"/>
                          <a:ea typeface="Times New Roman"/>
                        </a:rPr>
                        <a:t>          </a:t>
                      </a:r>
                    </a:p>
                    <a:p>
                      <a:pPr marL="0" marR="0" algn="ctr">
                        <a:spcBef>
                          <a:spcPts val="0"/>
                        </a:spcBef>
                        <a:spcAft>
                          <a:spcPts val="0"/>
                        </a:spcAft>
                      </a:pPr>
                      <a:r>
                        <a:rPr lang="en-US" sz="900" b="1" dirty="0" smtClean="0">
                          <a:latin typeface="Times New Roman"/>
                          <a:ea typeface="Times New Roman"/>
                        </a:rPr>
                        <a:t>    4 Bonus Points</a:t>
                      </a:r>
                    </a:p>
                    <a:p>
                      <a:pPr marL="0" marR="0" algn="ctr">
                        <a:spcBef>
                          <a:spcPts val="0"/>
                        </a:spcBef>
                        <a:spcAft>
                          <a:spcPts val="0"/>
                        </a:spcAft>
                      </a:pPr>
                      <a:r>
                        <a:rPr lang="en-US" sz="700" b="1" dirty="0" smtClean="0">
                          <a:latin typeface="Times New Roman"/>
                          <a:ea typeface="Times New Roman"/>
                        </a:rPr>
                        <a:t>    (3 year</a:t>
                      </a:r>
                      <a:r>
                        <a:rPr lang="en-US" sz="700" b="1" baseline="0" dirty="0" smtClean="0">
                          <a:latin typeface="Times New Roman"/>
                          <a:ea typeface="Times New Roman"/>
                        </a:rPr>
                        <a:t> contract is worth 4 bonus points)</a:t>
                      </a:r>
                      <a:endParaRPr lang="en-US" sz="700" b="1" dirty="0">
                        <a:latin typeface="Times New Roman"/>
                        <a:ea typeface="Times New Roman"/>
                      </a:endParaRPr>
                    </a:p>
                  </a:txBody>
                  <a:tcPr marL="68580" marR="68580" marT="0" marB="0">
                    <a:solidFill>
                      <a:schemeClr val="bg2">
                        <a:lumMod val="75000"/>
                      </a:schemeClr>
                    </a:solidFill>
                  </a:tcPr>
                </a:tc>
                <a:tc>
                  <a:txBody>
                    <a:bodyPr/>
                    <a:lstStyle/>
                    <a:p>
                      <a:pPr marL="0" marR="0">
                        <a:spcBef>
                          <a:spcPts val="0"/>
                        </a:spcBef>
                        <a:spcAft>
                          <a:spcPts val="0"/>
                        </a:spcAft>
                      </a:pPr>
                      <a:endParaRPr lang="en-US" sz="1000" dirty="0" smtClean="0">
                        <a:latin typeface="Times New Roman"/>
                        <a:ea typeface="Times New Roman"/>
                      </a:endParaRPr>
                    </a:p>
                    <a:p>
                      <a:pPr marL="0" marR="0">
                        <a:spcBef>
                          <a:spcPts val="0"/>
                        </a:spcBef>
                        <a:spcAft>
                          <a:spcPts val="0"/>
                        </a:spcAft>
                      </a:pPr>
                      <a:r>
                        <a:rPr lang="en-US" sz="1000" b="1" dirty="0" smtClean="0">
                          <a:latin typeface="Times New Roman"/>
                          <a:ea typeface="Times New Roman"/>
                        </a:rPr>
                        <a:t> 4+4= 8 Points</a:t>
                      </a:r>
                      <a:r>
                        <a:rPr lang="en-US" sz="1000" b="1" baseline="0" dirty="0" smtClean="0">
                          <a:latin typeface="Times New Roman"/>
                          <a:ea typeface="Times New Roman"/>
                        </a:rPr>
                        <a:t> </a:t>
                      </a:r>
                      <a:r>
                        <a:rPr lang="en-US" sz="1000" b="1" dirty="0" smtClean="0">
                          <a:latin typeface="Times New Roman"/>
                          <a:ea typeface="Times New Roman"/>
                        </a:rPr>
                        <a:t>Earned </a:t>
                      </a:r>
                      <a:endParaRPr lang="en-US" sz="1000" b="1" dirty="0">
                        <a:latin typeface="Times New Roman"/>
                        <a:ea typeface="Times New Roman"/>
                      </a:endParaRPr>
                    </a:p>
                  </a:txBody>
                  <a:tcPr marL="68580" marR="68580" marT="0" marB="0">
                    <a:solidFill>
                      <a:schemeClr val="bg2">
                        <a:lumMod val="75000"/>
                      </a:schemeClr>
                    </a:solidFill>
                  </a:tcPr>
                </a:tc>
              </a:tr>
            </a:tbl>
          </a:graphicData>
        </a:graphic>
      </p:graphicFrame>
      <p:sp>
        <p:nvSpPr>
          <p:cNvPr id="4" name="TextBox 3"/>
          <p:cNvSpPr txBox="1"/>
          <p:nvPr/>
        </p:nvSpPr>
        <p:spPr>
          <a:xfrm>
            <a:off x="3048000" y="152400"/>
            <a:ext cx="3048000" cy="369332"/>
          </a:xfrm>
          <a:prstGeom prst="rect">
            <a:avLst/>
          </a:prstGeom>
          <a:ln>
            <a:solidFill>
              <a:schemeClr val="bg2">
                <a:lumMod val="75000"/>
              </a:schemeClr>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dirty="0" smtClean="0"/>
              <a:t>EMIGRANT  SCORE  SHEET </a:t>
            </a:r>
            <a:endParaRPr lang="en-US" dirty="0"/>
          </a:p>
        </p:txBody>
      </p:sp>
      <p:graphicFrame>
        <p:nvGraphicFramePr>
          <p:cNvPr id="5" name="Table 4"/>
          <p:cNvGraphicFramePr>
            <a:graphicFrameLocks noGrp="1"/>
          </p:cNvGraphicFramePr>
          <p:nvPr/>
        </p:nvGraphicFramePr>
        <p:xfrm>
          <a:off x="609600" y="3810000"/>
          <a:ext cx="7772401" cy="1489826"/>
        </p:xfrm>
        <a:graphic>
          <a:graphicData uri="http://schemas.openxmlformats.org/drawingml/2006/table">
            <a:tbl>
              <a:tblPr firstRow="1" bandRow="1">
                <a:tableStyleId>{69CF1AB2-1976-4502-BF36-3FF5EA218861}</a:tableStyleId>
              </a:tblPr>
              <a:tblGrid>
                <a:gridCol w="1110343"/>
                <a:gridCol w="1110343"/>
                <a:gridCol w="1110343"/>
                <a:gridCol w="1110343"/>
                <a:gridCol w="1197429"/>
                <a:gridCol w="162560"/>
                <a:gridCol w="1971040"/>
              </a:tblGrid>
              <a:tr h="709814">
                <a:tc>
                  <a:txBody>
                    <a:bodyPr/>
                    <a:lstStyle/>
                    <a:p>
                      <a:pPr algn="ctr"/>
                      <a:r>
                        <a:rPr kumimoji="0" lang="en-US" sz="1000" kern="1200" dirty="0" smtClean="0"/>
                        <a:t>  </a:t>
                      </a:r>
                    </a:p>
                    <a:p>
                      <a:pPr algn="ctr"/>
                      <a:r>
                        <a:rPr kumimoji="0" lang="en-US" sz="1000" kern="1200" dirty="0" smtClean="0"/>
                        <a:t>Example Round</a:t>
                      </a:r>
                      <a:endParaRPr lang="en-US" sz="1000" dirty="0">
                        <a:solidFill>
                          <a:schemeClr val="tx1"/>
                        </a:solidFill>
                      </a:endParaRPr>
                    </a:p>
                  </a:txBody>
                  <a:tcPr>
                    <a:solidFill>
                      <a:srgbClr val="00B050"/>
                    </a:solidFill>
                  </a:tcPr>
                </a:tc>
                <a:tc>
                  <a:txBody>
                    <a:bodyPr/>
                    <a:lstStyle/>
                    <a:p>
                      <a:r>
                        <a:rPr kumimoji="0" lang="en-US" sz="1000" kern="1200" dirty="0" smtClean="0"/>
                        <a:t>Worker</a:t>
                      </a:r>
                    </a:p>
                    <a:p>
                      <a:r>
                        <a:rPr kumimoji="0" lang="en-US" sz="1000" kern="1200" dirty="0" smtClean="0"/>
                        <a:t>Classification Number &amp; Value Per Year</a:t>
                      </a:r>
                      <a:endParaRPr lang="en-US" sz="1000" dirty="0">
                        <a:solidFill>
                          <a:schemeClr val="tx1"/>
                        </a:solidFill>
                      </a:endParaRPr>
                    </a:p>
                  </a:txBody>
                  <a:tcPr>
                    <a:solidFill>
                      <a:srgbClr val="00B050"/>
                    </a:solidFill>
                  </a:tcPr>
                </a:tc>
                <a:tc>
                  <a:txBody>
                    <a:bodyPr/>
                    <a:lstStyle/>
                    <a:p>
                      <a:pPr marL="0" marR="0" algn="ctr">
                        <a:spcBef>
                          <a:spcPts val="0"/>
                        </a:spcBef>
                        <a:spcAft>
                          <a:spcPts val="0"/>
                        </a:spcAft>
                      </a:pPr>
                      <a:r>
                        <a:rPr lang="en-US" sz="1000" b="1" dirty="0">
                          <a:latin typeface="Times New Roman"/>
                          <a:ea typeface="Times New Roman"/>
                          <a:cs typeface="Times New Roman"/>
                        </a:rPr>
                        <a:t>Contract</a:t>
                      </a:r>
                      <a:endParaRPr lang="en-US" sz="1000" dirty="0">
                        <a:latin typeface="Times New Roman"/>
                        <a:ea typeface="Times New Roman"/>
                        <a:cs typeface="Times New Roman"/>
                      </a:endParaRPr>
                    </a:p>
                    <a:p>
                      <a:pPr marL="0" marR="0" algn="ctr">
                        <a:spcBef>
                          <a:spcPts val="0"/>
                        </a:spcBef>
                        <a:spcAft>
                          <a:spcPts val="0"/>
                        </a:spcAft>
                      </a:pPr>
                      <a:r>
                        <a:rPr lang="en-US" sz="1000" b="1" dirty="0" smtClean="0">
                          <a:latin typeface="Times New Roman"/>
                          <a:ea typeface="Times New Roman"/>
                          <a:cs typeface="Times New Roman"/>
                        </a:rPr>
                        <a:t>length agreed to with Emigrant [x] Value</a:t>
                      </a:r>
                      <a:r>
                        <a:rPr lang="en-US" sz="1000" b="1" baseline="0" dirty="0" smtClean="0">
                          <a:latin typeface="Times New Roman"/>
                          <a:ea typeface="Times New Roman"/>
                          <a:cs typeface="Times New Roman"/>
                        </a:rPr>
                        <a:t> Per Year</a:t>
                      </a: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spcBef>
                          <a:spcPts val="0"/>
                        </a:spcBef>
                        <a:spcAft>
                          <a:spcPts val="0"/>
                        </a:spcAft>
                      </a:pPr>
                      <a:endParaRPr lang="en-US" sz="1000" b="1" dirty="0" smtClean="0">
                        <a:latin typeface="Times New Roman"/>
                        <a:ea typeface="Times New Roman"/>
                        <a:cs typeface="Times New Roman"/>
                      </a:endParaRPr>
                    </a:p>
                    <a:p>
                      <a:pPr marL="0" marR="0" algn="ctr">
                        <a:spcBef>
                          <a:spcPts val="0"/>
                        </a:spcBef>
                        <a:spcAft>
                          <a:spcPts val="0"/>
                        </a:spcAft>
                      </a:pPr>
                      <a:r>
                        <a:rPr lang="en-US" sz="1000" b="1" dirty="0" smtClean="0">
                          <a:latin typeface="Times New Roman"/>
                          <a:ea typeface="Times New Roman"/>
                          <a:cs typeface="Times New Roman"/>
                        </a:rPr>
                        <a:t>Total Contract</a:t>
                      </a:r>
                      <a:endParaRPr lang="en-US" sz="1000" dirty="0">
                        <a:latin typeface="Times New Roman"/>
                        <a:ea typeface="Times New Roman"/>
                        <a:cs typeface="Times New Roman"/>
                      </a:endParaRPr>
                    </a:p>
                    <a:p>
                      <a:pPr marL="0" marR="0" algn="ctr">
                        <a:spcBef>
                          <a:spcPts val="0"/>
                        </a:spcBef>
                        <a:spcAft>
                          <a:spcPts val="0"/>
                        </a:spcAft>
                      </a:pPr>
                      <a:r>
                        <a:rPr lang="en-US" sz="1000" b="1" dirty="0">
                          <a:latin typeface="Times New Roman"/>
                          <a:ea typeface="Times New Roman"/>
                          <a:cs typeface="Times New Roman"/>
                        </a:rPr>
                        <a:t>Value</a:t>
                      </a: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spcBef>
                          <a:spcPts val="0"/>
                        </a:spcBef>
                        <a:spcAft>
                          <a:spcPts val="0"/>
                        </a:spcAft>
                      </a:pPr>
                      <a:endParaRPr lang="en-US" sz="1000" b="1" dirty="0" smtClean="0">
                        <a:latin typeface="Times New Roman"/>
                        <a:ea typeface="Times New Roman"/>
                        <a:cs typeface="Times New Roman"/>
                      </a:endParaRPr>
                    </a:p>
                    <a:p>
                      <a:pPr marL="0" marR="0" algn="ctr">
                        <a:spcBef>
                          <a:spcPts val="0"/>
                        </a:spcBef>
                        <a:spcAft>
                          <a:spcPts val="0"/>
                        </a:spcAft>
                      </a:pPr>
                      <a:r>
                        <a:rPr lang="en-US" sz="1000" b="1" dirty="0" smtClean="0">
                          <a:latin typeface="Times New Roman"/>
                          <a:ea typeface="Times New Roman"/>
                          <a:cs typeface="Times New Roman"/>
                        </a:rPr>
                        <a:t>Contract </a:t>
                      </a:r>
                      <a:r>
                        <a:rPr lang="en-US" sz="1000" b="1" dirty="0">
                          <a:latin typeface="Times New Roman"/>
                          <a:ea typeface="Times New Roman"/>
                          <a:cs typeface="Times New Roman"/>
                        </a:rPr>
                        <a:t>Value Minus </a:t>
                      </a:r>
                      <a:r>
                        <a:rPr lang="en-US" sz="1000" b="1" dirty="0" smtClean="0">
                          <a:latin typeface="Times New Roman"/>
                          <a:ea typeface="Times New Roman"/>
                          <a:cs typeface="Times New Roman"/>
                        </a:rPr>
                        <a:t>Passage</a:t>
                      </a:r>
                      <a:endParaRPr lang="en-US" sz="1000" dirty="0">
                        <a:latin typeface="Times New Roman"/>
                        <a:ea typeface="Times New Roman"/>
                        <a:cs typeface="Times New Roman"/>
                      </a:endParaRPr>
                    </a:p>
                    <a:p>
                      <a:pPr marL="0" marR="0" algn="ctr">
                        <a:spcBef>
                          <a:spcPts val="0"/>
                        </a:spcBef>
                        <a:spcAft>
                          <a:spcPts val="0"/>
                        </a:spcAft>
                      </a:pPr>
                      <a:r>
                        <a:rPr lang="en-US" sz="1000" b="1" dirty="0" smtClean="0">
                          <a:latin typeface="Times New Roman"/>
                          <a:ea typeface="Times New Roman"/>
                          <a:cs typeface="Times New Roman"/>
                        </a:rPr>
                        <a:t>(</a:t>
                      </a:r>
                      <a:r>
                        <a:rPr lang="en-US" sz="1000" b="1" u="sng" dirty="0" smtClean="0">
                          <a:latin typeface="Times New Roman"/>
                          <a:ea typeface="Times New Roman"/>
                          <a:cs typeface="Times New Roman"/>
                        </a:rPr>
                        <a:t>Subtract ₤</a:t>
                      </a:r>
                      <a:r>
                        <a:rPr lang="en-US" sz="1000" b="1" u="sng" dirty="0">
                          <a:latin typeface="Times New Roman"/>
                          <a:ea typeface="Times New Roman"/>
                          <a:cs typeface="Times New Roman"/>
                        </a:rPr>
                        <a:t>10</a:t>
                      </a:r>
                      <a:r>
                        <a:rPr lang="en-US" sz="1000" b="1" dirty="0">
                          <a:latin typeface="Times New Roman"/>
                          <a:ea typeface="Times New Roman"/>
                          <a:cs typeface="Times New Roman"/>
                        </a:rPr>
                        <a:t>)</a:t>
                      </a: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spcBef>
                          <a:spcPts val="0"/>
                        </a:spcBef>
                        <a:spcAft>
                          <a:spcPts val="0"/>
                        </a:spcAft>
                      </a:pP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spcBef>
                          <a:spcPts val="0"/>
                        </a:spcBef>
                        <a:spcAft>
                          <a:spcPts val="0"/>
                        </a:spcAft>
                      </a:pPr>
                      <a:r>
                        <a:rPr lang="en-US" sz="1000" b="1" dirty="0" smtClean="0">
                          <a:latin typeface="Times New Roman"/>
                          <a:ea typeface="Times New Roman"/>
                          <a:cs typeface="Times New Roman"/>
                        </a:rPr>
                        <a:t>Final</a:t>
                      </a:r>
                      <a:r>
                        <a:rPr lang="en-US" sz="1000" b="1" baseline="0" dirty="0" smtClean="0">
                          <a:latin typeface="Times New Roman"/>
                          <a:ea typeface="Times New Roman"/>
                          <a:cs typeface="Times New Roman"/>
                        </a:rPr>
                        <a:t> </a:t>
                      </a:r>
                      <a:r>
                        <a:rPr lang="en-US" sz="1000" b="1" dirty="0" smtClean="0">
                          <a:latin typeface="Times New Roman"/>
                          <a:ea typeface="Times New Roman"/>
                          <a:cs typeface="Times New Roman"/>
                        </a:rPr>
                        <a:t>Profit</a:t>
                      </a:r>
                      <a:endParaRPr lang="en-US" sz="1000" dirty="0">
                        <a:latin typeface="Times New Roman"/>
                        <a:ea typeface="Times New Roman"/>
                        <a:cs typeface="Times New Roman"/>
                      </a:endParaRPr>
                    </a:p>
                    <a:p>
                      <a:pPr marL="0" marR="0" algn="ctr">
                        <a:spcBef>
                          <a:spcPts val="0"/>
                        </a:spcBef>
                        <a:spcAft>
                          <a:spcPts val="0"/>
                        </a:spcAft>
                      </a:pPr>
                      <a:r>
                        <a:rPr lang="en-US" sz="1000" b="1" dirty="0" smtClean="0">
                          <a:latin typeface="Times New Roman"/>
                          <a:ea typeface="Times New Roman"/>
                          <a:cs typeface="Times New Roman"/>
                        </a:rPr>
                        <a:t>earned by the Agent</a:t>
                      </a:r>
                      <a:r>
                        <a:rPr lang="en-US" sz="1000" b="1" baseline="0" dirty="0" smtClean="0">
                          <a:latin typeface="Times New Roman"/>
                          <a:ea typeface="Times New Roman"/>
                          <a:cs typeface="Times New Roman"/>
                        </a:rPr>
                        <a:t> for the contract</a:t>
                      </a:r>
                      <a:endParaRPr lang="en-US" sz="1000" dirty="0">
                        <a:latin typeface="Times New Roman"/>
                        <a:ea typeface="Times New Roman"/>
                        <a:cs typeface="Times New Roman"/>
                      </a:endParaRPr>
                    </a:p>
                  </a:txBody>
                  <a:tcPr marL="68580" marR="68580" marT="0" marB="0">
                    <a:solidFill>
                      <a:srgbClr val="00B050"/>
                    </a:solidFill>
                  </a:tcPr>
                </a:tc>
              </a:tr>
              <a:tr h="363913">
                <a:tc>
                  <a:txBody>
                    <a:bodyPr/>
                    <a:lstStyle/>
                    <a:p>
                      <a:pPr marL="0" marR="0">
                        <a:spcBef>
                          <a:spcPts val="0"/>
                        </a:spcBef>
                        <a:spcAft>
                          <a:spcPts val="0"/>
                        </a:spcAft>
                      </a:pPr>
                      <a:r>
                        <a:rPr lang="en-US" sz="1200" b="1" dirty="0" smtClean="0">
                          <a:latin typeface="Times New Roman"/>
                          <a:ea typeface="Times New Roman"/>
                          <a:cs typeface="Times New Roman"/>
                        </a:rPr>
                        <a:t>1) Example</a:t>
                      </a: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spcBef>
                          <a:spcPts val="0"/>
                        </a:spcBef>
                        <a:spcAft>
                          <a:spcPts val="0"/>
                        </a:spcAft>
                      </a:pPr>
                      <a:r>
                        <a:rPr lang="en-US" sz="1000" b="1" dirty="0" smtClean="0">
                          <a:latin typeface="Times New Roman"/>
                          <a:ea typeface="Times New Roman"/>
                          <a:cs typeface="Times New Roman"/>
                        </a:rPr>
                        <a:t>Classification#1=</a:t>
                      </a:r>
                      <a:endParaRPr lang="en-US" sz="1000" dirty="0">
                        <a:latin typeface="Times New Roman"/>
                        <a:ea typeface="Times New Roman"/>
                        <a:cs typeface="Times New Roman"/>
                      </a:endParaRPr>
                    </a:p>
                    <a:p>
                      <a:pPr marL="0" marR="0" algn="ctr">
                        <a:spcBef>
                          <a:spcPts val="0"/>
                        </a:spcBef>
                        <a:spcAft>
                          <a:spcPts val="0"/>
                        </a:spcAft>
                      </a:pPr>
                      <a:r>
                        <a:rPr lang="en-US" sz="1000" b="1" dirty="0">
                          <a:latin typeface="Times New Roman"/>
                          <a:ea typeface="Times New Roman"/>
                          <a:cs typeface="Times New Roman"/>
                        </a:rPr>
                        <a:t>₤3 per </a:t>
                      </a:r>
                      <a:r>
                        <a:rPr lang="en-US" sz="1000" b="1" dirty="0" smtClean="0">
                          <a:latin typeface="Times New Roman"/>
                          <a:ea typeface="Times New Roman"/>
                          <a:cs typeface="Times New Roman"/>
                        </a:rPr>
                        <a:t>year.</a:t>
                      </a: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lnSpc>
                          <a:spcPct val="200000"/>
                        </a:lnSpc>
                        <a:spcBef>
                          <a:spcPts val="0"/>
                        </a:spcBef>
                        <a:spcAft>
                          <a:spcPts val="0"/>
                        </a:spcAft>
                      </a:pPr>
                      <a:r>
                        <a:rPr lang="en-US" sz="1000" b="1" dirty="0" smtClean="0">
                          <a:latin typeface="Times New Roman"/>
                          <a:ea typeface="Times New Roman"/>
                          <a:cs typeface="Times New Roman"/>
                        </a:rPr>
                        <a:t>6 years </a:t>
                      </a:r>
                      <a:r>
                        <a:rPr lang="en-US" sz="1000" b="1" i="1" dirty="0" smtClean="0">
                          <a:latin typeface="Times New Roman"/>
                          <a:ea typeface="Times New Roman"/>
                          <a:cs typeface="Times New Roman"/>
                        </a:rPr>
                        <a:t>x</a:t>
                      </a:r>
                      <a:r>
                        <a:rPr lang="en-US" sz="1000" b="1" dirty="0" smtClean="0">
                          <a:latin typeface="Times New Roman"/>
                          <a:ea typeface="Times New Roman"/>
                          <a:cs typeface="Times New Roman"/>
                        </a:rPr>
                        <a:t> £3 = £18</a:t>
                      </a: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lnSpc>
                          <a:spcPct val="200000"/>
                        </a:lnSpc>
                        <a:spcBef>
                          <a:spcPts val="0"/>
                        </a:spcBef>
                        <a:spcAft>
                          <a:spcPts val="0"/>
                        </a:spcAft>
                      </a:pPr>
                      <a:r>
                        <a:rPr lang="en-US" sz="1000" b="1" dirty="0">
                          <a:latin typeface="Times New Roman"/>
                          <a:ea typeface="Times New Roman"/>
                          <a:cs typeface="Times New Roman"/>
                        </a:rPr>
                        <a:t>₤18</a:t>
                      </a: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lnSpc>
                          <a:spcPct val="200000"/>
                        </a:lnSpc>
                        <a:spcBef>
                          <a:spcPts val="0"/>
                        </a:spcBef>
                        <a:spcAft>
                          <a:spcPts val="0"/>
                        </a:spcAft>
                      </a:pPr>
                      <a:r>
                        <a:rPr lang="en-US" sz="1000" b="1" dirty="0">
                          <a:latin typeface="Times New Roman"/>
                          <a:ea typeface="Times New Roman"/>
                          <a:cs typeface="Times New Roman"/>
                        </a:rPr>
                        <a:t>₤</a:t>
                      </a:r>
                      <a:r>
                        <a:rPr lang="en-US" sz="1000" b="1" dirty="0" smtClean="0">
                          <a:latin typeface="Times New Roman"/>
                          <a:ea typeface="Times New Roman"/>
                          <a:cs typeface="Times New Roman"/>
                        </a:rPr>
                        <a:t>18 - ₤</a:t>
                      </a:r>
                      <a:r>
                        <a:rPr lang="en-US" sz="1000" b="1" dirty="0">
                          <a:latin typeface="Times New Roman"/>
                          <a:ea typeface="Times New Roman"/>
                          <a:cs typeface="Times New Roman"/>
                        </a:rPr>
                        <a:t>10=₤8</a:t>
                      </a: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spcBef>
                          <a:spcPts val="0"/>
                        </a:spcBef>
                        <a:spcAft>
                          <a:spcPts val="0"/>
                        </a:spcAft>
                      </a:pP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spcBef>
                          <a:spcPts val="0"/>
                        </a:spcBef>
                        <a:spcAft>
                          <a:spcPts val="0"/>
                        </a:spcAft>
                      </a:pPr>
                      <a:r>
                        <a:rPr lang="en-US" sz="1000" b="1" dirty="0">
                          <a:latin typeface="Times New Roman"/>
                          <a:ea typeface="Times New Roman"/>
                          <a:cs typeface="Times New Roman"/>
                        </a:rPr>
                        <a:t>₤8 </a:t>
                      </a:r>
                      <a:endParaRPr lang="en-US" sz="1000" b="1" dirty="0" smtClean="0">
                        <a:latin typeface="Times New Roman"/>
                        <a:ea typeface="Times New Roman"/>
                        <a:cs typeface="Times New Roman"/>
                      </a:endParaRPr>
                    </a:p>
                    <a:p>
                      <a:pPr marL="0" marR="0" algn="ctr">
                        <a:spcBef>
                          <a:spcPts val="0"/>
                        </a:spcBef>
                        <a:spcAft>
                          <a:spcPts val="0"/>
                        </a:spcAft>
                      </a:pPr>
                      <a:r>
                        <a:rPr lang="en-US" sz="1000" b="1" dirty="0" smtClean="0">
                          <a:latin typeface="Times New Roman"/>
                          <a:ea typeface="Times New Roman"/>
                          <a:cs typeface="Times New Roman"/>
                        </a:rPr>
                        <a:t>(</a:t>
                      </a:r>
                      <a:r>
                        <a:rPr lang="en-US" sz="1000" b="1" dirty="0">
                          <a:latin typeface="Times New Roman"/>
                          <a:ea typeface="Times New Roman"/>
                          <a:cs typeface="Times New Roman"/>
                        </a:rPr>
                        <a:t>Example)</a:t>
                      </a:r>
                      <a:endParaRPr lang="en-US" sz="1000" dirty="0">
                        <a:latin typeface="Times New Roman"/>
                        <a:ea typeface="Times New Roman"/>
                        <a:cs typeface="Times New Roman"/>
                      </a:endParaRPr>
                    </a:p>
                  </a:txBody>
                  <a:tcPr marL="68580" marR="68580" marT="0" marB="0">
                    <a:solidFill>
                      <a:srgbClr val="00B050"/>
                    </a:solidFill>
                  </a:tcPr>
                </a:tc>
              </a:tr>
              <a:tr h="363913">
                <a:tc>
                  <a:txBody>
                    <a:bodyPr/>
                    <a:lstStyle/>
                    <a:p>
                      <a:pPr marL="0" marR="0">
                        <a:spcBef>
                          <a:spcPts val="0"/>
                        </a:spcBef>
                        <a:spcAft>
                          <a:spcPts val="0"/>
                        </a:spcAft>
                      </a:pPr>
                      <a:r>
                        <a:rPr lang="en-US" sz="1200" b="1" dirty="0" smtClean="0">
                          <a:latin typeface="Times New Roman"/>
                          <a:ea typeface="Times New Roman"/>
                          <a:cs typeface="Times New Roman"/>
                        </a:rPr>
                        <a:t>2) Example</a:t>
                      </a: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spcBef>
                          <a:spcPts val="0"/>
                        </a:spcBef>
                        <a:spcAft>
                          <a:spcPts val="0"/>
                        </a:spcAft>
                      </a:pPr>
                      <a:r>
                        <a:rPr lang="en-US" sz="1000" b="1" dirty="0" smtClean="0">
                          <a:latin typeface="Times New Roman"/>
                          <a:ea typeface="Times New Roman"/>
                          <a:cs typeface="Times New Roman"/>
                        </a:rPr>
                        <a:t>Classification#2 =</a:t>
                      </a:r>
                      <a:endParaRPr lang="en-US" sz="1000" dirty="0">
                        <a:latin typeface="Times New Roman"/>
                        <a:ea typeface="Times New Roman"/>
                        <a:cs typeface="Times New Roman"/>
                      </a:endParaRPr>
                    </a:p>
                    <a:p>
                      <a:pPr marL="0" marR="0" algn="ctr">
                        <a:spcBef>
                          <a:spcPts val="0"/>
                        </a:spcBef>
                        <a:spcAft>
                          <a:spcPts val="0"/>
                        </a:spcAft>
                      </a:pPr>
                      <a:r>
                        <a:rPr lang="en-US" sz="1000" b="1" dirty="0">
                          <a:latin typeface="Times New Roman"/>
                          <a:ea typeface="Times New Roman"/>
                          <a:cs typeface="Times New Roman"/>
                        </a:rPr>
                        <a:t>₤4 per </a:t>
                      </a:r>
                      <a:r>
                        <a:rPr lang="en-US" sz="1000" b="1" dirty="0" smtClean="0">
                          <a:latin typeface="Times New Roman"/>
                          <a:ea typeface="Times New Roman"/>
                          <a:cs typeface="Times New Roman"/>
                        </a:rPr>
                        <a:t>year. </a:t>
                      </a: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lnSpc>
                          <a:spcPct val="200000"/>
                        </a:lnSpc>
                        <a:spcBef>
                          <a:spcPts val="0"/>
                        </a:spcBef>
                        <a:spcAft>
                          <a:spcPts val="0"/>
                        </a:spcAft>
                      </a:pPr>
                      <a:r>
                        <a:rPr lang="en-US" sz="1000" b="1" dirty="0" smtClean="0">
                          <a:latin typeface="Times New Roman"/>
                          <a:ea typeface="Times New Roman"/>
                          <a:cs typeface="Times New Roman"/>
                        </a:rPr>
                        <a:t>4 years </a:t>
                      </a:r>
                      <a:r>
                        <a:rPr lang="en-US" sz="1000" b="1" i="1" dirty="0" smtClean="0">
                          <a:latin typeface="Times New Roman"/>
                          <a:ea typeface="Times New Roman"/>
                          <a:cs typeface="Times New Roman"/>
                        </a:rPr>
                        <a:t>x</a:t>
                      </a:r>
                      <a:r>
                        <a:rPr lang="en-US" sz="1000" b="1" dirty="0" smtClean="0">
                          <a:latin typeface="Times New Roman"/>
                          <a:ea typeface="Times New Roman"/>
                          <a:cs typeface="Times New Roman"/>
                        </a:rPr>
                        <a:t> £4</a:t>
                      </a:r>
                      <a:r>
                        <a:rPr lang="en-US" sz="1000" b="0" baseline="0" dirty="0" smtClean="0">
                          <a:latin typeface="Times New Roman"/>
                          <a:ea typeface="Times New Roman"/>
                          <a:cs typeface="Times New Roman"/>
                        </a:rPr>
                        <a:t> </a:t>
                      </a:r>
                      <a:r>
                        <a:rPr lang="en-US" sz="1000" b="1" dirty="0" smtClean="0">
                          <a:latin typeface="Times New Roman"/>
                          <a:ea typeface="Times New Roman"/>
                          <a:cs typeface="Times New Roman"/>
                        </a:rPr>
                        <a:t>= £</a:t>
                      </a:r>
                      <a:r>
                        <a:rPr lang="en-US" sz="1000" b="1" dirty="0">
                          <a:latin typeface="Times New Roman"/>
                          <a:ea typeface="Times New Roman"/>
                          <a:cs typeface="Times New Roman"/>
                        </a:rPr>
                        <a:t>16</a:t>
                      </a: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lnSpc>
                          <a:spcPct val="200000"/>
                        </a:lnSpc>
                        <a:spcBef>
                          <a:spcPts val="0"/>
                        </a:spcBef>
                        <a:spcAft>
                          <a:spcPts val="0"/>
                        </a:spcAft>
                      </a:pPr>
                      <a:r>
                        <a:rPr lang="en-US" sz="1000" b="1" dirty="0">
                          <a:latin typeface="Times New Roman"/>
                          <a:ea typeface="Times New Roman"/>
                          <a:cs typeface="Times New Roman"/>
                        </a:rPr>
                        <a:t>₤16</a:t>
                      </a: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lnSpc>
                          <a:spcPct val="200000"/>
                        </a:lnSpc>
                        <a:spcBef>
                          <a:spcPts val="0"/>
                        </a:spcBef>
                        <a:spcAft>
                          <a:spcPts val="0"/>
                        </a:spcAft>
                      </a:pPr>
                      <a:r>
                        <a:rPr lang="en-US" sz="1000" b="1" dirty="0" smtClean="0">
                          <a:latin typeface="Times New Roman"/>
                          <a:ea typeface="Times New Roman"/>
                          <a:cs typeface="Times New Roman"/>
                        </a:rPr>
                        <a:t> ₤</a:t>
                      </a:r>
                      <a:r>
                        <a:rPr lang="en-US" sz="1000" b="1" dirty="0">
                          <a:latin typeface="Times New Roman"/>
                          <a:ea typeface="Times New Roman"/>
                          <a:cs typeface="Times New Roman"/>
                        </a:rPr>
                        <a:t>16 </a:t>
                      </a:r>
                      <a:r>
                        <a:rPr lang="en-US" sz="1000" b="1" dirty="0" smtClean="0">
                          <a:latin typeface="Times New Roman"/>
                          <a:ea typeface="Times New Roman"/>
                          <a:cs typeface="Times New Roman"/>
                        </a:rPr>
                        <a:t>- ₤</a:t>
                      </a:r>
                      <a:r>
                        <a:rPr lang="en-US" sz="1000" b="1" dirty="0">
                          <a:latin typeface="Times New Roman"/>
                          <a:ea typeface="Times New Roman"/>
                          <a:cs typeface="Times New Roman"/>
                        </a:rPr>
                        <a:t>10=₤6 </a:t>
                      </a: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spcBef>
                          <a:spcPts val="0"/>
                        </a:spcBef>
                        <a:spcAft>
                          <a:spcPts val="0"/>
                        </a:spcAft>
                      </a:pPr>
                      <a:endParaRPr lang="en-US" sz="1000" dirty="0">
                        <a:latin typeface="Times New Roman"/>
                        <a:ea typeface="Times New Roman"/>
                        <a:cs typeface="Times New Roman"/>
                      </a:endParaRPr>
                    </a:p>
                  </a:txBody>
                  <a:tcPr marL="68580" marR="68580" marT="0" marB="0">
                    <a:solidFill>
                      <a:srgbClr val="00B050"/>
                    </a:solidFill>
                  </a:tcPr>
                </a:tc>
                <a:tc>
                  <a:txBody>
                    <a:bodyPr/>
                    <a:lstStyle/>
                    <a:p>
                      <a:pPr marL="0" marR="0" algn="ctr">
                        <a:spcBef>
                          <a:spcPts val="0"/>
                        </a:spcBef>
                        <a:spcAft>
                          <a:spcPts val="0"/>
                        </a:spcAft>
                      </a:pPr>
                      <a:r>
                        <a:rPr lang="en-US" sz="1000" b="1" dirty="0">
                          <a:latin typeface="Times New Roman"/>
                          <a:ea typeface="Times New Roman"/>
                          <a:cs typeface="Times New Roman"/>
                        </a:rPr>
                        <a:t>₤6</a:t>
                      </a:r>
                      <a:endParaRPr lang="en-US" sz="1000" dirty="0">
                        <a:latin typeface="Times New Roman"/>
                        <a:ea typeface="Times New Roman"/>
                        <a:cs typeface="Times New Roman"/>
                      </a:endParaRPr>
                    </a:p>
                    <a:p>
                      <a:pPr marL="0" marR="0" algn="ctr">
                        <a:spcBef>
                          <a:spcPts val="0"/>
                        </a:spcBef>
                        <a:spcAft>
                          <a:spcPts val="0"/>
                        </a:spcAft>
                      </a:pPr>
                      <a:r>
                        <a:rPr lang="en-US" sz="1000" b="1" dirty="0">
                          <a:latin typeface="Times New Roman"/>
                          <a:ea typeface="Times New Roman"/>
                          <a:cs typeface="Times New Roman"/>
                        </a:rPr>
                        <a:t>(Example)</a:t>
                      </a:r>
                      <a:endParaRPr lang="en-US" sz="1000" dirty="0">
                        <a:latin typeface="Times New Roman"/>
                        <a:ea typeface="Times New Roman"/>
                        <a:cs typeface="Times New Roman"/>
                      </a:endParaRPr>
                    </a:p>
                  </a:txBody>
                  <a:tcPr marL="68580" marR="68580" marT="0" marB="0">
                    <a:solidFill>
                      <a:srgbClr val="00B050"/>
                    </a:solidFill>
                  </a:tcPr>
                </a:tc>
              </a:tr>
            </a:tbl>
          </a:graphicData>
        </a:graphic>
      </p:graphicFrame>
      <p:sp>
        <p:nvSpPr>
          <p:cNvPr id="6" name="TextBox 5"/>
          <p:cNvSpPr txBox="1"/>
          <p:nvPr/>
        </p:nvSpPr>
        <p:spPr>
          <a:xfrm>
            <a:off x="3276600" y="3352800"/>
            <a:ext cx="2667000" cy="369332"/>
          </a:xfrm>
          <a:prstGeom prst="rect">
            <a:avLst/>
          </a:prstGeom>
          <a:ln>
            <a:solidFill>
              <a:srgbClr val="00B05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dirty="0" smtClean="0"/>
              <a:t>AGENT   SCORE  SHEET</a:t>
            </a:r>
            <a:endParaRPr lang="en-US" dirty="0"/>
          </a:p>
        </p:txBody>
      </p:sp>
      <p:sp>
        <p:nvSpPr>
          <p:cNvPr id="1025" name="Rectangle 1"/>
          <p:cNvSpPr>
            <a:spLocks noChangeArrowheads="1"/>
          </p:cNvSpPr>
          <p:nvPr/>
        </p:nvSpPr>
        <p:spPr bwMode="auto">
          <a:xfrm>
            <a:off x="0" y="5311661"/>
            <a:ext cx="9144000"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Ø"/>
              <a:tabLst>
                <a:tab pos="228600" algn="l"/>
              </a:tabLst>
            </a:pPr>
            <a:r>
              <a:rPr lang="en-US" sz="1000" b="1" dirty="0" smtClean="0">
                <a:latin typeface="Arial" pitchFamily="34" charset="0"/>
                <a:ea typeface="Times New Roman" pitchFamily="18" charset="0"/>
                <a:cs typeface="Arial" pitchFamily="34" charset="0"/>
              </a:rPr>
              <a:t>Read your role card</a:t>
            </a:r>
            <a:r>
              <a:rPr lang="en-US" sz="1000" dirty="0" smtClean="0">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 make the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MOST profit (money</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by getting an emigrant to agree to a contract for the greatest number of years possible. </a:t>
            </a:r>
            <a:r>
              <a:rPr kumimoji="0" lang="en-US" sz="1000" b="1" i="0" u="none" strike="noStrike" cap="none" normalizeH="0" dirty="0" smtClean="0">
                <a:ln>
                  <a:noFill/>
                </a:ln>
                <a:solidFill>
                  <a:schemeClr val="tx1"/>
                </a:solidFill>
                <a:effectLst/>
                <a:latin typeface="Arial" pitchFamily="34" charset="0"/>
                <a:ea typeface="Times New Roman" pitchFamily="18" charset="0"/>
                <a:cs typeface="Arial" pitchFamily="34" charset="0"/>
              </a:rPr>
              <a:t>Remember</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emigrants want to work the fewest years possible, so you will have to bargain with them to get the best deal. Talk with as many emigrants as you like until you get the contract that makes you the most money.</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 typeface="Wingdings" pitchFamily="2" charset="2"/>
              <a:buChar char="Ø"/>
              <a:tabLst>
                <a:tab pos="228600" algn="l"/>
              </a:tabLst>
            </a:pPr>
            <a:r>
              <a:rPr lang="en-US" sz="1000" dirty="0" smtClean="0">
                <a:latin typeface="Arial" pitchFamily="34" charset="0"/>
                <a:ea typeface="Times New Roman" pitchFamily="18" charset="0"/>
                <a:cs typeface="Arial" pitchFamily="34" charset="0"/>
              </a:rPr>
              <a:t> When you bargain with an emigrant </a:t>
            </a:r>
            <a:r>
              <a:rPr lang="en-US" sz="1000" b="1" dirty="0" smtClean="0">
                <a:latin typeface="Arial" pitchFamily="34" charset="0"/>
                <a:ea typeface="Times New Roman" pitchFamily="18" charset="0"/>
                <a:cs typeface="Arial" pitchFamily="34" charset="0"/>
              </a:rPr>
              <a:t>ask for their worker classification number.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There are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worker classifications.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Usually,</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higher their number the more money you</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can earn. </a:t>
            </a:r>
            <a:r>
              <a:rPr kumimoji="0" lang="en-US"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Your role card tells</a:t>
            </a:r>
            <a:r>
              <a:rPr kumimoji="0" lang="en-US" sz="1000" b="0" i="0" u="sng"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000" b="0"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yo</a:t>
            </a:r>
            <a:r>
              <a:rPr lang="en-US" sz="1000" u="sng" dirty="0" smtClean="0">
                <a:latin typeface="Arial" pitchFamily="34" charset="0"/>
                <a:ea typeface="Times New Roman" pitchFamily="18" charset="0"/>
                <a:cs typeface="Arial" pitchFamily="34" charset="0"/>
              </a:rPr>
              <a:t>u the classification number of the worker you want to sign to a contract.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 typeface="Wingdings" pitchFamily="2" charset="2"/>
              <a:buChar char="Ø"/>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Convince an emigrant to work the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MOST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number of years possible</a:t>
            </a:r>
            <a:r>
              <a:rPr lang="en-US" sz="1000" dirty="0" smtClean="0">
                <a:latin typeface="Arial" pitchFamily="34" charset="0"/>
                <a:ea typeface="Times New Roman" pitchFamily="18" charset="0"/>
                <a:cs typeface="Arial" pitchFamily="34" charset="0"/>
              </a:rPr>
              <a:t>. Once an emigrant agrees to a contract, calculate how much money you will make based on the </a:t>
            </a:r>
            <a:r>
              <a:rPr lang="en-US" sz="1000" b="1" dirty="0" smtClean="0">
                <a:latin typeface="Arial" pitchFamily="34" charset="0"/>
                <a:ea typeface="Times New Roman" pitchFamily="18" charset="0"/>
                <a:cs typeface="Arial" pitchFamily="34" charset="0"/>
              </a:rPr>
              <a:t>number of years </a:t>
            </a:r>
            <a:r>
              <a:rPr lang="en-US" sz="1000" dirty="0" smtClean="0">
                <a:latin typeface="Arial" pitchFamily="34" charset="0"/>
                <a:ea typeface="Times New Roman" pitchFamily="18" charset="0"/>
                <a:cs typeface="Arial" pitchFamily="34" charset="0"/>
              </a:rPr>
              <a:t>they agreed to work </a:t>
            </a:r>
            <a:r>
              <a:rPr lang="en-US" sz="1000" b="1" dirty="0" smtClean="0">
                <a:latin typeface="Arial" pitchFamily="34" charset="0"/>
                <a:ea typeface="Times New Roman" pitchFamily="18" charset="0"/>
                <a:cs typeface="Arial" pitchFamily="34" charset="0"/>
              </a:rPr>
              <a:t>times</a:t>
            </a:r>
            <a:r>
              <a:rPr lang="en-US" sz="1000" dirty="0" smtClean="0">
                <a:latin typeface="Arial" pitchFamily="34" charset="0"/>
                <a:ea typeface="Times New Roman" pitchFamily="18" charset="0"/>
                <a:cs typeface="Arial" pitchFamily="34" charset="0"/>
              </a:rPr>
              <a:t> the money value </a:t>
            </a:r>
            <a:r>
              <a:rPr lang="en-US" sz="1000" b="1" dirty="0" smtClean="0">
                <a:latin typeface="Arial" pitchFamily="34" charset="0"/>
                <a:ea typeface="Times New Roman" pitchFamily="18" charset="0"/>
                <a:cs typeface="Arial" pitchFamily="34" charset="0"/>
              </a:rPr>
              <a:t>per year </a:t>
            </a:r>
            <a:r>
              <a:rPr lang="en-US" sz="1000" dirty="0" smtClean="0">
                <a:latin typeface="Arial" pitchFamily="34" charset="0"/>
                <a:ea typeface="Times New Roman" pitchFamily="18" charset="0"/>
                <a:cs typeface="Arial" pitchFamily="34" charset="0"/>
              </a:rPr>
              <a:t>for their worker classification number.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Remember: subtract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the cost of passage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(£10)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to get</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your final profit</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margin. </a:t>
            </a:r>
            <a:endParaRPr kumimoji="0" lang="en-US" sz="800" b="1" i="0" u="none" strike="noStrike" cap="none" normalizeH="0" baseline="0" dirty="0" smtClean="0">
              <a:ln>
                <a:noFill/>
              </a:ln>
              <a:solidFill>
                <a:schemeClr val="tx1"/>
              </a:solidFill>
              <a:effectLst/>
              <a:latin typeface="+mj-lt"/>
              <a:cs typeface="Arial" pitchFamily="34" charset="0"/>
            </a:endParaRPr>
          </a:p>
        </p:txBody>
      </p:sp>
      <p:sp>
        <p:nvSpPr>
          <p:cNvPr id="1026" name="Rectangle 2"/>
          <p:cNvSpPr>
            <a:spLocks noChangeArrowheads="1"/>
          </p:cNvSpPr>
          <p:nvPr/>
        </p:nvSpPr>
        <p:spPr bwMode="auto">
          <a:xfrm>
            <a:off x="0" y="2179023"/>
            <a:ext cx="9144000" cy="11695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buFont typeface="Wingdings" pitchFamily="2" charset="2"/>
              <a:buChar char="Ø"/>
              <a:tabLst>
                <a:tab pos="228600" algn="l"/>
              </a:tabLst>
            </a:pPr>
            <a:r>
              <a:rPr lang="en-US" sz="1000" b="1" dirty="0" smtClean="0">
                <a:latin typeface="Arial" pitchFamily="34" charset="0"/>
                <a:ea typeface="Times New Roman" pitchFamily="18" charset="0"/>
                <a:cs typeface="Arial" pitchFamily="34" charset="0"/>
              </a:rPr>
              <a:t>Read your role card</a:t>
            </a:r>
            <a:r>
              <a:rPr lang="en-US" sz="1000" dirty="0" smtClean="0">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make the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MOST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points by agreeing</a:t>
            </a:r>
            <a:r>
              <a:rPr kumimoji="0" lang="en-US" sz="1000" b="1" i="0" u="none" strike="noStrike" cap="none" normalizeH="0" dirty="0" smtClean="0">
                <a:ln>
                  <a:noFill/>
                </a:ln>
                <a:solidFill>
                  <a:schemeClr val="tx1"/>
                </a:solidFill>
                <a:effectLst/>
                <a:latin typeface="Arial" pitchFamily="34" charset="0"/>
                <a:ea typeface="Times New Roman" pitchFamily="18" charset="0"/>
                <a:cs typeface="Arial" pitchFamily="34" charset="0"/>
              </a:rPr>
              <a:t> to an indenture contract working the fewest years possible</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 typeface="Wingdings" pitchFamily="2" charset="2"/>
              <a:buChar char="Ø"/>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Agreeing to a contract earns you points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and</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bonus points</a:t>
            </a:r>
            <a:r>
              <a:rPr lang="en-US" sz="1000" dirty="0" smtClean="0">
                <a:latin typeface="Arial" pitchFamily="34" charset="0"/>
                <a:ea typeface="Times New Roman" pitchFamily="18" charset="0"/>
                <a:cs typeface="Arial" pitchFamily="34" charset="0"/>
              </a:rPr>
              <a:t>. </a:t>
            </a:r>
            <a:r>
              <a:rPr lang="en-US" sz="1000" b="1" dirty="0" smtClean="0">
                <a:latin typeface="Arial" pitchFamily="34" charset="0"/>
                <a:ea typeface="Times New Roman" pitchFamily="18" charset="0"/>
                <a:cs typeface="Arial" pitchFamily="34" charset="0"/>
              </a:rPr>
              <a:t>Add</a:t>
            </a:r>
            <a:r>
              <a:rPr lang="en-US" sz="1000" dirty="0" smtClean="0">
                <a:latin typeface="Arial" pitchFamily="34" charset="0"/>
                <a:ea typeface="Times New Roman" pitchFamily="18" charset="0"/>
                <a:cs typeface="Arial" pitchFamily="34" charset="0"/>
              </a:rPr>
              <a:t> the points </a:t>
            </a:r>
            <a:r>
              <a:rPr lang="en-US" sz="1000" b="1" dirty="0" smtClean="0">
                <a:latin typeface="Arial" pitchFamily="34" charset="0"/>
                <a:ea typeface="Times New Roman" pitchFamily="18" charset="0"/>
                <a:cs typeface="Arial" pitchFamily="34" charset="0"/>
              </a:rPr>
              <a:t>and</a:t>
            </a:r>
            <a:r>
              <a:rPr lang="en-US" sz="1000" dirty="0" smtClean="0">
                <a:latin typeface="Arial" pitchFamily="34" charset="0"/>
                <a:ea typeface="Times New Roman" pitchFamily="18" charset="0"/>
                <a:cs typeface="Arial" pitchFamily="34" charset="0"/>
              </a:rPr>
              <a:t> bonus points for your total points. The more points, the better.</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 typeface="Wingdings" pitchFamily="2" charset="2"/>
              <a:buChar char="Ø"/>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There are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4 worker classification numbers</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(4</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is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most skilled to 1 being</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the least skilled). </a:t>
            </a:r>
            <a:r>
              <a:rPr lang="en-US" sz="1000" dirty="0" smtClean="0">
                <a:latin typeface="Arial" pitchFamily="34" charset="0"/>
                <a:ea typeface="Times New Roman" pitchFamily="18" charset="0"/>
                <a:cs typeface="Arial" pitchFamily="34" charset="0"/>
              </a:rPr>
              <a:t>You </a:t>
            </a:r>
            <a:r>
              <a:rPr lang="en-US" sz="1000" b="1" dirty="0" smtClean="0">
                <a:latin typeface="Arial" pitchFamily="34" charset="0"/>
                <a:ea typeface="Times New Roman" pitchFamily="18" charset="0"/>
                <a:cs typeface="Arial" pitchFamily="34" charset="0"/>
              </a:rPr>
              <a:t>must tell</a:t>
            </a:r>
            <a:r>
              <a:rPr lang="en-US" sz="1000" dirty="0" smtClean="0">
                <a:latin typeface="Arial" pitchFamily="34" charset="0"/>
                <a:ea typeface="Times New Roman" pitchFamily="18" charset="0"/>
                <a:cs typeface="Arial" pitchFamily="34" charset="0"/>
              </a:rPr>
              <a:t> the agent your worker classification number. [</a:t>
            </a:r>
            <a:r>
              <a:rPr lang="en-US" sz="1000" b="1" u="sng" dirty="0" smtClean="0">
                <a:latin typeface="Arial" pitchFamily="34" charset="0"/>
                <a:ea typeface="Times New Roman" pitchFamily="18" charset="0"/>
                <a:cs typeface="Arial" pitchFamily="34" charset="0"/>
              </a:rPr>
              <a:t>Teachers</a:t>
            </a:r>
            <a:r>
              <a:rPr lang="en-US" sz="1000" dirty="0" smtClean="0">
                <a:latin typeface="Arial" pitchFamily="34" charset="0"/>
                <a:ea typeface="Times New Roman" pitchFamily="18" charset="0"/>
                <a:cs typeface="Arial" pitchFamily="34" charset="0"/>
              </a:rPr>
              <a:t>: emigrants can embellish their number by one if you think it will provide more realism to the activity.] </a:t>
            </a:r>
          </a:p>
          <a:p>
            <a:pPr lvl="0" eaLnBrk="0" fontAlgn="base" hangingPunct="0">
              <a:spcBef>
                <a:spcPct val="0"/>
              </a:spcBef>
              <a:spcAft>
                <a:spcPct val="0"/>
              </a:spcAft>
              <a:buFont typeface="Wingdings" pitchFamily="2" charset="2"/>
              <a:buChar char="Ø"/>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Your role</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card tells you the greatest number</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of years you </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are willing to work and the points</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and bonus points you earn for agreeing to a contract</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1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Remember</a:t>
            </a: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r>
              <a:rPr lang="en-US" sz="1000" dirty="0" smtClean="0">
                <a:latin typeface="Arial" pitchFamily="34" charset="0"/>
                <a:ea typeface="Times New Roman" pitchFamily="18" charset="0"/>
                <a:cs typeface="Arial" pitchFamily="34" charset="0"/>
              </a:rPr>
              <a:t> </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agree to the </a:t>
            </a:r>
            <a:r>
              <a:rPr kumimoji="0" lang="en-US" sz="1000" b="1" i="0" u="none" strike="noStrike" cap="none" normalizeH="0" dirty="0" smtClean="0">
                <a:ln>
                  <a:noFill/>
                </a:ln>
                <a:solidFill>
                  <a:schemeClr val="tx1"/>
                </a:solidFill>
                <a:effectLst/>
                <a:latin typeface="Arial" pitchFamily="34" charset="0"/>
                <a:ea typeface="Times New Roman" pitchFamily="18" charset="0"/>
                <a:cs typeface="Arial" pitchFamily="34" charset="0"/>
              </a:rPr>
              <a:t>fewest</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years possible to get a contract in order to earn more total points!</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lvl="0" eaLnBrk="0" fontAlgn="base" hangingPunct="0">
              <a:spcBef>
                <a:spcPct val="0"/>
              </a:spcBef>
              <a:spcAft>
                <a:spcPct val="0"/>
              </a:spcAft>
              <a:buFont typeface="Wingdings" pitchFamily="2" charset="2"/>
              <a:buChar char="Ø"/>
              <a:tabLst>
                <a:tab pos="228600" algn="l"/>
              </a:tabLst>
            </a:pPr>
            <a:r>
              <a:rPr kumimoji="0" lang="en-US"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Talk with as many agents as you</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like to get the best contract, but you can only agree to </a:t>
            </a:r>
            <a:r>
              <a:rPr kumimoji="0" lang="en-US" sz="1000" b="1" i="0" u="none" strike="noStrike" cap="none" normalizeH="0" dirty="0" smtClean="0">
                <a:ln>
                  <a:noFill/>
                </a:ln>
                <a:solidFill>
                  <a:schemeClr val="tx1"/>
                </a:solidFill>
                <a:effectLst/>
                <a:latin typeface="Arial" pitchFamily="34" charset="0"/>
                <a:ea typeface="Times New Roman" pitchFamily="18" charset="0"/>
                <a:cs typeface="Arial" pitchFamily="34" charset="0"/>
              </a:rPr>
              <a:t>ONE</a:t>
            </a:r>
            <a:r>
              <a:rPr kumimoji="0" lang="en-US" sz="1000" b="0" i="0" u="none" strike="noStrike" cap="none" normalizeH="0" dirty="0" smtClean="0">
                <a:ln>
                  <a:noFill/>
                </a:ln>
                <a:solidFill>
                  <a:schemeClr val="tx1"/>
                </a:solidFill>
                <a:effectLst/>
                <a:latin typeface="Arial" pitchFamily="34" charset="0"/>
                <a:ea typeface="Times New Roman" pitchFamily="18" charset="0"/>
                <a:cs typeface="Arial" pitchFamily="34" charset="0"/>
              </a:rPr>
              <a:t> contract. </a:t>
            </a: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p:txBody>
      </p:sp>
      <p:sp>
        <p:nvSpPr>
          <p:cNvPr id="8" name="TextBox 7"/>
          <p:cNvSpPr txBox="1"/>
          <p:nvPr/>
        </p:nvSpPr>
        <p:spPr>
          <a:xfrm>
            <a:off x="8077200" y="6477000"/>
            <a:ext cx="838200" cy="215444"/>
          </a:xfrm>
          <a:prstGeom prst="rect">
            <a:avLst/>
          </a:prstGeom>
          <a:noFill/>
        </p:spPr>
        <p:txBody>
          <a:bodyPr wrap="square" rtlCol="0">
            <a:spAutoFit/>
          </a:bodyPr>
          <a:lstStyle/>
          <a:p>
            <a:r>
              <a:rPr lang="en-US" sz="800" b="1" dirty="0" smtClean="0"/>
              <a:t>Warder/2015</a:t>
            </a:r>
            <a:endParaRPr lang="en-US" sz="800"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a:xfrm>
            <a:off x="8001000" y="6366285"/>
            <a:ext cx="838200" cy="263115"/>
          </a:xfrm>
        </p:spPr>
        <p:txBody>
          <a:bodyPr/>
          <a:lstStyle/>
          <a:p>
            <a:r>
              <a:rPr lang="en-US" sz="800" b="1" dirty="0" smtClean="0">
                <a:solidFill>
                  <a:schemeClr val="tx1"/>
                </a:solidFill>
              </a:rPr>
              <a:t>Warder/2015</a:t>
            </a:r>
            <a:endParaRPr lang="en-US" sz="800" b="1" dirty="0">
              <a:solidFill>
                <a:schemeClr val="tx1"/>
              </a:solidFill>
            </a:endParaRPr>
          </a:p>
        </p:txBody>
      </p:sp>
      <p:sp>
        <p:nvSpPr>
          <p:cNvPr id="4" name="Title 3"/>
          <p:cNvSpPr>
            <a:spLocks noGrp="1"/>
          </p:cNvSpPr>
          <p:nvPr>
            <p:ph type="title"/>
          </p:nvPr>
        </p:nvSpPr>
        <p:spPr>
          <a:xfrm>
            <a:off x="381000" y="228600"/>
            <a:ext cx="8229600" cy="609600"/>
          </a:xfrm>
        </p:spPr>
        <p:txBody>
          <a:bodyPr>
            <a:normAutofit fontScale="90000"/>
          </a:bodyPr>
          <a:lstStyle/>
          <a:p>
            <a:r>
              <a:rPr lang="en-US" sz="3600" b="1" dirty="0" smtClean="0">
                <a:solidFill>
                  <a:schemeClr val="tx1"/>
                </a:solidFill>
              </a:rPr>
              <a:t>POSSIBLE ADDITION TO THE SIMULATION</a:t>
            </a:r>
            <a:endParaRPr lang="en-US" sz="3600" b="1" dirty="0">
              <a:solidFill>
                <a:schemeClr val="tx1"/>
              </a:solidFill>
            </a:endParaRPr>
          </a:p>
        </p:txBody>
      </p:sp>
      <p:sp>
        <p:nvSpPr>
          <p:cNvPr id="6" name="Content Placeholder 5"/>
          <p:cNvSpPr>
            <a:spLocks noGrp="1"/>
          </p:cNvSpPr>
          <p:nvPr>
            <p:ph sz="half" idx="2"/>
          </p:nvPr>
        </p:nvSpPr>
        <p:spPr>
          <a:xfrm>
            <a:off x="3124200" y="914400"/>
            <a:ext cx="5638800" cy="5486400"/>
          </a:xfrm>
        </p:spPr>
        <p:txBody>
          <a:bodyPr>
            <a:normAutofit fontScale="92500" lnSpcReduction="10000"/>
          </a:bodyPr>
          <a:lstStyle/>
          <a:p>
            <a:r>
              <a:rPr lang="en-US" sz="1400" dirty="0" smtClean="0">
                <a:latin typeface="Arial Black" pitchFamily="34" charset="0"/>
              </a:rPr>
              <a:t>Have all agents/ship’s captains create a written indenture contract for each emigrant they recruited in England listing the name, age, worker classification number, and the number of years the servant agreed to work. [You can laminate the Emigrant Role Cards to use as the contract. Agents can record on them, using an erasable marker, the number of years the emigrant agreed to accept in their contract.]</a:t>
            </a:r>
          </a:p>
          <a:p>
            <a:r>
              <a:rPr lang="en-US" sz="1400" dirty="0" smtClean="0">
                <a:latin typeface="Arial Black" pitchFamily="34" charset="0"/>
              </a:rPr>
              <a:t>Conduct an auction in Jamestown between agents/ships’ captains and Virginia planters [have the emigrants play the roles of the planters]. The planters bargain with the agents/ships’ captains to get the best price for each servant’s contract they wish to purchase. [Perhaps use candy to represent the tobacco the planters used to purchase a contract with each piece of candy worth £2 or £5.] Any agents/ships’ captains selling a contract for less than £10 loses money, while selling for any amount above £10 is pure profit. Hopefully their profit margin for each contract will equal or exceed the amount in the final profit column on their score sheet.</a:t>
            </a:r>
          </a:p>
          <a:p>
            <a:r>
              <a:rPr lang="en-US" sz="1400" dirty="0" smtClean="0">
                <a:latin typeface="Arial Black" pitchFamily="34" charset="0"/>
              </a:rPr>
              <a:t>At the end of the auction, the planter with the most number of servants and the most cumulative number of years to work [and pieces of candy left in their bag] wins. The agent/ship’s captain with the most money [candy] wins. [Servants won by surviving the trip to Virginia and not ending up in the West Indies—and hopefully surviving the length of their indentures to gain their freedom.]</a:t>
            </a:r>
            <a:endParaRPr lang="en-US" sz="1400" dirty="0">
              <a:latin typeface="Arial Black" pitchFamily="34" charset="0"/>
            </a:endParaRPr>
          </a:p>
        </p:txBody>
      </p:sp>
      <p:pic>
        <p:nvPicPr>
          <p:cNvPr id="5" name="Content Placeholder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692090" y="1295400"/>
            <a:ext cx="2392205" cy="441960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6"/>
          <p:cNvSpPr>
            <a:spLocks noGrp="1"/>
          </p:cNvSpPr>
          <p:nvPr>
            <p:ph type="ftr" sz="quarter" idx="11"/>
          </p:nvPr>
        </p:nvSpPr>
        <p:spPr>
          <a:xfrm>
            <a:off x="7924800" y="6397752"/>
            <a:ext cx="1143000" cy="384048"/>
          </a:xfrm>
        </p:spPr>
        <p:txBody>
          <a:bodyPr/>
          <a:lstStyle/>
          <a:p>
            <a:r>
              <a:rPr lang="en-US" sz="800" b="1" dirty="0" smtClean="0">
                <a:solidFill>
                  <a:schemeClr val="tx1"/>
                </a:solidFill>
              </a:rPr>
              <a:t>Warder-/2015</a:t>
            </a:r>
            <a:endParaRPr lang="en-US" sz="800" b="1" dirty="0">
              <a:solidFill>
                <a:schemeClr val="tx1"/>
              </a:solidFill>
            </a:endParaRPr>
          </a:p>
        </p:txBody>
      </p:sp>
      <p:sp>
        <p:nvSpPr>
          <p:cNvPr id="2" name="Title 1"/>
          <p:cNvSpPr>
            <a:spLocks noGrp="1"/>
          </p:cNvSpPr>
          <p:nvPr>
            <p:ph type="title" idx="4294967295"/>
          </p:nvPr>
        </p:nvSpPr>
        <p:spPr>
          <a:xfrm>
            <a:off x="377825" y="228600"/>
            <a:ext cx="8156575" cy="533400"/>
          </a:xfrm>
        </p:spPr>
        <p:txBody>
          <a:bodyPr>
            <a:noAutofit/>
          </a:bodyPr>
          <a:lstStyle/>
          <a:p>
            <a:r>
              <a:rPr lang="en-US" sz="3200" b="1" dirty="0" smtClean="0">
                <a:solidFill>
                  <a:schemeClr val="tx1"/>
                </a:solidFill>
              </a:rPr>
              <a:t>NONE  MORE  IMPORTANT  THAN PEOPLE</a:t>
            </a:r>
            <a:endParaRPr lang="en-US" sz="3200" b="1" dirty="0">
              <a:solidFill>
                <a:schemeClr val="tx1"/>
              </a:solidFill>
            </a:endParaRPr>
          </a:p>
        </p:txBody>
      </p:sp>
      <p:sp>
        <p:nvSpPr>
          <p:cNvPr id="6" name="Text Placeholder 5"/>
          <p:cNvSpPr>
            <a:spLocks noGrp="1"/>
          </p:cNvSpPr>
          <p:nvPr>
            <p:ph type="body" idx="4294967295"/>
          </p:nvPr>
        </p:nvSpPr>
        <p:spPr>
          <a:xfrm>
            <a:off x="381000" y="1066800"/>
            <a:ext cx="4572000" cy="4724400"/>
          </a:xfrm>
        </p:spPr>
        <p:txBody>
          <a:bodyPr>
            <a:normAutofit fontScale="85000" lnSpcReduction="10000"/>
          </a:bodyPr>
          <a:lstStyle/>
          <a:p>
            <a:r>
              <a:rPr lang="en-US" sz="1900" dirty="0" smtClean="0">
                <a:solidFill>
                  <a:schemeClr val="tx1"/>
                </a:solidFill>
                <a:latin typeface="Arial Black" pitchFamily="34" charset="0"/>
              </a:rPr>
              <a:t>England mobilized immense resources of capital, management and labor for colonization, and no resource was more important than the people needed to inhabit and labor in the colonies. </a:t>
            </a:r>
          </a:p>
          <a:p>
            <a:endParaRPr lang="en-US" sz="500" dirty="0" smtClean="0">
              <a:solidFill>
                <a:schemeClr val="tx1"/>
              </a:solidFill>
              <a:latin typeface="Arial Black" pitchFamily="34" charset="0"/>
            </a:endParaRPr>
          </a:p>
          <a:p>
            <a:r>
              <a:rPr lang="en-US" sz="1900" dirty="0" smtClean="0">
                <a:solidFill>
                  <a:schemeClr val="tx1"/>
                </a:solidFill>
                <a:latin typeface="Arial Black" pitchFamily="34" charset="0"/>
              </a:rPr>
              <a:t>From 1580-1780 about 800,000 people crossed the Atlantic Ocean to occupy the English Eastern Seaboard of North America [200,000 in the 17</a:t>
            </a:r>
            <a:r>
              <a:rPr lang="en-US" sz="1900" baseline="30000" dirty="0" smtClean="0">
                <a:solidFill>
                  <a:schemeClr val="tx1"/>
                </a:solidFill>
                <a:latin typeface="Arial Black" pitchFamily="34" charset="0"/>
              </a:rPr>
              <a:t>TH-</a:t>
            </a:r>
            <a:r>
              <a:rPr lang="en-US" sz="1900" dirty="0" smtClean="0">
                <a:solidFill>
                  <a:schemeClr val="tx1"/>
                </a:solidFill>
                <a:latin typeface="Arial Black" pitchFamily="34" charset="0"/>
              </a:rPr>
              <a:t>century; 600,000 in the 18</a:t>
            </a:r>
            <a:r>
              <a:rPr lang="en-US" sz="1900" baseline="30000" dirty="0" smtClean="0">
                <a:solidFill>
                  <a:schemeClr val="tx1"/>
                </a:solidFill>
                <a:latin typeface="Arial Black" pitchFamily="34" charset="0"/>
              </a:rPr>
              <a:t>TH-</a:t>
            </a:r>
            <a:r>
              <a:rPr lang="en-US" sz="1900" dirty="0" smtClean="0">
                <a:solidFill>
                  <a:schemeClr val="tx1"/>
                </a:solidFill>
                <a:latin typeface="Arial Black" pitchFamily="34" charset="0"/>
              </a:rPr>
              <a:t>century].</a:t>
            </a:r>
          </a:p>
          <a:p>
            <a:endParaRPr lang="en-US" sz="500" dirty="0" smtClean="0">
              <a:solidFill>
                <a:schemeClr val="tx1"/>
              </a:solidFill>
              <a:latin typeface="Arial Black" pitchFamily="34" charset="0"/>
            </a:endParaRPr>
          </a:p>
          <a:p>
            <a:r>
              <a:rPr lang="en-US" sz="1900" dirty="0" smtClean="0">
                <a:solidFill>
                  <a:schemeClr val="tx1"/>
                </a:solidFill>
                <a:latin typeface="Arial Black" pitchFamily="34" charset="0"/>
              </a:rPr>
              <a:t>Of these 800,000 people, 500,000 were Europeans [55,000 convicts and POWs were sent with about 52,000 of them arriving during the 18</a:t>
            </a:r>
            <a:r>
              <a:rPr lang="en-US" sz="1900" baseline="30000" dirty="0" smtClean="0">
                <a:latin typeface="Arial Black" pitchFamily="34" charset="0"/>
              </a:rPr>
              <a:t>TH</a:t>
            </a:r>
            <a:r>
              <a:rPr lang="en-US" sz="1900" baseline="30000" dirty="0" smtClean="0">
                <a:solidFill>
                  <a:schemeClr val="tx1"/>
                </a:solidFill>
                <a:latin typeface="Arial Black" pitchFamily="34" charset="0"/>
              </a:rPr>
              <a:t>-</a:t>
            </a:r>
            <a:r>
              <a:rPr lang="en-US" sz="1900" dirty="0" smtClean="0">
                <a:solidFill>
                  <a:schemeClr val="tx1"/>
                </a:solidFill>
                <a:latin typeface="Arial Black" pitchFamily="34" charset="0"/>
              </a:rPr>
              <a:t> century]; and 300,000 were enslaved Africans, the vast majority of Africans arriving after 1680.</a:t>
            </a:r>
          </a:p>
          <a:p>
            <a:endParaRPr lang="en-US" sz="1900" dirty="0" smtClean="0">
              <a:solidFill>
                <a:schemeClr val="tx1"/>
              </a:solidFill>
              <a:latin typeface="Arial Black" pitchFamily="34" charset="0"/>
            </a:endParaRPr>
          </a:p>
          <a:p>
            <a:endParaRPr lang="en-US" sz="1100" dirty="0" smtClean="0">
              <a:latin typeface="Arial Black" pitchFamily="34" charset="0"/>
            </a:endParaRPr>
          </a:p>
          <a:p>
            <a:endParaRPr lang="en-US" dirty="0" smtClean="0">
              <a:latin typeface="Arial Black" pitchFamily="34" charset="0"/>
            </a:endParaRPr>
          </a:p>
          <a:p>
            <a:endParaRPr lang="en-US" dirty="0" smtClean="0">
              <a:latin typeface="Arial Black" pitchFamily="34" charset="0"/>
            </a:endParaRPr>
          </a:p>
          <a:p>
            <a:endParaRPr lang="en-US" dirty="0" smtClean="0">
              <a:latin typeface="Arial Black" pitchFamily="34" charset="0"/>
            </a:endParaRPr>
          </a:p>
          <a:p>
            <a:endParaRPr lang="en-US" dirty="0">
              <a:latin typeface="Arial Black" pitchFamily="34" charset="0"/>
            </a:endParaRPr>
          </a:p>
        </p:txBody>
      </p:sp>
      <p:pic>
        <p:nvPicPr>
          <p:cNvPr id="8" name="Picture 7" descr="Rocco1620_6x5.jpg"/>
          <p:cNvPicPr>
            <a:picLocks noChangeAspect="1"/>
          </p:cNvPicPr>
          <p:nvPr/>
        </p:nvPicPr>
        <p:blipFill>
          <a:blip r:embed="rId3" cstate="print"/>
          <a:stretch>
            <a:fillRect/>
          </a:stretch>
        </p:blipFill>
        <p:spPr>
          <a:xfrm>
            <a:off x="5187672" y="1117273"/>
            <a:ext cx="3514604" cy="2921327"/>
          </a:xfrm>
          <a:prstGeom prst="rect">
            <a:avLst/>
          </a:prstGeom>
          <a:ln>
            <a:noFill/>
          </a:ln>
          <a:effectLst>
            <a:softEdge rad="112500"/>
          </a:effectLst>
        </p:spPr>
      </p:pic>
      <p:pic>
        <p:nvPicPr>
          <p:cNvPr id="9" name="Picture 8" descr="AFRICAN IN CHAINS.jpg"/>
          <p:cNvPicPr>
            <a:picLocks noChangeAspect="1"/>
          </p:cNvPicPr>
          <p:nvPr/>
        </p:nvPicPr>
        <p:blipFill>
          <a:blip r:embed="rId4" cstate="print"/>
          <a:stretch>
            <a:fillRect/>
          </a:stretch>
        </p:blipFill>
        <p:spPr>
          <a:xfrm>
            <a:off x="5791200" y="4094340"/>
            <a:ext cx="2438400" cy="2314221"/>
          </a:xfrm>
          <a:prstGeom prst="rect">
            <a:avLst/>
          </a:prstGeom>
          <a:ln>
            <a:noFill/>
          </a:ln>
          <a:effectLst>
            <a:softEdge rad="112500"/>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5"/>
          <p:cNvSpPr>
            <a:spLocks noGrp="1"/>
          </p:cNvSpPr>
          <p:nvPr>
            <p:ph type="ftr" sz="quarter" idx="11"/>
          </p:nvPr>
        </p:nvSpPr>
        <p:spPr>
          <a:xfrm>
            <a:off x="7924800" y="6397752"/>
            <a:ext cx="1066800" cy="384048"/>
          </a:xfrm>
        </p:spPr>
        <p:txBody>
          <a:bodyPr/>
          <a:lstStyle/>
          <a:p>
            <a:r>
              <a:rPr lang="en-US" sz="800" b="1" dirty="0" smtClean="0">
                <a:solidFill>
                  <a:schemeClr val="tx1"/>
                </a:solidFill>
              </a:rPr>
              <a:t>Warder-/2015</a:t>
            </a:r>
            <a:endParaRPr lang="en-US" sz="800" b="1" dirty="0">
              <a:solidFill>
                <a:schemeClr val="tx1"/>
              </a:solidFill>
            </a:endParaRPr>
          </a:p>
        </p:txBody>
      </p:sp>
      <p:sp>
        <p:nvSpPr>
          <p:cNvPr id="3" name="Title 2"/>
          <p:cNvSpPr>
            <a:spLocks noGrp="1"/>
          </p:cNvSpPr>
          <p:nvPr>
            <p:ph type="title" idx="4294967295"/>
          </p:nvPr>
        </p:nvSpPr>
        <p:spPr>
          <a:xfrm>
            <a:off x="381000" y="228600"/>
            <a:ext cx="7924800" cy="609600"/>
          </a:xfrm>
        </p:spPr>
        <p:txBody>
          <a:bodyPr>
            <a:normAutofit fontScale="90000"/>
          </a:bodyPr>
          <a:lstStyle/>
          <a:p>
            <a:r>
              <a:rPr lang="en-US" sz="3400" b="1" dirty="0" smtClean="0">
                <a:solidFill>
                  <a:schemeClr val="tx1"/>
                </a:solidFill>
              </a:rPr>
              <a:t>TWO  PERIODS  OF  INTENSE  MIGRATION</a:t>
            </a:r>
            <a:endParaRPr lang="en-US" sz="3400" b="1" dirty="0">
              <a:solidFill>
                <a:schemeClr val="tx1"/>
              </a:solidFill>
            </a:endParaRPr>
          </a:p>
        </p:txBody>
      </p:sp>
      <p:sp>
        <p:nvSpPr>
          <p:cNvPr id="2" name="Text Placeholder 1"/>
          <p:cNvSpPr>
            <a:spLocks noGrp="1"/>
          </p:cNvSpPr>
          <p:nvPr>
            <p:ph type="body" idx="4294967295"/>
          </p:nvPr>
        </p:nvSpPr>
        <p:spPr>
          <a:xfrm>
            <a:off x="3962400" y="1219200"/>
            <a:ext cx="4800600" cy="4419600"/>
          </a:xfrm>
        </p:spPr>
        <p:txBody>
          <a:bodyPr>
            <a:normAutofit lnSpcReduction="10000"/>
          </a:bodyPr>
          <a:lstStyle/>
          <a:p>
            <a:r>
              <a:rPr lang="en-US" sz="1600" dirty="0" smtClean="0">
                <a:solidFill>
                  <a:schemeClr val="tx1"/>
                </a:solidFill>
                <a:latin typeface="Arial Black" pitchFamily="34" charset="0"/>
              </a:rPr>
              <a:t>There were two periods of intense indenture migration mainly into two areas of English North America: </a:t>
            </a:r>
          </a:p>
          <a:p>
            <a:endParaRPr lang="en-US" sz="200" dirty="0" smtClean="0">
              <a:solidFill>
                <a:schemeClr val="tx1"/>
              </a:solidFill>
              <a:latin typeface="Arial Black" pitchFamily="34" charset="0"/>
            </a:endParaRPr>
          </a:p>
          <a:p>
            <a:r>
              <a:rPr lang="en-US" sz="1600" dirty="0" smtClean="0">
                <a:solidFill>
                  <a:schemeClr val="tx1"/>
                </a:solidFill>
                <a:latin typeface="Arial Black" pitchFamily="34" charset="0"/>
              </a:rPr>
              <a:t>1630-1700 into the Chesapeake region [Virginia and Maryland];</a:t>
            </a:r>
          </a:p>
          <a:p>
            <a:endParaRPr lang="en-US" sz="200" dirty="0" smtClean="0">
              <a:solidFill>
                <a:schemeClr val="tx1"/>
              </a:solidFill>
              <a:latin typeface="Arial Black" pitchFamily="34" charset="0"/>
            </a:endParaRPr>
          </a:p>
          <a:p>
            <a:r>
              <a:rPr lang="en-US" sz="1600" dirty="0" smtClean="0">
                <a:solidFill>
                  <a:schemeClr val="tx1"/>
                </a:solidFill>
                <a:latin typeface="Arial Black" pitchFamily="34" charset="0"/>
              </a:rPr>
              <a:t>Late 1670s-1770s into the Delaware Valley [Pennsylvania and New Jersey].  </a:t>
            </a:r>
          </a:p>
          <a:p>
            <a:endParaRPr lang="en-US" sz="200" dirty="0" smtClean="0">
              <a:solidFill>
                <a:schemeClr val="tx1"/>
              </a:solidFill>
              <a:latin typeface="Arial Black" pitchFamily="34" charset="0"/>
            </a:endParaRPr>
          </a:p>
          <a:p>
            <a:r>
              <a:rPr lang="en-US" sz="1600" dirty="0" smtClean="0">
                <a:latin typeface="Arial Black" pitchFamily="34" charset="0"/>
              </a:rPr>
              <a:t>Approximately 50% of all European migrants to English North America during the 17</a:t>
            </a:r>
            <a:r>
              <a:rPr lang="en-US" sz="1600" baseline="30000" dirty="0" smtClean="0">
                <a:latin typeface="Arial Black" pitchFamily="34" charset="0"/>
              </a:rPr>
              <a:t>TH</a:t>
            </a:r>
            <a:r>
              <a:rPr lang="en-US" sz="1600" dirty="0" smtClean="0">
                <a:latin typeface="Arial Black" pitchFamily="34" charset="0"/>
              </a:rPr>
              <a:t> - and 18</a:t>
            </a:r>
            <a:r>
              <a:rPr lang="en-US" sz="1600" baseline="30000" dirty="0" smtClean="0">
                <a:latin typeface="Arial Black" pitchFamily="34" charset="0"/>
              </a:rPr>
              <a:t>TH -</a:t>
            </a:r>
            <a:r>
              <a:rPr lang="en-US" sz="1600" dirty="0" smtClean="0">
                <a:latin typeface="Arial Black" pitchFamily="34" charset="0"/>
              </a:rPr>
              <a:t> centuries arrived as indentured servants. </a:t>
            </a:r>
          </a:p>
          <a:p>
            <a:endParaRPr lang="en-US" sz="200" dirty="0" smtClean="0">
              <a:latin typeface="Arial Black" pitchFamily="34" charset="0"/>
            </a:endParaRPr>
          </a:p>
          <a:p>
            <a:r>
              <a:rPr lang="en-US" sz="1600" dirty="0" smtClean="0">
                <a:solidFill>
                  <a:schemeClr val="tx1"/>
                </a:solidFill>
                <a:latin typeface="Arial Black" pitchFamily="34" charset="0"/>
              </a:rPr>
              <a:t>The percentage of migrants arriving as indentured servants in all the English North American colonies was greater in the 17</a:t>
            </a:r>
            <a:r>
              <a:rPr lang="en-US" sz="1600" baseline="30000" dirty="0" smtClean="0">
                <a:solidFill>
                  <a:schemeClr val="tx1"/>
                </a:solidFill>
                <a:latin typeface="Arial Black" pitchFamily="34" charset="0"/>
              </a:rPr>
              <a:t>TH - </a:t>
            </a:r>
            <a:r>
              <a:rPr lang="en-US" sz="1600" dirty="0" smtClean="0">
                <a:solidFill>
                  <a:schemeClr val="tx1"/>
                </a:solidFill>
                <a:latin typeface="Arial Black" pitchFamily="34" charset="0"/>
              </a:rPr>
              <a:t>century [65%] than in the 18</a:t>
            </a:r>
            <a:r>
              <a:rPr lang="en-US" sz="1600" baseline="30000" dirty="0" smtClean="0">
                <a:solidFill>
                  <a:schemeClr val="tx1"/>
                </a:solidFill>
                <a:latin typeface="Arial Black" pitchFamily="34" charset="0"/>
              </a:rPr>
              <a:t>TH -</a:t>
            </a:r>
            <a:r>
              <a:rPr lang="en-US" sz="1600" dirty="0" smtClean="0">
                <a:solidFill>
                  <a:schemeClr val="tx1"/>
                </a:solidFill>
                <a:latin typeface="Arial Black" pitchFamily="34" charset="0"/>
              </a:rPr>
              <a:t> century [40%].  </a:t>
            </a:r>
            <a:endParaRPr lang="en-US" sz="1600" dirty="0">
              <a:solidFill>
                <a:schemeClr val="tx1"/>
              </a:solidFill>
              <a:latin typeface="Arial Black" pitchFamily="34" charset="0"/>
            </a:endParaRPr>
          </a:p>
        </p:txBody>
      </p:sp>
      <p:pic>
        <p:nvPicPr>
          <p:cNvPr id="5" name="Picture 4" descr="256px-Chesapeakewatershedmap.png"/>
          <p:cNvPicPr>
            <a:picLocks noChangeAspect="1"/>
          </p:cNvPicPr>
          <p:nvPr/>
        </p:nvPicPr>
        <p:blipFill>
          <a:blip r:embed="rId2" cstate="print"/>
          <a:stretch>
            <a:fillRect/>
          </a:stretch>
        </p:blipFill>
        <p:spPr>
          <a:xfrm>
            <a:off x="609600" y="1524000"/>
            <a:ext cx="3200400" cy="349337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Paper">
  <a:themeElements>
    <a:clrScheme name="Paper">
      <a:dk1>
        <a:sysClr val="windowText" lastClr="000000"/>
      </a:dk1>
      <a:lt1>
        <a:sysClr val="window" lastClr="FFFFFF"/>
      </a:lt1>
      <a:dk2>
        <a:srgbClr val="444D26"/>
      </a:dk2>
      <a:lt2>
        <a:srgbClr val="FEFAC9"/>
      </a:lt2>
      <a:accent1>
        <a:srgbClr val="A5B592"/>
      </a:accent1>
      <a:accent2>
        <a:srgbClr val="F3A447"/>
      </a:accent2>
      <a:accent3>
        <a:srgbClr val="E7BC29"/>
      </a:accent3>
      <a:accent4>
        <a:srgbClr val="D092A7"/>
      </a:accent4>
      <a:accent5>
        <a:srgbClr val="9C85C0"/>
      </a:accent5>
      <a:accent6>
        <a:srgbClr val="809EC2"/>
      </a:accent6>
      <a:hlink>
        <a:srgbClr val="8E58B6"/>
      </a:hlink>
      <a:folHlink>
        <a:srgbClr val="7F6F6F"/>
      </a:folHlink>
    </a:clrScheme>
    <a:fontScheme name="Paper">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Paper">
      <a:fillStyleLst>
        <a:solidFill>
          <a:schemeClr val="phClr"/>
        </a:solidFill>
        <a:blipFill>
          <a:blip xmlns:r="http://schemas.openxmlformats.org/officeDocument/2006/relationships" r:embed="rId1">
            <a:duotone>
              <a:schemeClr val="phClr">
                <a:shade val="63000"/>
                <a:tint val="82000"/>
              </a:schemeClr>
              <a:schemeClr val="phClr">
                <a:tint val="10000"/>
                <a:satMod val="400000"/>
              </a:schemeClr>
            </a:duotone>
          </a:blip>
          <a:tile tx="0" ty="0" sx="40000" sy="40000" flip="none" algn="tl"/>
        </a:blipFill>
        <a:blipFill>
          <a:blip xmlns:r="http://schemas.openxmlformats.org/officeDocument/2006/relationships" r:embed="rId1">
            <a:duotone>
              <a:schemeClr val="phClr">
                <a:shade val="40000"/>
              </a:schemeClr>
              <a:schemeClr val="phClr">
                <a:tint val="42000"/>
              </a:schemeClr>
            </a:duotone>
          </a:blip>
          <a:tile tx="0" ty="0" sx="40000" sy="40000" flip="none" algn="tl"/>
        </a:blipFill>
      </a:fillStyleLst>
      <a:lnStyleLst>
        <a:ln w="12700" cap="flat" cmpd="sng" algn="ctr">
          <a:solidFill>
            <a:schemeClr val="phClr"/>
          </a:solidFill>
          <a:prstDash val="solid"/>
        </a:ln>
        <a:ln w="38100" cap="flat" cmpd="sng" algn="ctr">
          <a:solidFill>
            <a:schemeClr val="phClr"/>
          </a:solidFill>
          <a:prstDash val="solid"/>
        </a:ln>
        <a:ln w="63500" cap="flat" cmpd="sng" algn="ctr">
          <a:solidFill>
            <a:schemeClr val="phClr"/>
          </a:solidFill>
          <a:prstDash val="solid"/>
        </a:ln>
      </a:lnStyleLst>
      <a:effectStyleLst>
        <a:effectStyle>
          <a:effectLst>
            <a:outerShdw blurRad="95000" rotWithShape="0">
              <a:srgbClr val="000000">
                <a:alpha val="50000"/>
              </a:srgbClr>
            </a:outerShdw>
            <a:softEdge rad="12700"/>
          </a:effectLst>
        </a:effectStyle>
        <a:effectStyle>
          <a:effectLst>
            <a:outerShdw blurRad="95000" rotWithShape="0">
              <a:srgbClr val="000000">
                <a:alpha val="50000"/>
              </a:srgbClr>
            </a:outerShdw>
            <a:softEdge rad="12700"/>
          </a:effectLst>
        </a:effectStyle>
        <a:effectStyle>
          <a:effectLst>
            <a:outerShdw blurRad="95000" algn="tl" rotWithShape="0">
              <a:srgbClr val="000000">
                <a:alpha val="50000"/>
              </a:srgbClr>
            </a:outerShdw>
          </a:effectLst>
          <a:scene3d>
            <a:camera prst="orthographicFront"/>
            <a:lightRig rig="soft" dir="t">
              <a:rot lat="0" lon="0" rev="18000000"/>
            </a:lightRig>
          </a:scene3d>
          <a:sp3d prstMaterial="dkEdge">
            <a:bevelT w="73660" h="44450" prst="riblet"/>
          </a:sp3d>
        </a:effectStyle>
      </a:effectStyleLst>
      <a:bgFillStyleLst>
        <a:solidFill>
          <a:schemeClr val="phClr"/>
        </a:solidFill>
        <a:blipFill>
          <a:blip xmlns:r="http://schemas.openxmlformats.org/officeDocument/2006/relationships" r:embed="rId1">
            <a:duotone>
              <a:schemeClr val="phClr">
                <a:shade val="55000"/>
                <a:alpha val="20000"/>
              </a:schemeClr>
              <a:schemeClr val="phClr">
                <a:tint val="40000"/>
                <a:shade val="90000"/>
                <a:satMod val="60000"/>
                <a:alpha val="20000"/>
              </a:schemeClr>
            </a:duotone>
          </a:blip>
          <a:tile tx="0" ty="0" sx="58000" sy="38000" flip="none" algn="tl"/>
        </a:blipFill>
        <a:blipFill>
          <a:blip xmlns:r="http://schemas.openxmlformats.org/officeDocument/2006/relationships" r:embed="rId2">
            <a:duotone>
              <a:schemeClr val="phClr">
                <a:shade val="12000"/>
                <a:satMod val="240000"/>
              </a:schemeClr>
              <a:schemeClr val="phClr">
                <a:tint val="65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Paper</Template>
  <TotalTime>12697</TotalTime>
  <Words>3483</Words>
  <Application>Microsoft Office PowerPoint</Application>
  <PresentationFormat>On-screen Show (4:3)</PresentationFormat>
  <Paragraphs>234</Paragraphs>
  <Slides>19</Slides>
  <Notes>6</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Paper</vt:lpstr>
      <vt:lpstr>HISTORY  IS  ABOUT  PERSPECTIVE</vt:lpstr>
      <vt:lpstr>SURVIVAL!</vt:lpstr>
      <vt:lpstr>TOBACCO=SURVIVAL=PROFITS</vt:lpstr>
      <vt:lpstr>LABOR SUPPLY:  INDENTURED SERVANTS</vt:lpstr>
      <vt:lpstr>INDENTURE CONTRACT: A LEGAL DOCUMENT</vt:lpstr>
      <vt:lpstr>PowerPoint Presentation</vt:lpstr>
      <vt:lpstr>POSSIBLE ADDITION TO THE SIMULATION</vt:lpstr>
      <vt:lpstr>NONE  MORE  IMPORTANT  THAN PEOPLE</vt:lpstr>
      <vt:lpstr>TWO  PERIODS  OF  INTENSE  MIGRATION</vt:lpstr>
      <vt:lpstr>17TH -CENTURY  CHESAPEAKE</vt:lpstr>
      <vt:lpstr>GO WEST  YOUNG  MAN</vt:lpstr>
      <vt:lpstr>YOUNG  MALES PREDOMINATED</vt:lpstr>
      <vt:lpstr>EARLY  DEATH  WAS  THE  FATE  FOR  MANY SERVANTS</vt:lpstr>
      <vt:lpstr>FREEDOM  DUES AND LAND</vt:lpstr>
      <vt:lpstr>MINORITY  OF  POPULATION</vt:lpstr>
      <vt:lpstr>SLAVERY  WAS  THEIR  SOLUTION</vt:lpstr>
      <vt:lpstr>INDENTURE  CONTRACTS</vt:lpstr>
      <vt:lpstr>A CASE STUDY: HENRY CARMAN</vt:lpstr>
      <vt:lpstr>BIBLIOGRAPHY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NONE MORE IMPORTANT THAN PEOPLE</dc:title>
  <dc:creator>Bill Warder</dc:creator>
  <cp:lastModifiedBy>Bill Warder</cp:lastModifiedBy>
  <cp:revision>708</cp:revision>
  <dcterms:created xsi:type="dcterms:W3CDTF">2011-05-07T19:30:54Z</dcterms:created>
  <dcterms:modified xsi:type="dcterms:W3CDTF">2015-05-31T20:50:45Z</dcterms:modified>
</cp:coreProperties>
</file>