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9" r:id="rId9"/>
    <p:sldId id="263" r:id="rId10"/>
    <p:sldId id="264" r:id="rId11"/>
    <p:sldId id="265" r:id="rId12"/>
    <p:sldId id="270" r:id="rId13"/>
    <p:sldId id="266" r:id="rId14"/>
    <p:sldId id="267" r:id="rId15"/>
    <p:sldId id="268"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60" y="2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68437a0ef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a68437a0e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68437a0ef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68437a0e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418eb520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418eb52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418eb520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418eb520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a68437a0e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a68437a0e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a68437a0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a68437a0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a68437a0e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a68437a0e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418eb52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418eb52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418eb520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418eb520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68437a0e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68437a0e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418eb520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418eb520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88b5c07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88b5c07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Alice Eastwood 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7" name="Google Shape;107;p21"/>
          <p:cNvSpPr txBox="1"/>
          <p:nvPr/>
        </p:nvSpPr>
        <p:spPr>
          <a:xfrm>
            <a:off x="5072725" y="4568875"/>
            <a:ext cx="3358200" cy="1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Alice Eastwood sitting on the ground collecting plants. </a:t>
            </a:r>
            <a:endParaRPr sz="1000"/>
          </a:p>
        </p:txBody>
      </p:sp>
      <p:pic>
        <p:nvPicPr>
          <p:cNvPr id="106" name="Google Shape;106;p21" descr="Alice Eastwood sitting on the ground collecting plants." title="Collecting"/>
          <p:cNvPicPr preferRelativeResize="0"/>
          <p:nvPr/>
        </p:nvPicPr>
        <p:blipFill>
          <a:blip r:embed="rId3">
            <a:alphaModFix/>
          </a:blip>
          <a:stretch>
            <a:fillRect/>
          </a:stretch>
        </p:blipFill>
        <p:spPr>
          <a:xfrm>
            <a:off x="4890300" y="445026"/>
            <a:ext cx="3595675" cy="3982800"/>
          </a:xfrm>
          <a:prstGeom prst="rect">
            <a:avLst/>
          </a:prstGeom>
          <a:noFill/>
          <a:ln>
            <a:noFill/>
          </a:ln>
        </p:spPr>
      </p:pic>
      <p:sp>
        <p:nvSpPr>
          <p:cNvPr id="105" name="Google Shape;105;p21"/>
          <p:cNvSpPr txBox="1">
            <a:spLocks noGrp="1"/>
          </p:cNvSpPr>
          <p:nvPr>
            <p:ph type="body" idx="1"/>
          </p:nvPr>
        </p:nvSpPr>
        <p:spPr>
          <a:xfrm>
            <a:off x="311700" y="1152475"/>
            <a:ext cx="4484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Before…</a:t>
            </a:r>
            <a:endParaRPr sz="2500" dirty="0"/>
          </a:p>
          <a:p>
            <a:pPr marL="0" lvl="0" indent="0" algn="l" rtl="0">
              <a:spcBef>
                <a:spcPts val="1600"/>
              </a:spcBef>
              <a:spcAft>
                <a:spcPts val="0"/>
              </a:spcAft>
              <a:buNone/>
            </a:pPr>
            <a:endParaRPr sz="400" dirty="0"/>
          </a:p>
          <a:p>
            <a:pPr marL="0" lvl="0" indent="0" algn="l" rtl="0">
              <a:spcBef>
                <a:spcPts val="1600"/>
              </a:spcBef>
              <a:spcAft>
                <a:spcPts val="1600"/>
              </a:spcAft>
              <a:buNone/>
            </a:pPr>
            <a:r>
              <a:rPr lang="en" sz="4400" dirty="0"/>
              <a:t>Alice Eastwood’s Legacy of Preservation!</a:t>
            </a:r>
            <a:endParaRPr sz="4400" dirty="0"/>
          </a:p>
        </p:txBody>
      </p:sp>
      <p:sp>
        <p:nvSpPr>
          <p:cNvPr id="104" name="Google Shape;10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700" dirty="0"/>
              <a:t>---------OPTIONAL LESSON BREAK----------</a:t>
            </a:r>
            <a:endParaRPr sz="2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p22"/>
          <p:cNvSpPr txBox="1"/>
          <p:nvPr/>
        </p:nvSpPr>
        <p:spPr>
          <a:xfrm>
            <a:off x="6535550" y="4081775"/>
            <a:ext cx="2084100" cy="1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Image Description: Alice Eastwood in front of a redwood tree</a:t>
            </a:r>
            <a:endParaRPr sz="900" dirty="0"/>
          </a:p>
        </p:txBody>
      </p:sp>
      <p:pic>
        <p:nvPicPr>
          <p:cNvPr id="113" name="Google Shape;113;p22" descr="Alice Eastwood in front of a redwood tree"/>
          <p:cNvPicPr preferRelativeResize="0"/>
          <p:nvPr/>
        </p:nvPicPr>
        <p:blipFill>
          <a:blip r:embed="rId3">
            <a:alphaModFix/>
          </a:blip>
          <a:stretch>
            <a:fillRect/>
          </a:stretch>
        </p:blipFill>
        <p:spPr>
          <a:xfrm>
            <a:off x="6287525" y="674600"/>
            <a:ext cx="2665000" cy="3217304"/>
          </a:xfrm>
          <a:prstGeom prst="rect">
            <a:avLst/>
          </a:prstGeom>
          <a:noFill/>
          <a:ln>
            <a:noFill/>
          </a:ln>
        </p:spPr>
      </p:pic>
      <p:sp>
        <p:nvSpPr>
          <p:cNvPr id="112" name="Google Shape;112;p22"/>
          <p:cNvSpPr txBox="1">
            <a:spLocks noGrp="1"/>
          </p:cNvSpPr>
          <p:nvPr>
            <p:ph type="body" idx="1"/>
          </p:nvPr>
        </p:nvSpPr>
        <p:spPr>
          <a:xfrm>
            <a:off x="421480" y="1355793"/>
            <a:ext cx="5315981" cy="4657407"/>
          </a:xfrm>
        </p:spPr>
        <p:txBody>
          <a:bodyPr/>
          <a:lstStyle/>
          <a:p>
            <a:pPr marL="0" lvl="0" indent="0">
              <a:buNone/>
            </a:pPr>
            <a:r>
              <a:rPr lang="en-US" sz="1400" dirty="0">
                <a:solidFill>
                  <a:schemeClr val="dk1"/>
                </a:solidFill>
              </a:rPr>
              <a:t>On November 20th, 1904 The San Francisco Call Newspaper reported on a women’s club meeting to save what was then called The Redwood Creek Canyon.  This area now consists of Muir Woods National Monument and Mt. Tamalpais State Park.  Alice Eastwood spoke at this meeting. She said,</a:t>
            </a:r>
          </a:p>
          <a:p>
            <a:pPr marL="0" lvl="0" indent="0">
              <a:buNone/>
            </a:pPr>
            <a:endParaRPr lang="en-US" sz="1400" dirty="0">
              <a:solidFill>
                <a:schemeClr val="dk1"/>
              </a:solidFill>
            </a:endParaRPr>
          </a:p>
          <a:p>
            <a:pPr marL="0" lvl="0" indent="0">
              <a:buNone/>
            </a:pPr>
            <a:r>
              <a:rPr lang="en-US" sz="1400" dirty="0">
                <a:solidFill>
                  <a:schemeClr val="dk1"/>
                </a:solidFill>
              </a:rPr>
              <a:t> </a:t>
            </a:r>
            <a:r>
              <a:rPr lang="en-US" sz="1400" b="1" i="1" dirty="0">
                <a:solidFill>
                  <a:schemeClr val="dk1"/>
                </a:solidFill>
              </a:rPr>
              <a:t>"There is only one reason why I wish I had $1,000,000. The only thing I want that amount of money for is to buy Redwood Park and Mount Tamalpais and present them to the State of California for a public reserve" </a:t>
            </a:r>
          </a:p>
          <a:p>
            <a:pPr marL="0" lvl="0" indent="0">
              <a:buNone/>
            </a:pPr>
            <a:endParaRPr lang="en-US" sz="1400" b="1" i="1" dirty="0">
              <a:solidFill>
                <a:schemeClr val="dk1"/>
              </a:solidFill>
            </a:endParaRPr>
          </a:p>
          <a:p>
            <a:pPr marL="114300" lvl="0" indent="0">
              <a:buNone/>
            </a:pPr>
            <a:endParaRPr lang="en-US" dirty="0"/>
          </a:p>
        </p:txBody>
      </p:sp>
      <p:sp>
        <p:nvSpPr>
          <p:cNvPr id="3" name="Title 2">
            <a:extLst>
              <a:ext uri="{FF2B5EF4-FFF2-40B4-BE49-F238E27FC236}">
                <a16:creationId xmlns:a16="http://schemas.microsoft.com/office/drawing/2014/main" id="{5E47DF3F-D4E9-41AE-8F7B-F6B47CEAA699}"/>
              </a:ext>
            </a:extLst>
          </p:cNvPr>
          <p:cNvSpPr>
            <a:spLocks noGrp="1"/>
          </p:cNvSpPr>
          <p:nvPr>
            <p:ph type="title"/>
          </p:nvPr>
        </p:nvSpPr>
        <p:spPr/>
        <p:txBody>
          <a:bodyPr/>
          <a:lstStyle/>
          <a:p>
            <a:r>
              <a:rPr lang="en-US" dirty="0"/>
              <a:t>Preservation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p22">
            <a:extLst>
              <a:ext uri="{FF2B5EF4-FFF2-40B4-BE49-F238E27FC236}">
                <a16:creationId xmlns:a16="http://schemas.microsoft.com/office/drawing/2014/main" id="{D75123CF-BC80-4BCD-B971-4F71F51F3387}"/>
              </a:ext>
            </a:extLst>
          </p:cNvPr>
          <p:cNvSpPr txBox="1"/>
          <p:nvPr/>
        </p:nvSpPr>
        <p:spPr>
          <a:xfrm>
            <a:off x="3481450" y="3429000"/>
            <a:ext cx="2016380" cy="14939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Image Description: Newspaper clipping that says, “Women plan to buy marin’s primeval grove of redwoods.  City clubs are stirred.  Enthusiastic meeting held and movement to preserve forest set on foot with much good prospect. </a:t>
            </a:r>
            <a:endParaRPr sz="800" dirty="0"/>
          </a:p>
        </p:txBody>
      </p:sp>
      <p:pic>
        <p:nvPicPr>
          <p:cNvPr id="4" name="Google Shape;114;p22" descr="Newspaper clipping about Alice Eastwood">
            <a:extLst>
              <a:ext uri="{FF2B5EF4-FFF2-40B4-BE49-F238E27FC236}">
                <a16:creationId xmlns:a16="http://schemas.microsoft.com/office/drawing/2014/main" id="{A96BEC4E-7694-42EE-8A8C-0CB1C011C36D}"/>
              </a:ext>
            </a:extLst>
          </p:cNvPr>
          <p:cNvPicPr preferRelativeResize="0"/>
          <p:nvPr/>
        </p:nvPicPr>
        <p:blipFill>
          <a:blip r:embed="rId2">
            <a:alphaModFix/>
          </a:blip>
          <a:stretch>
            <a:fillRect/>
          </a:stretch>
        </p:blipFill>
        <p:spPr>
          <a:xfrm>
            <a:off x="413510" y="1282075"/>
            <a:ext cx="2770760" cy="3405244"/>
          </a:xfrm>
          <a:prstGeom prst="rect">
            <a:avLst/>
          </a:prstGeom>
          <a:noFill/>
          <a:ln>
            <a:noFill/>
          </a:ln>
        </p:spPr>
      </p:pic>
      <p:sp>
        <p:nvSpPr>
          <p:cNvPr id="3" name="Text Placeholder 2">
            <a:extLst>
              <a:ext uri="{FF2B5EF4-FFF2-40B4-BE49-F238E27FC236}">
                <a16:creationId xmlns:a16="http://schemas.microsoft.com/office/drawing/2014/main" id="{D923A4F2-FEB2-4779-A6E9-191D8F9D20B6}"/>
              </a:ext>
            </a:extLst>
          </p:cNvPr>
          <p:cNvSpPr>
            <a:spLocks noGrp="1"/>
          </p:cNvSpPr>
          <p:nvPr>
            <p:ph type="body" idx="1"/>
          </p:nvPr>
        </p:nvSpPr>
        <p:spPr>
          <a:xfrm>
            <a:off x="3962570" y="1287653"/>
            <a:ext cx="4603200" cy="3416400"/>
          </a:xfrm>
        </p:spPr>
        <p:txBody>
          <a:bodyPr/>
          <a:lstStyle/>
          <a:p>
            <a:pPr marL="114300" indent="0">
              <a:buNone/>
            </a:pPr>
            <a:r>
              <a:rPr lang="en-US" dirty="0">
                <a:solidFill>
                  <a:schemeClr val="dk1"/>
                </a:solidFill>
              </a:rPr>
              <a:t>Alice Eastwood spoke passionately about protecting the landscape. Her speech inspired the crowd and created great support for the cause.</a:t>
            </a:r>
            <a:endParaRPr lang="en-US" dirty="0"/>
          </a:p>
          <a:p>
            <a:endParaRPr lang="en-US" dirty="0"/>
          </a:p>
        </p:txBody>
      </p:sp>
      <p:sp>
        <p:nvSpPr>
          <p:cNvPr id="2" name="Title 1">
            <a:extLst>
              <a:ext uri="{FF2B5EF4-FFF2-40B4-BE49-F238E27FC236}">
                <a16:creationId xmlns:a16="http://schemas.microsoft.com/office/drawing/2014/main" id="{6DD416E6-456D-4010-B5FE-3CC944A8C8B9}"/>
              </a:ext>
            </a:extLst>
          </p:cNvPr>
          <p:cNvSpPr>
            <a:spLocks noGrp="1"/>
          </p:cNvSpPr>
          <p:nvPr>
            <p:ph type="title"/>
          </p:nvPr>
        </p:nvSpPr>
        <p:spPr/>
        <p:txBody>
          <a:bodyPr/>
          <a:lstStyle/>
          <a:p>
            <a:r>
              <a:rPr lang="en-US" dirty="0"/>
              <a:t>Making Headlines</a:t>
            </a:r>
          </a:p>
        </p:txBody>
      </p:sp>
    </p:spTree>
    <p:extLst>
      <p:ext uri="{BB962C8B-B14F-4D97-AF65-F5344CB8AC3E}">
        <p14:creationId xmlns:p14="http://schemas.microsoft.com/office/powerpoint/2010/main" val="358027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23"/>
          <p:cNvSpPr txBox="1"/>
          <p:nvPr/>
        </p:nvSpPr>
        <p:spPr>
          <a:xfrm>
            <a:off x="4913325" y="3940600"/>
            <a:ext cx="37044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Image Description: Ranger points to the sign that reads Camp Eastwood Trail.</a:t>
            </a:r>
            <a:endParaRPr sz="1000" dirty="0"/>
          </a:p>
        </p:txBody>
      </p:sp>
      <p:pic>
        <p:nvPicPr>
          <p:cNvPr id="122" name="Google Shape;122;p23" descr=" Ranger points to the sign that reads Camp Eastwood Trail." title="Alice Eastwood Trail"/>
          <p:cNvPicPr preferRelativeResize="0"/>
          <p:nvPr/>
        </p:nvPicPr>
        <p:blipFill>
          <a:blip r:embed="rId3">
            <a:alphaModFix/>
          </a:blip>
          <a:stretch>
            <a:fillRect/>
          </a:stretch>
        </p:blipFill>
        <p:spPr>
          <a:xfrm>
            <a:off x="4763550" y="1038067"/>
            <a:ext cx="4218300" cy="2675984"/>
          </a:xfrm>
          <a:prstGeom prst="rect">
            <a:avLst/>
          </a:prstGeom>
          <a:noFill/>
          <a:ln>
            <a:noFill/>
          </a:ln>
        </p:spPr>
      </p:pic>
      <p:sp>
        <p:nvSpPr>
          <p:cNvPr id="121" name="Google Shape;121;p23"/>
          <p:cNvSpPr txBox="1">
            <a:spLocks noGrp="1"/>
          </p:cNvSpPr>
          <p:nvPr>
            <p:ph type="body" idx="1"/>
          </p:nvPr>
        </p:nvSpPr>
        <p:spPr>
          <a:xfrm>
            <a:off x="311700" y="1038067"/>
            <a:ext cx="4451850" cy="3924544"/>
          </a:xfrm>
        </p:spPr>
        <p:txBody>
          <a:bodyPr/>
          <a:lstStyle/>
          <a:p>
            <a:pPr marL="114300" lvl="0" indent="0">
              <a:buNone/>
            </a:pPr>
            <a:r>
              <a:rPr lang="en-US" sz="2000" dirty="0">
                <a:solidFill>
                  <a:schemeClr val="tx1"/>
                </a:solidFill>
              </a:rPr>
              <a:t>Alice Eastwood retired in 1949 at 90 years old after 57 years.  When she retired the Tamalpais Conservation Club named a beautiful campground after her. There is now a trail to that campground from Muir Woods named after her as well. At age 94 she wrote, “I count my age by my friends, and I am rich in friends.” Alice Eastwood passed away in 1953. </a:t>
            </a:r>
          </a:p>
        </p:txBody>
      </p:sp>
      <p:sp>
        <p:nvSpPr>
          <p:cNvPr id="3" name="Title 2">
            <a:extLst>
              <a:ext uri="{FF2B5EF4-FFF2-40B4-BE49-F238E27FC236}">
                <a16:creationId xmlns:a16="http://schemas.microsoft.com/office/drawing/2014/main" id="{A21C3566-82CC-446E-BDA6-56448066AAAA}"/>
              </a:ext>
            </a:extLst>
          </p:cNvPr>
          <p:cNvSpPr>
            <a:spLocks noGrp="1"/>
          </p:cNvSpPr>
          <p:nvPr>
            <p:ph type="title"/>
          </p:nvPr>
        </p:nvSpPr>
        <p:spPr>
          <a:xfrm>
            <a:off x="311700" y="433705"/>
            <a:ext cx="8520600" cy="572700"/>
          </a:xfrm>
        </p:spPr>
        <p:txBody>
          <a:bodyPr/>
          <a:lstStyle/>
          <a:p>
            <a:r>
              <a:rPr lang="en-US" dirty="0"/>
              <a:t>Alice Eastwood Trail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p24"/>
          <p:cNvSpPr txBox="1"/>
          <p:nvPr/>
        </p:nvSpPr>
        <p:spPr>
          <a:xfrm>
            <a:off x="4572000" y="888700"/>
            <a:ext cx="3138000" cy="3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Newspaper clipping reads:</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 sz="1000" dirty="0"/>
              <a:t>“There is only one reason why I wish I had $1,000,000” declared Miss Alice Eastwood. “The only thing I want that amount of money for is to buy Redwood Park and Mount Tamalpais and present them to the State of California for a public reserve.”</a:t>
            </a:r>
            <a:endParaRPr sz="1000" dirty="0"/>
          </a:p>
          <a:p>
            <a:pPr marL="0" lvl="0" indent="0" algn="l" rtl="0">
              <a:spcBef>
                <a:spcPts val="0"/>
              </a:spcBef>
              <a:spcAft>
                <a:spcPts val="0"/>
              </a:spcAft>
              <a:buNone/>
            </a:pPr>
            <a:r>
              <a:rPr lang="en" sz="1000" dirty="0"/>
              <a:t>Miss Eastwood’s enthusiasm caught.  There was hand clapping that expressed warmest accord in her sentiment.  She told briefly but very effectively of the beauties of the wonderful canyon that runs southwest from the foot of Tamalpais to the sea. Her word painting was excellent, and as a campaign speech in behalf of the beloved redwoods her remarks commended themselves for future endeavors to arouse the public. She plea</a:t>
            </a:r>
            <a:r>
              <a:rPr lang="en-US" sz="1000" dirty="0"/>
              <a:t>d</a:t>
            </a:r>
            <a:r>
              <a:rPr lang="en" sz="1000" dirty="0"/>
              <a:t>ed for the stream that courses down the canyon between banks heavy with tangled growths of wax myrtle, azaleas and ferns.  Besides the redwood there are spruce, California nutmeg, maple, alder, water holly, hazel - all in a flourishing race for the supremacy of the jungle.  The carpets of wild flowers (there are flowers in all the seasons) were described, and when the speaker concluded her audience was stirred to greater enthusiasm. </a:t>
            </a:r>
            <a:endParaRPr sz="1000" dirty="0"/>
          </a:p>
        </p:txBody>
      </p:sp>
      <p:pic>
        <p:nvPicPr>
          <p:cNvPr id="129" name="Google Shape;129;p24" descr="A newspaper clipping about Alice Eastwood" title="Newspaper"/>
          <p:cNvPicPr preferRelativeResize="0"/>
          <p:nvPr/>
        </p:nvPicPr>
        <p:blipFill>
          <a:blip r:embed="rId3">
            <a:alphaModFix/>
          </a:blip>
          <a:stretch>
            <a:fillRect/>
          </a:stretch>
        </p:blipFill>
        <p:spPr>
          <a:xfrm>
            <a:off x="1455225" y="1011575"/>
            <a:ext cx="2717026" cy="3820976"/>
          </a:xfrm>
          <a:prstGeom prst="rect">
            <a:avLst/>
          </a:prstGeom>
          <a:noFill/>
          <a:ln>
            <a:noFill/>
          </a:ln>
        </p:spPr>
      </p:pic>
      <p:sp>
        <p:nvSpPr>
          <p:cNvPr id="128" name="Google Shape;128;p24"/>
          <p:cNvSpPr txBox="1">
            <a:spLocks noGrp="1"/>
          </p:cNvSpPr>
          <p:nvPr>
            <p:ph type="title"/>
          </p:nvPr>
        </p:nvSpPr>
        <p:spPr>
          <a:xfrm>
            <a:off x="1031250" y="310949"/>
            <a:ext cx="70815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700" dirty="0"/>
              <a:t>In this Newspaper article from 1904 Alice Eastwood is mentioned.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body" idx="1"/>
          </p:nvPr>
        </p:nvSpPr>
        <p:spPr>
          <a:xfrm>
            <a:off x="311700" y="1430659"/>
            <a:ext cx="8520600" cy="3712841"/>
          </a:xfrm>
        </p:spPr>
        <p:txBody>
          <a:bodyPr/>
          <a:lstStyle/>
          <a:p>
            <a:pPr marL="114300" lvl="0" indent="0">
              <a:buNone/>
            </a:pPr>
            <a:r>
              <a:rPr lang="en-US" sz="2400" dirty="0">
                <a:solidFill>
                  <a:schemeClr val="tx1"/>
                </a:solidFill>
              </a:rPr>
              <a:t>The journalist talks about why the redwood forest was so important to Alice Eastwood. In 1949 a campground was named after Alice Eastwood in the park that she helped save. Write your own newspaper article about the campground being named after her. Please share in your article why this area was named after her.  </a:t>
            </a:r>
          </a:p>
        </p:txBody>
      </p:sp>
      <p:sp>
        <p:nvSpPr>
          <p:cNvPr id="3" name="Title 2">
            <a:extLst>
              <a:ext uri="{FF2B5EF4-FFF2-40B4-BE49-F238E27FC236}">
                <a16:creationId xmlns:a16="http://schemas.microsoft.com/office/drawing/2014/main" id="{46BFA0ED-2A32-4D5F-8039-769D1FF724C6}"/>
              </a:ext>
            </a:extLst>
          </p:cNvPr>
          <p:cNvSpPr>
            <a:spLocks noGrp="1"/>
          </p:cNvSpPr>
          <p:nvPr>
            <p:ph type="title"/>
          </p:nvPr>
        </p:nvSpPr>
        <p:spPr/>
        <p:txBody>
          <a:bodyPr/>
          <a:lstStyle/>
          <a:p>
            <a:r>
              <a:rPr lang="en-US" dirty="0"/>
              <a:t>Journalist Activity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3" name="Title 2" hidden="1">
            <a:extLst>
              <a:ext uri="{FF2B5EF4-FFF2-40B4-BE49-F238E27FC236}">
                <a16:creationId xmlns:a16="http://schemas.microsoft.com/office/drawing/2014/main" id="{A55DB462-E8F0-451F-A325-9A5A7CF71355}"/>
              </a:ext>
            </a:extLst>
          </p:cNvPr>
          <p:cNvSpPr>
            <a:spLocks noGrp="1"/>
          </p:cNvSpPr>
          <p:nvPr>
            <p:ph type="title"/>
          </p:nvPr>
        </p:nvSpPr>
        <p:spPr/>
        <p:txBody>
          <a:bodyPr/>
          <a:lstStyle/>
          <a:p>
            <a:r>
              <a:rPr lang="en-US" dirty="0"/>
              <a:t>Questions</a:t>
            </a:r>
          </a:p>
        </p:txBody>
      </p:sp>
      <p:sp>
        <p:nvSpPr>
          <p:cNvPr id="59" name="Google Shape;59;p14"/>
          <p:cNvSpPr txBox="1">
            <a:spLocks noGrp="1"/>
          </p:cNvSpPr>
          <p:nvPr>
            <p:ph type="body" idx="1"/>
          </p:nvPr>
        </p:nvSpPr>
        <p:spPr/>
        <p:txBody>
          <a:bodyPr/>
          <a:lstStyle/>
          <a:p>
            <a:pPr marL="114300" lvl="0" indent="0">
              <a:buNone/>
            </a:pPr>
            <a:r>
              <a:rPr lang="en-US" sz="4000" dirty="0">
                <a:solidFill>
                  <a:schemeClr val="tx1"/>
                </a:solidFill>
              </a:rPr>
              <a:t>What is a conservationist?</a:t>
            </a:r>
          </a:p>
          <a:p>
            <a:pPr lvl="0"/>
            <a:endParaRPr lang="en-US" sz="4000" dirty="0">
              <a:solidFill>
                <a:schemeClr val="tx1"/>
              </a:solidFill>
            </a:endParaRPr>
          </a:p>
          <a:p>
            <a:pPr marL="114300" lvl="0" indent="0">
              <a:buNone/>
            </a:pPr>
            <a:r>
              <a:rPr lang="en-US" sz="4000" dirty="0">
                <a:solidFill>
                  <a:schemeClr val="tx1"/>
                </a:solidFill>
              </a:rPr>
              <a:t>What is a botanist?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Google Shape;66;p15"/>
          <p:cNvSpPr txBox="1"/>
          <p:nvPr/>
        </p:nvSpPr>
        <p:spPr>
          <a:xfrm>
            <a:off x="5786050" y="4716700"/>
            <a:ext cx="3025200" cy="1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Image Description: A black and white picture of Alice Eastwood</a:t>
            </a:r>
            <a:endParaRPr sz="800" dirty="0"/>
          </a:p>
        </p:txBody>
      </p:sp>
      <p:pic>
        <p:nvPicPr>
          <p:cNvPr id="65" name="Google Shape;65;p15" descr="A black and white picture of Alice Eastwood"/>
          <p:cNvPicPr preferRelativeResize="0"/>
          <p:nvPr/>
        </p:nvPicPr>
        <p:blipFill>
          <a:blip r:embed="rId3">
            <a:alphaModFix/>
          </a:blip>
          <a:stretch>
            <a:fillRect/>
          </a:stretch>
        </p:blipFill>
        <p:spPr>
          <a:xfrm>
            <a:off x="5872875" y="412075"/>
            <a:ext cx="2657475" cy="4238625"/>
          </a:xfrm>
          <a:prstGeom prst="rect">
            <a:avLst/>
          </a:prstGeom>
          <a:noFill/>
          <a:ln>
            <a:noFill/>
          </a:ln>
        </p:spPr>
      </p:pic>
      <p:sp>
        <p:nvSpPr>
          <p:cNvPr id="64" name="Google Shape;64;p15"/>
          <p:cNvSpPr txBox="1">
            <a:spLocks noGrp="1"/>
          </p:cNvSpPr>
          <p:nvPr>
            <p:ph type="body" idx="1"/>
          </p:nvPr>
        </p:nvSpPr>
        <p:spPr>
          <a:xfrm>
            <a:off x="309400" y="764874"/>
            <a:ext cx="5174700" cy="4024126"/>
          </a:xfrm>
        </p:spPr>
        <p:txBody>
          <a:bodyPr/>
          <a:lstStyle/>
          <a:p>
            <a:pPr marL="114300" lvl="0" indent="0">
              <a:buNone/>
            </a:pPr>
            <a:endParaRPr lang="en-US" sz="2000" dirty="0">
              <a:solidFill>
                <a:schemeClr val="tx1"/>
              </a:solidFill>
            </a:endParaRPr>
          </a:p>
          <a:p>
            <a:pPr marL="114300" lvl="0" indent="0">
              <a:buNone/>
            </a:pPr>
            <a:r>
              <a:rPr lang="en-US" sz="2000" dirty="0">
                <a:solidFill>
                  <a:schemeClr val="tx1"/>
                </a:solidFill>
              </a:rPr>
              <a:t>Alice Eastwood was a successful botanist and conservationist. She fought to save Muir Woods National Monument and Mt. Tamalpais State Park!  She worked at the California Academy of Science for over 50 years. She collected over 300,000 plants.  Alice Eastwood worked hard to save Muir Woods and collect many plants. </a:t>
            </a:r>
          </a:p>
        </p:txBody>
      </p:sp>
      <p:sp>
        <p:nvSpPr>
          <p:cNvPr id="3" name="Title 2">
            <a:extLst>
              <a:ext uri="{FF2B5EF4-FFF2-40B4-BE49-F238E27FC236}">
                <a16:creationId xmlns:a16="http://schemas.microsoft.com/office/drawing/2014/main" id="{8F703DB8-1250-4103-BAED-28D4D49966CF}"/>
              </a:ext>
            </a:extLst>
          </p:cNvPr>
          <p:cNvSpPr>
            <a:spLocks noGrp="1"/>
          </p:cNvSpPr>
          <p:nvPr>
            <p:ph type="title"/>
          </p:nvPr>
        </p:nvSpPr>
        <p:spPr/>
        <p:txBody>
          <a:bodyPr/>
          <a:lstStyle/>
          <a:p>
            <a:r>
              <a:rPr lang="en-US" dirty="0"/>
              <a:t>Alice Eastwood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6"/>
          <p:cNvSpPr txBox="1"/>
          <p:nvPr/>
        </p:nvSpPr>
        <p:spPr>
          <a:xfrm>
            <a:off x="4232850" y="4442356"/>
            <a:ext cx="4854000" cy="1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Image Description: A black and white picture of Alice Eastwood collecting plants</a:t>
            </a:r>
            <a:endParaRPr sz="900" dirty="0"/>
          </a:p>
        </p:txBody>
      </p:sp>
      <p:pic>
        <p:nvPicPr>
          <p:cNvPr id="72" name="Google Shape;72;p16" descr="A black and white picture of Alice Eastwood collecting plants" title="Alice Eastwood Collecting"/>
          <p:cNvPicPr preferRelativeResize="0"/>
          <p:nvPr/>
        </p:nvPicPr>
        <p:blipFill>
          <a:blip r:embed="rId3">
            <a:alphaModFix/>
          </a:blip>
          <a:stretch>
            <a:fillRect/>
          </a:stretch>
        </p:blipFill>
        <p:spPr>
          <a:xfrm>
            <a:off x="3760470" y="1097279"/>
            <a:ext cx="4961329" cy="3235695"/>
          </a:xfrm>
          <a:prstGeom prst="rect">
            <a:avLst/>
          </a:prstGeom>
          <a:noFill/>
          <a:ln>
            <a:noFill/>
          </a:ln>
        </p:spPr>
      </p:pic>
      <p:sp>
        <p:nvSpPr>
          <p:cNvPr id="71" name="Google Shape;71;p16"/>
          <p:cNvSpPr txBox="1">
            <a:spLocks noGrp="1"/>
          </p:cNvSpPr>
          <p:nvPr>
            <p:ph type="body" idx="1"/>
          </p:nvPr>
        </p:nvSpPr>
        <p:spPr>
          <a:xfrm>
            <a:off x="311700" y="883755"/>
            <a:ext cx="2878972" cy="3982300"/>
          </a:xfrm>
        </p:spPr>
        <p:txBody>
          <a:bodyPr/>
          <a:lstStyle/>
          <a:p>
            <a:pPr marL="114300" lvl="0" indent="0">
              <a:buNone/>
            </a:pPr>
            <a:r>
              <a:rPr lang="en-US" sz="2000" dirty="0">
                <a:solidFill>
                  <a:schemeClr val="tx1"/>
                </a:solidFill>
              </a:rPr>
              <a:t>Alice Eastwood started collecting plants when she lived in Colorado. She loved studying plants from an early age.  After studying plants in Colorado she moved to San Francisco to work for The California Academy of Science!  </a:t>
            </a:r>
          </a:p>
          <a:p>
            <a:pPr lvl="0"/>
            <a:endParaRPr lang="en-US" dirty="0"/>
          </a:p>
          <a:p>
            <a:pPr lvl="0"/>
            <a:endParaRPr lang="en-US" dirty="0"/>
          </a:p>
        </p:txBody>
      </p:sp>
      <p:sp>
        <p:nvSpPr>
          <p:cNvPr id="3" name="Title 2">
            <a:extLst>
              <a:ext uri="{FF2B5EF4-FFF2-40B4-BE49-F238E27FC236}">
                <a16:creationId xmlns:a16="http://schemas.microsoft.com/office/drawing/2014/main" id="{3420B6E2-554C-45C1-B845-5257B51E94BB}"/>
              </a:ext>
            </a:extLst>
          </p:cNvPr>
          <p:cNvSpPr>
            <a:spLocks noGrp="1"/>
          </p:cNvSpPr>
          <p:nvPr>
            <p:ph type="title"/>
          </p:nvPr>
        </p:nvSpPr>
        <p:spPr>
          <a:xfrm>
            <a:off x="201199" y="277445"/>
            <a:ext cx="8520600" cy="572700"/>
          </a:xfrm>
        </p:spPr>
        <p:txBody>
          <a:bodyPr/>
          <a:lstStyle/>
          <a:p>
            <a:r>
              <a:rPr lang="en-US" dirty="0"/>
              <a:t>Alice Eastwood’s Early Plant Study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0" name="Google Shape;80;p17"/>
          <p:cNvSpPr txBox="1"/>
          <p:nvPr/>
        </p:nvSpPr>
        <p:spPr>
          <a:xfrm>
            <a:off x="2021200" y="4795925"/>
            <a:ext cx="5631000" cy="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Alice Eastwood’s botanical drawings and writing of a douglas fir</a:t>
            </a:r>
            <a:endParaRPr sz="1000"/>
          </a:p>
        </p:txBody>
      </p:sp>
      <p:pic>
        <p:nvPicPr>
          <p:cNvPr id="79" name="Google Shape;79;p17" descr="Alice Eastwood’s botanical drawings and writing of a douglas fir" title="Botanical Observations"/>
          <p:cNvPicPr preferRelativeResize="0"/>
          <p:nvPr/>
        </p:nvPicPr>
        <p:blipFill>
          <a:blip r:embed="rId3">
            <a:alphaModFix/>
          </a:blip>
          <a:stretch>
            <a:fillRect/>
          </a:stretch>
        </p:blipFill>
        <p:spPr>
          <a:xfrm>
            <a:off x="2886900" y="916900"/>
            <a:ext cx="2717138" cy="3820975"/>
          </a:xfrm>
          <a:prstGeom prst="rect">
            <a:avLst/>
          </a:prstGeom>
          <a:noFill/>
          <a:ln>
            <a:noFill/>
          </a:ln>
        </p:spPr>
      </p:pic>
      <p:sp>
        <p:nvSpPr>
          <p:cNvPr id="78" name="Google Shape;78;p17"/>
          <p:cNvSpPr txBox="1">
            <a:spLocks noGrp="1"/>
          </p:cNvSpPr>
          <p:nvPr>
            <p:ph type="title"/>
          </p:nvPr>
        </p:nvSpPr>
        <p:spPr>
          <a:xfrm>
            <a:off x="735600" y="119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Alice Eastwood’s Botanical Drawing.</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8"/>
          <p:cNvSpPr txBox="1"/>
          <p:nvPr/>
        </p:nvSpPr>
        <p:spPr>
          <a:xfrm>
            <a:off x="4844650" y="3193050"/>
            <a:ext cx="35628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Image Description: A redwood cone and needles</a:t>
            </a:r>
            <a:endParaRPr sz="1000" dirty="0"/>
          </a:p>
        </p:txBody>
      </p:sp>
      <p:pic>
        <p:nvPicPr>
          <p:cNvPr id="86" name="Google Shape;86;p18" descr="A redwood cone and needles" title="Redwood"/>
          <p:cNvPicPr preferRelativeResize="0"/>
          <p:nvPr/>
        </p:nvPicPr>
        <p:blipFill>
          <a:blip r:embed="rId3">
            <a:alphaModFix/>
          </a:blip>
          <a:stretch>
            <a:fillRect/>
          </a:stretch>
        </p:blipFill>
        <p:spPr>
          <a:xfrm>
            <a:off x="4637600" y="311050"/>
            <a:ext cx="4128000" cy="2752000"/>
          </a:xfrm>
          <a:prstGeom prst="rect">
            <a:avLst/>
          </a:prstGeom>
          <a:noFill/>
          <a:ln>
            <a:noFill/>
          </a:ln>
        </p:spPr>
      </p:pic>
      <p:sp>
        <p:nvSpPr>
          <p:cNvPr id="85" name="Google Shape;85;p18"/>
          <p:cNvSpPr txBox="1">
            <a:spLocks noGrp="1"/>
          </p:cNvSpPr>
          <p:nvPr>
            <p:ph type="title"/>
          </p:nvPr>
        </p:nvSpPr>
        <p:spPr>
          <a:xfrm>
            <a:off x="246101" y="137251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Now try and draw your own for redwood trees.  Use the picture here for reference. </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en" sz="2400" dirty="0"/>
              <a:t>Now find a plant outside near you. Do a botanical drawing of that plant. </a:t>
            </a:r>
            <a:endParaRPr sz="2400" dirty="0"/>
          </a:p>
        </p:txBody>
      </p:sp>
      <p:sp>
        <p:nvSpPr>
          <p:cNvPr id="3" name="TextBox 2">
            <a:extLst>
              <a:ext uri="{FF2B5EF4-FFF2-40B4-BE49-F238E27FC236}">
                <a16:creationId xmlns:a16="http://schemas.microsoft.com/office/drawing/2014/main" id="{49CD87D2-40F6-45C5-897F-1A6108B4E59E}"/>
              </a:ext>
            </a:extLst>
          </p:cNvPr>
          <p:cNvSpPr txBox="1"/>
          <p:nvPr/>
        </p:nvSpPr>
        <p:spPr>
          <a:xfrm>
            <a:off x="716650" y="432510"/>
            <a:ext cx="4128000" cy="523220"/>
          </a:xfrm>
          <a:prstGeom prst="rect">
            <a:avLst/>
          </a:prstGeom>
          <a:noFill/>
        </p:spPr>
        <p:txBody>
          <a:bodyPr wrap="square" rtlCol="0">
            <a:spAutoFit/>
          </a:bodyPr>
          <a:lstStyle/>
          <a:p>
            <a:r>
              <a:rPr lang="en-US" sz="2800" dirty="0"/>
              <a:t>Give it a Try!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body" idx="1"/>
          </p:nvPr>
        </p:nvSpPr>
        <p:spPr>
          <a:xfrm>
            <a:off x="240030" y="1325880"/>
            <a:ext cx="8592270" cy="4159926"/>
          </a:xfrm>
        </p:spPr>
        <p:txBody>
          <a:bodyPr/>
          <a:lstStyle/>
          <a:p>
            <a:pPr marL="114300" lvl="0" indent="0">
              <a:buNone/>
            </a:pPr>
            <a:r>
              <a:rPr lang="en-US" sz="1500" dirty="0">
                <a:solidFill>
                  <a:schemeClr val="tx1"/>
                </a:solidFill>
              </a:rPr>
              <a:t>On April 18th, 1906 the great San Francisco earthquake shook the city. Eastwood ran into the crumbling Academy of Science building to try to rescue her own and her colleagues’ collections.  She was able to rescue 1,211 plant species of immense value. She also saved many books from her colleagues’ collections. </a:t>
            </a:r>
          </a:p>
          <a:p>
            <a:pPr marL="114300" lvl="0" indent="0">
              <a:buNone/>
            </a:pPr>
            <a:endParaRPr lang="en-US" sz="1500" dirty="0">
              <a:solidFill>
                <a:schemeClr val="tx1"/>
              </a:solidFill>
            </a:endParaRPr>
          </a:p>
          <a:p>
            <a:pPr marL="114300" lvl="0" indent="0">
              <a:buNone/>
            </a:pPr>
            <a:r>
              <a:rPr lang="en-US" sz="1500" b="1" dirty="0">
                <a:solidFill>
                  <a:schemeClr val="tx1"/>
                </a:solidFill>
              </a:rPr>
              <a:t>She said of the experience, “Not a book [from my department] was I able to save, nor a single thing of my own, except my favorite lens, without which I should feel helpless... My own destroyed work I do not lament, for it was a joy to me while I did it, and I can still have the same joy in starting it again.”  </a:t>
            </a:r>
          </a:p>
          <a:p>
            <a:pPr marL="114300" lvl="0" indent="0">
              <a:buNone/>
            </a:pPr>
            <a:endParaRPr lang="en-US" sz="1500" dirty="0">
              <a:solidFill>
                <a:schemeClr val="tx1"/>
              </a:solidFill>
            </a:endParaRPr>
          </a:p>
          <a:p>
            <a:pPr marL="114300" lvl="0" indent="0">
              <a:buNone/>
            </a:pPr>
            <a:r>
              <a:rPr lang="en-US" sz="1500" dirty="0">
                <a:solidFill>
                  <a:schemeClr val="tx1"/>
                </a:solidFill>
              </a:rPr>
              <a:t>Over the rest of her career she would rebuild this collection and then some, adding over 300,000 specimens. She also went on to publish over 300 articles, books and scientific papers. </a:t>
            </a:r>
          </a:p>
        </p:txBody>
      </p:sp>
      <p:sp>
        <p:nvSpPr>
          <p:cNvPr id="3" name="Title 2">
            <a:extLst>
              <a:ext uri="{FF2B5EF4-FFF2-40B4-BE49-F238E27FC236}">
                <a16:creationId xmlns:a16="http://schemas.microsoft.com/office/drawing/2014/main" id="{73A1534E-A735-41C4-ADB9-902A8216D1F1}"/>
              </a:ext>
            </a:extLst>
          </p:cNvPr>
          <p:cNvSpPr>
            <a:spLocks noGrp="1"/>
          </p:cNvSpPr>
          <p:nvPr>
            <p:ph type="title"/>
          </p:nvPr>
        </p:nvSpPr>
        <p:spPr/>
        <p:txBody>
          <a:bodyPr/>
          <a:lstStyle/>
          <a:p>
            <a:r>
              <a:rPr lang="en-US" dirty="0"/>
              <a:t>San Francisco Earthquake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1E84-E973-40AD-B4A6-B592067C8ADB}"/>
              </a:ext>
            </a:extLst>
          </p:cNvPr>
          <p:cNvSpPr>
            <a:spLocks noGrp="1"/>
          </p:cNvSpPr>
          <p:nvPr>
            <p:ph type="title"/>
          </p:nvPr>
        </p:nvSpPr>
        <p:spPr/>
        <p:txBody>
          <a:bodyPr/>
          <a:lstStyle/>
          <a:p>
            <a:r>
              <a:rPr lang="en-US" dirty="0"/>
              <a:t>Image of San Francisco after 1906 Earthquake</a:t>
            </a:r>
          </a:p>
        </p:txBody>
      </p:sp>
      <p:sp>
        <p:nvSpPr>
          <p:cNvPr id="6" name="Google Shape;94;p19" descr="A black and white photo of a San Francisco street full of smoke after the 1906 earthquake and resulting fires.&#10;&#10;&#10;">
            <a:extLst>
              <a:ext uri="{FF2B5EF4-FFF2-40B4-BE49-F238E27FC236}">
                <a16:creationId xmlns:a16="http://schemas.microsoft.com/office/drawing/2014/main" id="{0651D414-2147-4567-9691-50B8F94EC87D}"/>
              </a:ext>
              <a:ext uri="{C183D7F6-B498-43B3-948B-1728B52AA6E4}">
                <adec:decorative xmlns:adec="http://schemas.microsoft.com/office/drawing/2017/decorative" val="0"/>
              </a:ext>
            </a:extLst>
          </p:cNvPr>
          <p:cNvSpPr txBox="1"/>
          <p:nvPr/>
        </p:nvSpPr>
        <p:spPr>
          <a:xfrm>
            <a:off x="6900404" y="2503775"/>
            <a:ext cx="1297500" cy="841500"/>
          </a:xfrm>
          <a:prstGeom prst="rect">
            <a:avLst/>
          </a:prstGeom>
          <a:noFill/>
          <a:ln>
            <a:noFill/>
          </a:ln>
        </p:spPr>
        <p:txBody>
          <a:bodyPr spcFirstLastPara="1" wrap="square" lIns="91425" tIns="91425" rIns="91425" bIns="91425" anchor="t" anchorCtr="0">
            <a:noAutofit/>
          </a:bodyPr>
          <a:lstStyle/>
          <a:p>
            <a:pPr lvl="0"/>
            <a:r>
              <a:rPr lang="en" sz="900" dirty="0"/>
              <a:t>Image Description: A San Francisco street full of smoke a</a:t>
            </a:r>
            <a:r>
              <a:rPr lang="en-US" sz="900"/>
              <a:t>f</a:t>
            </a:r>
            <a:r>
              <a:rPr lang="en" sz="900"/>
              <a:t>ter </a:t>
            </a:r>
            <a:r>
              <a:rPr lang="en" sz="900" dirty="0"/>
              <a:t>the 1906 earthquake and resulting fires</a:t>
            </a:r>
            <a:endParaRPr sz="900" dirty="0"/>
          </a:p>
        </p:txBody>
      </p:sp>
      <p:pic>
        <p:nvPicPr>
          <p:cNvPr id="5" name="Picture 4" descr="A black and white photo of a San Francisco street ">
            <a:extLst>
              <a:ext uri="{FF2B5EF4-FFF2-40B4-BE49-F238E27FC236}">
                <a16:creationId xmlns:a16="http://schemas.microsoft.com/office/drawing/2014/main" id="{E3CE1497-B606-42D5-9810-882D22D017B0}"/>
              </a:ext>
            </a:extLst>
          </p:cNvPr>
          <p:cNvPicPr>
            <a:picLocks noChangeAspect="1"/>
          </p:cNvPicPr>
          <p:nvPr/>
        </p:nvPicPr>
        <p:blipFill>
          <a:blip r:embed="rId2"/>
          <a:stretch>
            <a:fillRect/>
          </a:stretch>
        </p:blipFill>
        <p:spPr>
          <a:xfrm>
            <a:off x="1200073" y="1272667"/>
            <a:ext cx="5460708" cy="3053411"/>
          </a:xfrm>
          <a:prstGeom prst="rect">
            <a:avLst/>
          </a:prstGeom>
        </p:spPr>
      </p:pic>
      <p:sp>
        <p:nvSpPr>
          <p:cNvPr id="3" name="Text Placeholder 2">
            <a:extLst>
              <a:ext uri="{FF2B5EF4-FFF2-40B4-BE49-F238E27FC236}">
                <a16:creationId xmlns:a16="http://schemas.microsoft.com/office/drawing/2014/main" id="{B04DBB3E-A489-4626-9FC9-505FD8056ACB}"/>
              </a:ext>
            </a:extLst>
          </p:cNvPr>
          <p:cNvSpPr>
            <a:spLocks noGrp="1"/>
          </p:cNvSpPr>
          <p:nvPr>
            <p:ph type="body" idx="1"/>
          </p:nvPr>
        </p:nvSpPr>
        <p:spPr>
          <a:xfrm>
            <a:off x="311700" y="1152475"/>
            <a:ext cx="6349081" cy="3293796"/>
          </a:xfrm>
        </p:spPr>
        <p:txBody>
          <a:bodyPr/>
          <a:lstStyle/>
          <a:p>
            <a:pPr marL="114300" indent="0">
              <a:buNone/>
            </a:pPr>
            <a:r>
              <a:rPr lang="en-US" dirty="0"/>
              <a:t>       </a:t>
            </a:r>
          </a:p>
        </p:txBody>
      </p:sp>
    </p:spTree>
    <p:extLst>
      <p:ext uri="{BB962C8B-B14F-4D97-AF65-F5344CB8AC3E}">
        <p14:creationId xmlns:p14="http://schemas.microsoft.com/office/powerpoint/2010/main" val="314039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body" idx="1"/>
          </p:nvPr>
        </p:nvSpPr>
        <p:spPr>
          <a:xfrm>
            <a:off x="197400" y="1070736"/>
            <a:ext cx="8520600" cy="4072764"/>
          </a:xfrm>
        </p:spPr>
        <p:txBody>
          <a:bodyPr/>
          <a:lstStyle/>
          <a:p>
            <a:pPr marL="114300" lvl="0" indent="0">
              <a:buNone/>
            </a:pPr>
            <a:r>
              <a:rPr lang="en-US" sz="2800" dirty="0">
                <a:solidFill>
                  <a:schemeClr val="tx1"/>
                </a:solidFill>
              </a:rPr>
              <a:t>Alice Eastwood ran into a crumbling building to rescue her collections and her friend’s collections.  Why do you think she did that?</a:t>
            </a:r>
          </a:p>
          <a:p>
            <a:pPr lvl="0"/>
            <a:endParaRPr lang="en-US" sz="2800" dirty="0">
              <a:solidFill>
                <a:schemeClr val="tx1"/>
              </a:solidFill>
            </a:endParaRPr>
          </a:p>
          <a:p>
            <a:pPr marL="114300" lvl="0" indent="0">
              <a:buNone/>
            </a:pPr>
            <a:r>
              <a:rPr lang="en-US" sz="2800" dirty="0">
                <a:solidFill>
                  <a:schemeClr val="tx1"/>
                </a:solidFill>
              </a:rPr>
              <a:t>If you were in her situation, what would you run into a crumbling building to get? Why?</a:t>
            </a:r>
          </a:p>
        </p:txBody>
      </p:sp>
      <p:sp>
        <p:nvSpPr>
          <p:cNvPr id="3" name="Title 2">
            <a:extLst>
              <a:ext uri="{FF2B5EF4-FFF2-40B4-BE49-F238E27FC236}">
                <a16:creationId xmlns:a16="http://schemas.microsoft.com/office/drawing/2014/main" id="{A71616D7-B1CF-4B5F-AD14-454D659216F5}"/>
              </a:ext>
            </a:extLst>
          </p:cNvPr>
          <p:cNvSpPr>
            <a:spLocks noGrp="1"/>
          </p:cNvSpPr>
          <p:nvPr>
            <p:ph type="title"/>
          </p:nvPr>
        </p:nvSpPr>
        <p:spPr>
          <a:xfrm>
            <a:off x="311700" y="262145"/>
            <a:ext cx="8520600" cy="572700"/>
          </a:xfrm>
        </p:spPr>
        <p:txBody>
          <a:bodyPr/>
          <a:lstStyle/>
          <a:p>
            <a:r>
              <a:rPr lang="en-US" dirty="0"/>
              <a:t>Earthquake Questions</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1024</Words>
  <Application>Microsoft Office PowerPoint</Application>
  <PresentationFormat>On-screen Show (16:9)</PresentationFormat>
  <Paragraphs>55</Paragraphs>
  <Slides>15</Slides>
  <Notes>13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Simple Light</vt:lpstr>
      <vt:lpstr>Alice Eastwood Lesson</vt:lpstr>
      <vt:lpstr>Questions</vt:lpstr>
      <vt:lpstr>Alice Eastwood</vt:lpstr>
      <vt:lpstr>Alice Eastwood’s Early Plant Study</vt:lpstr>
      <vt:lpstr>This is Alice Eastwood’s Botanical Drawing.</vt:lpstr>
      <vt:lpstr>Now try and draw your own for redwood trees.  Use the picture here for reference.   Now find a plant outside near you. Do a botanical drawing of that plant. </vt:lpstr>
      <vt:lpstr>San Francisco Earthquake</vt:lpstr>
      <vt:lpstr>Image of San Francisco after 1906 Earthquake</vt:lpstr>
      <vt:lpstr>Earthquake Questions</vt:lpstr>
      <vt:lpstr>---------OPTIONAL LESSON BREAK----------</vt:lpstr>
      <vt:lpstr>Preservation</vt:lpstr>
      <vt:lpstr>Making Headlines</vt:lpstr>
      <vt:lpstr>Alice Eastwood Trail</vt:lpstr>
      <vt:lpstr>In this Newspaper article from 1904 Alice Eastwood is mentioned.  </vt:lpstr>
      <vt:lpstr>Journalist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Alice Eastwood Lesson</dc:title>
  <dc:creator>Smith, Alanna F</dc:creator>
  <cp:lastModifiedBy>Smith, Alanna F</cp:lastModifiedBy>
  <cp:revision>9</cp:revision>
  <dcterms:modified xsi:type="dcterms:W3CDTF">2021-01-20T20:53:58Z</dcterms:modified>
</cp:coreProperties>
</file>