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DDDDDD"/>
    <a:srgbClr val="FFFF99"/>
    <a:srgbClr val="CCECFF"/>
    <a:srgbClr val="8EA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4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29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8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6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0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9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D7AF-FF5A-40DD-8E07-CA56F699DAB7}" type="datetimeFigureOut">
              <a:rPr lang="en-US" smtClean="0"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736AB-21B5-469E-A340-46B2450A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0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6499"/>
              </p:ext>
            </p:extLst>
          </p:nvPr>
        </p:nvGraphicFramePr>
        <p:xfrm>
          <a:off x="762000" y="3886201"/>
          <a:ext cx="3551960" cy="2362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Image" r:id="rId3" imgW="7161840" imgH="4761720" progId="Photoshop.Image.12">
                  <p:embed/>
                </p:oleObj>
              </mc:Choice>
              <mc:Fallback>
                <p:oleObj name="Image" r:id="rId3" imgW="7161840" imgH="47617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3886201"/>
                        <a:ext cx="3551960" cy="2362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71600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Welcome to our journey</a:t>
            </a:r>
            <a:r>
              <a:rPr lang="en-US" sz="4000" dirty="0" smtClean="0"/>
              <a:t>!</a:t>
            </a:r>
            <a:br>
              <a:rPr lang="en-US" sz="4000" dirty="0" smtClean="0"/>
            </a:br>
            <a:r>
              <a:rPr lang="en-US" sz="4000" i="1" dirty="0"/>
              <a:t>Total run time: 2 minutes 35 seconds</a:t>
            </a:r>
            <a:r>
              <a:rPr lang="en-US" sz="6000" dirty="0"/>
              <a:t/>
            </a:r>
            <a:br>
              <a:rPr lang="en-US" sz="6000" dirty="0"/>
            </a:br>
            <a:endParaRPr lang="en-US" sz="4000" dirty="0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50899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48400" y="64147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 of students by Elena Gustafson 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52400" y="381000"/>
            <a:ext cx="86106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100" dirty="0" smtClean="0"/>
              <a:t>The </a:t>
            </a:r>
            <a:r>
              <a:rPr lang="en-US" sz="1100" dirty="0"/>
              <a:t>2011 Parks in Focus Montana group, led by Katie Pritchard, spent a day hiking up the Trail of the Cedars with </a:t>
            </a:r>
            <a:r>
              <a:rPr lang="en-US" sz="1100" dirty="0" smtClean="0"/>
              <a:t>Glacier National Park Artist-in-Residence </a:t>
            </a:r>
            <a:r>
              <a:rPr lang="en-US" sz="1100" dirty="0"/>
              <a:t>Helene Fischman.  Each participant produced a body of photography and </a:t>
            </a:r>
            <a:r>
              <a:rPr lang="en-US" sz="1100" dirty="0" smtClean="0"/>
              <a:t>produced </a:t>
            </a:r>
            <a:r>
              <a:rPr lang="en-US" sz="1100" dirty="0"/>
              <a:t>poems written in </a:t>
            </a:r>
            <a:r>
              <a:rPr lang="en-US" sz="1100" dirty="0" err="1"/>
              <a:t>q</a:t>
            </a:r>
            <a:r>
              <a:rPr lang="en-US" sz="1100" smtClean="0"/>
              <a:t>uintain</a:t>
            </a:r>
            <a:r>
              <a:rPr lang="en-US" sz="1100" dirty="0" smtClean="0"/>
              <a:t> </a:t>
            </a:r>
            <a:r>
              <a:rPr lang="en-US" sz="1100" dirty="0"/>
              <a:t>(five lines). Each of the following slides </a:t>
            </a:r>
            <a:r>
              <a:rPr lang="en-US" sz="1100" dirty="0" smtClean="0"/>
              <a:t>feature the best work of our participants, each displaying a </a:t>
            </a:r>
            <a:r>
              <a:rPr lang="en-US" sz="1100" dirty="0"/>
              <a:t>photo and </a:t>
            </a:r>
            <a:r>
              <a:rPr lang="en-US" sz="1100" dirty="0" smtClean="0"/>
              <a:t>poem produced </a:t>
            </a:r>
            <a:r>
              <a:rPr lang="en-US" sz="1100" dirty="0"/>
              <a:t>by the participant whose name appears on the lower right corner</a:t>
            </a:r>
            <a:r>
              <a:rPr lang="en-US" sz="1100" dirty="0" smtClean="0"/>
              <a:t>.  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  <a:p>
            <a:pPr>
              <a:buFontTx/>
              <a:buNone/>
            </a:pPr>
            <a:endParaRPr lang="en-US" sz="1100" dirty="0" smtClean="0"/>
          </a:p>
          <a:p>
            <a:pPr>
              <a:buFontTx/>
              <a:buNone/>
            </a:pPr>
            <a:endParaRPr lang="en-US" sz="1100" dirty="0"/>
          </a:p>
          <a:p>
            <a:pPr>
              <a:buFontTx/>
              <a:buNone/>
            </a:pP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667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Click once to the next slide, and the presentation will take over to cascade you through the images while you relax and enjoy.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Brian, age 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47727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Trees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371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Green, Big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2590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Floating, </a:t>
            </a:r>
          </a:p>
          <a:p>
            <a:r>
              <a:rPr lang="en-US" sz="2400" b="1" dirty="0" smtClean="0">
                <a:latin typeface="Trajan Pro" pitchFamily="18" charset="0"/>
              </a:rPr>
              <a:t>      Drifting, </a:t>
            </a:r>
          </a:p>
          <a:p>
            <a:r>
              <a:rPr lang="en-US" sz="2400" b="1" dirty="0">
                <a:latin typeface="Trajan Pro" pitchFamily="18" charset="0"/>
              </a:rPr>
              <a:t> </a:t>
            </a:r>
            <a:r>
              <a:rPr lang="en-US" sz="2400" b="1" dirty="0" smtClean="0">
                <a:latin typeface="Trajan Pro" pitchFamily="18" charset="0"/>
              </a:rPr>
              <a:t>            </a:t>
            </a:r>
            <a:r>
              <a:rPr lang="en-US" sz="2400" b="1" i="1" dirty="0" smtClean="0">
                <a:latin typeface="Trajan Pro" pitchFamily="18" charset="0"/>
              </a:rPr>
              <a:t>Swerving</a:t>
            </a:r>
            <a:endParaRPr lang="en-US" sz="2400" b="1" i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426943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Lost in the water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5334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rajan Pro" pitchFamily="18" charset="0"/>
              </a:rPr>
              <a:t>Friends</a:t>
            </a:r>
            <a:endParaRPr lang="en-US" sz="2800" b="1" dirty="0">
              <a:latin typeface="Trajan Pro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37701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8031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Image" r:id="rId3" imgW="7163280" imgH="5372280" progId="Photoshop.Image.12">
                  <p:embed/>
                </p:oleObj>
              </mc:Choice>
              <mc:Fallback>
                <p:oleObj name="Image" r:id="rId3" imgW="7163280" imgH="53722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Kayla, age 11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914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Creek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03751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Wet, Loud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28194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Refreshing,</a:t>
            </a:r>
          </a:p>
          <a:p>
            <a:r>
              <a:rPr lang="en-US" sz="2400" b="1" dirty="0">
                <a:latin typeface="Trajan Pro" pitchFamily="18" charset="0"/>
              </a:rPr>
              <a:t> </a:t>
            </a:r>
            <a:r>
              <a:rPr lang="en-US" sz="2400" b="1" dirty="0" smtClean="0">
                <a:latin typeface="Trajan Pro" pitchFamily="18" charset="0"/>
              </a:rPr>
              <a:t>        running, </a:t>
            </a:r>
            <a:r>
              <a:rPr lang="en-US" sz="3200" b="1" dirty="0" smtClean="0">
                <a:latin typeface="Trajan Pro" pitchFamily="18" charset="0"/>
              </a:rPr>
              <a:t>S</a:t>
            </a:r>
            <a:r>
              <a:rPr lang="en-US" sz="3200" b="1" i="1" dirty="0" smtClean="0">
                <a:latin typeface="Trajan Pro" pitchFamily="18" charset="0"/>
              </a:rPr>
              <a:t>oo</a:t>
            </a:r>
            <a:r>
              <a:rPr lang="en-US" sz="3200" b="1" dirty="0" smtClean="0">
                <a:latin typeface="Trajan Pro" pitchFamily="18" charset="0"/>
              </a:rPr>
              <a:t>thing</a:t>
            </a:r>
            <a:endParaRPr lang="en-US" sz="3200" b="1" i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7759" y="3962400"/>
            <a:ext cx="5410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The creek is amusing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35882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S t r e a m</a:t>
            </a:r>
            <a:endParaRPr lang="en-US" sz="3200" b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0193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Sierra, age 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47727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Water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371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Blue, Rapid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22860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rajan Pro" pitchFamily="18" charset="0"/>
              </a:rPr>
              <a:t>R u s h i n g,</a:t>
            </a:r>
          </a:p>
          <a:p>
            <a:r>
              <a:rPr lang="en-US" sz="2800" b="1" i="1" dirty="0">
                <a:latin typeface="Trajan Pro" pitchFamily="18" charset="0"/>
              </a:rPr>
              <a:t> </a:t>
            </a:r>
            <a:r>
              <a:rPr lang="en-US" sz="2800" b="1" i="1" dirty="0" smtClean="0">
                <a:latin typeface="Trajan Pro" pitchFamily="18" charset="0"/>
              </a:rPr>
              <a:t>    </a:t>
            </a:r>
            <a:r>
              <a:rPr lang="en-US" sz="2400" b="1" dirty="0" smtClean="0">
                <a:latin typeface="Trajan Pro" pitchFamily="18" charset="0"/>
              </a:rPr>
              <a:t>flowing, </a:t>
            </a:r>
          </a:p>
          <a:p>
            <a:r>
              <a:rPr lang="en-US" sz="2400" b="1" dirty="0" smtClean="0">
                <a:latin typeface="Trajan Pro" pitchFamily="18" charset="0"/>
              </a:rPr>
              <a:t>             moving</a:t>
            </a:r>
            <a:endParaRPr lang="en-US" sz="3200" b="1" i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40386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Cold rushing</a:t>
            </a:r>
          </a:p>
          <a:p>
            <a:r>
              <a:rPr lang="en-US" sz="2400" b="1" dirty="0">
                <a:latin typeface="Trajan Pro" pitchFamily="18" charset="0"/>
              </a:rPr>
              <a:t> </a:t>
            </a:r>
            <a:r>
              <a:rPr lang="en-US" sz="2400" b="1" dirty="0" smtClean="0">
                <a:latin typeface="Trajan Pro" pitchFamily="18" charset="0"/>
              </a:rPr>
              <a:t>                     </a:t>
            </a:r>
            <a:r>
              <a:rPr lang="en-US" sz="2400" b="1" i="1" dirty="0" smtClean="0">
                <a:latin typeface="Trajan Pro" pitchFamily="18" charset="0"/>
              </a:rPr>
              <a:t>fast</a:t>
            </a:r>
            <a:endParaRPr lang="en-US" sz="2400" b="1" i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5334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Freezing</a:t>
            </a:r>
            <a:endParaRPr lang="en-US" sz="2400" b="1" dirty="0">
              <a:latin typeface="Trajan Pro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" y="10887"/>
            <a:ext cx="5135335" cy="684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0598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81" y="3505200"/>
            <a:ext cx="4374919" cy="290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64147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 of students by Elena Gustafson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81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The End</a:t>
            </a:r>
            <a:endParaRPr lang="en-US" sz="3200" b="1" dirty="0">
              <a:latin typeface="Trajan Pro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54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81001"/>
            <a:ext cx="2184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11" y="1281112"/>
            <a:ext cx="3415507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1910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 thanks to Lauren, Brian, Elena, Camille, Connor, Katie &amp; Debby!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72"/>
      </p:ext>
    </p:extLst>
  </p:cSld>
  <p:clrMapOvr>
    <a:masterClrMapping/>
  </p:clrMapOvr>
  <p:transition spd="slow"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112" y="136553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Glacier National Park &amp; Parks in Focus</a:t>
            </a:r>
          </a:p>
          <a:p>
            <a:pPr algn="ctr"/>
            <a:r>
              <a:rPr lang="en-US" sz="3200" i="1" dirty="0" smtClean="0"/>
              <a:t>presents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752600"/>
            <a:ext cx="779145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67000"/>
                  </a:srgbClr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l">
              <a:buFontTx/>
              <a:buNone/>
            </a:pPr>
            <a:r>
              <a:rPr lang="en-US" sz="3400" dirty="0">
                <a:solidFill>
                  <a:srgbClr val="DDDDDD"/>
                </a:solidFill>
                <a:latin typeface="Calibri" pitchFamily="34" charset="0"/>
              </a:rPr>
              <a:t>Photography &amp; Poetry Hike</a:t>
            </a:r>
          </a:p>
          <a:p>
            <a:pPr algn="l"/>
            <a:r>
              <a:rPr lang="en-US" sz="2600" dirty="0" smtClean="0">
                <a:solidFill>
                  <a:srgbClr val="DDDDDD"/>
                </a:solidFill>
                <a:latin typeface="Calibri" pitchFamily="34" charset="0"/>
              </a:rPr>
              <a:t>with Glacier Artist-in-Residence</a:t>
            </a:r>
            <a:r>
              <a:rPr lang="en-US" sz="2600" dirty="0">
                <a:solidFill>
                  <a:srgbClr val="DDDDDD"/>
                </a:solidFill>
                <a:latin typeface="Calibri" pitchFamily="34" charset="0"/>
              </a:rPr>
              <a:t>: Helene </a:t>
            </a:r>
            <a:r>
              <a:rPr lang="en-US" sz="2600" dirty="0" smtClean="0">
                <a:solidFill>
                  <a:srgbClr val="DDDDDD"/>
                </a:solidFill>
                <a:latin typeface="Calibri" pitchFamily="34" charset="0"/>
              </a:rPr>
              <a:t>Fischman</a:t>
            </a:r>
            <a:br>
              <a:rPr lang="en-US" sz="2600" dirty="0" smtClean="0">
                <a:solidFill>
                  <a:srgbClr val="DDDDDD"/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rgbClr val="DDDDDD"/>
                </a:solidFill>
                <a:latin typeface="Calibri" pitchFamily="34" charset="0"/>
              </a:rPr>
              <a:t>July 26, 2011</a:t>
            </a:r>
            <a:r>
              <a:rPr lang="en-US" sz="1200" dirty="0" smtClean="0">
                <a:solidFill>
                  <a:srgbClr val="DDDDDD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DDDDDD"/>
                </a:solidFill>
                <a:latin typeface="Calibri" pitchFamily="34" charset="0"/>
              </a:rPr>
              <a:t/>
            </a:r>
            <a:br>
              <a:rPr lang="en-US" sz="2800" dirty="0" smtClean="0">
                <a:solidFill>
                  <a:srgbClr val="DDDDDD"/>
                </a:solidFill>
                <a:latin typeface="Calibri" pitchFamily="34" charset="0"/>
              </a:rPr>
            </a:br>
            <a:endParaRPr lang="en-US" sz="2600" dirty="0">
              <a:solidFill>
                <a:srgbClr val="DDDDDD"/>
              </a:solidFill>
              <a:latin typeface="Calibri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154597"/>
              </p:ext>
            </p:extLst>
          </p:nvPr>
        </p:nvGraphicFramePr>
        <p:xfrm>
          <a:off x="413657" y="4319200"/>
          <a:ext cx="822960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Image" r:id="rId5" imgW="10971360" imgH="2793600" progId="Photoshop.Image.12">
                  <p:embed/>
                </p:oleObj>
              </mc:Choice>
              <mc:Fallback>
                <p:oleObj name="Image" r:id="rId5" imgW="10971360" imgH="2793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657" y="4319200"/>
                        <a:ext cx="8229600" cy="209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33528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ECFF"/>
                </a:solidFill>
                <a:latin typeface="Calibri" pitchFamily="34" charset="0"/>
              </a:rPr>
              <a:t>Featuring photography and poetry by the Boys &amp; Girls Club of Missoula County—Ana, Brian, Evelyn, Kayla, </a:t>
            </a:r>
            <a:r>
              <a:rPr lang="en-US" sz="1400" dirty="0" err="1" smtClean="0">
                <a:solidFill>
                  <a:srgbClr val="CCECFF"/>
                </a:solidFill>
                <a:latin typeface="Calibri" pitchFamily="34" charset="0"/>
              </a:rPr>
              <a:t>Landen</a:t>
            </a:r>
            <a:r>
              <a:rPr lang="en-US" sz="1400" dirty="0" smtClean="0">
                <a:solidFill>
                  <a:srgbClr val="CCECFF"/>
                </a:solidFill>
                <a:latin typeface="Calibri" pitchFamily="34" charset="0"/>
              </a:rPr>
              <a:t>, Loran, Olivia, Seth, Sierra, and </a:t>
            </a:r>
            <a:r>
              <a:rPr lang="en-US" sz="1400" dirty="0" err="1" smtClean="0">
                <a:solidFill>
                  <a:srgbClr val="CCECFF"/>
                </a:solidFill>
                <a:latin typeface="Calibri" pitchFamily="34" charset="0"/>
              </a:rPr>
              <a:t>Trentan</a:t>
            </a:r>
            <a:endParaRPr lang="en-US" sz="1400" dirty="0">
              <a:solidFill>
                <a:srgbClr val="CCE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64147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by Helene Fischman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7704" y="39188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You don’t have to click forward.  The presentation will start on its own…</a:t>
            </a:r>
            <a:endParaRPr lang="en-US" b="1" dirty="0">
              <a:solidFill>
                <a:srgbClr val="FFFF99"/>
              </a:solidFill>
            </a:endParaRPr>
          </a:p>
        </p:txBody>
      </p:sp>
      <p:pic>
        <p:nvPicPr>
          <p:cNvPr id="11" name="yo yo ma - crist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build="p"/>
      <p:bldP spid="10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189514"/>
              </p:ext>
            </p:extLst>
          </p:nvPr>
        </p:nvGraphicFramePr>
        <p:xfrm>
          <a:off x="0" y="0"/>
          <a:ext cx="5163312" cy="688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3" imgW="7161840" imgH="9549000" progId="Photoshop.Image.12">
                  <p:embed/>
                </p:oleObj>
              </mc:Choice>
              <mc:Fallback>
                <p:oleObj name="Image" r:id="rId3" imgW="7161840" imgH="95490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163312" cy="688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Evelyn, age 13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47727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Tree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371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rajan Pro" pitchFamily="18" charset="0"/>
              </a:rPr>
              <a:t>Green, peaceful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2438400"/>
            <a:ext cx="2971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Planting, </a:t>
            </a:r>
            <a:r>
              <a:rPr lang="en-US" sz="2800" b="1" dirty="0" smtClean="0">
                <a:latin typeface="Trajan Pro" pitchFamily="18" charset="0"/>
              </a:rPr>
              <a:t>Growing</a:t>
            </a:r>
            <a:r>
              <a:rPr lang="en-US" sz="2400" b="1" dirty="0" smtClean="0">
                <a:latin typeface="Trajan Pro" pitchFamily="18" charset="0"/>
              </a:rPr>
              <a:t>, aging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96463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It reaches the sky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494207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Elder</a:t>
            </a:r>
            <a:endParaRPr lang="en-US" sz="2400" b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51547"/>
      </p:ext>
    </p:extLst>
  </p:cSld>
  <p:clrMapOvr>
    <a:masterClrMapping/>
  </p:clrMapOvr>
  <p:transition spd="slow" advClick="0" advTm="1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7"/>
            <a:ext cx="9123835" cy="684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Ana, age 10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432920"/>
            <a:ext cx="3701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rajan Pro" pitchFamily="18" charset="0"/>
              </a:rPr>
              <a:t>The Trees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rajan Pro" pitchFamily="18" charset="0"/>
              </a:rPr>
              <a:t>Are tall</a:t>
            </a:r>
            <a:endParaRPr lang="en-US" sz="28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53951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The animals </a:t>
            </a:r>
            <a:r>
              <a:rPr lang="en-US" sz="2800" b="1" dirty="0" smtClean="0">
                <a:latin typeface="Trajan Pro" pitchFamily="18" charset="0"/>
              </a:rPr>
              <a:t>Are</a:t>
            </a:r>
            <a:r>
              <a:rPr lang="en-US" sz="2400" b="1" dirty="0" smtClean="0">
                <a:latin typeface="Trajan Pro" pitchFamily="18" charset="0"/>
              </a:rPr>
              <a:t> about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1917" y="2590800"/>
            <a:ext cx="42010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And the </a:t>
            </a:r>
            <a:r>
              <a:rPr lang="en-US" sz="2800" b="1" dirty="0" smtClean="0">
                <a:latin typeface="Trajan Pro" pitchFamily="18" charset="0"/>
              </a:rPr>
              <a:t>Water</a:t>
            </a:r>
            <a:r>
              <a:rPr lang="en-US" sz="2400" b="1" dirty="0" smtClean="0">
                <a:latin typeface="Trajan Pro" pitchFamily="18" charset="0"/>
              </a:rPr>
              <a:t> shoots its spout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6856" y="3559630"/>
            <a:ext cx="43978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The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birds </a:t>
            </a:r>
            <a:r>
              <a:rPr lang="en-US" sz="2800" b="1" dirty="0" smtClean="0">
                <a:solidFill>
                  <a:schemeClr val="bg1"/>
                </a:solidFill>
                <a:latin typeface="Trajan Pro" pitchFamily="18" charset="0"/>
              </a:rPr>
              <a:t>Sing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The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sky is blue</a:t>
            </a:r>
            <a:endParaRPr lang="en-US" sz="24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43" y="5736769"/>
            <a:ext cx="678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The </a:t>
            </a:r>
            <a:r>
              <a:rPr lang="en-US" sz="2800" b="1" dirty="0" smtClean="0">
                <a:latin typeface="Trajan Pro" pitchFamily="18" charset="0"/>
              </a:rPr>
              <a:t>Forest</a:t>
            </a:r>
            <a:r>
              <a:rPr lang="en-US" sz="2400" b="1" dirty="0" smtClean="0">
                <a:latin typeface="Trajan Pro" pitchFamily="18" charset="0"/>
              </a:rPr>
              <a:t> is the place for you</a:t>
            </a:r>
            <a:endParaRPr lang="en-US" sz="2400" b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475332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"/>
            <a:ext cx="9142193" cy="685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324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</a:t>
            </a:r>
            <a:r>
              <a:rPr lang="en-US" sz="1200" dirty="0" err="1" smtClean="0"/>
              <a:t>Landen</a:t>
            </a:r>
            <a:r>
              <a:rPr lang="en-US" sz="1200" dirty="0" smtClean="0"/>
              <a:t>, age 13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314700" y="914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rajan Pro" pitchFamily="18" charset="0"/>
              </a:rPr>
              <a:t>Creek</a:t>
            </a:r>
            <a:endParaRPr lang="en-US" sz="32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75767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Cold, wet, fast</a:t>
            </a:r>
            <a:endParaRPr lang="en-US" sz="24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965635"/>
            <a:ext cx="529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Flowing, speeding, sloshing </a:t>
            </a:r>
            <a:endParaRPr lang="en-US" sz="24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29" y="468465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It is very </a:t>
            </a:r>
            <a:r>
              <a:rPr lang="en-US" sz="2800" b="1" dirty="0">
                <a:solidFill>
                  <a:schemeClr val="bg1"/>
                </a:solidFill>
                <a:latin typeface="Trajan Pro" pitchFamily="18" charset="0"/>
              </a:rPr>
              <a:t>L</a:t>
            </a:r>
            <a:r>
              <a:rPr lang="en-US" sz="2800" b="1" dirty="0" smtClean="0">
                <a:solidFill>
                  <a:schemeClr val="bg1"/>
                </a:solidFill>
                <a:latin typeface="Trajan Pro" pitchFamily="18" charset="0"/>
              </a:rPr>
              <a:t>oud</a:t>
            </a:r>
            <a:endParaRPr lang="en-US" sz="28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57867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Ice Cube</a:t>
            </a:r>
            <a:endParaRPr lang="en-US" sz="2400" b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53903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850790"/>
              </p:ext>
            </p:extLst>
          </p:nvPr>
        </p:nvGraphicFramePr>
        <p:xfrm>
          <a:off x="-1" y="452"/>
          <a:ext cx="9144073" cy="685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Image" r:id="rId3" imgW="7161840" imgH="5371200" progId="Photoshop.Image.12">
                  <p:embed/>
                </p:oleObj>
              </mc:Choice>
              <mc:Fallback>
                <p:oleObj name="Image" r:id="rId3" imgW="7161840" imgH="53712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452"/>
                        <a:ext cx="9144073" cy="6857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9400" y="6324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</a:t>
            </a:r>
            <a:r>
              <a:rPr lang="en-US" sz="1200" dirty="0" err="1" smtClean="0"/>
              <a:t>Trenta</a:t>
            </a:r>
            <a:r>
              <a:rPr lang="en-US" sz="1200" dirty="0" err="1"/>
              <a:t>n</a:t>
            </a:r>
            <a:r>
              <a:rPr lang="en-US" sz="1200" dirty="0" smtClean="0"/>
              <a:t>, age 13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9020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rajan Pro" pitchFamily="18" charset="0"/>
              </a:rPr>
              <a:t>Water</a:t>
            </a:r>
            <a:endParaRPr lang="en-US" sz="32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990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8080"/>
                </a:solidFill>
                <a:latin typeface="Trajan Pro" pitchFamily="18" charset="0"/>
              </a:rPr>
              <a:t>Wet, calm</a:t>
            </a:r>
            <a:endParaRPr lang="en-US" sz="2400" b="1" dirty="0">
              <a:solidFill>
                <a:srgbClr val="808080"/>
              </a:solidFill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746925"/>
            <a:ext cx="646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Refreshing, Replenishing, Rushing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953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R</a:t>
            </a:r>
            <a:r>
              <a:rPr lang="en-US" sz="2400" b="1" dirty="0" smtClean="0">
                <a:solidFill>
                  <a:srgbClr val="DDDDDD"/>
                </a:solidFill>
                <a:latin typeface="Trajan Pro" pitchFamily="18" charset="0"/>
              </a:rPr>
              <a:t>unning so </a:t>
            </a:r>
            <a:r>
              <a:rPr lang="en-US" sz="2800" b="1" dirty="0" smtClean="0">
                <a:solidFill>
                  <a:srgbClr val="DDDDDD"/>
                </a:solidFill>
                <a:latin typeface="Trajan Pro" pitchFamily="18" charset="0"/>
              </a:rPr>
              <a:t>Freely</a:t>
            </a:r>
            <a:endParaRPr lang="en-US" sz="2800" b="1" dirty="0">
              <a:solidFill>
                <a:srgbClr val="DDDDDD"/>
              </a:solidFill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92999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Liquid</a:t>
            </a:r>
            <a:endParaRPr lang="en-US" sz="2400" b="1" dirty="0">
              <a:solidFill>
                <a:schemeClr val="bg1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64574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261648"/>
              </p:ext>
            </p:extLst>
          </p:nvPr>
        </p:nvGraphicFramePr>
        <p:xfrm>
          <a:off x="-3048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Image" r:id="rId3" imgW="9549000" imgH="7161840" progId="Photoshop.Image.12">
                  <p:embed/>
                </p:oleObj>
              </mc:Choice>
              <mc:Fallback>
                <p:oleObj name="Image" r:id="rId3" imgW="9549000" imgH="71618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48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9400" y="6324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Photo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/>
              <a:t>&amp; Poem by Olivia, age 10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148443" y="304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Frog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3637" y="129600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Slimy, small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0943" y="2514600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Hopping, hiding, </a:t>
            </a:r>
            <a:r>
              <a:rPr lang="en-US" sz="2800" b="1" i="1" dirty="0" smtClean="0">
                <a:latin typeface="Trajan Pro" pitchFamily="18" charset="0"/>
              </a:rPr>
              <a:t>Lurking</a:t>
            </a:r>
            <a:endParaRPr lang="en-US" sz="2800" b="1" i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3962400"/>
            <a:ext cx="346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Staying so still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600143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Amphibian</a:t>
            </a:r>
            <a:endParaRPr lang="en-US" sz="2400" b="1" dirty="0">
              <a:solidFill>
                <a:schemeClr val="bg1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55109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29400" y="63246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&amp; Poem by Loran, age 11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47727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River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371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Fast and </a:t>
            </a:r>
            <a:r>
              <a:rPr lang="en-US" sz="2400" b="1" i="1" dirty="0" smtClean="0">
                <a:latin typeface="Trajan Pro" pitchFamily="18" charset="0"/>
              </a:rPr>
              <a:t>Loud</a:t>
            </a:r>
            <a:endParaRPr lang="en-US" sz="2400" b="1" i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2438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S i n g i n g 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72514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It runs speedy</a:t>
            </a:r>
            <a:endParaRPr lang="en-US" sz="2400" b="1" dirty="0"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494207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Cool scene</a:t>
            </a:r>
            <a:endParaRPr lang="en-US" sz="2400" b="1" dirty="0">
              <a:latin typeface="Trajan Pr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76430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"/>
            <a:ext cx="9142193" cy="685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324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Photo &amp; Poem by Seth, age 11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295" y="20906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ajan Pro" pitchFamily="18" charset="0"/>
              </a:rPr>
              <a:t>Trees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8410" y="1600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Big, </a:t>
            </a:r>
            <a:r>
              <a:rPr lang="en-US" sz="3200" b="1" dirty="0" smtClean="0">
                <a:latin typeface="Trajan Pro" pitchFamily="18" charset="0"/>
              </a:rPr>
              <a:t>Tall</a:t>
            </a:r>
            <a:endParaRPr lang="en-US" sz="3200" b="1" dirty="0">
              <a:latin typeface="Traja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8410" y="2928606"/>
            <a:ext cx="630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rajan Pro" pitchFamily="18" charset="0"/>
              </a:rPr>
              <a:t>L</a:t>
            </a:r>
            <a:r>
              <a:rPr lang="en-US" sz="2400" b="1" dirty="0" smtClean="0">
                <a:solidFill>
                  <a:schemeClr val="bg1"/>
                </a:solidFill>
                <a:latin typeface="Trajan Pro" pitchFamily="18" charset="0"/>
              </a:rPr>
              <a:t>ooming, blooming, growing</a:t>
            </a:r>
            <a:endParaRPr lang="en-US" sz="2800" b="1" i="1" dirty="0">
              <a:latin typeface="Trajan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6034" y="4593774"/>
            <a:ext cx="411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ajan Pro" pitchFamily="18" charset="0"/>
              </a:rPr>
              <a:t>Sheltering, </a:t>
            </a:r>
            <a:r>
              <a:rPr lang="en-US" sz="2800" b="1" dirty="0" smtClean="0">
                <a:solidFill>
                  <a:schemeClr val="bg1"/>
                </a:solidFill>
                <a:latin typeface="Trajan Pro" pitchFamily="18" charset="0"/>
              </a:rPr>
              <a:t>Large</a:t>
            </a:r>
            <a:endParaRPr lang="en-US" sz="28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3764" y="5989884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rajan Pro" pitchFamily="18" charset="0"/>
              </a:rPr>
              <a:t>B</a:t>
            </a:r>
            <a:r>
              <a:rPr lang="en-US" sz="2400" b="1" dirty="0" smtClean="0">
                <a:latin typeface="Trajan Pro" pitchFamily="18" charset="0"/>
              </a:rPr>
              <a:t>ark</a:t>
            </a:r>
            <a:endParaRPr lang="en-US" sz="2400" b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408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462</Words>
  <Application>Microsoft Office PowerPoint</Application>
  <PresentationFormat>On-screen Show (4:3)</PresentationFormat>
  <Paragraphs>85</Paragraphs>
  <Slides>13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Image</vt:lpstr>
      <vt:lpstr>Welcome to our journey! Total run time: 2 minutes 35 seconds </vt:lpstr>
      <vt:lpstr>Photography &amp; Poetry Hike with Glacier Artist-in-Residence: Helene Fischman July 26, 2011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Photography &amp; Poetry Hike with Glacier Artist-in-Residence: Helene Fischman July 26, 2011</dc:title>
  <dc:creator> </dc:creator>
  <cp:lastModifiedBy>Dunkelberger, Rebecca A.</cp:lastModifiedBy>
  <cp:revision>46</cp:revision>
  <dcterms:created xsi:type="dcterms:W3CDTF">2011-09-05T02:34:47Z</dcterms:created>
  <dcterms:modified xsi:type="dcterms:W3CDTF">2011-10-25T17:01:40Z</dcterms:modified>
</cp:coreProperties>
</file>