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496" r:id="rId2"/>
    <p:sldId id="497" r:id="rId3"/>
    <p:sldId id="498" r:id="rId4"/>
    <p:sldId id="499" r:id="rId5"/>
    <p:sldId id="514" r:id="rId6"/>
    <p:sldId id="500" r:id="rId7"/>
    <p:sldId id="501" r:id="rId8"/>
    <p:sldId id="502" r:id="rId9"/>
    <p:sldId id="503" r:id="rId10"/>
    <p:sldId id="504" r:id="rId11"/>
    <p:sldId id="505" r:id="rId12"/>
    <p:sldId id="506" r:id="rId13"/>
    <p:sldId id="507" r:id="rId14"/>
    <p:sldId id="508" r:id="rId15"/>
    <p:sldId id="509" r:id="rId16"/>
    <p:sldId id="510" r:id="rId17"/>
    <p:sldId id="511" r:id="rId18"/>
    <p:sldId id="512" r:id="rId19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-111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-111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-111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-111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-111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-111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-111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-111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-111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CC0000"/>
    <a:srgbClr val="A60000"/>
    <a:srgbClr val="EFFDFF"/>
    <a:srgbClr val="D9FAFF"/>
    <a:srgbClr val="C2EAFF"/>
    <a:srgbClr val="00395D"/>
    <a:srgbClr val="0063A2"/>
    <a:srgbClr val="C85D57"/>
    <a:srgbClr val="6868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60" autoAdjust="0"/>
    <p:restoredTop sz="94660"/>
  </p:normalViewPr>
  <p:slideViewPr>
    <p:cSldViewPr>
      <p:cViewPr>
        <p:scale>
          <a:sx n="70" d="100"/>
          <a:sy n="70" d="100"/>
        </p:scale>
        <p:origin x="-418" y="-250"/>
      </p:cViewPr>
      <p:guideLst>
        <p:guide orient="horz" pos="4128"/>
        <p:guide orient="horz" pos="2208"/>
        <p:guide pos="336"/>
        <p:guide pos="2880"/>
        <p:guide pos="4608"/>
        <p:guide pos="230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28" d="100"/>
          <a:sy n="128" d="100"/>
        </p:scale>
        <p:origin x="-3688" y="-120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72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747" tIns="47873" rIns="95747" bIns="47873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Arial" pitchFamily="-111" charset="0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5280" y="0"/>
            <a:ext cx="3169920" cy="472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747" tIns="47873" rIns="95747" bIns="47873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fld id="{737A31C1-4C26-4EBA-834C-025CBB64FF80}" type="datetime1">
              <a:rPr lang="en-US"/>
              <a:pPr/>
              <a:t>1/14/2014</a:t>
            </a:fld>
            <a:endParaRPr lang="en-US"/>
          </a:p>
        </p:txBody>
      </p:sp>
      <p:sp>
        <p:nvSpPr>
          <p:cNvPr id="553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9010"/>
            <a:ext cx="3169920" cy="472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747" tIns="47873" rIns="95747" bIns="47873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Arial" pitchFamily="-111" charset="0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3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5280" y="9129010"/>
            <a:ext cx="3169920" cy="472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747" tIns="47873" rIns="95747" bIns="47873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fld id="{44520571-D3CA-4C36-BE73-00A3337F03F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766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388"/>
          </a:xfrm>
          <a:prstGeom prst="rect">
            <a:avLst/>
          </a:prstGeom>
        </p:spPr>
        <p:txBody>
          <a:bodyPr vert="horz" lIns="95747" tIns="47873" rIns="95747" bIns="47873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388"/>
          </a:xfrm>
          <a:prstGeom prst="rect">
            <a:avLst/>
          </a:prstGeom>
        </p:spPr>
        <p:txBody>
          <a:bodyPr vert="horz" wrap="square" lIns="95747" tIns="47873" rIns="95747" bIns="47873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Calibri" pitchFamily="-111" charset="0"/>
              </a:defRPr>
            </a:lvl1pPr>
          </a:lstStyle>
          <a:p>
            <a:fld id="{47DCF3B5-E32F-4549-913B-91CB99FD6D01}" type="datetime1">
              <a:rPr lang="en-US"/>
              <a:pPr/>
              <a:t>1/14/2014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8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747" tIns="47873" rIns="95747" bIns="47873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1226"/>
            <a:ext cx="5852160" cy="4320213"/>
          </a:xfrm>
          <a:prstGeom prst="rect">
            <a:avLst/>
          </a:prstGeom>
        </p:spPr>
        <p:txBody>
          <a:bodyPr vert="horz" lIns="95747" tIns="47873" rIns="95747" bIns="47873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173"/>
            <a:ext cx="3169920" cy="480388"/>
          </a:xfrm>
          <a:prstGeom prst="rect">
            <a:avLst/>
          </a:prstGeom>
        </p:spPr>
        <p:txBody>
          <a:bodyPr vert="horz" lIns="95747" tIns="47873" rIns="95747" bIns="47873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173"/>
            <a:ext cx="3169920" cy="480388"/>
          </a:xfrm>
          <a:prstGeom prst="rect">
            <a:avLst/>
          </a:prstGeom>
        </p:spPr>
        <p:txBody>
          <a:bodyPr vert="horz" wrap="square" lIns="95747" tIns="47873" rIns="95747" bIns="47873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Calibri" pitchFamily="-111" charset="0"/>
              </a:defRPr>
            </a:lvl1pPr>
          </a:lstStyle>
          <a:p>
            <a:fld id="{E2876731-FD6A-403C-9E42-EB4D7F8918B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5259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1" charset="-128"/>
        <a:cs typeface="ＭＳ Ｐゴシック" pitchFamily="-111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1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1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1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71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771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463643E-7DC4-C747-B0C0-6BFDD48FC019}" type="slidenum">
              <a:rPr lang="en-US" smtClean="0"/>
              <a:pPr/>
              <a:t>6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25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925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4B6D9CE-3024-9A43-A0C1-06A33049042D}" type="slidenum">
              <a:rPr lang="en-US" smtClean="0"/>
              <a:pPr/>
              <a:t>12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84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7D77317-AEAD-C045-AB36-D9C64D6A711E}" type="slidenum">
              <a:rPr lang="en-US" smtClean="0"/>
              <a:pPr/>
              <a:t>13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945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3E6C1B5-DBE8-E746-8DE3-A3CF353B55CD}" type="slidenum">
              <a:rPr lang="en-US" smtClean="0"/>
              <a:pPr/>
              <a:t>14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27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027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9E5C624-66EC-E54D-A48E-A63762E6B3BD}" type="slidenum">
              <a:rPr lang="en-US" smtClean="0"/>
              <a:pPr/>
              <a:t>18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/>
          <p:cNvSpPr>
            <a:spLocks noGrp="1"/>
          </p:cNvSpPr>
          <p:nvPr>
            <p:ph type="ctrTitle"/>
          </p:nvPr>
        </p:nvSpPr>
        <p:spPr>
          <a:xfrm>
            <a:off x="685800" y="990601"/>
            <a:ext cx="7772400" cy="2609850"/>
          </a:xfrm>
        </p:spPr>
        <p:txBody>
          <a:bodyPr>
            <a:noAutofit/>
            <a:sp3d prstMaterial="matte">
              <a:bevelT w="38100" h="38100"/>
              <a:contourClr>
                <a:srgbClr val="FFFFFF"/>
              </a:contourClr>
            </a:sp3d>
          </a:bodyPr>
          <a:lstStyle>
            <a:lvl1pPr algn="ctr">
              <a:defRPr lang="en-US" sz="5800" dirty="0" smtClean="0">
                <a:ln w="9525">
                  <a:noFill/>
                </a:ln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967089"/>
          </a:xfrm>
        </p:spPr>
        <p:txBody>
          <a:bodyPr>
            <a:normAutofit/>
          </a:bodyPr>
          <a:lstStyle>
            <a:lvl1pPr marL="0" indent="0" algn="ctr">
              <a:buNone/>
              <a:defRPr lang="en-US" sz="3000" b="0">
                <a:solidFill>
                  <a:schemeClr val="tx2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Rectangle 1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82743BC-23CB-4DD3-8853-18F7F2AAD08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E919241-D8C5-410F-B74B-52E4825D333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fld id="{65C33DF6-2F62-9A48-B152-91D47A8BE98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fld id="{7E43D82B-DFCD-1F44-B459-4D2621FB814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delman Digital 2008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1015" y="2815594"/>
            <a:ext cx="8074443" cy="1451607"/>
          </a:xfrm>
          <a:prstGeom prst="rect">
            <a:avLst/>
          </a:prstGeom>
        </p:spPr>
        <p:txBody>
          <a:bodyPr/>
          <a:lstStyle>
            <a:lvl1pPr>
              <a:defRPr sz="33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1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B878CC8-F40E-45A2-8E64-69CA6F80D1E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722313" y="2685391"/>
            <a:ext cx="7772400" cy="3112843"/>
          </a:xfrm>
        </p:spPr>
        <p:txBody>
          <a:bodyPr anchor="t"/>
          <a:lstStyle>
            <a:lvl1pPr algn="ctr">
              <a:buNone/>
              <a:defRPr lang="en-US" sz="6000" b="1" dirty="0">
                <a:solidFill>
                  <a:schemeClr val="tx2">
                    <a:shade val="85000"/>
                    <a:satMod val="1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722313" y="1128932"/>
            <a:ext cx="7772400" cy="1509712"/>
          </a:xfrm>
        </p:spPr>
        <p:txBody>
          <a:bodyPr anchor="b">
            <a:normAutofit/>
          </a:bodyPr>
          <a:lstStyle>
            <a:lvl1pPr algn="ctr">
              <a:buNone/>
              <a:defRPr lang="en-US" sz="2400" b="0" smtClean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5491950-3D90-4BCF-910E-81DE3A21A11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ABC1F61-5A30-4173-BA21-5B2FD79290E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0E79E34-1835-4901-BBD3-940276CA208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8164E97-CBE4-4A17-B8EE-BC9722497BE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1935EA8-6750-483C-AEA6-CC3F1AF7AD4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ctr">
              <a:defRPr sz="24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C8A47C9-DD90-497B-A36F-CFF5823E6CB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0207EE4-9AD4-4832-928C-799724EA7C8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6FA"/>
            </a:gs>
            <a:gs pos="50000">
              <a:srgbClr val="FCE9E9"/>
            </a:gs>
            <a:gs pos="100000">
              <a:srgbClr val="FFF6F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11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tx2"/>
                </a:solidFill>
                <a:latin typeface="Candara" pitchFamily="-111" charset="0"/>
                <a:ea typeface="Candara" pitchFamily="-111" charset="0"/>
                <a:cs typeface="Candara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5"/>
          <p:cNvSpPr>
            <a:spLocks noGrp="1"/>
          </p:cNvSpPr>
          <p:nvPr>
            <p:ph type="sldNum" sz="quarter" idx="4"/>
          </p:nvPr>
        </p:nvSpPr>
        <p:spPr>
          <a:xfrm>
            <a:off x="8534400" y="6400800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DADA4C79-AB41-4A62-B86A-A3E9D7A5C772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3" name="Picture 2" descr="C:\Users\jennifer.perez\Desktop\paper-dolls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833269"/>
            <a:ext cx="1744662" cy="872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jennifer.perez\Desktop\TCL_CMYK_red+k_H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45079"/>
            <a:ext cx="2201862" cy="616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defPPr>
        <a:defRPr sz="4400">
          <a:solidFill>
            <a:schemeClr val="tx2">
              <a:shade val="85000"/>
              <a:satMod val="150000"/>
            </a:schemeClr>
          </a:solidFill>
          <a:latin typeface="+mj-lt"/>
          <a:ea typeface="+mj-ea"/>
          <a:cs typeface="+mj-cs"/>
        </a:defRPr>
      </a:defPPr>
      <a:lvl1pPr algn="l" rtl="0" eaLnBrk="0" fontAlgn="base" hangingPunct="0">
        <a:spcBef>
          <a:spcPct val="0"/>
        </a:spcBef>
        <a:spcAft>
          <a:spcPct val="0"/>
        </a:spcAft>
        <a:defRPr lang="en-US" sz="3000" b="1" kern="1200" dirty="0">
          <a:solidFill>
            <a:srgbClr val="E80000"/>
          </a:solidFill>
          <a:effectLst>
            <a:outerShdw blurRad="63500" dist="38100" dir="8220000" algn="tl" rotWithShape="0">
              <a:srgbClr val="000000">
                <a:alpha val="30000"/>
              </a:srgbClr>
            </a:outerShdw>
          </a:effectLst>
          <a:latin typeface="Arial Black" pitchFamily="-111" charset="0"/>
          <a:ea typeface="+mj-lt"/>
          <a:cs typeface="+mj-lt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E80000"/>
          </a:solidFill>
          <a:latin typeface="Arial Black" pitchFamily="-111" charset="0"/>
          <a:ea typeface="Candara" pitchFamily="34" charset="0"/>
          <a:cs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E80000"/>
          </a:solidFill>
          <a:latin typeface="Arial Black" pitchFamily="-111" charset="0"/>
          <a:ea typeface="Candara" pitchFamily="34" charset="0"/>
          <a:cs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E80000"/>
          </a:solidFill>
          <a:latin typeface="Arial Black" pitchFamily="-111" charset="0"/>
          <a:ea typeface="Candara" pitchFamily="34" charset="0"/>
          <a:cs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E80000"/>
          </a:solidFill>
          <a:latin typeface="Arial Black" pitchFamily="-111" charset="0"/>
          <a:ea typeface="Candara" pitchFamily="34" charset="0"/>
          <a:cs typeface="Candar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 b="1">
          <a:solidFill>
            <a:srgbClr val="E80000"/>
          </a:solidFill>
          <a:latin typeface="Candara" pitchFamily="34" charset="0"/>
          <a:ea typeface="Candara" pitchFamily="34" charset="0"/>
          <a:cs typeface="Candar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 b="1">
          <a:solidFill>
            <a:srgbClr val="E80000"/>
          </a:solidFill>
          <a:latin typeface="Candara" pitchFamily="34" charset="0"/>
          <a:ea typeface="Candara" pitchFamily="34" charset="0"/>
          <a:cs typeface="Candar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 b="1">
          <a:solidFill>
            <a:srgbClr val="E80000"/>
          </a:solidFill>
          <a:latin typeface="Candara" pitchFamily="34" charset="0"/>
          <a:ea typeface="Candara" pitchFamily="34" charset="0"/>
          <a:cs typeface="Candar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 b="1">
          <a:solidFill>
            <a:srgbClr val="E80000"/>
          </a:solidFill>
          <a:latin typeface="Candara" pitchFamily="34" charset="0"/>
          <a:ea typeface="Candara" pitchFamily="34" charset="0"/>
          <a:cs typeface="Candara" pitchFamily="34" charset="0"/>
        </a:defRPr>
      </a:lvl9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6159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-111" charset="2"/>
        <a:buChar char=""/>
        <a:defRPr sz="2800">
          <a:solidFill>
            <a:schemeClr val="tx1"/>
          </a:solidFill>
          <a:latin typeface="Arial" pitchFamily="-111" charset="0"/>
          <a:ea typeface="+mn-lt"/>
          <a:cs typeface="+mn-lt"/>
        </a:defRPr>
      </a:lvl1pPr>
      <a:lvl2pPr marL="557213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 2" pitchFamily="-111" charset="2"/>
        <a:buChar char=""/>
        <a:defRPr sz="2200">
          <a:solidFill>
            <a:schemeClr val="tx1"/>
          </a:solidFill>
          <a:latin typeface="Arial" pitchFamily="-111" charset="0"/>
          <a:ea typeface="+mn-lt"/>
          <a:cs typeface="+mn-lt"/>
        </a:defRPr>
      </a:lvl2pPr>
      <a:lvl3pPr marL="8128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-111" charset="2"/>
        <a:buChar char=""/>
        <a:defRPr sz="2000">
          <a:solidFill>
            <a:schemeClr val="tx1"/>
          </a:solidFill>
          <a:latin typeface="Arial" pitchFamily="-111" charset="0"/>
          <a:ea typeface="+mn-lt"/>
          <a:cs typeface="+mn-lt"/>
        </a:defRPr>
      </a:lvl3pPr>
      <a:lvl4pPr marL="1068388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 2" pitchFamily="-111" charset="2"/>
        <a:buChar char=""/>
        <a:defRPr>
          <a:solidFill>
            <a:schemeClr val="tx1"/>
          </a:solidFill>
          <a:latin typeface="Arial" pitchFamily="-111" charset="0"/>
          <a:ea typeface="+mn-lt"/>
          <a:cs typeface="+mn-lt"/>
        </a:defRPr>
      </a:lvl4pPr>
      <a:lvl5pPr marL="131603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-111" charset="2"/>
        <a:buChar char=""/>
        <a:defRPr>
          <a:solidFill>
            <a:schemeClr val="tx1"/>
          </a:solidFill>
          <a:latin typeface="Arial" pitchFamily="-111" charset="0"/>
          <a:ea typeface="+mn-lt"/>
          <a:cs typeface="+mn-lt"/>
        </a:defRPr>
      </a:lvl5pPr>
      <a:lvl6pPr marL="1572768" indent="-228600" algn="l" eaLnBrk="1" hangingPunct="1">
        <a:buClr>
          <a:schemeClr val="tx2"/>
        </a:buClr>
        <a:buFont typeface="Wingdings 2" pitchFamily="18" charset="2"/>
        <a:buChar char=""/>
        <a:defRPr lang="en-US" sz="1600" baseline="0" smtClean="0">
          <a:latin typeface="+mn-lt"/>
        </a:defRPr>
      </a:lvl6pPr>
      <a:lvl7pPr marL="1819656" indent="-228600" algn="l" eaLnBrk="1" hangingPunct="1">
        <a:buClr>
          <a:schemeClr val="accent1"/>
        </a:buClr>
        <a:buFont typeface="Wingdings 2" pitchFamily="18" charset="2"/>
        <a:buChar char=""/>
        <a:defRPr lang="en-US" sz="1600" baseline="0" smtClean="0">
          <a:latin typeface="+mn-lt"/>
        </a:defRPr>
      </a:lvl7pPr>
      <a:lvl8pPr marL="2066544" indent="-228600" algn="l" eaLnBrk="1" hangingPunct="1">
        <a:buClr>
          <a:schemeClr val="tx2"/>
        </a:buClr>
        <a:buFont typeface="Wingdings 2" pitchFamily="18" charset="2"/>
        <a:buChar char=""/>
        <a:defRPr sz="1600" baseline="0">
          <a:latin typeface="+mn-lt"/>
        </a:defRPr>
      </a:lvl8pPr>
      <a:lvl9pPr marL="2313432" indent="-228600" algn="l" eaLnBrk="1" hangingPunct="1">
        <a:buClr>
          <a:schemeClr val="accent1"/>
        </a:buClr>
        <a:buFont typeface="Wingdings 2" pitchFamily="18" charset="2"/>
        <a:buChar char=""/>
        <a:defRPr sz="1400" baseline="0">
          <a:latin typeface="+mn-lt"/>
        </a:defRPr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23925" y="6019800"/>
            <a:ext cx="6858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000" b="1" dirty="0" smtClean="0">
                <a:ln w="11430"/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GATEWAY </a:t>
            </a:r>
            <a:r>
              <a:rPr lang="en-US" sz="2000" b="1" dirty="0">
                <a:ln w="11430"/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NATIONAL RECREATION AREA</a:t>
            </a:r>
          </a:p>
        </p:txBody>
      </p:sp>
      <p:pic>
        <p:nvPicPr>
          <p:cNvPr id="1026" name="Picture 2" descr="I:\YOUR PARK! YOUR HEALTH!\YPYH-TPTS 2012\2012 LOGOS\LOGO BI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685800"/>
            <a:ext cx="5067300" cy="52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4" name="Picture 1"/>
          <p:cNvPicPr>
            <a:picLocks noChangeAspect="1" noChangeArrowheads="1"/>
          </p:cNvPicPr>
          <p:nvPr/>
        </p:nvPicPr>
        <p:blipFill>
          <a:blip r:embed="rId2">
            <a:alphaModFix amt="30000"/>
          </a:blip>
          <a:srcRect/>
          <a:stretch>
            <a:fillRect/>
          </a:stretch>
        </p:blipFill>
        <p:spPr bwMode="auto">
          <a:xfrm>
            <a:off x="10205" y="0"/>
            <a:ext cx="9144000" cy="69841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9" name="Rectangle 5"/>
          <p:cNvSpPr>
            <a:spLocks/>
          </p:cNvSpPr>
          <p:nvPr/>
        </p:nvSpPr>
        <p:spPr bwMode="auto">
          <a:xfrm>
            <a:off x="200365" y="1232297"/>
            <a:ext cx="5181600" cy="8126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/>
            <a:r>
              <a:rPr lang="en-US" sz="3400" dirty="0">
                <a:solidFill>
                  <a:srgbClr val="002060"/>
                </a:solidFill>
                <a:latin typeface="Arial Black" pitchFamily="34" charset="0"/>
                <a:ea typeface="Bradley Hand ITC TT-Bold" pitchFamily="1" charset="0"/>
                <a:cs typeface="Bradley Hand ITC TT-Bold" pitchFamily="1" charset="0"/>
                <a:sym typeface="Bradley Hand ITC TT-Bold" pitchFamily="1" charset="0"/>
              </a:rPr>
              <a:t>Let’s Go K</a:t>
            </a:r>
            <a:r>
              <a:rPr lang="en-US" sz="3400" dirty="0" smtClean="0">
                <a:solidFill>
                  <a:srgbClr val="002060"/>
                </a:solidFill>
                <a:latin typeface="Arial Black" pitchFamily="34" charset="0"/>
                <a:ea typeface="Bradley Hand ITC TT-Bold" pitchFamily="1" charset="0"/>
                <a:cs typeface="Bradley Hand ITC TT-Bold" pitchFamily="1" charset="0"/>
                <a:sym typeface="Bradley Hand ITC TT-Bold" pitchFamily="1" charset="0"/>
              </a:rPr>
              <a:t>ayaking!</a:t>
            </a:r>
            <a:endParaRPr lang="en-US" sz="3400" dirty="0">
              <a:solidFill>
                <a:srgbClr val="002060"/>
              </a:solidFill>
              <a:latin typeface="Arial Black" pitchFamily="34" charset="0"/>
              <a:ea typeface="Bradley Hand ITC TT-Bold" pitchFamily="1" charset="0"/>
              <a:cs typeface="Bradley Hand ITC TT-Bold" pitchFamily="1" charset="0"/>
              <a:sym typeface="Bradley Hand ITC TT-Bold" pitchFamily="1" charset="0"/>
            </a:endParaRPr>
          </a:p>
        </p:txBody>
      </p:sp>
      <p:sp>
        <p:nvSpPr>
          <p:cNvPr id="18" name="Rectangle 3"/>
          <p:cNvSpPr>
            <a:spLocks noGrp="1" noChangeArrowheads="1"/>
          </p:cNvSpPr>
          <p:nvPr>
            <p:ph type="title"/>
          </p:nvPr>
        </p:nvSpPr>
        <p:spPr>
          <a:xfrm>
            <a:off x="211251" y="381000"/>
            <a:ext cx="8839199" cy="994172"/>
          </a:xfrm>
        </p:spPr>
        <p:txBody>
          <a:bodyPr>
            <a:normAutofit/>
          </a:bodyPr>
          <a:lstStyle/>
          <a:p>
            <a:pPr algn="l" eaLnBrk="1" hangingPunct="1"/>
            <a:r>
              <a:rPr sz="4200" b="0" dirty="0">
                <a:solidFill>
                  <a:srgbClr val="996600"/>
                </a:solidFill>
                <a:latin typeface="Arial Rounded MT Bold"/>
              </a:rPr>
              <a:t>Fun for Friends and Family</a:t>
            </a:r>
          </a:p>
        </p:txBody>
      </p:sp>
      <p:pic>
        <p:nvPicPr>
          <p:cNvPr id="2051" name="Picture 3" descr="I:\YOUR PARK! YOUR HEALTH!\YPYH-TPTS 2012\2012 PHOTOS\PHOTO ALBUMS (Sorted by Activity)\Lets Go Kayaking!\Let's Go Kayaking 2012\100_008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" r="10151" b="-215"/>
          <a:stretch/>
        </p:blipFill>
        <p:spPr bwMode="auto">
          <a:xfrm>
            <a:off x="5029200" y="1524000"/>
            <a:ext cx="3910032" cy="24478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82279" name="Picture 8" descr="Screen shot 2012-08-24 at 11.01.27 AM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8594" y="2196703"/>
            <a:ext cx="4086010" cy="2426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6"/>
          <p:cNvSpPr>
            <a:spLocks/>
          </p:cNvSpPr>
          <p:nvPr/>
        </p:nvSpPr>
        <p:spPr bwMode="auto">
          <a:xfrm>
            <a:off x="500062" y="5089922"/>
            <a:ext cx="3750469" cy="117871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/>
            <a:r>
              <a:rPr lang="en-US" sz="2600" dirty="0" smtClean="0">
                <a:ea typeface="Gill Sans" pitchFamily="1" charset="0"/>
                <a:cs typeface="Gill Sans" pitchFamily="1" charset="0"/>
              </a:rPr>
              <a:t>Sharing new experiences and practicing new skills.</a:t>
            </a:r>
            <a:endParaRPr lang="en-US" sz="2600" dirty="0">
              <a:ea typeface="Gill Sans" pitchFamily="1" charset="0"/>
              <a:cs typeface="Gill Sans" pitchFamily="1" charset="0"/>
            </a:endParaRPr>
          </a:p>
        </p:txBody>
      </p:sp>
      <p:pic>
        <p:nvPicPr>
          <p:cNvPr id="21" name="Picture 20" descr="Screen shot 2012-10-07 at 2.30.56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9600" y="4114800"/>
            <a:ext cx="4524020" cy="2667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4" name="Picture 1"/>
          <p:cNvPicPr>
            <a:picLocks noChangeAspect="1" noChangeArrowheads="1"/>
          </p:cNvPicPr>
          <p:nvPr/>
        </p:nvPicPr>
        <p:blipFill>
          <a:blip r:embed="rId2">
            <a:alphaModFix amt="30000"/>
          </a:blip>
          <a:srcRect/>
          <a:stretch>
            <a:fillRect/>
          </a:stretch>
        </p:blipFill>
        <p:spPr bwMode="auto">
          <a:xfrm>
            <a:off x="13857" y="0"/>
            <a:ext cx="9144000" cy="685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3" name="Rectangle 5"/>
          <p:cNvSpPr>
            <a:spLocks/>
          </p:cNvSpPr>
          <p:nvPr/>
        </p:nvSpPr>
        <p:spPr bwMode="auto">
          <a:xfrm>
            <a:off x="362200" y="1285875"/>
            <a:ext cx="4584847" cy="8126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/>
            <a:r>
              <a:rPr lang="en-US" sz="3400" dirty="0" smtClean="0">
                <a:solidFill>
                  <a:srgbClr val="002060"/>
                </a:solidFill>
                <a:latin typeface="Arial Black" pitchFamily="34" charset="0"/>
                <a:ea typeface="Bradley Hand ITC TT-Bold" pitchFamily="1" charset="0"/>
                <a:cs typeface="Bradley Hand ITC TT-Bold" pitchFamily="1" charset="0"/>
                <a:sym typeface="Bradley Hand ITC TT-Bold" pitchFamily="1" charset="0"/>
              </a:rPr>
              <a:t>Let’s </a:t>
            </a:r>
            <a:r>
              <a:rPr lang="en-US" sz="3400" dirty="0">
                <a:solidFill>
                  <a:srgbClr val="002060"/>
                </a:solidFill>
                <a:latin typeface="Arial Black" pitchFamily="34" charset="0"/>
                <a:ea typeface="Bradley Hand ITC TT-Bold" pitchFamily="1" charset="0"/>
                <a:cs typeface="Bradley Hand ITC TT-Bold" pitchFamily="1" charset="0"/>
                <a:sym typeface="Bradley Hand ITC TT-Bold" pitchFamily="1" charset="0"/>
              </a:rPr>
              <a:t>Go </a:t>
            </a:r>
            <a:r>
              <a:rPr lang="en-US" sz="3400" dirty="0" smtClean="0">
                <a:solidFill>
                  <a:srgbClr val="002060"/>
                </a:solidFill>
                <a:latin typeface="Arial Black" pitchFamily="34" charset="0"/>
                <a:ea typeface="Bradley Hand ITC TT-Bold" pitchFamily="1" charset="0"/>
                <a:cs typeface="Bradley Hand ITC TT-Bold" pitchFamily="1" charset="0"/>
                <a:sym typeface="Bradley Hand ITC TT-Bold" pitchFamily="1" charset="0"/>
              </a:rPr>
              <a:t>Sailing!</a:t>
            </a:r>
            <a:endParaRPr lang="en-US" sz="3400" dirty="0">
              <a:solidFill>
                <a:srgbClr val="002060"/>
              </a:solidFill>
              <a:latin typeface="Arial Black" pitchFamily="34" charset="0"/>
              <a:ea typeface="Bradley Hand ITC TT-Bold" pitchFamily="1" charset="0"/>
              <a:cs typeface="Bradley Hand ITC TT-Bold" pitchFamily="1" charset="0"/>
              <a:sym typeface="Bradley Hand ITC TT-Bold" pitchFamily="1" charset="0"/>
            </a:endParaRPr>
          </a:p>
        </p:txBody>
      </p:sp>
      <p:pic>
        <p:nvPicPr>
          <p:cNvPr id="2050" name="Picture 2" descr="I:\FRANCESCA SIMONDI\PHOTOGRAPHS\TuParqueTuSalud\Sailing\_DSC015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68"/>
          <a:stretch/>
        </p:blipFill>
        <p:spPr bwMode="auto">
          <a:xfrm>
            <a:off x="457200" y="2362200"/>
            <a:ext cx="3863418" cy="29717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18" name="Rectangle 3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843963" cy="1375172"/>
          </a:xfrm>
        </p:spPr>
        <p:txBody>
          <a:bodyPr>
            <a:normAutofit/>
          </a:bodyPr>
          <a:lstStyle/>
          <a:p>
            <a:pPr algn="l" eaLnBrk="1" hangingPunct="1"/>
            <a:r>
              <a:rPr sz="4200" b="0" dirty="0">
                <a:solidFill>
                  <a:srgbClr val="996600"/>
                </a:solidFill>
                <a:latin typeface="Arial Rounded MT Bold"/>
              </a:rPr>
              <a:t>Fun for Friends and Family</a:t>
            </a:r>
          </a:p>
        </p:txBody>
      </p:sp>
      <p:sp>
        <p:nvSpPr>
          <p:cNvPr id="10" name="Rectangle 6"/>
          <p:cNvSpPr>
            <a:spLocks/>
          </p:cNvSpPr>
          <p:nvPr/>
        </p:nvSpPr>
        <p:spPr bwMode="auto">
          <a:xfrm>
            <a:off x="500063" y="5304234"/>
            <a:ext cx="4286250" cy="117871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/>
            <a:endParaRPr lang="en-US" sz="2500" dirty="0">
              <a:ea typeface="Gill Sans" pitchFamily="1" charset="0"/>
              <a:cs typeface="Gill Sans" pitchFamily="1" charset="0"/>
            </a:endParaRPr>
          </a:p>
        </p:txBody>
      </p:sp>
      <p:pic>
        <p:nvPicPr>
          <p:cNvPr id="3076" name="Picture 4" descr="I:\FRANCESCA SIMONDI\PHOTOGRAPHS\TuParqueTuSalud\Sailing\_DSC006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69"/>
          <a:stretch/>
        </p:blipFill>
        <p:spPr bwMode="auto">
          <a:xfrm>
            <a:off x="5105400" y="1555603"/>
            <a:ext cx="3389833" cy="40396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15" name="Rectangle 6"/>
          <p:cNvSpPr>
            <a:spLocks/>
          </p:cNvSpPr>
          <p:nvPr/>
        </p:nvSpPr>
        <p:spPr bwMode="auto">
          <a:xfrm>
            <a:off x="500062" y="5197078"/>
            <a:ext cx="3750469" cy="117871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/>
            <a:endParaRPr lang="en-US" sz="2500" dirty="0">
              <a:ea typeface="Gill Sans" pitchFamily="1" charset="0"/>
              <a:cs typeface="Gill Sans" pitchFamily="1" charset="0"/>
            </a:endParaRPr>
          </a:p>
        </p:txBody>
      </p:sp>
      <p:sp>
        <p:nvSpPr>
          <p:cNvPr id="17" name="Rectangle 6"/>
          <p:cNvSpPr>
            <a:spLocks/>
          </p:cNvSpPr>
          <p:nvPr/>
        </p:nvSpPr>
        <p:spPr bwMode="auto">
          <a:xfrm>
            <a:off x="362200" y="5562600"/>
            <a:ext cx="4743199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/>
            <a:r>
              <a:rPr lang="en-US" sz="2700" dirty="0" smtClean="0">
                <a:ea typeface="Gill Sans" pitchFamily="1" charset="0"/>
                <a:cs typeface="Gill Sans" pitchFamily="1" charset="0"/>
              </a:rPr>
              <a:t>Stretching our comfort zones and broadening our horizons</a:t>
            </a:r>
            <a:r>
              <a:rPr lang="en-US" sz="2500" dirty="0" smtClean="0">
                <a:ea typeface="Gill Sans" pitchFamily="1" charset="0"/>
                <a:cs typeface="Gill Sans" pitchFamily="1" charset="0"/>
              </a:rPr>
              <a:t>.</a:t>
            </a:r>
            <a:endParaRPr lang="en-US" sz="2500" dirty="0">
              <a:ea typeface="Gill Sans" pitchFamily="1" charset="0"/>
              <a:cs typeface="Gill Sans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77179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1"/>
          <p:cNvPicPr>
            <a:picLocks noChangeAspect="1" noChangeArrowheads="1"/>
          </p:cNvPicPr>
          <p:nvPr/>
        </p:nvPicPr>
        <p:blipFill>
          <a:blip r:embed="rId3">
            <a:alphaModFix amt="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91491" name="Rectangle 2"/>
          <p:cNvSpPr>
            <a:spLocks noGrp="1" noChangeArrowheads="1"/>
          </p:cNvSpPr>
          <p:nvPr>
            <p:ph type="title"/>
          </p:nvPr>
        </p:nvSpPr>
        <p:spPr>
          <a:xfrm>
            <a:off x="928687" y="0"/>
            <a:ext cx="7358063" cy="17145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996600"/>
                </a:solidFill>
              </a:rPr>
              <a:t>Nutrition</a:t>
            </a: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10886" y="4745702"/>
            <a:ext cx="4572000" cy="163350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5717" tIns="35717" rIns="35717" bIns="35717" numCol="1" anchor="ctr" anchorCtr="0" compatLnSpc="1">
            <a:prstTxWarp prst="textNoShape">
              <a:avLst/>
            </a:prstTxWarp>
          </a:bodyPr>
          <a:lstStyle>
            <a:lvl1pPr marL="760413" indent="-493713" algn="l" rtl="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pitchFamily="1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pitchFamily="1" charset="0"/>
              </a:defRPr>
            </a:lvl1pPr>
            <a:lvl2pPr marL="1204913" indent="-493713" algn="l" rtl="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pitchFamily="1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pitchFamily="1" charset="0"/>
              </a:defRPr>
            </a:lvl2pPr>
            <a:lvl3pPr marL="1649413" indent="-493713" algn="l" rtl="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pitchFamily="1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pitchFamily="1" charset="0"/>
              </a:defRPr>
            </a:lvl3pPr>
            <a:lvl4pPr marL="2093913" indent="-493713" algn="l" rtl="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pitchFamily="1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pitchFamily="1" charset="0"/>
              </a:defRPr>
            </a:lvl4pPr>
            <a:lvl5pPr marL="2538413" indent="-493713" algn="l" rtl="0" eaLnBrk="0" fontAlgn="base" hangingPunct="0">
              <a:spcBef>
                <a:spcPts val="3800"/>
              </a:spcBef>
              <a:spcAft>
                <a:spcPct val="0"/>
              </a:spcAft>
              <a:buSzPct val="171000"/>
              <a:buFont typeface="Gill Sans" pitchFamily="1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pitchFamily="1" charset="0"/>
              </a:defRPr>
            </a:lvl5pPr>
            <a:lvl6pPr marL="2995613" indent="-493713" algn="l" rtl="0" fontAlgn="base">
              <a:spcBef>
                <a:spcPts val="3800"/>
              </a:spcBef>
              <a:spcAft>
                <a:spcPct val="0"/>
              </a:spcAft>
              <a:buSzPct val="171000"/>
              <a:buFont typeface="Gill Sans" pitchFamily="1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pitchFamily="1" charset="0"/>
              </a:defRPr>
            </a:lvl6pPr>
            <a:lvl7pPr marL="3452813" indent="-493713" algn="l" rtl="0" fontAlgn="base">
              <a:spcBef>
                <a:spcPts val="3800"/>
              </a:spcBef>
              <a:spcAft>
                <a:spcPct val="0"/>
              </a:spcAft>
              <a:buSzPct val="171000"/>
              <a:buFont typeface="Gill Sans" pitchFamily="1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pitchFamily="1" charset="0"/>
              </a:defRPr>
            </a:lvl7pPr>
            <a:lvl8pPr marL="3910013" indent="-493713" algn="l" rtl="0" fontAlgn="base">
              <a:spcBef>
                <a:spcPts val="3800"/>
              </a:spcBef>
              <a:spcAft>
                <a:spcPct val="0"/>
              </a:spcAft>
              <a:buSzPct val="171000"/>
              <a:buFont typeface="Gill Sans" pitchFamily="1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pitchFamily="1" charset="0"/>
              </a:defRPr>
            </a:lvl8pPr>
            <a:lvl9pPr marL="4367213" indent="-493713" algn="l" rtl="0" fontAlgn="base">
              <a:spcBef>
                <a:spcPts val="3800"/>
              </a:spcBef>
              <a:spcAft>
                <a:spcPct val="0"/>
              </a:spcAft>
              <a:buSzPct val="171000"/>
              <a:buFont typeface="Gill Sans" pitchFamily="1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pitchFamily="1" charset="0"/>
              </a:defRPr>
            </a:lvl9pPr>
          </a:lstStyle>
          <a:p>
            <a:pPr marL="223234" indent="0" eaLnBrk="1" hangingPunct="1">
              <a:lnSpc>
                <a:spcPct val="80000"/>
              </a:lnSpc>
              <a:buNone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Enjoying fresh air and healthy meals together</a:t>
            </a:r>
            <a:r>
              <a:rPr lang="en-US" sz="2500" dirty="0" smtClean="0"/>
              <a:t>.</a:t>
            </a:r>
            <a:endParaRPr lang="en-US" sz="2500" dirty="0"/>
          </a:p>
        </p:txBody>
      </p:sp>
      <p:pic>
        <p:nvPicPr>
          <p:cNvPr id="191493" name="Picture 6" descr="Screen shot 2012-08-24 at 11.06.18 AM.png"/>
          <p:cNvPicPr>
            <a:picLocks noChangeAspect="1"/>
          </p:cNvPicPr>
          <p:nvPr/>
        </p:nvPicPr>
        <p:blipFill rotWithShape="1">
          <a:blip r:embed="rId4"/>
          <a:srcRect r="571"/>
          <a:stretch/>
        </p:blipFill>
        <p:spPr bwMode="auto">
          <a:xfrm>
            <a:off x="208448" y="1069184"/>
            <a:ext cx="5266773" cy="364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I:\YOUR PARK! YOUR HEALTH!\YPYH-TPTS 2012\2012 PHOTOS\YPYH BEST PIX 2012\100_017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65"/>
          <a:stretch/>
        </p:blipFill>
        <p:spPr bwMode="auto">
          <a:xfrm>
            <a:off x="4267200" y="2819400"/>
            <a:ext cx="4601963" cy="28529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7" name="Rectangle 6"/>
          <p:cNvSpPr/>
          <p:nvPr/>
        </p:nvSpPr>
        <p:spPr>
          <a:xfrm>
            <a:off x="228600" y="304800"/>
            <a:ext cx="500875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200" dirty="0" smtClean="0">
                <a:solidFill>
                  <a:srgbClr val="996600"/>
                </a:solidFill>
                <a:latin typeface="Arial Rounded MT Bold"/>
              </a:rPr>
              <a:t>Nutrition</a:t>
            </a:r>
            <a:endParaRPr lang="en-US" sz="4200" dirty="0">
              <a:latin typeface="Arial Rounded MT Bold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icture 1"/>
          <p:cNvPicPr>
            <a:picLocks noChangeAspect="1" noChangeArrowheads="1"/>
          </p:cNvPicPr>
          <p:nvPr/>
        </p:nvPicPr>
        <p:blipFill>
          <a:blip r:embed="rId3">
            <a:alphaModFix amt="30000"/>
          </a:blip>
          <a:srcRect/>
          <a:stretch>
            <a:fillRect/>
          </a:stretch>
        </p:blipFill>
        <p:spPr bwMode="auto">
          <a:xfrm>
            <a:off x="0" y="0"/>
            <a:ext cx="9046192" cy="685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83299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0"/>
            <a:ext cx="5181600" cy="9906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200" b="0" dirty="0" smtClean="0">
                <a:solidFill>
                  <a:srgbClr val="996600"/>
                </a:solidFill>
                <a:latin typeface="Arial Rounded MT Bold"/>
              </a:rPr>
              <a:t>Getting active</a:t>
            </a:r>
            <a:endParaRPr lang="en-US" sz="4200" b="0" dirty="0">
              <a:solidFill>
                <a:srgbClr val="996600"/>
              </a:solidFill>
              <a:latin typeface="Arial Rounded MT Bold"/>
            </a:endParaRPr>
          </a:p>
        </p:txBody>
      </p:sp>
      <p:sp>
        <p:nvSpPr>
          <p:cNvPr id="183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152400" y="4648200"/>
            <a:ext cx="4365007" cy="1826419"/>
          </a:xfrm>
        </p:spPr>
        <p:txBody>
          <a:bodyPr/>
          <a:lstStyle/>
          <a:p>
            <a:pPr marL="223234" indent="0" eaLnBrk="1" hangingPunct="1">
              <a:buNone/>
            </a:pPr>
            <a:r>
              <a:rPr lang="en-US" sz="2700" dirty="0" smtClean="0"/>
              <a:t>Making new friends and exploring special places</a:t>
            </a:r>
            <a:r>
              <a:rPr lang="en-US" sz="2500" dirty="0" smtClean="0"/>
              <a:t>.</a:t>
            </a:r>
            <a:endParaRPr lang="en-US" sz="2500" dirty="0"/>
          </a:p>
        </p:txBody>
      </p:sp>
      <p:pic>
        <p:nvPicPr>
          <p:cNvPr id="9" name="Picture 4" descr="I:\YOUR PARK! YOUR HEALTH!\YPYH-TPTS 2011\PHOTOS\fb camping\DSC_01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77686"/>
            <a:ext cx="3973044" cy="26387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7" name="Picture 7" descr="Screen shot 2012-08-31 at 2.47.37 PM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86200" y="1905000"/>
            <a:ext cx="5127335" cy="3960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8" name="Picture 1"/>
          <p:cNvPicPr>
            <a:picLocks noChangeAspect="1" noChangeArrowheads="1"/>
          </p:cNvPicPr>
          <p:nvPr/>
        </p:nvPicPr>
        <p:blipFill>
          <a:blip r:embed="rId3">
            <a:alphaModFix amt="30000"/>
          </a:blip>
          <a:srcRect/>
          <a:stretch>
            <a:fillRect/>
          </a:stretch>
        </p:blipFill>
        <p:spPr bwMode="auto">
          <a:xfrm>
            <a:off x="-2" y="0"/>
            <a:ext cx="9144001" cy="685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93539" name="Rectangle 2"/>
          <p:cNvSpPr>
            <a:spLocks noGrp="1" noChangeArrowheads="1"/>
          </p:cNvSpPr>
          <p:nvPr>
            <p:ph type="title"/>
          </p:nvPr>
        </p:nvSpPr>
        <p:spPr>
          <a:xfrm>
            <a:off x="892969" y="-107156"/>
            <a:ext cx="7358063" cy="1714500"/>
          </a:xfrm>
        </p:spPr>
        <p:txBody>
          <a:bodyPr/>
          <a:lstStyle/>
          <a:p>
            <a:pPr eaLnBrk="1" hangingPunct="1"/>
            <a:r>
              <a:rPr dirty="0" smtClean="0">
                <a:solidFill>
                  <a:srgbClr val="996600"/>
                </a:solidFill>
              </a:rPr>
              <a:t>Connection to Natureecti</a:t>
            </a:r>
            <a:r>
              <a:rPr lang="en-US" dirty="0" smtClean="0">
                <a:solidFill>
                  <a:srgbClr val="996600"/>
                </a:solidFill>
              </a:rPr>
              <a:t> Nature</a:t>
            </a:r>
            <a:endParaRPr lang="en-US" dirty="0">
              <a:solidFill>
                <a:srgbClr val="996600"/>
              </a:solidFill>
            </a:endParaRPr>
          </a:p>
        </p:txBody>
      </p:sp>
      <p:pic>
        <p:nvPicPr>
          <p:cNvPr id="12" name="Picture 11" descr="Screen shot 2012-10-06 at 8.47.52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744" y="4232672"/>
            <a:ext cx="3589734" cy="2479631"/>
          </a:xfrm>
          <a:prstGeom prst="rect">
            <a:avLst/>
          </a:prstGeom>
        </p:spPr>
      </p:pic>
      <p:pic>
        <p:nvPicPr>
          <p:cNvPr id="4098" name="Picture 2" descr="I:\YOUR PARK! YOUR HEALTH!\YPYH-TPTS 2012\2012 PHOTOS\PHOTO ALBUMS (Sorted by Activity)\Jamaica Bay Hike\JBWR and Nature Pics\DSC0002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786" y="1143000"/>
            <a:ext cx="5572125" cy="41790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4099" name="Picture 3" descr="I:\YOUR PARK! YOUR HEALTH!\YPYH-TPTS 2012\2012 PHOTOS\PHOTO ALBUMS (Sorted by Activity)\Bottle Beach and Fort Tilden Beach\Bottle Beach and Beach Days\100_000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3" r="13709"/>
          <a:stretch/>
        </p:blipFill>
        <p:spPr bwMode="auto">
          <a:xfrm>
            <a:off x="355923" y="1142999"/>
            <a:ext cx="3417375" cy="24463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7" name="Rectangle 6"/>
          <p:cNvSpPr/>
          <p:nvPr/>
        </p:nvSpPr>
        <p:spPr>
          <a:xfrm>
            <a:off x="239486" y="261257"/>
            <a:ext cx="63246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200" dirty="0" smtClean="0">
                <a:solidFill>
                  <a:srgbClr val="996600"/>
                </a:solidFill>
                <a:latin typeface="Arial Rounded MT Bold"/>
              </a:rPr>
              <a:t>Connection to Nature</a:t>
            </a:r>
            <a:endParaRPr lang="en-US" sz="4200" dirty="0">
              <a:latin typeface="Arial Rounded MT Bold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alphaModFix amt="30000"/>
          </a:blip>
          <a:srcRect/>
          <a:stretch>
            <a:fillRect/>
          </a:stretch>
        </p:blipFill>
        <p:spPr bwMode="auto">
          <a:xfrm>
            <a:off x="-1" y="-126132"/>
            <a:ext cx="9144001" cy="69841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5105400" cy="1295400"/>
          </a:xfrm>
        </p:spPr>
        <p:txBody>
          <a:bodyPr>
            <a:noAutofit/>
          </a:bodyPr>
          <a:lstStyle/>
          <a:p>
            <a:r>
              <a:rPr lang="en-US" sz="4200" b="0" dirty="0" smtClean="0">
                <a:solidFill>
                  <a:srgbClr val="996600"/>
                </a:solidFill>
                <a:latin typeface="Arial Rounded MT Bold"/>
              </a:rPr>
              <a:t>Engaging Youth</a:t>
            </a:r>
            <a:endParaRPr lang="en-US" sz="4200" b="0" dirty="0">
              <a:solidFill>
                <a:srgbClr val="996600"/>
              </a:solidFill>
              <a:latin typeface="Arial Rounded MT Bold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9816" y="1382486"/>
            <a:ext cx="5334001" cy="1219082"/>
          </a:xfrm>
          <a:prstGeom prst="rect">
            <a:avLst/>
          </a:prstGeom>
        </p:spPr>
        <p:txBody>
          <a:bodyPr wrap="square" lIns="64291" tIns="32146" rIns="64291" bIns="32146">
            <a:spAutoFit/>
          </a:bodyPr>
          <a:lstStyle/>
          <a:p>
            <a:pPr marL="187517"/>
            <a:r>
              <a:rPr lang="en-US" sz="3100" dirty="0">
                <a:solidFill>
                  <a:srgbClr val="002060"/>
                </a:solidFill>
                <a:latin typeface="Arial Rounded MT Bold" pitchFamily="34" charset="0"/>
              </a:rPr>
              <a:t>Your Park! Your Health! </a:t>
            </a:r>
            <a:endParaRPr lang="en-US" sz="3100" dirty="0" smtClean="0">
              <a:solidFill>
                <a:srgbClr val="002060"/>
              </a:solidFill>
              <a:latin typeface="Arial Rounded MT Bold" pitchFamily="34" charset="0"/>
            </a:endParaRPr>
          </a:p>
          <a:p>
            <a:pPr marL="187517"/>
            <a:r>
              <a:rPr lang="en-US" sz="4200" dirty="0" smtClean="0">
                <a:solidFill>
                  <a:srgbClr val="002060"/>
                </a:solidFill>
                <a:latin typeface="Arial Black" pitchFamily="34" charset="0"/>
              </a:rPr>
              <a:t>     </a:t>
            </a:r>
            <a:r>
              <a:rPr lang="en-US" sz="4400" dirty="0" smtClean="0">
                <a:solidFill>
                  <a:srgbClr val="002060"/>
                </a:solidFill>
                <a:latin typeface="Arial Rounded MT Bold" pitchFamily="34" charset="0"/>
              </a:rPr>
              <a:t>Field </a:t>
            </a:r>
            <a:r>
              <a:rPr lang="en-US" sz="4400" dirty="0">
                <a:solidFill>
                  <a:srgbClr val="002060"/>
                </a:solidFill>
                <a:latin typeface="Arial Rounded MT Bold" pitchFamily="34" charset="0"/>
              </a:rPr>
              <a:t>Day</a:t>
            </a:r>
          </a:p>
        </p:txBody>
      </p:sp>
      <p:pic>
        <p:nvPicPr>
          <p:cNvPr id="9" name="Picture 8" descr="Screen shot 2012-10-09 at 12.49.24 AM.png"/>
          <p:cNvPicPr>
            <a:picLocks noChangeAspect="1"/>
          </p:cNvPicPr>
          <p:nvPr/>
        </p:nvPicPr>
        <p:blipFill>
          <a:blip r:embed="rId3"/>
          <a:srcRect r="28534"/>
          <a:stretch>
            <a:fillRect/>
          </a:stretch>
        </p:blipFill>
        <p:spPr>
          <a:xfrm>
            <a:off x="339328" y="2782911"/>
            <a:ext cx="4909677" cy="3666400"/>
          </a:xfrm>
          <a:prstGeom prst="rect">
            <a:avLst/>
          </a:prstGeom>
        </p:spPr>
      </p:pic>
      <p:pic>
        <p:nvPicPr>
          <p:cNvPr id="10" name="Picture 7" descr="Screen shot 2012-08-24 at 11.26.06 AM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29200" y="3886200"/>
            <a:ext cx="3810000" cy="2831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I:\YOUR PARK! YOUR HEALTH!\YPYH-TPTS 2012\2012 PHOTOS\PHOTO ALBUMS (Sorted by Activity)\Field Day!\YPYH Field Day\DSC0028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657" y="1219200"/>
            <a:ext cx="3368040" cy="24688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2">
            <a:alphaModFix amt="30000"/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3093" y="-76200"/>
            <a:ext cx="7946232" cy="1160859"/>
          </a:xfrm>
        </p:spPr>
        <p:txBody>
          <a:bodyPr>
            <a:normAutofit/>
          </a:bodyPr>
          <a:lstStyle/>
          <a:p>
            <a:r>
              <a:rPr lang="en-US" sz="4500" b="0" dirty="0" smtClean="0">
                <a:solidFill>
                  <a:srgbClr val="996600"/>
                </a:solidFill>
                <a:latin typeface="Arial Rounded MT Bold"/>
              </a:rPr>
              <a:t>New Experiences</a:t>
            </a:r>
            <a:endParaRPr lang="en-US" sz="4500" b="0" dirty="0">
              <a:solidFill>
                <a:srgbClr val="996600"/>
              </a:solidFill>
              <a:latin typeface="Arial Rounded MT Bold"/>
            </a:endParaRPr>
          </a:p>
        </p:txBody>
      </p:sp>
      <p:pic>
        <p:nvPicPr>
          <p:cNvPr id="7" name="Picture 6" descr="Screen shot 2012-10-07 at 3.14.58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4086" y="1371600"/>
            <a:ext cx="2357438" cy="4375547"/>
          </a:xfrm>
          <a:prstGeom prst="rect">
            <a:avLst/>
          </a:prstGeom>
        </p:spPr>
      </p:pic>
      <p:pic>
        <p:nvPicPr>
          <p:cNvPr id="6" name="Content Placeholder 5" descr="Screen shot 2012-10-07 at 3.15.47 PM.png"/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914400" y="1143000"/>
            <a:ext cx="5508230" cy="3857625"/>
          </a:xfrm>
        </p:spPr>
      </p:pic>
      <p:pic>
        <p:nvPicPr>
          <p:cNvPr id="5" name="Picture 4" descr="Screen shot 2012-10-07 at 3.15.31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093" y="3810000"/>
            <a:ext cx="4411266" cy="287665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5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alphaModFix amt="30000"/>
          </a:blip>
          <a:srcRect/>
          <a:stretch>
            <a:fillRect/>
          </a:stretch>
        </p:blipFill>
        <p:spPr bwMode="auto">
          <a:xfrm>
            <a:off x="-1" y="-126132"/>
            <a:ext cx="9144001" cy="69841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381000"/>
            <a:ext cx="7967663" cy="1714500"/>
          </a:xfrm>
        </p:spPr>
        <p:txBody>
          <a:bodyPr>
            <a:normAutofit/>
          </a:bodyPr>
          <a:lstStyle/>
          <a:p>
            <a:r>
              <a:rPr lang="en-US" sz="4500" b="0" dirty="0" smtClean="0">
                <a:solidFill>
                  <a:srgbClr val="996600"/>
                </a:solidFill>
                <a:latin typeface="Arial Rounded MT Bold"/>
              </a:rPr>
              <a:t>Personal Growth</a:t>
            </a:r>
            <a:endParaRPr lang="en-US" sz="4500" b="0" dirty="0">
              <a:solidFill>
                <a:srgbClr val="996600"/>
              </a:solidFill>
              <a:latin typeface="Arial Rounded MT 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058" y="5029200"/>
            <a:ext cx="4071938" cy="1640682"/>
          </a:xfrm>
        </p:spPr>
        <p:txBody>
          <a:bodyPr/>
          <a:lstStyle/>
          <a:p>
            <a:pPr marL="187517" indent="0">
              <a:buNone/>
            </a:pPr>
            <a:r>
              <a:rPr lang="en-US" sz="2600" dirty="0" smtClean="0"/>
              <a:t>Trust gained through teamwork leads to personal transformation</a:t>
            </a:r>
            <a:r>
              <a:rPr lang="en-US" sz="2500" dirty="0" smtClean="0"/>
              <a:t>.</a:t>
            </a:r>
          </a:p>
        </p:txBody>
      </p:sp>
      <p:pic>
        <p:nvPicPr>
          <p:cNvPr id="6" name="Picture 5" descr="Screen shot 2012-10-06 at 8.52.01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172" y="1553766"/>
            <a:ext cx="4463416" cy="2946797"/>
          </a:xfrm>
          <a:prstGeom prst="rect">
            <a:avLst/>
          </a:prstGeom>
        </p:spPr>
      </p:pic>
      <p:pic>
        <p:nvPicPr>
          <p:cNvPr id="5" name="Picture 4" descr="Screen shot 2012-10-07 at 2.30.15 PM.p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86200" y="2362200"/>
            <a:ext cx="5113958" cy="339242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0" name="Picture 1"/>
          <p:cNvPicPr>
            <a:picLocks noChangeAspect="1" noChangeArrowheads="1"/>
          </p:cNvPicPr>
          <p:nvPr/>
        </p:nvPicPr>
        <p:blipFill>
          <a:blip r:embed="rId3">
            <a:alphaModFix amt="30000"/>
          </a:blip>
          <a:srcRect/>
          <a:stretch>
            <a:fillRect/>
          </a:stretch>
        </p:blipFill>
        <p:spPr bwMode="auto">
          <a:xfrm>
            <a:off x="-1" y="0"/>
            <a:ext cx="9144001" cy="69841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01731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-228600"/>
            <a:ext cx="7946232" cy="17145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200" b="0" dirty="0">
                <a:solidFill>
                  <a:srgbClr val="996600"/>
                </a:solidFill>
                <a:latin typeface="Arial Rounded MT Bold"/>
              </a:rPr>
              <a:t>Looking </a:t>
            </a:r>
            <a:r>
              <a:rPr lang="en-US" sz="4200" b="0" dirty="0" smtClean="0">
                <a:solidFill>
                  <a:srgbClr val="996600"/>
                </a:solidFill>
                <a:latin typeface="Arial Rounded MT Bold"/>
              </a:rPr>
              <a:t>Towards </a:t>
            </a:r>
            <a:r>
              <a:rPr lang="en-US" sz="4200" b="0" dirty="0">
                <a:solidFill>
                  <a:srgbClr val="996600"/>
                </a:solidFill>
                <a:latin typeface="Arial Rounded MT Bold"/>
              </a:rPr>
              <a:t>the </a:t>
            </a:r>
            <a:r>
              <a:rPr lang="en-US" sz="4200" b="0" dirty="0" smtClean="0">
                <a:solidFill>
                  <a:srgbClr val="996600"/>
                </a:solidFill>
                <a:latin typeface="Arial Rounded MT Bold"/>
              </a:rPr>
              <a:t>Future</a:t>
            </a:r>
            <a:r>
              <a:rPr sz="4200" b="0" dirty="0" smtClean="0">
                <a:solidFill>
                  <a:srgbClr val="996600"/>
                </a:solidFill>
                <a:latin typeface="Arial Rounded MT Bold"/>
              </a:rPr>
              <a:t> </a:t>
            </a:r>
            <a:endParaRPr lang="en-US" sz="4200" b="0" dirty="0">
              <a:solidFill>
                <a:srgbClr val="996600"/>
              </a:solidFill>
              <a:latin typeface="Arial Rounded MT Bold"/>
            </a:endParaRPr>
          </a:p>
        </p:txBody>
      </p:sp>
      <p:pic>
        <p:nvPicPr>
          <p:cNvPr id="201733" name="Picture 5" descr="Screen shot 2012-08-24 at 11.26.28 AM.p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72143" y="1600200"/>
            <a:ext cx="3721814" cy="484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17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93957" y="2107345"/>
            <a:ext cx="4997642" cy="4855016"/>
          </a:xfrm>
        </p:spPr>
        <p:txBody>
          <a:bodyPr/>
          <a:lstStyle/>
          <a:p>
            <a:pPr marL="223234" indent="0" algn="ctr" eaLnBrk="1" hangingPunct="1">
              <a:buNone/>
            </a:pPr>
            <a:r>
              <a:rPr lang="en-US" sz="2500" dirty="0" smtClean="0">
                <a:latin typeface="Arial Rounded MT Bold" pitchFamily="34" charset="0"/>
              </a:rPr>
              <a:t>The National Park Service and American Heart Association partner to provide opportunities for adults and children to enjoy the rewards of leading a heart-healthy active lifestyle</a:t>
            </a:r>
            <a:r>
              <a:rPr lang="en-US" sz="2600" dirty="0" smtClean="0"/>
              <a:t>.</a:t>
            </a:r>
            <a:endParaRPr lang="en-US" sz="26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Issue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00200"/>
            <a:ext cx="8153400" cy="4343399"/>
          </a:xfrm>
        </p:spPr>
        <p:txBody>
          <a:bodyPr/>
          <a:lstStyle/>
          <a:p>
            <a:pPr marL="285750" indent="-285750">
              <a:buFont typeface="Arial" charset="0"/>
              <a:buChar char="•"/>
            </a:pPr>
            <a:endParaRPr lang="en-US" sz="2000" dirty="0">
              <a:latin typeface="Arial  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>
                <a:latin typeface="Arial  "/>
              </a:rPr>
              <a:t>Latinos </a:t>
            </a:r>
            <a:r>
              <a:rPr lang="en-US" sz="2000" dirty="0">
                <a:latin typeface="Arial  "/>
              </a:rPr>
              <a:t>(as well as </a:t>
            </a:r>
            <a:r>
              <a:rPr lang="en-US" sz="2000" dirty="0" smtClean="0">
                <a:latin typeface="Arial  "/>
              </a:rPr>
              <a:t>many other members of NYC’s population) </a:t>
            </a:r>
            <a:r>
              <a:rPr lang="en-US" sz="2000" dirty="0">
                <a:latin typeface="Arial  "/>
              </a:rPr>
              <a:t>are not aware of or do not </a:t>
            </a:r>
            <a:r>
              <a:rPr lang="en-US" sz="2000" dirty="0" smtClean="0">
                <a:latin typeface="Arial  "/>
              </a:rPr>
              <a:t>typically identify </a:t>
            </a:r>
            <a:r>
              <a:rPr lang="en-US" sz="2000" dirty="0">
                <a:latin typeface="Arial  "/>
              </a:rPr>
              <a:t>with the health message put forth by American Heart Association.</a:t>
            </a:r>
          </a:p>
          <a:p>
            <a:pPr marL="0" indent="0">
              <a:buNone/>
            </a:pPr>
            <a:endParaRPr lang="en-US" sz="2000" dirty="0">
              <a:latin typeface="Arial  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>
                <a:latin typeface="Arial  "/>
              </a:rPr>
              <a:t>Members of Spanish-speaking communities surrounding Gateway typically visit the park for self-guided activities </a:t>
            </a:r>
            <a:r>
              <a:rPr lang="en-US" sz="2000" dirty="0">
                <a:latin typeface="Arial  "/>
              </a:rPr>
              <a:t>(</a:t>
            </a:r>
            <a:r>
              <a:rPr lang="en-US" sz="2000" dirty="0" smtClean="0">
                <a:latin typeface="Arial  "/>
              </a:rPr>
              <a:t>fishing or picnics</a:t>
            </a:r>
            <a:r>
              <a:rPr lang="en-US" sz="2000" dirty="0">
                <a:latin typeface="Arial  "/>
              </a:rPr>
              <a:t>). </a:t>
            </a:r>
            <a:r>
              <a:rPr lang="en-US" sz="2000" dirty="0" smtClean="0">
                <a:latin typeface="Arial  "/>
              </a:rPr>
              <a:t>These families miss out on the enrichment and health benefits available </a:t>
            </a:r>
            <a:r>
              <a:rPr lang="en-US" sz="2000" smtClean="0">
                <a:latin typeface="Arial  "/>
              </a:rPr>
              <a:t>through participation in </a:t>
            </a:r>
            <a:r>
              <a:rPr lang="en-US" sz="2000" dirty="0" smtClean="0">
                <a:latin typeface="Arial  "/>
              </a:rPr>
              <a:t>the parks diverse program offerings.</a:t>
            </a:r>
            <a:endParaRPr lang="en-US" sz="2000" dirty="0">
              <a:latin typeface="Arial  "/>
            </a:endParaRPr>
          </a:p>
          <a:p>
            <a:pPr marL="285750" indent="-285750">
              <a:buFont typeface="Arial" charset="0"/>
              <a:buChar char="•"/>
            </a:pPr>
            <a:endParaRPr lang="en-US" sz="2000" dirty="0">
              <a:latin typeface="Arial  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000" dirty="0">
                <a:latin typeface="Arial  "/>
              </a:rPr>
              <a:t>National Parks are not traditionally seen as hubs for community health and fitness.</a:t>
            </a:r>
          </a:p>
          <a:p>
            <a:pPr marL="0" indent="0">
              <a:buNone/>
            </a:pPr>
            <a:endParaRPr lang="en-US" sz="2000" dirty="0">
              <a:latin typeface="Arial  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878CC8-F40E-45A2-8E64-69CA6F80D1E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242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8153400" cy="5257800"/>
          </a:xfrm>
        </p:spPr>
        <p:txBody>
          <a:bodyPr/>
          <a:lstStyle/>
          <a:p>
            <a:pPr marL="0" indent="0" algn="ctr">
              <a:buNone/>
            </a:pPr>
            <a:endParaRPr lang="en-US" sz="2200" b="1" dirty="0" smtClean="0">
              <a:latin typeface="Arial  "/>
            </a:endParaRPr>
          </a:p>
          <a:p>
            <a:pPr marL="0" indent="0" algn="ctr">
              <a:buNone/>
            </a:pPr>
            <a:r>
              <a:rPr lang="en-US" sz="2200" b="1" dirty="0" smtClean="0">
                <a:latin typeface="Arial  "/>
              </a:rPr>
              <a:t>Life’s </a:t>
            </a:r>
            <a:r>
              <a:rPr lang="en-US" sz="2200" b="1" dirty="0">
                <a:latin typeface="Arial  "/>
              </a:rPr>
              <a:t>Simple 7 and our National </a:t>
            </a:r>
            <a:r>
              <a:rPr lang="en-US" sz="2200" b="1" dirty="0" smtClean="0">
                <a:latin typeface="Arial  "/>
              </a:rPr>
              <a:t>Parks: </a:t>
            </a:r>
            <a:r>
              <a:rPr lang="en-US" sz="2300" b="1" dirty="0" smtClean="0">
                <a:latin typeface="Arial  "/>
              </a:rPr>
              <a:t>A </a:t>
            </a:r>
            <a:r>
              <a:rPr lang="en-US" sz="2300" b="1" dirty="0">
                <a:latin typeface="Arial  "/>
              </a:rPr>
              <a:t>Perfect FIT</a:t>
            </a:r>
            <a:r>
              <a:rPr lang="en-US" sz="2300" b="1" dirty="0" smtClean="0">
                <a:latin typeface="Arial  "/>
              </a:rPr>
              <a:t>!</a:t>
            </a:r>
          </a:p>
          <a:p>
            <a:pPr marL="0" indent="0" algn="ctr">
              <a:buNone/>
            </a:pPr>
            <a:endParaRPr lang="en-US" sz="2200" b="1" dirty="0">
              <a:latin typeface="Arial  "/>
            </a:endParaRPr>
          </a:p>
          <a:p>
            <a:pPr marL="171450" indent="-171450"/>
            <a:r>
              <a:rPr lang="en-US" sz="1800" dirty="0">
                <a:latin typeface="Arial  "/>
              </a:rPr>
              <a:t>Recruit a team of culturally diverse college-level interns who </a:t>
            </a:r>
            <a:r>
              <a:rPr lang="en-US" sz="1800" dirty="0" smtClean="0">
                <a:latin typeface="Arial  "/>
              </a:rPr>
              <a:t>care about community health and share </a:t>
            </a:r>
            <a:r>
              <a:rPr lang="en-US" sz="1800" dirty="0">
                <a:latin typeface="Arial  "/>
              </a:rPr>
              <a:t>language, traditions and values in common with immigrant </a:t>
            </a:r>
            <a:r>
              <a:rPr lang="en-US" sz="1800" dirty="0" smtClean="0">
                <a:latin typeface="Arial  "/>
              </a:rPr>
              <a:t>communities.  </a:t>
            </a:r>
          </a:p>
          <a:p>
            <a:pPr marL="0" indent="0">
              <a:buNone/>
            </a:pPr>
            <a:endParaRPr lang="en-US" sz="1800" dirty="0" smtClean="0">
              <a:latin typeface="Arial  "/>
            </a:endParaRPr>
          </a:p>
          <a:p>
            <a:pPr marL="171450" indent="-171450"/>
            <a:r>
              <a:rPr lang="en-US" sz="1800" dirty="0">
                <a:latin typeface="Arial  "/>
              </a:rPr>
              <a:t>I</a:t>
            </a:r>
            <a:r>
              <a:rPr lang="en-US" sz="1800" dirty="0" smtClean="0">
                <a:latin typeface="Arial  "/>
              </a:rPr>
              <a:t>nterns demonstrate fitness leadership </a:t>
            </a:r>
            <a:r>
              <a:rPr lang="en-US" sz="1800" dirty="0">
                <a:latin typeface="Arial  "/>
              </a:rPr>
              <a:t>by </a:t>
            </a:r>
            <a:r>
              <a:rPr lang="en-US" sz="1800" dirty="0" smtClean="0">
                <a:latin typeface="Arial  "/>
              </a:rPr>
              <a:t>example and inspire people of all ages and backgrounds to adopt healthy lifestyle choices.</a:t>
            </a:r>
          </a:p>
          <a:p>
            <a:pPr marL="171450" indent="-171450"/>
            <a:endParaRPr lang="en-US" sz="1800" dirty="0">
              <a:latin typeface="Arial  "/>
            </a:endParaRPr>
          </a:p>
          <a:p>
            <a:pPr marL="171450" indent="-171450"/>
            <a:r>
              <a:rPr lang="en-US" sz="1800" dirty="0" smtClean="0">
                <a:latin typeface="Arial  "/>
              </a:rPr>
              <a:t>Internship Team shares AHA’s health message and deepens the community connection to National </a:t>
            </a:r>
            <a:r>
              <a:rPr lang="en-US" sz="1800" dirty="0">
                <a:latin typeface="Arial  "/>
              </a:rPr>
              <a:t>P</a:t>
            </a:r>
            <a:r>
              <a:rPr lang="en-US" sz="1800" dirty="0" smtClean="0">
                <a:latin typeface="Arial  "/>
              </a:rPr>
              <a:t>arks through</a:t>
            </a:r>
            <a:r>
              <a:rPr lang="en-US" sz="1800" dirty="0">
                <a:latin typeface="Arial  "/>
              </a:rPr>
              <a:t>: </a:t>
            </a:r>
          </a:p>
          <a:p>
            <a:pPr marL="0" indent="0">
              <a:buNone/>
            </a:pPr>
            <a:r>
              <a:rPr lang="en-US" sz="1800" dirty="0" smtClean="0">
                <a:latin typeface="Arial  "/>
              </a:rPr>
              <a:t>   - in person outreach and networking </a:t>
            </a:r>
            <a:r>
              <a:rPr lang="en-US" sz="1800" dirty="0">
                <a:latin typeface="Arial  "/>
              </a:rPr>
              <a:t>with </a:t>
            </a:r>
            <a:r>
              <a:rPr lang="en-US" sz="1800" dirty="0" smtClean="0">
                <a:latin typeface="Arial  "/>
              </a:rPr>
              <a:t>neighborhood organizations</a:t>
            </a:r>
            <a:endParaRPr lang="en-US" sz="1800" dirty="0">
              <a:latin typeface="Arial  "/>
            </a:endParaRPr>
          </a:p>
          <a:p>
            <a:pPr marL="0" indent="0">
              <a:buNone/>
            </a:pPr>
            <a:r>
              <a:rPr lang="en-US" sz="1800" dirty="0" smtClean="0">
                <a:latin typeface="Arial  "/>
              </a:rPr>
              <a:t>   - leadership of fun, heart-smart outdoor recreation activities</a:t>
            </a:r>
            <a:endParaRPr lang="en-US" sz="1800" dirty="0">
              <a:latin typeface="Arial  "/>
            </a:endParaRPr>
          </a:p>
          <a:p>
            <a:pPr marL="0" indent="0">
              <a:buNone/>
            </a:pPr>
            <a:r>
              <a:rPr lang="en-US" sz="1800" dirty="0" smtClean="0">
                <a:latin typeface="Arial  "/>
              </a:rPr>
              <a:t>   - strategic </a:t>
            </a:r>
            <a:r>
              <a:rPr lang="en-US" sz="1800" dirty="0">
                <a:latin typeface="Arial  "/>
              </a:rPr>
              <a:t>use of social media</a:t>
            </a:r>
          </a:p>
          <a:p>
            <a:pPr marL="0" indent="0">
              <a:buNone/>
            </a:pPr>
            <a:endParaRPr lang="en-US" sz="1600" dirty="0" smtClean="0">
              <a:latin typeface="Arial  "/>
            </a:endParaRPr>
          </a:p>
          <a:p>
            <a:pPr marL="0" indent="0">
              <a:buNone/>
            </a:pPr>
            <a:endParaRPr lang="en-US" sz="1600" dirty="0">
              <a:latin typeface="Arial  "/>
            </a:endParaRPr>
          </a:p>
          <a:p>
            <a:pPr marL="0" indent="0">
              <a:buNone/>
            </a:pPr>
            <a:endParaRPr lang="en-US" sz="1000" dirty="0" smtClean="0"/>
          </a:p>
          <a:p>
            <a:endParaRPr lang="en-US" sz="1600" dirty="0"/>
          </a:p>
          <a:p>
            <a:endParaRPr lang="en-US" sz="1100" dirty="0" smtClean="0"/>
          </a:p>
          <a:p>
            <a:endParaRPr lang="en-US" sz="1100" dirty="0"/>
          </a:p>
          <a:p>
            <a:endParaRPr lang="en-US" sz="1100" dirty="0" smtClean="0"/>
          </a:p>
          <a:p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915400" y="8001000"/>
            <a:ext cx="2133600" cy="476250"/>
          </a:xfrm>
        </p:spPr>
        <p:txBody>
          <a:bodyPr/>
          <a:lstStyle/>
          <a:p>
            <a:fld id="{2B878CC8-F40E-45A2-8E64-69CA6F80D1E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233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Expected Outcome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953001"/>
          </a:xfrm>
        </p:spPr>
        <p:txBody>
          <a:bodyPr/>
          <a:lstStyle/>
          <a:p>
            <a:pPr marL="0" indent="0" algn="ctr">
              <a:buNone/>
            </a:pPr>
            <a:r>
              <a:rPr lang="en-US" sz="3500" dirty="0" smtClean="0"/>
              <a:t>Your Park! Your Health!</a:t>
            </a:r>
          </a:p>
          <a:p>
            <a:pPr marL="0" indent="0" algn="ctr">
              <a:buNone/>
            </a:pPr>
            <a:r>
              <a:rPr lang="en-US" sz="3500" dirty="0" smtClean="0"/>
              <a:t>¡</a:t>
            </a:r>
            <a:r>
              <a:rPr lang="en-US" sz="3500" dirty="0" err="1" smtClean="0"/>
              <a:t>Tu</a:t>
            </a:r>
            <a:r>
              <a:rPr lang="en-US" sz="3500" dirty="0" smtClean="0"/>
              <a:t> </a:t>
            </a:r>
            <a:r>
              <a:rPr lang="en-US" sz="3500" dirty="0" err="1" smtClean="0"/>
              <a:t>Parque</a:t>
            </a:r>
            <a:r>
              <a:rPr lang="en-US" sz="3500" dirty="0" smtClean="0"/>
              <a:t>! ¡</a:t>
            </a:r>
            <a:r>
              <a:rPr lang="en-US" sz="3500" dirty="0" err="1" smtClean="0"/>
              <a:t>Tu</a:t>
            </a:r>
            <a:r>
              <a:rPr lang="en-US" sz="3500" dirty="0" smtClean="0"/>
              <a:t> </a:t>
            </a:r>
            <a:r>
              <a:rPr lang="en-US" sz="3500" dirty="0" err="1" smtClean="0"/>
              <a:t>Salud</a:t>
            </a:r>
            <a:r>
              <a:rPr lang="en-US" sz="3500" dirty="0" smtClean="0"/>
              <a:t>!</a:t>
            </a:r>
          </a:p>
          <a:p>
            <a:pPr marL="0" indent="0" algn="ctr">
              <a:buNone/>
            </a:pPr>
            <a:endParaRPr lang="en-US" sz="3000" b="1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en-US" sz="2500" dirty="0" smtClean="0"/>
              <a:t>Introduces hundreds of NYC children and adults to the concept and practice of Life’s Simple 7. </a:t>
            </a:r>
          </a:p>
          <a:p>
            <a:pPr indent="-342900">
              <a:buFont typeface="Arial" pitchFamily="34" charset="0"/>
              <a:buChar char="•"/>
            </a:pPr>
            <a:endParaRPr lang="en-US" sz="2500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en-US" sz="2500" smtClean="0"/>
              <a:t>Facilitates active outdoor </a:t>
            </a:r>
            <a:r>
              <a:rPr lang="en-US" sz="2500" dirty="0" smtClean="0"/>
              <a:t>experiences that bring people together to enjoy a sense of connection to community and nature; and overall improved health.</a:t>
            </a:r>
            <a:endParaRPr lang="en-US" sz="2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878CC8-F40E-45A2-8E64-69CA6F80D1E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724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2" name="Picture 1"/>
          <p:cNvPicPr>
            <a:picLocks noChangeArrowheads="1"/>
          </p:cNvPicPr>
          <p:nvPr/>
        </p:nvPicPr>
        <p:blipFill>
          <a:blip r:embed="rId2">
            <a:alphaModFix amt="30000"/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74084" name="Picture 4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625704"/>
            <a:ext cx="9152930" cy="136512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6" name="Picture 4" descr="Screen shot 2012-08-23 at 10.59.09 PM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912223"/>
            <a:ext cx="6949440" cy="38404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74083" name="Rectangle 3"/>
          <p:cNvSpPr>
            <a:spLocks noGrp="1" noChangeArrowheads="1"/>
          </p:cNvSpPr>
          <p:nvPr>
            <p:ph type="title"/>
          </p:nvPr>
        </p:nvSpPr>
        <p:spPr>
          <a:xfrm>
            <a:off x="108644" y="4114800"/>
            <a:ext cx="8935641" cy="3339703"/>
          </a:xfrm>
        </p:spPr>
        <p:txBody>
          <a:bodyPr/>
          <a:lstStyle/>
          <a:p>
            <a:pPr eaLnBrk="1" hangingPunct="1"/>
            <a:r>
              <a:rPr sz="4500" dirty="0"/>
              <a:t/>
            </a:r>
            <a:br>
              <a:rPr sz="4500" dirty="0"/>
            </a:br>
            <a:r>
              <a:rPr sz="4800" dirty="0">
                <a:solidFill>
                  <a:srgbClr val="A37300"/>
                </a:solidFill>
                <a:latin typeface="Impact" pitchFamily="1" charset="0"/>
                <a:ea typeface="Impact" pitchFamily="1" charset="0"/>
                <a:cs typeface="Impact" pitchFamily="1" charset="0"/>
                <a:sym typeface="Impact" pitchFamily="1" charset="0"/>
              </a:rPr>
              <a:t>Your Park! Your Health!</a:t>
            </a:r>
            <a:r>
              <a:rPr sz="4800" dirty="0"/>
              <a:t> </a:t>
            </a:r>
            <a:r>
              <a:rPr sz="4800" dirty="0">
                <a:solidFill>
                  <a:srgbClr val="956900"/>
                </a:solidFill>
                <a:latin typeface="Impact" pitchFamily="1" charset="0"/>
                <a:ea typeface="Impact" pitchFamily="1" charset="0"/>
                <a:cs typeface="Impact" pitchFamily="1" charset="0"/>
                <a:sym typeface="Impact" pitchFamily="1" charset="0"/>
              </a:rPr>
              <a:t>2012</a:t>
            </a:r>
            <a:r>
              <a:rPr sz="4800" dirty="0" smtClean="0"/>
              <a:t/>
            </a:r>
            <a:br>
              <a:rPr sz="4800" dirty="0" smtClean="0"/>
            </a:br>
            <a:r>
              <a:rPr sz="1700" dirty="0" smtClean="0"/>
              <a:t/>
            </a:r>
            <a:br>
              <a:rPr sz="1700" dirty="0" smtClean="0"/>
            </a:br>
            <a:r>
              <a:rPr sz="5100" dirty="0"/>
              <a:t/>
            </a:r>
            <a:br>
              <a:rPr sz="5100" dirty="0"/>
            </a:br>
            <a:r>
              <a:rPr sz="5100" dirty="0"/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0" name="Picture 1"/>
          <p:cNvPicPr>
            <a:picLocks noChangeAspect="1" noChangeArrowheads="1"/>
          </p:cNvPicPr>
          <p:nvPr/>
        </p:nvPicPr>
        <p:blipFill>
          <a:blip r:embed="rId3">
            <a:alphaModFix amt="30000"/>
          </a:blip>
          <a:srcRect/>
          <a:stretch>
            <a:fillRect/>
          </a:stretch>
        </p:blipFill>
        <p:spPr bwMode="auto">
          <a:xfrm>
            <a:off x="0" y="119557"/>
            <a:ext cx="10550010" cy="69884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7613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" name="Picture 16" descr="Screen shot 2012-10-06 at 7.05.37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946798"/>
            <a:ext cx="8077200" cy="3911203"/>
          </a:xfrm>
          <a:prstGeom prst="rect">
            <a:avLst/>
          </a:prstGeom>
        </p:spPr>
      </p:pic>
      <p:pic>
        <p:nvPicPr>
          <p:cNvPr id="19" name="Picture 18" descr="Screen shot 2012-10-06 at 7.12.51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172" y="0"/>
            <a:ext cx="2089547" cy="4116586"/>
          </a:xfrm>
          <a:prstGeom prst="rect">
            <a:avLst/>
          </a:prstGeom>
        </p:spPr>
      </p:pic>
      <p:pic>
        <p:nvPicPr>
          <p:cNvPr id="13" name="Picture 12" descr="Screen shot 2012-10-06 at 7.07.07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4101" y="298182"/>
            <a:ext cx="2498588" cy="2625329"/>
          </a:xfrm>
          <a:prstGeom prst="rect">
            <a:avLst/>
          </a:prstGeom>
        </p:spPr>
      </p:pic>
      <p:pic>
        <p:nvPicPr>
          <p:cNvPr id="16" name="Picture 15" descr="Screen shot 2012-10-06 at 7.06.05 P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892815"/>
            <a:ext cx="2732484" cy="2965186"/>
          </a:xfrm>
          <a:prstGeom prst="rect">
            <a:avLst/>
          </a:prstGeom>
        </p:spPr>
      </p:pic>
      <p:pic>
        <p:nvPicPr>
          <p:cNvPr id="14" name="Picture 13" descr="Screen shot 2012-10-06 at 7.07.28 PM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75297" y="0"/>
            <a:ext cx="2439518" cy="2732484"/>
          </a:xfrm>
          <a:prstGeom prst="rect">
            <a:avLst/>
          </a:prstGeom>
        </p:spPr>
      </p:pic>
      <p:pic>
        <p:nvPicPr>
          <p:cNvPr id="15" name="Picture 14" descr="Screen shot 2012-10-06 at 7.10.02 PM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36406" y="2590800"/>
            <a:ext cx="2807594" cy="3654028"/>
          </a:xfrm>
          <a:prstGeom prst="rect">
            <a:avLst/>
          </a:prstGeom>
        </p:spPr>
      </p:pic>
      <p:pic>
        <p:nvPicPr>
          <p:cNvPr id="18" name="Picture 17" descr="Screen shot 2012-10-06 at 7.05.21 PM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87721" y="130443"/>
            <a:ext cx="2964656" cy="2793068"/>
          </a:xfrm>
          <a:prstGeom prst="rect">
            <a:avLst/>
          </a:prstGeom>
        </p:spPr>
      </p:pic>
      <p:pic>
        <p:nvPicPr>
          <p:cNvPr id="21" name="Picture 20" descr="Screen shot 2012-10-07 at 6.54.45 PM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95400" y="1905000"/>
            <a:ext cx="3810651" cy="241101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71813" y="6000750"/>
            <a:ext cx="2875359" cy="434252"/>
          </a:xfrm>
          <a:prstGeom prst="rect">
            <a:avLst/>
          </a:prstGeom>
          <a:noFill/>
        </p:spPr>
        <p:txBody>
          <a:bodyPr wrap="square" lIns="64291" tIns="32146" rIns="64291" bIns="32146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 Crew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1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2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3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4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50"/>
                            </p:stCondLst>
                            <p:childTnLst>
                              <p:par>
                                <p:cTn id="33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560"/>
                            </p:stCondLst>
                            <p:childTnLst>
                              <p:par>
                                <p:cTn id="38" presetID="2" presetClass="entr" presetSubtype="4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8" name="Picture 1"/>
          <p:cNvPicPr>
            <a:picLocks noChangeAspect="1" noChangeArrowheads="1"/>
          </p:cNvPicPr>
          <p:nvPr/>
        </p:nvPicPr>
        <p:blipFill>
          <a:blip r:embed="rId2">
            <a:alphaModFix amt="30000"/>
          </a:blip>
          <a:srcRect/>
          <a:stretch>
            <a:fillRect/>
          </a:stretch>
        </p:blipFill>
        <p:spPr bwMode="auto">
          <a:xfrm>
            <a:off x="-2" y="-3404"/>
            <a:ext cx="9144001" cy="685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78179" name="Rectangle 3"/>
          <p:cNvSpPr>
            <a:spLocks noGrp="1" noChangeArrowheads="1"/>
          </p:cNvSpPr>
          <p:nvPr>
            <p:ph type="title"/>
          </p:nvPr>
        </p:nvSpPr>
        <p:spPr>
          <a:xfrm>
            <a:off x="265971" y="838200"/>
            <a:ext cx="7620000" cy="753666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sz="5100" b="0" dirty="0" smtClean="0">
                <a:solidFill>
                  <a:srgbClr val="996600"/>
                </a:solidFill>
                <a:latin typeface="Arial Rounded MT Bold"/>
              </a:rPr>
              <a:t>Making </a:t>
            </a:r>
            <a:r>
              <a:rPr sz="5100" b="0" dirty="0">
                <a:solidFill>
                  <a:srgbClr val="996600"/>
                </a:solidFill>
                <a:latin typeface="Arial Rounded MT Bold"/>
              </a:rPr>
              <a:t>a</a:t>
            </a:r>
            <a:r>
              <a:rPr sz="5100" b="0" dirty="0" smtClean="0">
                <a:solidFill>
                  <a:srgbClr val="996600"/>
                </a:solidFill>
                <a:latin typeface="Arial Rounded MT Bold"/>
              </a:rPr>
              <a:t> </a:t>
            </a:r>
            <a:r>
              <a:rPr sz="5100" b="0" dirty="0">
                <a:solidFill>
                  <a:srgbClr val="996600"/>
                </a:solidFill>
                <a:latin typeface="Arial Rounded MT Bold"/>
              </a:rPr>
              <a:t>Difference</a:t>
            </a:r>
          </a:p>
        </p:txBody>
      </p:sp>
      <p:sp>
        <p:nvSpPr>
          <p:cNvPr id="17818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28600" y="1600200"/>
            <a:ext cx="4813102" cy="4789884"/>
          </a:xfrm>
        </p:spPr>
        <p:txBody>
          <a:bodyPr/>
          <a:lstStyle/>
          <a:p>
            <a:pPr marL="570364" eaLnBrk="1" hangingPunct="1">
              <a:lnSpc>
                <a:spcPct val="150000"/>
              </a:lnSpc>
            </a:pPr>
            <a:r>
              <a:rPr lang="en-US" sz="2400" dirty="0" smtClean="0"/>
              <a:t>Environmental Stewardship</a:t>
            </a:r>
          </a:p>
          <a:p>
            <a:pPr marL="570364" eaLnBrk="1" hangingPunct="1">
              <a:lnSpc>
                <a:spcPct val="150000"/>
              </a:lnSpc>
            </a:pPr>
            <a:r>
              <a:rPr lang="en-US" sz="2400" dirty="0" smtClean="0"/>
              <a:t>Friends </a:t>
            </a:r>
            <a:r>
              <a:rPr lang="en-US" sz="2400" dirty="0"/>
              <a:t>and </a:t>
            </a:r>
            <a:r>
              <a:rPr lang="en-US" sz="2400" dirty="0" smtClean="0"/>
              <a:t>Family</a:t>
            </a:r>
          </a:p>
          <a:p>
            <a:pPr marL="570364" eaLnBrk="1" hangingPunct="1">
              <a:lnSpc>
                <a:spcPct val="150000"/>
              </a:lnSpc>
              <a:spcAft>
                <a:spcPts val="0"/>
              </a:spcAft>
            </a:pPr>
            <a:r>
              <a:rPr lang="en-US" sz="2400" dirty="0"/>
              <a:t>Nutrition</a:t>
            </a:r>
          </a:p>
          <a:p>
            <a:pPr marL="570364" eaLnBrk="1" hangingPunct="1">
              <a:lnSpc>
                <a:spcPct val="150000"/>
              </a:lnSpc>
            </a:pPr>
            <a:r>
              <a:rPr lang="en-US" sz="2400" dirty="0" smtClean="0"/>
              <a:t>Getting Active</a:t>
            </a:r>
            <a:endParaRPr lang="en-US" sz="2400" dirty="0"/>
          </a:p>
          <a:p>
            <a:pPr marL="570364" eaLnBrk="1" hangingPunct="1">
              <a:lnSpc>
                <a:spcPct val="150000"/>
              </a:lnSpc>
            </a:pPr>
            <a:r>
              <a:rPr lang="en-US" sz="2400" dirty="0" smtClean="0"/>
              <a:t>Connection to Nature</a:t>
            </a:r>
          </a:p>
          <a:p>
            <a:pPr marL="570364" eaLnBrk="1" hangingPunct="1">
              <a:lnSpc>
                <a:spcPct val="150000"/>
              </a:lnSpc>
            </a:pPr>
            <a:r>
              <a:rPr lang="en-US" sz="2400" dirty="0" smtClean="0"/>
              <a:t>Engaging Youth</a:t>
            </a:r>
          </a:p>
        </p:txBody>
      </p:sp>
      <p:pic>
        <p:nvPicPr>
          <p:cNvPr id="178182" name="Content Placeholder 8" descr="Screen shot 2012-08-31 at 2.45.05 PM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-4361" r="-4361"/>
          <a:stretch>
            <a:fillRect/>
          </a:stretch>
        </p:blipFill>
        <p:spPr bwMode="auto">
          <a:xfrm>
            <a:off x="3886200" y="2264226"/>
            <a:ext cx="5068029" cy="3567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6" name="Picture 1"/>
          <p:cNvPicPr>
            <a:picLocks noChangeAspect="1" noChangeArrowheads="1"/>
          </p:cNvPicPr>
          <p:nvPr/>
        </p:nvPicPr>
        <p:blipFill>
          <a:blip r:embed="rId2">
            <a:alphaModFix amt="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80228" name="Rectangle 4"/>
          <p:cNvSpPr>
            <a:spLocks/>
          </p:cNvSpPr>
          <p:nvPr/>
        </p:nvSpPr>
        <p:spPr bwMode="auto">
          <a:xfrm>
            <a:off x="381000" y="381000"/>
            <a:ext cx="80772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/>
            <a:r>
              <a:rPr lang="en-US" sz="4100" dirty="0" smtClean="0">
                <a:solidFill>
                  <a:srgbClr val="996600"/>
                </a:solidFill>
                <a:latin typeface="Arial Rounded MT Bold"/>
                <a:ea typeface="Gill Sans" pitchFamily="1" charset="0"/>
                <a:cs typeface="Gill Sans" pitchFamily="1" charset="0"/>
              </a:rPr>
              <a:t>Environmental Stewardship</a:t>
            </a:r>
            <a:endParaRPr lang="en-US" sz="4100" dirty="0">
              <a:solidFill>
                <a:srgbClr val="996600"/>
              </a:solidFill>
              <a:latin typeface="Arial Rounded MT Bold"/>
              <a:ea typeface="Gill Sans" pitchFamily="1" charset="0"/>
              <a:cs typeface="Gill Sans" pitchFamily="1" charset="0"/>
            </a:endParaRPr>
          </a:p>
        </p:txBody>
      </p:sp>
      <p:pic>
        <p:nvPicPr>
          <p:cNvPr id="180231" name="Picture 8" descr="Screen shot 2012-08-23 at 11.01.26 P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65071" y="1436912"/>
            <a:ext cx="3403997" cy="4438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4"/>
          <p:cNvSpPr>
            <a:spLocks/>
          </p:cNvSpPr>
          <p:nvPr/>
        </p:nvSpPr>
        <p:spPr bwMode="auto">
          <a:xfrm>
            <a:off x="418839" y="1234499"/>
            <a:ext cx="4866680" cy="149798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/>
            <a:r>
              <a:rPr lang="en-US" sz="2600" dirty="0" smtClean="0">
                <a:ea typeface="Gill Sans" pitchFamily="1" charset="0"/>
                <a:cs typeface="Gill Sans" pitchFamily="1" charset="0"/>
              </a:rPr>
              <a:t>Working with community to keep our parks</a:t>
            </a:r>
            <a:r>
              <a:rPr lang="en-US" sz="2600" dirty="0">
                <a:ea typeface="Gill Sans" pitchFamily="1" charset="0"/>
                <a:cs typeface="Gill Sans" pitchFamily="1" charset="0"/>
              </a:rPr>
              <a:t> </a:t>
            </a:r>
            <a:r>
              <a:rPr lang="en-US" sz="2600" dirty="0" smtClean="0">
                <a:ea typeface="Gill Sans" pitchFamily="1" charset="0"/>
                <a:cs typeface="Gill Sans" pitchFamily="1" charset="0"/>
              </a:rPr>
              <a:t>healthy and safe</a:t>
            </a:r>
            <a:r>
              <a:rPr lang="en-US" sz="2500" dirty="0" smtClean="0">
                <a:ea typeface="Gill Sans" pitchFamily="1" charset="0"/>
                <a:cs typeface="Gill Sans" pitchFamily="1" charset="0"/>
              </a:rPr>
              <a:t>.</a:t>
            </a:r>
            <a:endParaRPr lang="en-US" sz="2500" dirty="0">
              <a:ea typeface="Gill Sans" pitchFamily="1" charset="0"/>
              <a:cs typeface="Gill Sans" pitchFamily="1" charset="0"/>
            </a:endParaRPr>
          </a:p>
        </p:txBody>
      </p:sp>
      <p:pic>
        <p:nvPicPr>
          <p:cNvPr id="12" name="Picture 11" descr="Screen shot 2012-10-07 at 6.36.13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907" y="2803922"/>
            <a:ext cx="5039507" cy="333970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1"/>
          <p:cNvPicPr>
            <a:picLocks noChangeAspect="1" noChangeArrowheads="1"/>
          </p:cNvPicPr>
          <p:nvPr/>
        </p:nvPicPr>
        <p:blipFill>
          <a:blip r:embed="rId2">
            <a:alphaModFix amt="30000"/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81251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191500" cy="1375172"/>
          </a:xfrm>
        </p:spPr>
        <p:txBody>
          <a:bodyPr>
            <a:normAutofit/>
          </a:bodyPr>
          <a:lstStyle/>
          <a:p>
            <a:pPr algn="l" eaLnBrk="1" hangingPunct="1"/>
            <a:r>
              <a:rPr sz="4200" b="0" dirty="0">
                <a:solidFill>
                  <a:srgbClr val="996600"/>
                </a:solidFill>
                <a:latin typeface="Arial Rounded MT Bold"/>
              </a:rPr>
              <a:t>Fun for Friends and Family</a:t>
            </a:r>
          </a:p>
        </p:txBody>
      </p:sp>
      <p:sp>
        <p:nvSpPr>
          <p:cNvPr id="181252" name="Rectangle 5"/>
          <p:cNvSpPr>
            <a:spLocks/>
          </p:cNvSpPr>
          <p:nvPr/>
        </p:nvSpPr>
        <p:spPr bwMode="auto">
          <a:xfrm>
            <a:off x="446485" y="1125140"/>
            <a:ext cx="4584847" cy="8126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/>
            <a:r>
              <a:rPr lang="en-US" sz="3400" dirty="0">
                <a:solidFill>
                  <a:srgbClr val="002060"/>
                </a:solidFill>
                <a:latin typeface="Arial Black" pitchFamily="34" charset="0"/>
                <a:ea typeface="Bradley Hand ITC TT-Bold" pitchFamily="1" charset="0"/>
                <a:cs typeface="Bradley Hand ITC TT-Bold" pitchFamily="1" charset="0"/>
                <a:sym typeface="Bradley Hand ITC TT-Bold" pitchFamily="1" charset="0"/>
              </a:rPr>
              <a:t>Let’s Go Camping!</a:t>
            </a:r>
          </a:p>
        </p:txBody>
      </p:sp>
      <p:sp>
        <p:nvSpPr>
          <p:cNvPr id="181253" name="Rectangle 6"/>
          <p:cNvSpPr>
            <a:spLocks/>
          </p:cNvSpPr>
          <p:nvPr/>
        </p:nvSpPr>
        <p:spPr bwMode="auto">
          <a:xfrm>
            <a:off x="381000" y="5357812"/>
            <a:ext cx="5334000" cy="15001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/>
            <a:r>
              <a:rPr lang="en-US" sz="2600" dirty="0" smtClean="0">
                <a:ea typeface="Gill Sans" pitchFamily="1" charset="0"/>
                <a:cs typeface="Gill Sans" pitchFamily="1" charset="0"/>
              </a:rPr>
              <a:t>Learning about ourselves and nature through time spent outdoors</a:t>
            </a:r>
            <a:r>
              <a:rPr lang="en-US" sz="2500" dirty="0" smtClean="0">
                <a:ea typeface="Gill Sans" pitchFamily="1" charset="0"/>
                <a:cs typeface="Gill Sans" pitchFamily="1" charset="0"/>
              </a:rPr>
              <a:t>.</a:t>
            </a:r>
            <a:endParaRPr lang="en-US" sz="2500" dirty="0">
              <a:ea typeface="Gill Sans" pitchFamily="1" charset="0"/>
              <a:cs typeface="Gill Sans" pitchFamily="1" charset="0"/>
            </a:endParaRPr>
          </a:p>
        </p:txBody>
      </p:sp>
      <p:pic>
        <p:nvPicPr>
          <p:cNvPr id="181254" name="Picture 8" descr="Screen shot 2012-08-23 at 11.02.06 P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03371" y="1371965"/>
            <a:ext cx="3352800" cy="4343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I:\FRANCESCA SIMONDI\PHOTOGRAPHS\TuParqueTuSalud\Camping July 23rd24th\Tu Parque, Tu Salud Camping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198"/>
          <a:stretch/>
        </p:blipFill>
        <p:spPr bwMode="auto">
          <a:xfrm>
            <a:off x="990600" y="1937742"/>
            <a:ext cx="3026490" cy="3581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HA Pink">
  <a:themeElements>
    <a:clrScheme name="Lucky Tie">
      <a:dk1>
        <a:sysClr val="windowText" lastClr="000000"/>
      </a:dk1>
      <a:lt1>
        <a:sysClr val="window" lastClr="FFFFFF"/>
      </a:lt1>
      <a:dk2>
        <a:srgbClr val="C80000"/>
      </a:dk2>
      <a:lt2>
        <a:srgbClr val="FFECEC"/>
      </a:lt2>
      <a:accent1>
        <a:srgbClr val="C93131"/>
      </a:accent1>
      <a:accent2>
        <a:srgbClr val="F58C5D"/>
      </a:accent2>
      <a:accent3>
        <a:srgbClr val="EABC33"/>
      </a:accent3>
      <a:accent4>
        <a:srgbClr val="698F9B"/>
      </a:accent4>
      <a:accent5>
        <a:srgbClr val="825397"/>
      </a:accent5>
      <a:accent6>
        <a:srgbClr val="814359"/>
      </a:accent6>
      <a:hlink>
        <a:srgbClr val="03AEC5"/>
      </a:hlink>
      <a:folHlink>
        <a:srgbClr val="8D9B07"/>
      </a:folHlink>
    </a:clrScheme>
    <a:fontScheme name="Human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Human">
      <a:fillStyleLst>
        <a:solidFill>
          <a:schemeClr val="phClr"/>
        </a:solidFill>
        <a:gradFill>
          <a:gsLst>
            <a:gs pos="0">
              <a:schemeClr val="phClr">
                <a:tint val="30000"/>
                <a:satMod val="175000"/>
              </a:schemeClr>
            </a:gs>
            <a:gs pos="50000">
              <a:schemeClr val="phClr">
                <a:tint val="55000"/>
                <a:satMod val="200000"/>
              </a:schemeClr>
            </a:gs>
            <a:gs pos="70000">
              <a:schemeClr val="phClr">
                <a:tint val="70000"/>
                <a:satMod val="175000"/>
              </a:schemeClr>
            </a:gs>
            <a:gs pos="100000">
              <a:schemeClr val="phClr">
                <a:tint val="85000"/>
                <a:satMod val="175000"/>
              </a:schemeClr>
            </a:gs>
          </a:gsLst>
          <a:lin ang="8000000" scaled="1"/>
        </a:gradFill>
        <a:gradFill>
          <a:gsLst>
            <a:gs pos="0">
              <a:schemeClr val="phClr">
                <a:shade val="100000"/>
                <a:satMod val="140000"/>
              </a:schemeClr>
            </a:gs>
            <a:gs pos="40000">
              <a:schemeClr val="phClr">
                <a:shade val="65000"/>
                <a:satMod val="140000"/>
              </a:schemeClr>
            </a:gs>
            <a:gs pos="70000">
              <a:schemeClr val="phClr">
                <a:shade val="40000"/>
                <a:satMod val="115000"/>
              </a:schemeClr>
            </a:gs>
            <a:gs pos="100000">
              <a:schemeClr val="phClr">
                <a:shade val="20000"/>
                <a:satMod val="115000"/>
              </a:schemeClr>
            </a:gs>
          </a:gsLst>
          <a:lin ang="8000000" scaled="1"/>
        </a:gradFill>
      </a:fillStyleLst>
      <a:lnStyleLst>
        <a:ln w="5000" cap="rnd" cmpd="sng" algn="ctr">
          <a:solidFill>
            <a:schemeClr val="phClr"/>
          </a:solidFill>
          <a:prstDash val="solid"/>
        </a:ln>
        <a:ln w="12700" cap="rnd" cmpd="sng" algn="ctr">
          <a:solidFill>
            <a:schemeClr val="phClr"/>
          </a:solidFill>
          <a:prstDash val="solid"/>
        </a:ln>
        <a:ln w="2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9000" dist="25400" dir="9000000" rotWithShape="0">
              <a:srgbClr val="1A0000">
                <a:alpha val="35000"/>
              </a:srgbClr>
            </a:outerShdw>
          </a:effectLst>
        </a:effectStyle>
        <a:effectStyle>
          <a:effectLst>
            <a:outerShdw blurRad="39000" dist="25400" dir="9000000" rotWithShape="0">
              <a:srgbClr val="1A0000">
                <a:alpha val="40000"/>
              </a:srgbClr>
            </a:outerShdw>
          </a:effectLst>
        </a:effectStyle>
        <a:effectStyle>
          <a:effectLst>
            <a:outerShdw blurRad="39000" dist="25400" dir="90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brightRoom" dir="tr">
              <a:rot lat="0" lon="0" rev="3540000"/>
            </a:lightRig>
          </a:scene3d>
          <a:sp3d prstMaterial="matte">
            <a:bevelT w="190500" h="44450" prst="cross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275000"/>
              </a:schemeClr>
            </a:gs>
            <a:gs pos="3000">
              <a:schemeClr val="phClr">
                <a:tint val="87000"/>
                <a:satMod val="275000"/>
              </a:schemeClr>
            </a:gs>
            <a:gs pos="10000">
              <a:schemeClr val="phClr">
                <a:tint val="90000"/>
                <a:satMod val="275000"/>
              </a:schemeClr>
            </a:gs>
            <a:gs pos="70000">
              <a:schemeClr val="phClr">
                <a:shade val="38000"/>
                <a:satMod val="275000"/>
              </a:schemeClr>
            </a:gs>
            <a:gs pos="90000">
              <a:schemeClr val="phClr">
                <a:shade val="25000"/>
                <a:satMod val="300000"/>
              </a:schemeClr>
            </a:gs>
            <a:gs pos="100000">
              <a:schemeClr val="phClr">
                <a:shade val="22000"/>
                <a:satMod val="300000"/>
              </a:schemeClr>
            </a:gs>
          </a:gsLst>
          <a:path path="circle">
            <a:fillToRect l="60000" t="-3300" b="200000"/>
          </a:path>
        </a:gradFill>
        <a:gradFill rotWithShape="1">
          <a:gsLst>
            <a:gs pos="0">
              <a:schemeClr val="phClr">
                <a:tint val="57000"/>
                <a:satMod val="400000"/>
              </a:schemeClr>
            </a:gs>
            <a:gs pos="100000">
              <a:schemeClr val="phClr">
                <a:tint val="87000"/>
                <a:shade val="40000"/>
                <a:satMod val="5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12885</TotalTime>
  <Words>426</Words>
  <Application>Microsoft Office PowerPoint</Application>
  <PresentationFormat>On-screen Show (4:3)</PresentationFormat>
  <Paragraphs>76</Paragraphs>
  <Slides>18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AHA Pink</vt:lpstr>
      <vt:lpstr>PowerPoint Presentation</vt:lpstr>
      <vt:lpstr>The Issue</vt:lpstr>
      <vt:lpstr>The Solution</vt:lpstr>
      <vt:lpstr>The Expected Outcome</vt:lpstr>
      <vt:lpstr> Your Park! Your Health! 2012    </vt:lpstr>
      <vt:lpstr>PowerPoint Presentation</vt:lpstr>
      <vt:lpstr>Making a Difference</vt:lpstr>
      <vt:lpstr>PowerPoint Presentation</vt:lpstr>
      <vt:lpstr>Fun for Friends and Family</vt:lpstr>
      <vt:lpstr>Fun for Friends and Family</vt:lpstr>
      <vt:lpstr>Fun for Friends and Family</vt:lpstr>
      <vt:lpstr>Nutrition</vt:lpstr>
      <vt:lpstr>Getting active</vt:lpstr>
      <vt:lpstr>Connection to Natureecti Nature</vt:lpstr>
      <vt:lpstr>Engaging Youth</vt:lpstr>
      <vt:lpstr>New Experiences</vt:lpstr>
      <vt:lpstr>Personal Growth</vt:lpstr>
      <vt:lpstr>Looking Towards the Future </vt:lpstr>
    </vt:vector>
  </TitlesOfParts>
  <Company>TicoSanchez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Hispanic</dc:title>
  <dc:creator>Robert Birkhead Sanchez</dc:creator>
  <cp:lastModifiedBy>Roberts, Sheridan</cp:lastModifiedBy>
  <cp:revision>781</cp:revision>
  <cp:lastPrinted>2010-05-26T18:27:07Z</cp:lastPrinted>
  <dcterms:created xsi:type="dcterms:W3CDTF">2012-11-08T04:40:34Z</dcterms:created>
  <dcterms:modified xsi:type="dcterms:W3CDTF">2014-01-14T18:35:07Z</dcterms:modified>
</cp:coreProperties>
</file>