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9" r:id="rId2"/>
    <p:sldId id="304" r:id="rId3"/>
    <p:sldId id="256" r:id="rId4"/>
    <p:sldId id="257" r:id="rId5"/>
    <p:sldId id="258" r:id="rId6"/>
    <p:sldId id="259" r:id="rId7"/>
    <p:sldId id="261" r:id="rId8"/>
    <p:sldId id="262" r:id="rId9"/>
    <p:sldId id="263" r:id="rId10"/>
    <p:sldId id="310" r:id="rId11"/>
    <p:sldId id="313" r:id="rId12"/>
    <p:sldId id="275" r:id="rId13"/>
    <p:sldId id="276" r:id="rId14"/>
    <p:sldId id="308" r:id="rId15"/>
    <p:sldId id="277" r:id="rId16"/>
    <p:sldId id="288" r:id="rId17"/>
    <p:sldId id="278" r:id="rId18"/>
    <p:sldId id="279" r:id="rId19"/>
    <p:sldId id="290" r:id="rId20"/>
    <p:sldId id="280" r:id="rId21"/>
    <p:sldId id="281" r:id="rId22"/>
    <p:sldId id="311" r:id="rId23"/>
    <p:sldId id="305" r:id="rId24"/>
    <p:sldId id="283" r:id="rId25"/>
    <p:sldId id="300" r:id="rId26"/>
    <p:sldId id="312" r:id="rId27"/>
    <p:sldId id="302" r:id="rId28"/>
    <p:sldId id="292" r:id="rId29"/>
    <p:sldId id="296" r:id="rId30"/>
    <p:sldId id="306" r:id="rId31"/>
    <p:sldId id="309" r:id="rId32"/>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9" autoAdjust="0"/>
    <p:restoredTop sz="95989" autoAdjust="0"/>
  </p:normalViewPr>
  <p:slideViewPr>
    <p:cSldViewPr>
      <p:cViewPr varScale="1">
        <p:scale>
          <a:sx n="88" d="100"/>
          <a:sy n="88" d="100"/>
        </p:scale>
        <p:origin x="-102" y="-3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172" tIns="46087" rIns="92172" bIns="46087" rtlCol="0"/>
          <a:lstStyle>
            <a:lvl1pPr algn="l">
              <a:defRPr sz="1200"/>
            </a:lvl1pPr>
          </a:lstStyle>
          <a:p>
            <a:endParaRPr lang="en-US"/>
          </a:p>
        </p:txBody>
      </p:sp>
      <p:sp>
        <p:nvSpPr>
          <p:cNvPr id="3" name="Date Placeholder 2"/>
          <p:cNvSpPr>
            <a:spLocks noGrp="1"/>
          </p:cNvSpPr>
          <p:nvPr>
            <p:ph type="dt" idx="1"/>
          </p:nvPr>
        </p:nvSpPr>
        <p:spPr>
          <a:xfrm>
            <a:off x="3956551" y="0"/>
            <a:ext cx="3026833" cy="463550"/>
          </a:xfrm>
          <a:prstGeom prst="rect">
            <a:avLst/>
          </a:prstGeom>
        </p:spPr>
        <p:txBody>
          <a:bodyPr vert="horz" lIns="92172" tIns="46087" rIns="92172" bIns="46087" rtlCol="0"/>
          <a:lstStyle>
            <a:lvl1pPr algn="r">
              <a:defRPr sz="1200"/>
            </a:lvl1pPr>
          </a:lstStyle>
          <a:p>
            <a:fld id="{8AFDDCE5-0F85-484A-8C56-AC0AA666578D}" type="datetimeFigureOut">
              <a:rPr lang="en-US" smtClean="0"/>
              <a:t>1/10/2013</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172" tIns="46087" rIns="92172" bIns="46087"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172" tIns="46087" rIns="92172" bIns="460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26833" cy="463550"/>
          </a:xfrm>
          <a:prstGeom prst="rect">
            <a:avLst/>
          </a:prstGeom>
        </p:spPr>
        <p:txBody>
          <a:bodyPr vert="horz" lIns="92172" tIns="46087" rIns="92172" bIns="46087"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05841"/>
            <a:ext cx="3026833" cy="463550"/>
          </a:xfrm>
          <a:prstGeom prst="rect">
            <a:avLst/>
          </a:prstGeom>
        </p:spPr>
        <p:txBody>
          <a:bodyPr vert="horz" lIns="92172" tIns="46087" rIns="92172" bIns="46087" rtlCol="0" anchor="b"/>
          <a:lstStyle>
            <a:lvl1pPr algn="r">
              <a:defRPr sz="1200"/>
            </a:lvl1pPr>
          </a:lstStyle>
          <a:p>
            <a:fld id="{E2031855-C4E3-41AE-817F-599E6F542577}" type="slidenum">
              <a:rPr lang="en-US" smtClean="0"/>
              <a:t>‹#›</a:t>
            </a:fld>
            <a:endParaRPr lang="en-US"/>
          </a:p>
        </p:txBody>
      </p:sp>
    </p:spTree>
    <p:extLst>
      <p:ext uri="{BB962C8B-B14F-4D97-AF65-F5344CB8AC3E}">
        <p14:creationId xmlns:p14="http://schemas.microsoft.com/office/powerpoint/2010/main" val="1023108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Hurricane</a:t>
            </a:r>
            <a:r>
              <a:rPr lang="en-US" baseline="0" dirty="0" smtClean="0"/>
              <a:t> Sandy Oct. 29, 7:33pm, one hour before landfall in New York City.  NASA photo. </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3</a:t>
            </a:fld>
            <a:endParaRPr lang="en-US"/>
          </a:p>
        </p:txBody>
      </p:sp>
    </p:spTree>
    <p:extLst>
      <p:ext uri="{BB962C8B-B14F-4D97-AF65-F5344CB8AC3E}">
        <p14:creationId xmlns:p14="http://schemas.microsoft.com/office/powerpoint/2010/main" val="3865214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Fort Tilden; before Fall 2010; after Nov. 3; NPS photo.</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13</a:t>
            </a:fld>
            <a:endParaRPr lang="en-US"/>
          </a:p>
        </p:txBody>
      </p:sp>
    </p:spTree>
    <p:extLst>
      <p:ext uri="{BB962C8B-B14F-4D97-AF65-F5344CB8AC3E}">
        <p14:creationId xmlns:p14="http://schemas.microsoft.com/office/powerpoint/2010/main" val="196981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Breezy Point Surf Club NPS photo</a:t>
            </a:r>
            <a:r>
              <a:rPr lang="en-US" baseline="0" dirty="0" smtClean="0"/>
              <a:t> West Nov. 5</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14</a:t>
            </a:fld>
            <a:endParaRPr lang="en-US"/>
          </a:p>
        </p:txBody>
      </p:sp>
    </p:spTree>
    <p:extLst>
      <p:ext uri="{BB962C8B-B14F-4D97-AF65-F5344CB8AC3E}">
        <p14:creationId xmlns:p14="http://schemas.microsoft.com/office/powerpoint/2010/main" val="236033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Kills Park, Marina,</a:t>
            </a:r>
            <a:r>
              <a:rPr lang="en-US" baseline="0" dirty="0" smtClean="0"/>
              <a:t> before: Fall 2010; after, Nov. 2 NPS photo.</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16</a:t>
            </a:fld>
            <a:endParaRPr lang="en-US"/>
          </a:p>
        </p:txBody>
      </p:sp>
    </p:spTree>
    <p:extLst>
      <p:ext uri="{BB962C8B-B14F-4D97-AF65-F5344CB8AC3E}">
        <p14:creationId xmlns:p14="http://schemas.microsoft.com/office/powerpoint/2010/main" val="1566826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 side Great Kills Harbor;</a:t>
            </a:r>
            <a:r>
              <a:rPr lang="en-US" baseline="0" dirty="0" smtClean="0"/>
              <a:t> NPS photo West; Nov. 2</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17</a:t>
            </a:fld>
            <a:endParaRPr lang="en-US"/>
          </a:p>
        </p:txBody>
      </p:sp>
    </p:spTree>
    <p:extLst>
      <p:ext uri="{BB962C8B-B14F-4D97-AF65-F5344CB8AC3E}">
        <p14:creationId xmlns:p14="http://schemas.microsoft.com/office/powerpoint/2010/main" val="2706360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 side of</a:t>
            </a:r>
            <a:r>
              <a:rPr lang="en-US" baseline="0" dirty="0" smtClean="0"/>
              <a:t> Great Kills Harbor; NPS photo West Nov. 7, 2012</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18</a:t>
            </a:fld>
            <a:endParaRPr lang="en-US"/>
          </a:p>
        </p:txBody>
      </p:sp>
    </p:spTree>
    <p:extLst>
      <p:ext uri="{BB962C8B-B14F-4D97-AF65-F5344CB8AC3E}">
        <p14:creationId xmlns:p14="http://schemas.microsoft.com/office/powerpoint/2010/main" val="154356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Miller Field,</a:t>
            </a:r>
            <a:r>
              <a:rPr lang="en-US" baseline="0" dirty="0" smtClean="0"/>
              <a:t> used as staging area for the US Army and FEMA photo:  NPS photo West 11-7-12</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19</a:t>
            </a:fld>
            <a:endParaRPr lang="en-US"/>
          </a:p>
        </p:txBody>
      </p:sp>
    </p:spTree>
    <p:extLst>
      <p:ext uri="{BB962C8B-B14F-4D97-AF65-F5344CB8AC3E}">
        <p14:creationId xmlns:p14="http://schemas.microsoft.com/office/powerpoint/2010/main" val="364405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Sandy</a:t>
            </a:r>
            <a:r>
              <a:rPr lang="en-US" baseline="0" dirty="0" smtClean="0"/>
              <a:t> Hook Visitor Center area: before, Fall 2010; after Nov. 1; NPS photo.</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21</a:t>
            </a:fld>
            <a:endParaRPr lang="en-US"/>
          </a:p>
        </p:txBody>
      </p:sp>
    </p:spTree>
    <p:extLst>
      <p:ext uri="{BB962C8B-B14F-4D97-AF65-F5344CB8AC3E}">
        <p14:creationId xmlns:p14="http://schemas.microsoft.com/office/powerpoint/2010/main" val="2124217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Sandy Hook, Multi-use</a:t>
            </a:r>
            <a:r>
              <a:rPr lang="en-US" baseline="0" dirty="0" smtClean="0"/>
              <a:t> Path.  Nov.  11; NPS photo, </a:t>
            </a:r>
            <a:r>
              <a:rPr lang="en-US" baseline="0" dirty="0" err="1" smtClean="0"/>
              <a:t>Hoeksema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22</a:t>
            </a:fld>
            <a:endParaRPr lang="en-US"/>
          </a:p>
        </p:txBody>
      </p:sp>
    </p:spTree>
    <p:extLst>
      <p:ext uri="{BB962C8B-B14F-4D97-AF65-F5344CB8AC3E}">
        <p14:creationId xmlns:p14="http://schemas.microsoft.com/office/powerpoint/2010/main" val="348972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Sandy</a:t>
            </a:r>
            <a:r>
              <a:rPr lang="en-US" baseline="0" dirty="0" smtClean="0"/>
              <a:t> Hook looking north towards Rockaways and Queens, Manhattan in far distance;  NPS photo Nov. 16</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23</a:t>
            </a:fld>
            <a:endParaRPr lang="en-US"/>
          </a:p>
        </p:txBody>
      </p:sp>
    </p:spTree>
    <p:extLst>
      <p:ext uri="{BB962C8B-B14F-4D97-AF65-F5344CB8AC3E}">
        <p14:creationId xmlns:p14="http://schemas.microsoft.com/office/powerpoint/2010/main" val="166974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Sandy Hook</a:t>
            </a:r>
            <a:r>
              <a:rPr lang="en-US" baseline="0" dirty="0" smtClean="0"/>
              <a:t>; Fort Hancock: Officer’s Row; NPS photo </a:t>
            </a:r>
            <a:r>
              <a:rPr lang="en-US" baseline="0" dirty="0" err="1" smtClean="0"/>
              <a:t>Wickersty</a:t>
            </a:r>
            <a:r>
              <a:rPr lang="en-US" baseline="0" dirty="0" smtClean="0"/>
              <a:t> Nov. 19</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24</a:t>
            </a:fld>
            <a:endParaRPr lang="en-US"/>
          </a:p>
        </p:txBody>
      </p:sp>
    </p:spTree>
    <p:extLst>
      <p:ext uri="{BB962C8B-B14F-4D97-AF65-F5344CB8AC3E}">
        <p14:creationId xmlns:p14="http://schemas.microsoft.com/office/powerpoint/2010/main" val="290413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Jamaica Bay Wildlife Refuge:</a:t>
            </a:r>
            <a:r>
              <a:rPr lang="en-US" baseline="0" dirty="0" smtClean="0"/>
              <a:t>  West Pond.  Before, Fall 2010. </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4</a:t>
            </a:fld>
            <a:endParaRPr lang="en-US"/>
          </a:p>
        </p:txBody>
      </p:sp>
    </p:spTree>
    <p:extLst>
      <p:ext uri="{BB962C8B-B14F-4D97-AF65-F5344CB8AC3E}">
        <p14:creationId xmlns:p14="http://schemas.microsoft.com/office/powerpoint/2010/main" val="3850131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eastern</a:t>
            </a:r>
            <a:r>
              <a:rPr lang="en-US" baseline="0" dirty="0" smtClean="0"/>
              <a:t> and Midwestern Incident </a:t>
            </a:r>
            <a:r>
              <a:rPr lang="en-US" baseline="0" dirty="0" err="1" smtClean="0"/>
              <a:t>mgt</a:t>
            </a:r>
            <a:r>
              <a:rPr lang="en-US" baseline="0" dirty="0" smtClean="0"/>
              <a:t> teams joined forces in one of the largest incidents in NPS history</a:t>
            </a:r>
          </a:p>
          <a:p>
            <a:r>
              <a:rPr lang="en-US" baseline="0" dirty="0" smtClean="0"/>
              <a:t>Upper left; lower </a:t>
            </a:r>
            <a:r>
              <a:rPr lang="en-US" baseline="0" dirty="0" err="1" smtClean="0"/>
              <a:t>rt</a:t>
            </a:r>
            <a:r>
              <a:rPr lang="en-US" baseline="0" dirty="0" smtClean="0"/>
              <a:t>  NPS photo </a:t>
            </a:r>
            <a:r>
              <a:rPr lang="en-US" baseline="0" dirty="0" smtClean="0"/>
              <a:t>Daley. .Nov. 12</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25</a:t>
            </a:fld>
            <a:endParaRPr lang="en-US"/>
          </a:p>
        </p:txBody>
      </p:sp>
    </p:spTree>
    <p:extLst>
      <p:ext uri="{BB962C8B-B14F-4D97-AF65-F5344CB8AC3E}">
        <p14:creationId xmlns:p14="http://schemas.microsoft.com/office/powerpoint/2010/main" val="3912001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 Wadsworth</a:t>
            </a:r>
            <a:r>
              <a:rPr lang="en-US" baseline="0" dirty="0" smtClean="0"/>
              <a:t>, a staging area for an some 400 NPS employees;  food service tents at dusk.  NPS photo; Nov. 14</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27</a:t>
            </a:fld>
            <a:endParaRPr lang="en-US"/>
          </a:p>
        </p:txBody>
      </p:sp>
    </p:spTree>
    <p:extLst>
      <p:ext uri="{BB962C8B-B14F-4D97-AF65-F5344CB8AC3E}">
        <p14:creationId xmlns:p14="http://schemas.microsoft.com/office/powerpoint/2010/main" val="642747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Floyd Bennett Field </a:t>
            </a:r>
            <a:r>
              <a:rPr lang="en-US" dirty="0" smtClean="0"/>
              <a:t> is used by emergency response agencies including FEMA.</a:t>
            </a:r>
            <a:r>
              <a:rPr lang="en-US" baseline="0" dirty="0" smtClean="0"/>
              <a:t>  NPS photo </a:t>
            </a:r>
            <a:r>
              <a:rPr lang="en-US" baseline="0" dirty="0" err="1" smtClean="0"/>
              <a:t>Stinnet</a:t>
            </a:r>
            <a:r>
              <a:rPr lang="en-US" baseline="0" dirty="0" smtClean="0"/>
              <a:t>, Nov. 5. </a:t>
            </a:r>
            <a:endParaRPr lang="en-US" dirty="0" smtClean="0"/>
          </a:p>
          <a:p>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28</a:t>
            </a:fld>
            <a:endParaRPr lang="en-US"/>
          </a:p>
        </p:txBody>
      </p:sp>
    </p:spTree>
    <p:extLst>
      <p:ext uri="{BB962C8B-B14F-4D97-AF65-F5344CB8AC3E}">
        <p14:creationId xmlns:p14="http://schemas.microsoft.com/office/powerpoint/2010/main" val="2024690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Jacob Riis Park, looking</a:t>
            </a:r>
            <a:r>
              <a:rPr lang="en-US" baseline="0" dirty="0" smtClean="0"/>
              <a:t> eastward are the communities of </a:t>
            </a:r>
            <a:r>
              <a:rPr lang="en-US" baseline="0" dirty="0" err="1" smtClean="0"/>
              <a:t>Neponsit</a:t>
            </a:r>
            <a:r>
              <a:rPr lang="en-US" baseline="0" dirty="0" smtClean="0"/>
              <a:t>, Belle Harbor and Rockaway Park  NPS photo,  Nov. 11.</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29</a:t>
            </a:fld>
            <a:endParaRPr lang="en-US"/>
          </a:p>
        </p:txBody>
      </p:sp>
    </p:spTree>
    <p:extLst>
      <p:ext uri="{BB962C8B-B14F-4D97-AF65-F5344CB8AC3E}">
        <p14:creationId xmlns:p14="http://schemas.microsoft.com/office/powerpoint/2010/main" val="3931393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Jacob Riis</a:t>
            </a:r>
            <a:r>
              <a:rPr lang="en-US" baseline="0" dirty="0" smtClean="0"/>
              <a:t> Park, Veteran’s Day,  NPS photo Noble, Nov. 11. </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31</a:t>
            </a:fld>
            <a:endParaRPr lang="en-US"/>
          </a:p>
        </p:txBody>
      </p:sp>
    </p:spTree>
    <p:extLst>
      <p:ext uri="{BB962C8B-B14F-4D97-AF65-F5344CB8AC3E}">
        <p14:creationId xmlns:p14="http://schemas.microsoft.com/office/powerpoint/2010/main" val="3062296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Jamaica Bay Wildlife Refuge:</a:t>
            </a:r>
            <a:r>
              <a:rPr lang="en-US" baseline="0" dirty="0" smtClean="0"/>
              <a:t>  West Pond.  Before, Fall 2010; after, Nov. 1. </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5</a:t>
            </a:fld>
            <a:endParaRPr lang="en-US"/>
          </a:p>
        </p:txBody>
      </p:sp>
    </p:spTree>
    <p:extLst>
      <p:ext uri="{BB962C8B-B14F-4D97-AF65-F5344CB8AC3E}">
        <p14:creationId xmlns:p14="http://schemas.microsoft.com/office/powerpoint/2010/main" val="217224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Jamaica Bay</a:t>
            </a:r>
            <a:r>
              <a:rPr lang="en-US" baseline="0" dirty="0" smtClean="0"/>
              <a:t>: </a:t>
            </a:r>
            <a:r>
              <a:rPr lang="en-US" dirty="0" smtClean="0"/>
              <a:t>West</a:t>
            </a:r>
            <a:r>
              <a:rPr lang="en-US" baseline="0" dirty="0" smtClean="0"/>
              <a:t> </a:t>
            </a:r>
            <a:r>
              <a:rPr lang="en-US" baseline="0" dirty="0" smtClean="0"/>
              <a:t>Pond. </a:t>
            </a:r>
            <a:r>
              <a:rPr lang="en-US" baseline="0" dirty="0" smtClean="0"/>
              <a:t>Nov. </a:t>
            </a:r>
            <a:r>
              <a:rPr lang="en-US" baseline="0" dirty="0" smtClean="0"/>
              <a:t>5; </a:t>
            </a:r>
            <a:r>
              <a:rPr lang="en-US" baseline="0" dirty="0" smtClean="0"/>
              <a:t>NPS photo </a:t>
            </a:r>
            <a:r>
              <a:rPr lang="en-US" baseline="0" dirty="0" err="1" smtClean="0"/>
              <a:t>Colyer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6</a:t>
            </a:fld>
            <a:endParaRPr lang="en-US"/>
          </a:p>
        </p:txBody>
      </p:sp>
    </p:spTree>
    <p:extLst>
      <p:ext uri="{BB962C8B-B14F-4D97-AF65-F5344CB8AC3E}">
        <p14:creationId xmlns:p14="http://schemas.microsoft.com/office/powerpoint/2010/main" val="27745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Jacob</a:t>
            </a:r>
            <a:r>
              <a:rPr lang="en-US" baseline="0" dirty="0" smtClean="0"/>
              <a:t> Riis Park, before, Fall 2010.</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7</a:t>
            </a:fld>
            <a:endParaRPr lang="en-US"/>
          </a:p>
        </p:txBody>
      </p:sp>
    </p:spTree>
    <p:extLst>
      <p:ext uri="{BB962C8B-B14F-4D97-AF65-F5344CB8AC3E}">
        <p14:creationId xmlns:p14="http://schemas.microsoft.com/office/powerpoint/2010/main" val="1056887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Jacob</a:t>
            </a:r>
            <a:r>
              <a:rPr lang="en-US" baseline="0" dirty="0" smtClean="0"/>
              <a:t> Riis Park</a:t>
            </a:r>
            <a:r>
              <a:rPr lang="en-US" baseline="0" dirty="0" smtClean="0"/>
              <a:t>, </a:t>
            </a:r>
            <a:r>
              <a:rPr lang="en-US" baseline="0" dirty="0" smtClean="0"/>
              <a:t>after, Nov. 1; </a:t>
            </a:r>
            <a:r>
              <a:rPr lang="en-US" baseline="0" dirty="0" smtClean="0"/>
              <a:t>satellite photo.</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8</a:t>
            </a:fld>
            <a:endParaRPr lang="en-US"/>
          </a:p>
        </p:txBody>
      </p:sp>
    </p:spTree>
    <p:extLst>
      <p:ext uri="{BB962C8B-B14F-4D97-AF65-F5344CB8AC3E}">
        <p14:creationId xmlns:p14="http://schemas.microsoft.com/office/powerpoint/2010/main" val="1700778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Jacob Riis</a:t>
            </a:r>
            <a:r>
              <a:rPr lang="en-US" baseline="0" dirty="0" smtClean="0"/>
              <a:t> Park Bathhouse, Nov. 5, NPS p</a:t>
            </a:r>
            <a:r>
              <a:rPr lang="en-US" dirty="0" smtClean="0"/>
              <a:t>hoto </a:t>
            </a:r>
            <a:r>
              <a:rPr lang="en-US" dirty="0" err="1" smtClean="0"/>
              <a:t>Colyer</a:t>
            </a:r>
            <a:r>
              <a:rPr lang="en-US" dirty="0" smtClean="0"/>
              <a:t>.</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9</a:t>
            </a:fld>
            <a:endParaRPr lang="en-US"/>
          </a:p>
        </p:txBody>
      </p:sp>
    </p:spTree>
    <p:extLst>
      <p:ext uri="{BB962C8B-B14F-4D97-AF65-F5344CB8AC3E}">
        <p14:creationId xmlns:p14="http://schemas.microsoft.com/office/powerpoint/2010/main" val="200277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Jacob Riis Bathhouse, Yard</a:t>
            </a:r>
            <a:r>
              <a:rPr lang="en-US" baseline="0" dirty="0" smtClean="0"/>
              <a:t> detail.  Nov. 6; NPS photo, </a:t>
            </a:r>
            <a:r>
              <a:rPr lang="en-US" baseline="0" dirty="0" err="1" smtClean="0"/>
              <a:t>Pisani</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10</a:t>
            </a:fld>
            <a:endParaRPr lang="en-US"/>
          </a:p>
        </p:txBody>
      </p:sp>
    </p:spTree>
    <p:extLst>
      <p:ext uri="{BB962C8B-B14F-4D97-AF65-F5344CB8AC3E}">
        <p14:creationId xmlns:p14="http://schemas.microsoft.com/office/powerpoint/2010/main" val="400371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31855-C4E3-41AE-817F-599E6F542577}" type="slidenum">
              <a:rPr lang="en-US" smtClean="0"/>
              <a:t>12</a:t>
            </a:fld>
            <a:endParaRPr lang="en-US"/>
          </a:p>
        </p:txBody>
      </p:sp>
    </p:spTree>
    <p:extLst>
      <p:ext uri="{BB962C8B-B14F-4D97-AF65-F5344CB8AC3E}">
        <p14:creationId xmlns:p14="http://schemas.microsoft.com/office/powerpoint/2010/main" val="176231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28110-6157-4457-B80D-248A31D23EA0}" type="datetimeFigureOut">
              <a:rPr lang="en-US" smtClean="0"/>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4121975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28110-6157-4457-B80D-248A31D23EA0}" type="datetimeFigureOut">
              <a:rPr lang="en-US" smtClean="0"/>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336525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28110-6157-4457-B80D-248A31D23EA0}" type="datetimeFigureOut">
              <a:rPr lang="en-US" smtClean="0"/>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371222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28110-6157-4457-B80D-248A31D23EA0}" type="datetimeFigureOut">
              <a:rPr lang="en-US" smtClean="0"/>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1685374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B28110-6157-4457-B80D-248A31D23EA0}" type="datetimeFigureOut">
              <a:rPr lang="en-US" smtClean="0"/>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289852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28110-6157-4457-B80D-248A31D23EA0}" type="datetimeFigureOut">
              <a:rPr lang="en-US" smtClean="0"/>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277350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28110-6157-4457-B80D-248A31D23EA0}" type="datetimeFigureOut">
              <a:rPr lang="en-US" smtClean="0"/>
              <a:t>1/10/2013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2153759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28110-6157-4457-B80D-248A31D23EA0}" type="datetimeFigureOut">
              <a:rPr lang="en-US" smtClean="0"/>
              <a:t>1/10/2013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8787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28110-6157-4457-B80D-248A31D23EA0}" type="datetimeFigureOut">
              <a:rPr lang="en-US" smtClean="0"/>
              <a:t>1/10/2013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298431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28110-6157-4457-B80D-248A31D23EA0}" type="datetimeFigureOut">
              <a:rPr lang="en-US" smtClean="0"/>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1411946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28110-6157-4457-B80D-248A31D23EA0}" type="datetimeFigureOut">
              <a:rPr lang="en-US" smtClean="0"/>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5ACDE-7D7E-4B75-B494-1B706A9406B6}" type="slidenum">
              <a:rPr lang="en-US" smtClean="0"/>
              <a:t>‹#›</a:t>
            </a:fld>
            <a:endParaRPr lang="en-US"/>
          </a:p>
        </p:txBody>
      </p:sp>
    </p:spTree>
    <p:extLst>
      <p:ext uri="{BB962C8B-B14F-4D97-AF65-F5344CB8AC3E}">
        <p14:creationId xmlns:p14="http://schemas.microsoft.com/office/powerpoint/2010/main" val="1581074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28110-6157-4457-B80D-248A31D23EA0}" type="datetimeFigureOut">
              <a:rPr lang="en-US" smtClean="0"/>
              <a:t>1/10/2013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5ACDE-7D7E-4B75-B494-1B706A9406B6}" type="slidenum">
              <a:rPr lang="en-US" smtClean="0"/>
              <a:t>‹#›</a:t>
            </a:fld>
            <a:endParaRPr lang="en-US"/>
          </a:p>
        </p:txBody>
      </p:sp>
    </p:spTree>
    <p:extLst>
      <p:ext uri="{BB962C8B-B14F-4D97-AF65-F5344CB8AC3E}">
        <p14:creationId xmlns:p14="http://schemas.microsoft.com/office/powerpoint/2010/main" val="1461870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2091"/>
            <a:ext cx="8077200" cy="704808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Hurricane </a:t>
            </a:r>
            <a:r>
              <a:rPr lang="en-US" b="1" dirty="0" smtClean="0">
                <a:latin typeface="Times New Roman" pitchFamily="18" charset="0"/>
                <a:cs typeface="Times New Roman" pitchFamily="18" charset="0"/>
              </a:rPr>
              <a:t>Sandy: Before and After Photo Exhibit</a:t>
            </a:r>
          </a:p>
          <a:p>
            <a:pPr algn="ctr"/>
            <a:endParaRPr lang="en-US" sz="1400" b="1" dirty="0" smtClean="0">
              <a:latin typeface="Times New Roman" pitchFamily="18" charset="0"/>
              <a:cs typeface="Times New Roman" pitchFamily="18" charset="0"/>
            </a:endParaRPr>
          </a:p>
          <a:p>
            <a:r>
              <a:rPr lang="en-US" sz="1400" b="1" dirty="0">
                <a:latin typeface="Times New Roman" pitchFamily="18" charset="0"/>
                <a:cs typeface="Times New Roman" pitchFamily="18" charset="0"/>
              </a:rPr>
              <a:t> </a:t>
            </a:r>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In response to the many requests to know what happened at Gateway as a result of the storm we have created this </a:t>
            </a:r>
            <a:r>
              <a:rPr lang="en-US" sz="1400" dirty="0" smtClean="0">
                <a:latin typeface="Times New Roman" pitchFamily="18" charset="0"/>
                <a:cs typeface="Times New Roman" pitchFamily="18" charset="0"/>
              </a:rPr>
              <a:t>web-exhibit </a:t>
            </a:r>
            <a:r>
              <a:rPr lang="en-US" sz="1400" dirty="0">
                <a:latin typeface="Times New Roman" pitchFamily="18" charset="0"/>
                <a:cs typeface="Times New Roman" pitchFamily="18" charset="0"/>
              </a:rPr>
              <a:t>that shows before and after pictures, many taken just a few days following the storm’s landfall on October 29.  These images were taken by members of the special Incident Command Team (ICT), set up in response to Sandy.  The aerial photos are courtesy of National Aeronautics and Space Administration (NASA); of National Oceanic and Atmospheric Administration (NOAA), New York City Department of Information Technology and Telecommunications (</a:t>
            </a:r>
            <a:r>
              <a:rPr lang="en-US" sz="1400" dirty="0" err="1">
                <a:latin typeface="Times New Roman" pitchFamily="18" charset="0"/>
                <a:cs typeface="Times New Roman" pitchFamily="18" charset="0"/>
              </a:rPr>
              <a:t>NYCDoITT</a:t>
            </a:r>
            <a:r>
              <a:rPr lang="en-US" sz="1400" dirty="0">
                <a:latin typeface="Times New Roman" pitchFamily="18" charset="0"/>
                <a:cs typeface="Times New Roman" pitchFamily="18" charset="0"/>
              </a:rPr>
              <a:t>) and New Jersey Geographic Information Network (NJGIN).</a:t>
            </a:r>
          </a:p>
          <a:p>
            <a:r>
              <a:rPr lang="en-US" sz="1400" dirty="0">
                <a:latin typeface="Times New Roman" pitchFamily="18" charset="0"/>
                <a:cs typeface="Times New Roman" pitchFamily="18" charset="0"/>
              </a:rPr>
              <a:t> </a:t>
            </a:r>
          </a:p>
          <a:p>
            <a:r>
              <a:rPr lang="en-US" sz="1400" dirty="0">
                <a:latin typeface="Times New Roman" pitchFamily="18" charset="0"/>
                <a:cs typeface="Times New Roman" pitchFamily="18" charset="0"/>
              </a:rPr>
              <a:t>Many people are now referring to hurricane Sandy as a super-storm, the truly “perfect” storm.   The confluence of elements—a tropical depression developing  into a hurricane coupled with a different storm from the west—all driven by the jet stream at the peak of an astronomical high tide created a super-storm event that has never been known in recorded weather history. The storm drove head-on into the Jersey shore and New York harbor delivering blows and creating damage that could not have been imagined. </a:t>
            </a:r>
          </a:p>
          <a:p>
            <a:r>
              <a:rPr lang="en-US" sz="1400" dirty="0">
                <a:latin typeface="Times New Roman" pitchFamily="18" charset="0"/>
                <a:cs typeface="Times New Roman" pitchFamily="18" charset="0"/>
              </a:rPr>
              <a:t> </a:t>
            </a:r>
          </a:p>
          <a:p>
            <a:r>
              <a:rPr lang="en-US" sz="1400" dirty="0">
                <a:latin typeface="Times New Roman" pitchFamily="18" charset="0"/>
                <a:cs typeface="Times New Roman" pitchFamily="18" charset="0"/>
              </a:rPr>
              <a:t>The Incident Command Team (“disaster management team” in previous times) was organized just a few days after the storm to assess the damage and begin to provide stabilization and remediation. In addition to assessing the damage to Gateway, the team members travelled to all the National Parks of New York Harbor, and Long Island to create a report for the National Park Service senior management and Director Jon Jarvis.</a:t>
            </a:r>
          </a:p>
          <a:p>
            <a:r>
              <a:rPr lang="en-US" sz="1400" dirty="0">
                <a:latin typeface="Times New Roman" pitchFamily="18" charset="0"/>
                <a:cs typeface="Times New Roman" pitchFamily="18" charset="0"/>
              </a:rPr>
              <a:t> </a:t>
            </a:r>
          </a:p>
          <a:p>
            <a:r>
              <a:rPr lang="en-US" sz="1400" dirty="0">
                <a:latin typeface="Times New Roman" pitchFamily="18" charset="0"/>
                <a:cs typeface="Times New Roman" pitchFamily="18" charset="0"/>
              </a:rPr>
              <a:t>While these pictures demonstrate damage and the aftermath of one of the most destructive natural disasters the country has known, the take-away message should not be one of doom and gloom, but rather one of resilience.  There is already recovery, there will be remediation, there is a lot of work to do, and there will be some things that are changed forever.  But, the park is reopening, the natural areas will rebound, and park visitors will be welcomed back.</a:t>
            </a:r>
          </a:p>
          <a:p>
            <a:r>
              <a:rPr lang="en-US" sz="1400" dirty="0">
                <a:latin typeface="Times New Roman" pitchFamily="18" charset="0"/>
                <a:cs typeface="Times New Roman" pitchFamily="18" charset="0"/>
              </a:rPr>
              <a:t> </a:t>
            </a:r>
          </a:p>
          <a:p>
            <a:r>
              <a:rPr lang="en-US" sz="1400" dirty="0">
                <a:latin typeface="Times New Roman" pitchFamily="18" charset="0"/>
                <a:cs typeface="Times New Roman" pitchFamily="18" charset="0"/>
              </a:rPr>
              <a:t>Special thanks to my gifted colleagues, Mark </a:t>
            </a:r>
            <a:r>
              <a:rPr lang="en-US" sz="1400" dirty="0" err="1">
                <a:latin typeface="Times New Roman" pitchFamily="18" charset="0"/>
                <a:cs typeface="Times New Roman" pitchFamily="18" charset="0"/>
              </a:rPr>
              <a:t>Christiano</a:t>
            </a:r>
            <a:r>
              <a:rPr lang="en-US" sz="1400" dirty="0">
                <a:latin typeface="Times New Roman" pitchFamily="18" charset="0"/>
                <a:cs typeface="Times New Roman" pitchFamily="18" charset="0"/>
              </a:rPr>
              <a:t>,  Natalya </a:t>
            </a:r>
            <a:r>
              <a:rPr lang="en-US" sz="1400" dirty="0" err="1">
                <a:latin typeface="Times New Roman" pitchFamily="18" charset="0"/>
                <a:cs typeface="Times New Roman" pitchFamily="18" charset="0"/>
              </a:rPr>
              <a:t>Apostolou</a:t>
            </a:r>
            <a:r>
              <a:rPr lang="en-US" sz="1400" dirty="0">
                <a:latin typeface="Times New Roman" pitchFamily="18" charset="0"/>
                <a:cs typeface="Times New Roman" pitchFamily="18" charset="0"/>
              </a:rPr>
              <a:t>, Jason </a:t>
            </a:r>
            <a:r>
              <a:rPr lang="en-US" sz="1400" dirty="0" err="1">
                <a:latin typeface="Times New Roman" pitchFamily="18" charset="0"/>
                <a:cs typeface="Times New Roman" pitchFamily="18" charset="0"/>
              </a:rPr>
              <a:t>Wickersty</a:t>
            </a:r>
            <a:r>
              <a:rPr lang="en-US" sz="1400" dirty="0">
                <a:latin typeface="Times New Roman" pitchFamily="18" charset="0"/>
                <a:cs typeface="Times New Roman" pitchFamily="18" charset="0"/>
              </a:rPr>
              <a:t> and Angelo </a:t>
            </a:r>
            <a:r>
              <a:rPr lang="en-US" sz="1400" dirty="0" err="1">
                <a:latin typeface="Times New Roman" pitchFamily="18" charset="0"/>
                <a:cs typeface="Times New Roman" pitchFamily="18" charset="0"/>
              </a:rPr>
              <a:t>Maci</a:t>
            </a:r>
            <a:r>
              <a:rPr lang="en-US" sz="1400" dirty="0">
                <a:latin typeface="Times New Roman" pitchFamily="18" charset="0"/>
                <a:cs typeface="Times New Roman" pitchFamily="18" charset="0"/>
              </a:rPr>
              <a:t> for help in assembling and preparing this exhibit.  -- Charles </a:t>
            </a:r>
            <a:r>
              <a:rPr lang="en-US" sz="1400" dirty="0" err="1">
                <a:latin typeface="Times New Roman" pitchFamily="18" charset="0"/>
                <a:cs typeface="Times New Roman" pitchFamily="18" charset="0"/>
              </a:rPr>
              <a:t>Markis</a:t>
            </a:r>
            <a:r>
              <a:rPr lang="en-US" sz="1400" dirty="0">
                <a:latin typeface="Times New Roman" pitchFamily="18" charset="0"/>
                <a:cs typeface="Times New Roman" pitchFamily="18" charset="0"/>
              </a:rPr>
              <a:t>, Exhibit Curator, January 2013</a:t>
            </a:r>
          </a:p>
          <a:p>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3455576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0886"/>
            <a:ext cx="8763000" cy="6324600"/>
          </a:xfrm>
          <a:prstGeom prst="rect">
            <a:avLst/>
          </a:prstGeom>
        </p:spPr>
      </p:pic>
      <p:sp>
        <p:nvSpPr>
          <p:cNvPr id="3" name="TextBox 2"/>
          <p:cNvSpPr txBox="1"/>
          <p:nvPr/>
        </p:nvSpPr>
        <p:spPr>
          <a:xfrm>
            <a:off x="0" y="6335486"/>
            <a:ext cx="9067800" cy="369332"/>
          </a:xfrm>
          <a:prstGeom prst="rect">
            <a:avLst/>
          </a:prstGeom>
          <a:noFill/>
        </p:spPr>
        <p:txBody>
          <a:bodyPr wrap="square" rtlCol="0">
            <a:spAutoFit/>
          </a:bodyPr>
          <a:lstStyle/>
          <a:p>
            <a:pPr algn="ctr"/>
            <a:r>
              <a:rPr lang="en-US" b="1" dirty="0">
                <a:latin typeface="Times New Roman" pitchFamily="18" charset="0"/>
                <a:cs typeface="Times New Roman" pitchFamily="18" charset="0"/>
              </a:rPr>
              <a:t>Jacob Riis </a:t>
            </a:r>
            <a:r>
              <a:rPr lang="en-US" b="1" dirty="0" smtClean="0">
                <a:latin typeface="Times New Roman" pitchFamily="18" charset="0"/>
                <a:cs typeface="Times New Roman" pitchFamily="18" charset="0"/>
              </a:rPr>
              <a:t>Bathhouse</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Yard.  </a:t>
            </a:r>
            <a:r>
              <a:rPr lang="en-US" b="1" dirty="0">
                <a:latin typeface="Times New Roman" pitchFamily="18" charset="0"/>
                <a:cs typeface="Times New Roman" pitchFamily="18" charset="0"/>
              </a:rPr>
              <a:t>Nov. 6; NPS photo, </a:t>
            </a:r>
            <a:r>
              <a:rPr lang="en-US" b="1" dirty="0" err="1">
                <a:latin typeface="Times New Roman" pitchFamily="18" charset="0"/>
                <a:cs typeface="Times New Roman" pitchFamily="18" charset="0"/>
              </a:rPr>
              <a:t>Pisani</a:t>
            </a:r>
            <a:r>
              <a:rPr lang="en-US" b="1" dirty="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058554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76200"/>
            <a:ext cx="8534400" cy="6248400"/>
          </a:xfrm>
          <a:prstGeom prst="rect">
            <a:avLst/>
          </a:prstGeom>
        </p:spPr>
      </p:pic>
      <p:sp>
        <p:nvSpPr>
          <p:cNvPr id="3" name="TextBox 2"/>
          <p:cNvSpPr txBox="1"/>
          <p:nvPr/>
        </p:nvSpPr>
        <p:spPr>
          <a:xfrm>
            <a:off x="228600" y="6400800"/>
            <a:ext cx="8610600" cy="381000"/>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Jacob Riis Park.  Nov. 5; NPS photo.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7115780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8686800" cy="5803392"/>
          </a:xfrm>
          <a:prstGeom prst="rect">
            <a:avLst/>
          </a:prstGeom>
        </p:spPr>
      </p:pic>
      <p:sp>
        <p:nvSpPr>
          <p:cNvPr id="3" name="TextBox 2"/>
          <p:cNvSpPr txBox="1"/>
          <p:nvPr/>
        </p:nvSpPr>
        <p:spPr>
          <a:xfrm>
            <a:off x="228600" y="6248400"/>
            <a:ext cx="86868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Fall, 2010; </a:t>
            </a:r>
            <a:r>
              <a:rPr lang="en-US" b="1" dirty="0" err="1">
                <a:latin typeface="Times New Roman" pitchFamily="18" charset="0"/>
                <a:cs typeface="Times New Roman" pitchFamily="18" charset="0"/>
              </a:rPr>
              <a:t>NYCDoITT</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photo.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571461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8600"/>
            <a:ext cx="8610600" cy="6019800"/>
          </a:xfrm>
          <a:prstGeom prst="rect">
            <a:avLst/>
          </a:prstGeom>
        </p:spPr>
      </p:pic>
      <p:sp>
        <p:nvSpPr>
          <p:cNvPr id="2" name="TextBox 1"/>
          <p:cNvSpPr txBox="1"/>
          <p:nvPr/>
        </p:nvSpPr>
        <p:spPr>
          <a:xfrm>
            <a:off x="304800" y="6269780"/>
            <a:ext cx="86106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Nov. 3;  NOAA photo.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91146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152400"/>
            <a:ext cx="9144000" cy="6097905"/>
          </a:xfrm>
          <a:prstGeom prst="rect">
            <a:avLst/>
          </a:prstGeom>
        </p:spPr>
      </p:pic>
      <p:sp>
        <p:nvSpPr>
          <p:cNvPr id="3" name="TextBox 2"/>
          <p:cNvSpPr txBox="1"/>
          <p:nvPr/>
        </p:nvSpPr>
        <p:spPr>
          <a:xfrm>
            <a:off x="152400" y="6324600"/>
            <a:ext cx="8839200" cy="369332"/>
          </a:xfrm>
          <a:prstGeom prst="rect">
            <a:avLst/>
          </a:prstGeom>
          <a:noFill/>
        </p:spPr>
        <p:txBody>
          <a:bodyPr wrap="square" rtlCol="0">
            <a:spAutoFit/>
          </a:bodyPr>
          <a:lstStyle/>
          <a:p>
            <a:pPr algn="ctr"/>
            <a:r>
              <a:rPr lang="en-US" b="1" dirty="0">
                <a:latin typeface="Times New Roman" pitchFamily="18" charset="0"/>
                <a:cs typeface="Times New Roman" pitchFamily="18" charset="0"/>
              </a:rPr>
              <a:t>Breezy Point Surf </a:t>
            </a:r>
            <a:r>
              <a:rPr lang="en-US" b="1" dirty="0" smtClean="0">
                <a:latin typeface="Times New Roman" pitchFamily="18" charset="0"/>
                <a:cs typeface="Times New Roman" pitchFamily="18" charset="0"/>
              </a:rPr>
              <a:t>Club; </a:t>
            </a:r>
            <a:r>
              <a:rPr lang="en-US" b="1" dirty="0">
                <a:latin typeface="Times New Roman" pitchFamily="18" charset="0"/>
                <a:cs typeface="Times New Roman" pitchFamily="18" charset="0"/>
              </a:rPr>
              <a:t>Nov. </a:t>
            </a:r>
            <a:r>
              <a:rPr lang="en-US" b="1" dirty="0" smtClean="0">
                <a:latin typeface="Times New Roman" pitchFamily="18" charset="0"/>
                <a:cs typeface="Times New Roman" pitchFamily="18" charset="0"/>
              </a:rPr>
              <a:t>5;  </a:t>
            </a:r>
            <a:r>
              <a:rPr lang="en-US" b="1" dirty="0">
                <a:latin typeface="Times New Roman" pitchFamily="18" charset="0"/>
                <a:cs typeface="Times New Roman" pitchFamily="18" charset="0"/>
              </a:rPr>
              <a:t>NPS </a:t>
            </a:r>
            <a:r>
              <a:rPr lang="en-US" b="1" dirty="0" smtClean="0">
                <a:latin typeface="Times New Roman" pitchFamily="18" charset="0"/>
                <a:cs typeface="Times New Roman" pitchFamily="18" charset="0"/>
              </a:rPr>
              <a:t>photo,  West.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364814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8600"/>
            <a:ext cx="8763000" cy="6025896"/>
          </a:xfrm>
          <a:prstGeom prst="rect">
            <a:avLst/>
          </a:prstGeom>
        </p:spPr>
      </p:pic>
      <p:sp>
        <p:nvSpPr>
          <p:cNvPr id="4" name="TextBox 3"/>
          <p:cNvSpPr txBox="1"/>
          <p:nvPr/>
        </p:nvSpPr>
        <p:spPr>
          <a:xfrm>
            <a:off x="457200" y="6254496"/>
            <a:ext cx="8229600" cy="374904"/>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Fall, 2010; </a:t>
            </a:r>
            <a:r>
              <a:rPr lang="en-US" b="1" dirty="0" err="1" smtClean="0">
                <a:latin typeface="Times New Roman" pitchFamily="18" charset="0"/>
                <a:cs typeface="Times New Roman" pitchFamily="18" charset="0"/>
              </a:rPr>
              <a:t>NYCDoITT</a:t>
            </a:r>
            <a:r>
              <a:rPr lang="en-US" b="1" dirty="0" smtClean="0">
                <a:latin typeface="Times New Roman" pitchFamily="18" charset="0"/>
                <a:cs typeface="Times New Roman" pitchFamily="18" charset="0"/>
              </a:rPr>
              <a:t> photo.</a:t>
            </a:r>
            <a:endParaRPr lang="en-US" dirty="0"/>
          </a:p>
        </p:txBody>
      </p:sp>
    </p:spTree>
    <p:extLst>
      <p:ext uri="{BB962C8B-B14F-4D97-AF65-F5344CB8AC3E}">
        <p14:creationId xmlns:p14="http://schemas.microsoft.com/office/powerpoint/2010/main" val="1042042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8686800" cy="5727192"/>
          </a:xfrm>
          <a:prstGeom prst="rect">
            <a:avLst/>
          </a:prstGeom>
        </p:spPr>
      </p:pic>
      <p:sp>
        <p:nvSpPr>
          <p:cNvPr id="3" name="TextBox 2"/>
          <p:cNvSpPr txBox="1"/>
          <p:nvPr/>
        </p:nvSpPr>
        <p:spPr>
          <a:xfrm>
            <a:off x="141514" y="6019800"/>
            <a:ext cx="8763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Fall, 2010; NOAA photo.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90834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6097905"/>
          </a:xfrm>
          <a:prstGeom prst="rect">
            <a:avLst/>
          </a:prstGeom>
        </p:spPr>
      </p:pic>
      <p:sp>
        <p:nvSpPr>
          <p:cNvPr id="3" name="TextBox 2"/>
          <p:cNvSpPr txBox="1"/>
          <p:nvPr/>
        </p:nvSpPr>
        <p:spPr>
          <a:xfrm>
            <a:off x="76200" y="6400800"/>
            <a:ext cx="8915400" cy="381000"/>
          </a:xfrm>
          <a:prstGeom prst="rect">
            <a:avLst/>
          </a:prstGeom>
          <a:noFill/>
        </p:spPr>
        <p:txBody>
          <a:bodyPr wrap="square" rtlCol="0">
            <a:spAutoFit/>
          </a:bodyPr>
          <a:lstStyle/>
          <a:p>
            <a:pPr algn="ctr"/>
            <a:r>
              <a:rPr lang="en-US" b="1" dirty="0">
                <a:latin typeface="Times New Roman" pitchFamily="18" charset="0"/>
                <a:cs typeface="Times New Roman" pitchFamily="18" charset="0"/>
              </a:rPr>
              <a:t>West side Great Kills Harbor; NPS photo West; Nov. </a:t>
            </a:r>
            <a:r>
              <a:rPr lang="en-US" b="1" dirty="0" smtClean="0">
                <a:latin typeface="Times New Roman" pitchFamily="18" charset="0"/>
                <a:cs typeface="Times New Roman" pitchFamily="18" charset="0"/>
              </a:rPr>
              <a:t>2.</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696908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6200"/>
            <a:ext cx="8610600" cy="6248401"/>
          </a:xfrm>
          <a:prstGeom prst="rect">
            <a:avLst/>
          </a:prstGeom>
        </p:spPr>
      </p:pic>
      <p:sp>
        <p:nvSpPr>
          <p:cNvPr id="3" name="TextBox 2"/>
          <p:cNvSpPr txBox="1"/>
          <p:nvPr/>
        </p:nvSpPr>
        <p:spPr>
          <a:xfrm>
            <a:off x="152400" y="6400800"/>
            <a:ext cx="8686800" cy="381000"/>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West side of Great Kills Harbor; Nov. 7; </a:t>
            </a:r>
            <a:r>
              <a:rPr lang="en-US" b="1" dirty="0">
                <a:latin typeface="Times New Roman" pitchFamily="18" charset="0"/>
                <a:cs typeface="Times New Roman" pitchFamily="18" charset="0"/>
              </a:rPr>
              <a:t>NPS </a:t>
            </a:r>
            <a:r>
              <a:rPr lang="en-US" b="1" dirty="0" smtClean="0">
                <a:latin typeface="Times New Roman" pitchFamily="18" charset="0"/>
                <a:cs typeface="Times New Roman" pitchFamily="18" charset="0"/>
              </a:rPr>
              <a:t>photo, West.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87894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8763000" cy="5749290"/>
          </a:xfrm>
          <a:prstGeom prst="rect">
            <a:avLst/>
          </a:prstGeom>
        </p:spPr>
      </p:pic>
      <p:sp>
        <p:nvSpPr>
          <p:cNvPr id="3" name="TextBox 2"/>
          <p:cNvSpPr txBox="1"/>
          <p:nvPr/>
        </p:nvSpPr>
        <p:spPr>
          <a:xfrm>
            <a:off x="152400" y="6096000"/>
            <a:ext cx="8839200" cy="369332"/>
          </a:xfrm>
          <a:prstGeom prst="rect">
            <a:avLst/>
          </a:prstGeom>
          <a:noFill/>
        </p:spPr>
        <p:txBody>
          <a:bodyPr wrap="square" rtlCol="0">
            <a:spAutoFit/>
          </a:bodyPr>
          <a:lstStyle/>
          <a:p>
            <a:pPr algn="ctr"/>
            <a:r>
              <a:rPr lang="en-US" b="1" dirty="0">
                <a:latin typeface="Times New Roman" pitchFamily="18" charset="0"/>
                <a:cs typeface="Times New Roman" pitchFamily="18" charset="0"/>
              </a:rPr>
              <a:t>Miller Field, used as staging area for the US Army and </a:t>
            </a:r>
            <a:r>
              <a:rPr lang="en-US" b="1" dirty="0" smtClean="0">
                <a:latin typeface="Times New Roman" pitchFamily="18" charset="0"/>
                <a:cs typeface="Times New Roman" pitchFamily="18" charset="0"/>
              </a:rPr>
              <a:t>FEMA; Nov. 7; NPS photo, West.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600320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2900"/>
            <a:ext cx="8229600" cy="6172200"/>
          </a:xfrm>
          <a:prstGeom prst="rect">
            <a:avLst/>
          </a:prstGeom>
        </p:spPr>
      </p:pic>
    </p:spTree>
    <p:extLst>
      <p:ext uri="{BB962C8B-B14F-4D97-AF65-F5344CB8AC3E}">
        <p14:creationId xmlns:p14="http://schemas.microsoft.com/office/powerpoint/2010/main" val="307389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8534400" cy="6019800"/>
          </a:xfrm>
          <a:prstGeom prst="rect">
            <a:avLst/>
          </a:prstGeom>
        </p:spPr>
      </p:pic>
      <p:sp>
        <p:nvSpPr>
          <p:cNvPr id="4" name="TextBox 3"/>
          <p:cNvSpPr txBox="1"/>
          <p:nvPr/>
        </p:nvSpPr>
        <p:spPr>
          <a:xfrm>
            <a:off x="228600" y="6248400"/>
            <a:ext cx="86106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Fall, 2008; NJGIN photo.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592219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04800"/>
            <a:ext cx="8382000" cy="5803392"/>
          </a:xfrm>
          <a:prstGeom prst="rect">
            <a:avLst/>
          </a:prstGeom>
        </p:spPr>
      </p:pic>
      <p:sp>
        <p:nvSpPr>
          <p:cNvPr id="3" name="TextBox 2"/>
          <p:cNvSpPr txBox="1"/>
          <p:nvPr/>
        </p:nvSpPr>
        <p:spPr>
          <a:xfrm>
            <a:off x="266700" y="6291552"/>
            <a:ext cx="84582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Nov. 1; NJGIN photo.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742292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8839200" cy="6248400"/>
          </a:xfrm>
          <a:prstGeom prst="rect">
            <a:avLst/>
          </a:prstGeom>
        </p:spPr>
      </p:pic>
      <p:sp>
        <p:nvSpPr>
          <p:cNvPr id="3" name="TextBox 2"/>
          <p:cNvSpPr txBox="1"/>
          <p:nvPr/>
        </p:nvSpPr>
        <p:spPr>
          <a:xfrm>
            <a:off x="152400" y="6400800"/>
            <a:ext cx="8839200" cy="369332"/>
          </a:xfrm>
          <a:prstGeom prst="rect">
            <a:avLst/>
          </a:prstGeom>
          <a:noFill/>
        </p:spPr>
        <p:txBody>
          <a:bodyPr wrap="square" rtlCol="0">
            <a:spAutoFit/>
          </a:bodyPr>
          <a:lstStyle/>
          <a:p>
            <a:pPr algn="ctr"/>
            <a:r>
              <a:rPr lang="en-US" b="1" dirty="0">
                <a:latin typeface="Times New Roman" pitchFamily="18" charset="0"/>
                <a:cs typeface="Times New Roman" pitchFamily="18" charset="0"/>
              </a:rPr>
              <a:t>Sandy Hook, Multi-use Path.  Nov.  11; NPS photo, </a:t>
            </a:r>
            <a:r>
              <a:rPr lang="en-US" b="1" dirty="0" err="1">
                <a:latin typeface="Times New Roman" pitchFamily="18" charset="0"/>
                <a:cs typeface="Times New Roman" pitchFamily="18" charset="0"/>
              </a:rPr>
              <a:t>Hoeksema</a:t>
            </a:r>
            <a:r>
              <a:rPr lang="en-US" b="1" dirty="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701815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8600"/>
            <a:ext cx="8458200" cy="6097905"/>
          </a:xfrm>
          <a:prstGeom prst="rect">
            <a:avLst/>
          </a:prstGeom>
        </p:spPr>
      </p:pic>
      <p:sp>
        <p:nvSpPr>
          <p:cNvPr id="2" name="TextBox 1"/>
          <p:cNvSpPr txBox="1"/>
          <p:nvPr/>
        </p:nvSpPr>
        <p:spPr>
          <a:xfrm>
            <a:off x="0" y="6326505"/>
            <a:ext cx="9144000" cy="369332"/>
          </a:xfrm>
          <a:prstGeom prst="rect">
            <a:avLst/>
          </a:prstGeom>
          <a:noFill/>
        </p:spPr>
        <p:txBody>
          <a:bodyPr wrap="square" rtlCol="0">
            <a:spAutoFit/>
          </a:bodyPr>
          <a:lstStyle/>
          <a:p>
            <a:r>
              <a:rPr lang="en-US" b="1" dirty="0">
                <a:latin typeface="Times New Roman" pitchFamily="18" charset="0"/>
                <a:cs typeface="Times New Roman" pitchFamily="18" charset="0"/>
              </a:rPr>
              <a:t>Sandy </a:t>
            </a:r>
            <a:r>
              <a:rPr lang="en-US" b="1" dirty="0" smtClean="0">
                <a:latin typeface="Times New Roman" pitchFamily="18" charset="0"/>
                <a:cs typeface="Times New Roman" pitchFamily="18" charset="0"/>
              </a:rPr>
              <a:t>Hook </a:t>
            </a:r>
            <a:r>
              <a:rPr lang="en-US" b="1" dirty="0">
                <a:latin typeface="Times New Roman" pitchFamily="18" charset="0"/>
                <a:cs typeface="Times New Roman" pitchFamily="18" charset="0"/>
              </a:rPr>
              <a:t>north towards Rockaways and Queens, </a:t>
            </a:r>
            <a:r>
              <a:rPr lang="en-US" b="1" dirty="0" smtClean="0">
                <a:latin typeface="Times New Roman" pitchFamily="18" charset="0"/>
                <a:cs typeface="Times New Roman" pitchFamily="18" charset="0"/>
              </a:rPr>
              <a:t>Manhattan afar; </a:t>
            </a:r>
            <a:r>
              <a:rPr lang="en-US" b="1" dirty="0">
                <a:latin typeface="Times New Roman" pitchFamily="18" charset="0"/>
                <a:cs typeface="Times New Roman" pitchFamily="18" charset="0"/>
              </a:rPr>
              <a:t>Nov. </a:t>
            </a:r>
            <a:r>
              <a:rPr lang="en-US" b="1" dirty="0" smtClean="0">
                <a:latin typeface="Times New Roman" pitchFamily="18" charset="0"/>
                <a:cs typeface="Times New Roman" pitchFamily="18" charset="0"/>
              </a:rPr>
              <a:t>16; NPS photo.</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0874852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399"/>
            <a:ext cx="8839200" cy="6097905"/>
          </a:xfrm>
          <a:prstGeom prst="rect">
            <a:avLst/>
          </a:prstGeom>
        </p:spPr>
      </p:pic>
      <p:sp>
        <p:nvSpPr>
          <p:cNvPr id="3" name="TextBox 2"/>
          <p:cNvSpPr txBox="1"/>
          <p:nvPr/>
        </p:nvSpPr>
        <p:spPr>
          <a:xfrm>
            <a:off x="152400" y="6324600"/>
            <a:ext cx="8839200" cy="369332"/>
          </a:xfrm>
          <a:prstGeom prst="rect">
            <a:avLst/>
          </a:prstGeom>
          <a:noFill/>
        </p:spPr>
        <p:txBody>
          <a:bodyPr wrap="square" rtlCol="0">
            <a:spAutoFit/>
          </a:bodyPr>
          <a:lstStyle/>
          <a:p>
            <a:pPr algn="ctr"/>
            <a:r>
              <a:rPr lang="en-US" b="1" dirty="0">
                <a:latin typeface="Times New Roman" pitchFamily="18" charset="0"/>
                <a:cs typeface="Times New Roman" pitchFamily="18" charset="0"/>
              </a:rPr>
              <a:t>Sandy Hook; Fort Hancock: Officer’s Row; Nov. </a:t>
            </a:r>
            <a:r>
              <a:rPr lang="en-US" b="1" dirty="0" smtClean="0">
                <a:latin typeface="Times New Roman" pitchFamily="18" charset="0"/>
                <a:cs typeface="Times New Roman" pitchFamily="18" charset="0"/>
              </a:rPr>
              <a:t>19; NPS photo, </a:t>
            </a:r>
            <a:r>
              <a:rPr lang="en-US" b="1" dirty="0" err="1" smtClean="0">
                <a:latin typeface="Times New Roman" pitchFamily="18" charset="0"/>
                <a:cs typeface="Times New Roman" pitchFamily="18" charset="0"/>
              </a:rPr>
              <a:t>Wickersty</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518152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1" y="3124200"/>
            <a:ext cx="4443365" cy="312069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2" y="76200"/>
            <a:ext cx="4443365" cy="29727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1986" y="3124200"/>
            <a:ext cx="4455814" cy="31623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0100" y="76200"/>
            <a:ext cx="4457700" cy="2972751"/>
          </a:xfrm>
          <a:prstGeom prst="rect">
            <a:avLst/>
          </a:prstGeom>
        </p:spPr>
      </p:pic>
      <p:sp>
        <p:nvSpPr>
          <p:cNvPr id="6" name="TextBox 5"/>
          <p:cNvSpPr txBox="1"/>
          <p:nvPr/>
        </p:nvSpPr>
        <p:spPr>
          <a:xfrm>
            <a:off x="49982" y="6172200"/>
            <a:ext cx="9017818" cy="923330"/>
          </a:xfrm>
          <a:prstGeom prst="rect">
            <a:avLst/>
          </a:prstGeom>
          <a:noFill/>
        </p:spPr>
        <p:txBody>
          <a:bodyPr wrap="square" rtlCol="0">
            <a:spAutoFit/>
          </a:bodyPr>
          <a:lstStyle/>
          <a:p>
            <a:r>
              <a:rPr lang="en-US" b="1" dirty="0" smtClean="0">
                <a:latin typeface="Times New Roman" pitchFamily="18" charset="0"/>
                <a:cs typeface="Times New Roman" pitchFamily="18" charset="0"/>
              </a:rPr>
              <a:t>The Incident </a:t>
            </a:r>
            <a:r>
              <a:rPr lang="en-US" b="1" dirty="0">
                <a:latin typeface="Times New Roman" pitchFamily="18" charset="0"/>
                <a:cs typeface="Times New Roman" pitchFamily="18" charset="0"/>
              </a:rPr>
              <a:t>M</a:t>
            </a:r>
            <a:r>
              <a:rPr lang="en-US" b="1" dirty="0" smtClean="0">
                <a:latin typeface="Times New Roman" pitchFamily="18" charset="0"/>
                <a:cs typeface="Times New Roman" pitchFamily="18" charset="0"/>
              </a:rPr>
              <a:t>anagement </a:t>
            </a:r>
            <a:r>
              <a:rPr lang="en-US" b="1" dirty="0">
                <a:latin typeface="Times New Roman" pitchFamily="18" charset="0"/>
                <a:cs typeface="Times New Roman" pitchFamily="18" charset="0"/>
              </a:rPr>
              <a:t>T</a:t>
            </a:r>
            <a:r>
              <a:rPr lang="en-US" b="1" dirty="0" smtClean="0">
                <a:latin typeface="Times New Roman" pitchFamily="18" charset="0"/>
                <a:cs typeface="Times New Roman" pitchFamily="18" charset="0"/>
              </a:rPr>
              <a:t>eam assembled was one </a:t>
            </a:r>
            <a:r>
              <a:rPr lang="en-US" b="1" dirty="0">
                <a:latin typeface="Times New Roman" pitchFamily="18" charset="0"/>
                <a:cs typeface="Times New Roman" pitchFamily="18" charset="0"/>
              </a:rPr>
              <a:t>of the largest </a:t>
            </a:r>
            <a:r>
              <a:rPr lang="en-US" b="1" dirty="0" smtClean="0">
                <a:latin typeface="Times New Roman" pitchFamily="18" charset="0"/>
                <a:cs typeface="Times New Roman" pitchFamily="18" charset="0"/>
              </a:rPr>
              <a:t>teams </a:t>
            </a:r>
            <a:r>
              <a:rPr lang="en-US" b="1" dirty="0">
                <a:latin typeface="Times New Roman" pitchFamily="18" charset="0"/>
                <a:cs typeface="Times New Roman" pitchFamily="18" charset="0"/>
              </a:rPr>
              <a:t>in NPS </a:t>
            </a:r>
            <a:r>
              <a:rPr lang="en-US" b="1" dirty="0" smtClean="0">
                <a:latin typeface="Times New Roman" pitchFamily="18" charset="0"/>
                <a:cs typeface="Times New Roman" pitchFamily="18" charset="0"/>
              </a:rPr>
              <a:t>history.</a:t>
            </a:r>
            <a:endParaRPr lang="en-US" b="1" dirty="0">
              <a:latin typeface="Times New Roman" pitchFamily="18" charset="0"/>
              <a:cs typeface="Times New Roman" pitchFamily="18" charset="0"/>
            </a:endParaRPr>
          </a:p>
          <a:p>
            <a:r>
              <a:rPr lang="en-US" b="1" dirty="0">
                <a:latin typeface="Times New Roman" pitchFamily="18" charset="0"/>
                <a:cs typeface="Times New Roman" pitchFamily="18" charset="0"/>
              </a:rPr>
              <a:t>Upper left; lower </a:t>
            </a:r>
            <a:r>
              <a:rPr lang="en-US" b="1" dirty="0" smtClean="0">
                <a:latin typeface="Times New Roman" pitchFamily="18" charset="0"/>
                <a:cs typeface="Times New Roman" pitchFamily="18" charset="0"/>
              </a:rPr>
              <a:t>right,   </a:t>
            </a:r>
            <a:r>
              <a:rPr lang="en-US" b="1" dirty="0">
                <a:latin typeface="Times New Roman" pitchFamily="18" charset="0"/>
                <a:cs typeface="Times New Roman" pitchFamily="18" charset="0"/>
              </a:rPr>
              <a:t>NPS photo Daley. Nov. </a:t>
            </a:r>
            <a:r>
              <a:rPr lang="en-US" b="1" dirty="0" smtClean="0">
                <a:latin typeface="Times New Roman" pitchFamily="18" charset="0"/>
                <a:cs typeface="Times New Roman" pitchFamily="18" charset="0"/>
              </a:rPr>
              <a:t>12.</a:t>
            </a:r>
            <a:endParaRPr lang="en-US" b="1"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30116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28600"/>
            <a:ext cx="8915400" cy="6096000"/>
          </a:xfrm>
          <a:prstGeom prst="rect">
            <a:avLst/>
          </a:prstGeom>
        </p:spPr>
      </p:pic>
    </p:spTree>
    <p:extLst>
      <p:ext uri="{BB962C8B-B14F-4D97-AF65-F5344CB8AC3E}">
        <p14:creationId xmlns:p14="http://schemas.microsoft.com/office/powerpoint/2010/main" val="54041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4154805"/>
          </a:xfrm>
          <a:prstGeom prst="rect">
            <a:avLst/>
          </a:prstGeom>
        </p:spPr>
      </p:pic>
      <p:sp>
        <p:nvSpPr>
          <p:cNvPr id="3" name="TextBox 2"/>
          <p:cNvSpPr txBox="1"/>
          <p:nvPr/>
        </p:nvSpPr>
        <p:spPr>
          <a:xfrm>
            <a:off x="152400" y="5257800"/>
            <a:ext cx="8763000" cy="646331"/>
          </a:xfrm>
          <a:prstGeom prst="rect">
            <a:avLst/>
          </a:prstGeom>
          <a:noFill/>
        </p:spPr>
        <p:txBody>
          <a:bodyPr wrap="square" rtlCol="0">
            <a:spAutoFit/>
          </a:bodyPr>
          <a:lstStyle/>
          <a:p>
            <a:r>
              <a:rPr lang="en-US" b="1" dirty="0">
                <a:latin typeface="Times New Roman" pitchFamily="18" charset="0"/>
                <a:cs typeface="Times New Roman" pitchFamily="18" charset="0"/>
              </a:rPr>
              <a:t>Fort Wadsworth, a staging area for an some 400 NPS employees;  food service tents at dusk. Nov. </a:t>
            </a:r>
            <a:r>
              <a:rPr lang="en-US" b="1" dirty="0" smtClean="0">
                <a:latin typeface="Times New Roman" pitchFamily="18" charset="0"/>
                <a:cs typeface="Times New Roman" pitchFamily="18" charset="0"/>
              </a:rPr>
              <a:t>14; NPS photo</a:t>
            </a:r>
            <a:r>
              <a:rPr lang="en-US" b="1" dirty="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738135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103620"/>
          </a:xfrm>
          <a:prstGeom prst="rect">
            <a:avLst/>
          </a:prstGeom>
        </p:spPr>
      </p:pic>
      <p:sp>
        <p:nvSpPr>
          <p:cNvPr id="2" name="TextBox 1"/>
          <p:cNvSpPr txBox="1"/>
          <p:nvPr/>
        </p:nvSpPr>
        <p:spPr>
          <a:xfrm>
            <a:off x="0" y="6172200"/>
            <a:ext cx="9067800" cy="923330"/>
          </a:xfrm>
          <a:prstGeom prst="rect">
            <a:avLst/>
          </a:prstGeom>
          <a:noFill/>
        </p:spPr>
        <p:txBody>
          <a:bodyPr wrap="square" rtlCol="0">
            <a:spAutoFit/>
          </a:bodyPr>
          <a:lstStyle/>
          <a:p>
            <a:pPr>
              <a:defRPr/>
            </a:pPr>
            <a:r>
              <a:rPr lang="en-US" b="1" dirty="0">
                <a:latin typeface="Times New Roman" pitchFamily="18" charset="0"/>
                <a:cs typeface="Times New Roman" pitchFamily="18" charset="0"/>
              </a:rPr>
              <a:t>Floyd Bennett Field </a:t>
            </a:r>
            <a:r>
              <a:rPr lang="en-US" b="1" dirty="0" smtClean="0">
                <a:latin typeface="Times New Roman" pitchFamily="18" charset="0"/>
                <a:cs typeface="Times New Roman" pitchFamily="18" charset="0"/>
              </a:rPr>
              <a:t>used </a:t>
            </a:r>
            <a:r>
              <a:rPr lang="en-US" b="1" dirty="0">
                <a:latin typeface="Times New Roman" pitchFamily="18" charset="0"/>
                <a:cs typeface="Times New Roman" pitchFamily="18" charset="0"/>
              </a:rPr>
              <a:t>by emergency response agencies including FEMA. Nov. </a:t>
            </a:r>
            <a:r>
              <a:rPr lang="en-US" b="1" dirty="0" smtClean="0">
                <a:latin typeface="Times New Roman" pitchFamily="18" charset="0"/>
                <a:cs typeface="Times New Roman" pitchFamily="18" charset="0"/>
              </a:rPr>
              <a:t>5; NPS photo, </a:t>
            </a:r>
            <a:r>
              <a:rPr lang="en-US" b="1" dirty="0" err="1" smtClean="0">
                <a:latin typeface="Times New Roman" pitchFamily="18" charset="0"/>
                <a:cs typeface="Times New Roman" pitchFamily="18" charset="0"/>
              </a:rPr>
              <a:t>Stinnet</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136904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6057900"/>
          </a:xfrm>
          <a:prstGeom prst="rect">
            <a:avLst/>
          </a:prstGeom>
        </p:spPr>
      </p:pic>
      <p:sp>
        <p:nvSpPr>
          <p:cNvPr id="3" name="TextBox 2"/>
          <p:cNvSpPr txBox="1"/>
          <p:nvPr/>
        </p:nvSpPr>
        <p:spPr>
          <a:xfrm>
            <a:off x="76200" y="6172200"/>
            <a:ext cx="8991600" cy="923330"/>
          </a:xfrm>
          <a:prstGeom prst="rect">
            <a:avLst/>
          </a:prstGeom>
          <a:noFill/>
        </p:spPr>
        <p:txBody>
          <a:bodyPr wrap="square" rtlCol="0">
            <a:spAutoFit/>
          </a:bodyPr>
          <a:lstStyle/>
          <a:p>
            <a:pPr algn="ctr"/>
            <a:r>
              <a:rPr lang="en-US" b="1" dirty="0">
                <a:latin typeface="Times New Roman" pitchFamily="18" charset="0"/>
                <a:cs typeface="Times New Roman" pitchFamily="18" charset="0"/>
              </a:rPr>
              <a:t>Jacob Riis Park, looking eastward are the communities of </a:t>
            </a:r>
            <a:r>
              <a:rPr lang="en-US" b="1" dirty="0" err="1">
                <a:latin typeface="Times New Roman" pitchFamily="18" charset="0"/>
                <a:cs typeface="Times New Roman" pitchFamily="18" charset="0"/>
              </a:rPr>
              <a:t>Neponsit</a:t>
            </a:r>
            <a:r>
              <a:rPr lang="en-US" b="1" dirty="0">
                <a:latin typeface="Times New Roman" pitchFamily="18" charset="0"/>
                <a:cs typeface="Times New Roman" pitchFamily="18" charset="0"/>
              </a:rPr>
              <a:t>, Belle Harbor and Rockaway Park </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Nov. </a:t>
            </a:r>
            <a:r>
              <a:rPr lang="en-US" b="1" dirty="0" smtClean="0">
                <a:latin typeface="Times New Roman" pitchFamily="18" charset="0"/>
                <a:cs typeface="Times New Roman" pitchFamily="18" charset="0"/>
              </a:rPr>
              <a:t>11; </a:t>
            </a:r>
            <a:r>
              <a:rPr lang="en-US" b="1" dirty="0">
                <a:latin typeface="Times New Roman" pitchFamily="18" charset="0"/>
                <a:cs typeface="Times New Roman" pitchFamily="18" charset="0"/>
              </a:rPr>
              <a:t>NPS </a:t>
            </a:r>
            <a:r>
              <a:rPr lang="en-US" b="1" dirty="0" smtClean="0">
                <a:latin typeface="Times New Roman" pitchFamily="18" charset="0"/>
                <a:cs typeface="Times New Roman" pitchFamily="18" charset="0"/>
              </a:rPr>
              <a:t>photo.</a:t>
            </a:r>
            <a:endParaRPr lang="en-US" b="1"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479006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105085"/>
          </a:xfrm>
          <a:prstGeom prst="rect">
            <a:avLst/>
          </a:prstGeom>
        </p:spPr>
      </p:pic>
      <p:sp>
        <p:nvSpPr>
          <p:cNvPr id="3" name="TextBox 2"/>
          <p:cNvSpPr txBox="1"/>
          <p:nvPr/>
        </p:nvSpPr>
        <p:spPr>
          <a:xfrm>
            <a:off x="-10886" y="6324600"/>
            <a:ext cx="9067800" cy="338554"/>
          </a:xfrm>
          <a:prstGeom prst="rect">
            <a:avLst/>
          </a:prstGeom>
          <a:noFill/>
        </p:spPr>
        <p:txBody>
          <a:bodyPr wrap="square" rtlCol="0">
            <a:spAutoFit/>
          </a:bodyPr>
          <a:lstStyle/>
          <a:p>
            <a:pPr algn="ctr"/>
            <a:r>
              <a:rPr lang="en-US" sz="1600" b="1" dirty="0">
                <a:latin typeface="Times New Roman" pitchFamily="18" charset="0"/>
                <a:cs typeface="Times New Roman" pitchFamily="18" charset="0"/>
              </a:rPr>
              <a:t>Hurricane Sandy Oct. 29, </a:t>
            </a:r>
            <a:r>
              <a:rPr lang="en-US" sz="1600" b="1" dirty="0" smtClean="0">
                <a:latin typeface="Times New Roman" pitchFamily="18" charset="0"/>
                <a:cs typeface="Times New Roman" pitchFamily="18" charset="0"/>
              </a:rPr>
              <a:t>7:33 p. m., </a:t>
            </a:r>
            <a:r>
              <a:rPr lang="en-US" sz="1600" b="1" dirty="0">
                <a:latin typeface="Times New Roman" pitchFamily="18" charset="0"/>
                <a:cs typeface="Times New Roman" pitchFamily="18" charset="0"/>
              </a:rPr>
              <a:t>one hour before landfall in New York City.  NASA photo. </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3035292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6200"/>
            <a:ext cx="9144000" cy="6096000"/>
          </a:xfrm>
          <a:prstGeom prst="rect">
            <a:avLst/>
          </a:prstGeom>
        </p:spPr>
      </p:pic>
      <p:sp>
        <p:nvSpPr>
          <p:cNvPr id="5" name="TextBox 4"/>
          <p:cNvSpPr txBox="1"/>
          <p:nvPr/>
        </p:nvSpPr>
        <p:spPr>
          <a:xfrm>
            <a:off x="152400" y="6096000"/>
            <a:ext cx="8915400" cy="923330"/>
          </a:xfrm>
          <a:prstGeom prst="rect">
            <a:avLst/>
          </a:prstGeom>
          <a:noFill/>
        </p:spPr>
        <p:txBody>
          <a:bodyPr wrap="square" rtlCol="0">
            <a:spAutoFit/>
          </a:bodyPr>
          <a:lstStyle/>
          <a:p>
            <a:pPr algn="ctr"/>
            <a:r>
              <a:rPr lang="en-US" b="1" dirty="0">
                <a:latin typeface="Times New Roman" pitchFamily="18" charset="0"/>
                <a:cs typeface="Times New Roman" pitchFamily="18" charset="0"/>
              </a:rPr>
              <a:t>Progression Maps were used to provide daily snapshots of the recovery operations.   This panel shows progress achieved in thirty days. NPS image.</a:t>
            </a:r>
          </a:p>
          <a:p>
            <a:endParaRPr lang="en-US" dirty="0"/>
          </a:p>
        </p:txBody>
      </p:sp>
    </p:spTree>
    <p:extLst>
      <p:ext uri="{BB962C8B-B14F-4D97-AF65-F5344CB8AC3E}">
        <p14:creationId xmlns:p14="http://schemas.microsoft.com/office/powerpoint/2010/main" val="13669448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199"/>
            <a:ext cx="8763000" cy="6408345"/>
          </a:xfrm>
          <a:prstGeom prst="rect">
            <a:avLst/>
          </a:prstGeom>
        </p:spPr>
      </p:pic>
      <p:sp>
        <p:nvSpPr>
          <p:cNvPr id="3" name="TextBox 2"/>
          <p:cNvSpPr txBox="1"/>
          <p:nvPr/>
        </p:nvSpPr>
        <p:spPr>
          <a:xfrm>
            <a:off x="152400" y="6484544"/>
            <a:ext cx="8763000" cy="373456"/>
          </a:xfrm>
          <a:prstGeom prst="rect">
            <a:avLst/>
          </a:prstGeom>
          <a:noFill/>
        </p:spPr>
        <p:txBody>
          <a:bodyPr wrap="square" rtlCol="0">
            <a:spAutoFit/>
          </a:bodyPr>
          <a:lstStyle/>
          <a:p>
            <a:pPr algn="ctr"/>
            <a:r>
              <a:rPr lang="en-US" b="1" dirty="0">
                <a:latin typeface="Times New Roman" pitchFamily="18" charset="0"/>
                <a:cs typeface="Times New Roman" pitchFamily="18" charset="0"/>
              </a:rPr>
              <a:t>Jacob Riis Park, Veteran’s Day, Nov. 11 </a:t>
            </a:r>
            <a:r>
              <a:rPr lang="en-US" b="1" dirty="0" smtClean="0">
                <a:latin typeface="Times New Roman" pitchFamily="18" charset="0"/>
                <a:cs typeface="Times New Roman" pitchFamily="18" charset="0"/>
              </a:rPr>
              <a:t>; NPS photo, Noble.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03989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8839200" cy="6254496"/>
          </a:xfrm>
          <a:prstGeom prst="rect">
            <a:avLst/>
          </a:prstGeom>
        </p:spPr>
      </p:pic>
      <p:sp>
        <p:nvSpPr>
          <p:cNvPr id="3" name="TextBox 2"/>
          <p:cNvSpPr txBox="1"/>
          <p:nvPr/>
        </p:nvSpPr>
        <p:spPr>
          <a:xfrm>
            <a:off x="304800" y="6308271"/>
            <a:ext cx="8534400" cy="381000"/>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Fall 2010; </a:t>
            </a:r>
            <a:r>
              <a:rPr lang="en-US" b="1" dirty="0" err="1" smtClean="0">
                <a:latin typeface="Times New Roman" pitchFamily="18" charset="0"/>
                <a:cs typeface="Times New Roman" pitchFamily="18" charset="0"/>
              </a:rPr>
              <a:t>NYCDoITT</a:t>
            </a:r>
            <a:r>
              <a:rPr lang="en-US" b="1" dirty="0" smtClean="0">
                <a:latin typeface="Times New Roman" pitchFamily="18" charset="0"/>
                <a:cs typeface="Times New Roman" pitchFamily="18" charset="0"/>
              </a:rPr>
              <a:t> photo.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903132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9144000" cy="6096000"/>
          </a:xfrm>
          <a:prstGeom prst="rect">
            <a:avLst/>
          </a:prstGeom>
        </p:spPr>
      </p:pic>
      <p:sp>
        <p:nvSpPr>
          <p:cNvPr id="3" name="TextBox 2"/>
          <p:cNvSpPr txBox="1"/>
          <p:nvPr/>
        </p:nvSpPr>
        <p:spPr>
          <a:xfrm>
            <a:off x="38100" y="6324600"/>
            <a:ext cx="90678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 November 1; NOAA photo.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234781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9144000" cy="6104659"/>
          </a:xfrm>
          <a:prstGeom prst="rect">
            <a:avLst/>
          </a:prstGeom>
        </p:spPr>
      </p:pic>
      <p:sp>
        <p:nvSpPr>
          <p:cNvPr id="3" name="TextBox 2"/>
          <p:cNvSpPr txBox="1"/>
          <p:nvPr/>
        </p:nvSpPr>
        <p:spPr>
          <a:xfrm>
            <a:off x="0" y="6400800"/>
            <a:ext cx="9144000" cy="381000"/>
          </a:xfrm>
          <a:prstGeom prst="rect">
            <a:avLst/>
          </a:prstGeom>
          <a:noFill/>
        </p:spPr>
        <p:txBody>
          <a:bodyPr wrap="square" rtlCol="0">
            <a:spAutoFit/>
          </a:bodyPr>
          <a:lstStyle/>
          <a:p>
            <a:pPr algn="ctr"/>
            <a:r>
              <a:rPr lang="en-US" b="1" dirty="0">
                <a:latin typeface="Times New Roman" pitchFamily="18" charset="0"/>
                <a:cs typeface="Times New Roman" pitchFamily="18" charset="0"/>
              </a:rPr>
              <a:t>Jamaica Bay: West </a:t>
            </a:r>
            <a:r>
              <a:rPr lang="en-US" b="1" dirty="0" smtClean="0">
                <a:latin typeface="Times New Roman" pitchFamily="18" charset="0"/>
                <a:cs typeface="Times New Roman" pitchFamily="18" charset="0"/>
              </a:rPr>
              <a:t>Pond. </a:t>
            </a:r>
            <a:r>
              <a:rPr lang="en-US" b="1" dirty="0">
                <a:latin typeface="Times New Roman" pitchFamily="18" charset="0"/>
                <a:cs typeface="Times New Roman" pitchFamily="18" charset="0"/>
              </a:rPr>
              <a:t>Nov. 5; NPS </a:t>
            </a:r>
            <a:r>
              <a:rPr lang="en-US" b="1" dirty="0" smtClean="0">
                <a:latin typeface="Times New Roman" pitchFamily="18" charset="0"/>
                <a:cs typeface="Times New Roman" pitchFamily="18" charset="0"/>
              </a:rPr>
              <a:t>photo, </a:t>
            </a:r>
            <a:r>
              <a:rPr lang="en-US" b="1" dirty="0" err="1">
                <a:latin typeface="Times New Roman" pitchFamily="18" charset="0"/>
                <a:cs typeface="Times New Roman" pitchFamily="18" charset="0"/>
              </a:rPr>
              <a:t>Colyer</a:t>
            </a:r>
            <a:r>
              <a:rPr lang="en-US" b="1" dirty="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471973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
            <a:ext cx="8839200" cy="6260592"/>
          </a:xfrm>
          <a:prstGeom prst="rect">
            <a:avLst/>
          </a:prstGeom>
        </p:spPr>
      </p:pic>
      <p:sp>
        <p:nvSpPr>
          <p:cNvPr id="3" name="TextBox 2"/>
          <p:cNvSpPr txBox="1"/>
          <p:nvPr/>
        </p:nvSpPr>
        <p:spPr>
          <a:xfrm>
            <a:off x="141514" y="6331349"/>
            <a:ext cx="8763000" cy="381000"/>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Fall 2010; </a:t>
            </a:r>
            <a:r>
              <a:rPr lang="en-US" b="1" dirty="0" err="1" smtClean="0">
                <a:latin typeface="Times New Roman" pitchFamily="18" charset="0"/>
                <a:cs typeface="Times New Roman" pitchFamily="18" charset="0"/>
              </a:rPr>
              <a:t>NYCDoITT</a:t>
            </a:r>
            <a:r>
              <a:rPr lang="en-US" b="1" dirty="0" smtClean="0">
                <a:latin typeface="Times New Roman" pitchFamily="18" charset="0"/>
                <a:cs typeface="Times New Roman" pitchFamily="18" charset="0"/>
              </a:rPr>
              <a:t> photo.</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048041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8839200" cy="6102096"/>
          </a:xfrm>
          <a:prstGeom prst="rect">
            <a:avLst/>
          </a:prstGeom>
        </p:spPr>
      </p:pic>
      <p:sp>
        <p:nvSpPr>
          <p:cNvPr id="3" name="TextBox 2"/>
          <p:cNvSpPr txBox="1"/>
          <p:nvPr/>
        </p:nvSpPr>
        <p:spPr>
          <a:xfrm>
            <a:off x="381000" y="6254496"/>
            <a:ext cx="8382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November 1; NOAA photo.</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589022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103620"/>
          </a:xfrm>
          <a:prstGeom prst="rect">
            <a:avLst/>
          </a:prstGeom>
        </p:spPr>
      </p:pic>
      <p:sp>
        <p:nvSpPr>
          <p:cNvPr id="3" name="TextBox 2"/>
          <p:cNvSpPr txBox="1"/>
          <p:nvPr/>
        </p:nvSpPr>
        <p:spPr>
          <a:xfrm>
            <a:off x="76200" y="6408420"/>
            <a:ext cx="9067800" cy="369332"/>
          </a:xfrm>
          <a:prstGeom prst="rect">
            <a:avLst/>
          </a:prstGeom>
          <a:noFill/>
        </p:spPr>
        <p:txBody>
          <a:bodyPr wrap="square" rtlCol="0">
            <a:spAutoFit/>
          </a:bodyPr>
          <a:lstStyle/>
          <a:p>
            <a:pPr algn="ctr"/>
            <a:r>
              <a:rPr lang="en-US" b="1" dirty="0">
                <a:latin typeface="Times New Roman" pitchFamily="18" charset="0"/>
                <a:cs typeface="Times New Roman" pitchFamily="18" charset="0"/>
              </a:rPr>
              <a:t>Jacob Riis Park Bathhouse, Nov. </a:t>
            </a:r>
            <a:r>
              <a:rPr lang="en-US" b="1" dirty="0" smtClean="0">
                <a:latin typeface="Times New Roman" pitchFamily="18" charset="0"/>
                <a:cs typeface="Times New Roman" pitchFamily="18" charset="0"/>
              </a:rPr>
              <a:t>5; NPS photo, </a:t>
            </a:r>
            <a:r>
              <a:rPr lang="en-US" b="1" dirty="0" err="1">
                <a:latin typeface="Times New Roman" pitchFamily="18" charset="0"/>
                <a:cs typeface="Times New Roman" pitchFamily="18" charset="0"/>
              </a:rPr>
              <a:t>Colyer</a:t>
            </a:r>
            <a:r>
              <a:rPr lang="en-US" b="1" dirty="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634578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31374</TotalTime>
  <Words>826</Words>
  <Application>Microsoft Office PowerPoint</Application>
  <PresentationFormat>On-screen Show (4:3)</PresentationFormat>
  <Paragraphs>89</Paragraphs>
  <Slides>31</Slides>
  <Notes>24</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Park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Markis, Charles A.</dc:creator>
  <cp:lastModifiedBy>Markis, Charles A.</cp:lastModifiedBy>
  <cp:revision>45</cp:revision>
  <cp:lastPrinted>2012-12-21T15:06:13Z</cp:lastPrinted>
  <dcterms:created xsi:type="dcterms:W3CDTF">2012-12-14T18:19:42Z</dcterms:created>
  <dcterms:modified xsi:type="dcterms:W3CDTF">2013-01-23T20:07:42Z</dcterms:modified>
</cp:coreProperties>
</file>