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57" r:id="rId3"/>
    <p:sldId id="258" r:id="rId4"/>
    <p:sldId id="260" r:id="rId5"/>
    <p:sldId id="265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6" autoAdjust="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5AA61-6C2E-4570-B738-42F402BB3EE6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91CB4-DAFB-4D7B-AB58-B7FE5A07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1. HH</a:t>
            </a:r>
            <a:r>
              <a:rPr lang="en-US" sz="800" baseline="0" dirty="0" smtClean="0"/>
              <a:t> Subcommittee is an offshoot of HEP’s habitat work group, and has been part of HEP </a:t>
            </a:r>
            <a:r>
              <a:rPr lang="en-US" sz="800" baseline="0" dirty="0" err="1" smtClean="0"/>
              <a:t>for__years</a:t>
            </a:r>
            <a:endParaRPr lang="en-US" sz="800" dirty="0" smtClean="0"/>
          </a:p>
          <a:p>
            <a:r>
              <a:rPr lang="en-US" sz="800" dirty="0" smtClean="0"/>
              <a:t>2. Recently published conservation plan is part of</a:t>
            </a:r>
            <a:r>
              <a:rPr lang="en-US" sz="800" baseline="0" dirty="0" smtClean="0"/>
              <a:t> the </a:t>
            </a:r>
            <a:r>
              <a:rPr lang="en-US" sz="800" i="1" baseline="0" dirty="0" smtClean="0"/>
              <a:t>implementation plan </a:t>
            </a:r>
            <a:r>
              <a:rPr lang="en-US" sz="800" baseline="0" dirty="0" smtClean="0"/>
              <a:t>of HEP’s CCMP.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Re-vegetation/elevation change: </a:t>
            </a:r>
            <a:r>
              <a:rPr lang="en-US" dirty="0" smtClean="0"/>
              <a:t>to reduce susceptibility to storm damage</a:t>
            </a:r>
          </a:p>
          <a:p>
            <a:pPr>
              <a:buFontTx/>
              <a:buChar char="-"/>
            </a:pPr>
            <a:r>
              <a:rPr lang="en-US" baseline="0" dirty="0" smtClean="0"/>
              <a:t> Improved adjacent forage habitat - could </a:t>
            </a:r>
            <a:r>
              <a:rPr lang="en-US" dirty="0" smtClean="0"/>
              <a:t>include restored tidal flushing, salt marsh or shoreline restoration, </a:t>
            </a:r>
          </a:p>
          <a:p>
            <a:pPr>
              <a:buNone/>
            </a:pPr>
            <a:r>
              <a:rPr lang="en-US" dirty="0" smtClean="0"/>
              <a:t>   sediment remediation…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Owned</a:t>
            </a:r>
            <a:r>
              <a:rPr lang="en-US" baseline="0" dirty="0" smtClean="0"/>
              <a:t> by both NY and NJ – both benefits and drawbacks with this</a:t>
            </a:r>
          </a:p>
          <a:p>
            <a:pPr>
              <a:buFontTx/>
              <a:buChar char="-"/>
            </a:pPr>
            <a:r>
              <a:rPr lang="en-US" baseline="0" dirty="0" smtClean="0"/>
              <a:t> Smaller – this may be a good thing, as Herons are less likely to be concerned about predators</a:t>
            </a:r>
          </a:p>
          <a:p>
            <a:pPr>
              <a:buFontTx/>
              <a:buChar char="-"/>
            </a:pPr>
            <a:r>
              <a:rPr lang="en-US" baseline="0" dirty="0" smtClean="0"/>
              <a:t> Low risk of disturbance (little to no nesting at the moment)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1991 oil spill demolished</a:t>
            </a:r>
            <a:r>
              <a:rPr lang="en-US" baseline="0" dirty="0" smtClean="0"/>
              <a:t> much of the previous Grey Birch habitat (herons used to nest here in abundance prior to this)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Low risk of disturbance (little to no nesting at the moment)</a:t>
            </a:r>
          </a:p>
          <a:p>
            <a:pPr>
              <a:buFontTx/>
              <a:buChar char="-"/>
            </a:pPr>
            <a:r>
              <a:rPr lang="en-US" baseline="0" dirty="0" smtClean="0"/>
              <a:t> There was also a dramatic change in water level of </a:t>
            </a:r>
            <a:r>
              <a:rPr lang="en-US" baseline="0" dirty="0" err="1" smtClean="0"/>
              <a:t>Goethal’s</a:t>
            </a:r>
            <a:r>
              <a:rPr lang="en-US" baseline="0" dirty="0" smtClean="0"/>
              <a:t> Bridge Pond and surrounding development (formerly a nearby  </a:t>
            </a:r>
          </a:p>
          <a:p>
            <a:pPr>
              <a:buFontTx/>
              <a:buNone/>
            </a:pPr>
            <a:r>
              <a:rPr lang="en-US" baseline="0" dirty="0" smtClean="0"/>
              <a:t>  forage habitat) </a:t>
            </a:r>
          </a:p>
          <a:p>
            <a:pPr>
              <a:buFontTx/>
              <a:buChar char="-"/>
            </a:pPr>
            <a:r>
              <a:rPr lang="en-US" baseline="0" dirty="0" smtClean="0"/>
              <a:t> Lower elevation/more susceptible to storm surge</a:t>
            </a:r>
          </a:p>
          <a:p>
            <a:pPr>
              <a:buFontTx/>
              <a:buChar char="-"/>
            </a:pPr>
            <a:r>
              <a:rPr lang="en-US" baseline="0" dirty="0" smtClean="0"/>
              <a:t> Predators: raccoon, boat-tailed grackle, crows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Currently are used as nesting habitat (higher</a:t>
            </a:r>
            <a:r>
              <a:rPr lang="en-US" baseline="0" dirty="0" smtClean="0"/>
              <a:t> restoration risk)</a:t>
            </a:r>
          </a:p>
          <a:p>
            <a:pPr>
              <a:buFontTx/>
              <a:buChar char="-"/>
            </a:pPr>
            <a:r>
              <a:rPr lang="en-US" baseline="0" dirty="0" smtClean="0"/>
              <a:t> North: predominantly Black-Crowned Night Herons; well-forested; </a:t>
            </a:r>
            <a:r>
              <a:rPr lang="en-US" baseline="0" dirty="0" err="1" smtClean="0"/>
              <a:t>bulkheaded</a:t>
            </a:r>
            <a:r>
              <a:rPr lang="en-US" baseline="0" dirty="0" smtClean="0"/>
              <a:t>/built to be above 100-yr flood; Norway Maple</a:t>
            </a:r>
          </a:p>
          <a:p>
            <a:pPr>
              <a:buFontTx/>
              <a:buChar char="-"/>
            </a:pPr>
            <a:r>
              <a:rPr lang="en-US" baseline="0" dirty="0" smtClean="0"/>
              <a:t> South: multiple species, and is mostly sandy beach and rocky outcroppings with some black locust </a:t>
            </a:r>
          </a:p>
          <a:p>
            <a:pPr>
              <a:buFontTx/>
              <a:buChar char="-"/>
            </a:pPr>
            <a:r>
              <a:rPr lang="en-US" baseline="0" dirty="0" smtClean="0"/>
              <a:t> Carter – 800 ft. shoreline restoration on nearby Randall’s Island is being investigated…could be paired with these sites as a  </a:t>
            </a:r>
          </a:p>
          <a:p>
            <a:pPr>
              <a:buFontTx/>
              <a:buNone/>
            </a:pPr>
            <a:r>
              <a:rPr lang="en-US" baseline="0" dirty="0" smtClean="0"/>
              <a:t>   potential study of the influence of adjacent forage habitat restoration on nesting.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Using the Conservation Plan as an initial resource,</a:t>
            </a:r>
            <a:r>
              <a:rPr lang="en-US" baseline="0" dirty="0" smtClean="0"/>
              <a:t> but keeping in mind </a:t>
            </a:r>
            <a:r>
              <a:rPr lang="en-US" dirty="0" smtClean="0"/>
              <a:t>the potential</a:t>
            </a:r>
            <a:r>
              <a:rPr lang="en-US" baseline="0" dirty="0" smtClean="0"/>
              <a:t> sites,</a:t>
            </a:r>
            <a:r>
              <a:rPr lang="en-US" dirty="0" smtClean="0"/>
              <a:t> expected resource availability,</a:t>
            </a:r>
            <a:r>
              <a:rPr lang="en-US" baseline="0" dirty="0" smtClean="0"/>
              <a:t> and possibility of integrating research into existing, longer-term programs.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a short and long-term timeline, with a feasible short-term project that involves both restoration and research.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1CB4-DAFB-4D7B-AB58-B7FE5A076C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3D8A82-B8C4-429C-836B-88B903D2B8FF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D74C94-71CC-4B55-B5A2-C447A5920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Egret taking off 2_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838200" y="-228600"/>
            <a:ext cx="10797142" cy="708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aiandra GD" pitchFamily="34" charset="0"/>
              </a:rPr>
              <a:t>A Harbor Herons Habitat Pilot Project?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7" name="Picture 6" descr="Logo_plain white_lo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941103"/>
            <a:ext cx="3810000" cy="764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6642556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Photo: Don </a:t>
            </a:r>
            <a:r>
              <a:rPr lang="en-US" sz="1000" dirty="0" err="1" smtClean="0">
                <a:solidFill>
                  <a:schemeClr val="bg1"/>
                </a:solidFill>
              </a:rPr>
              <a:t>Riepe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 Harbor Herons subcommittee and potential partners to create a restoration and experimental design plan.</a:t>
            </a:r>
          </a:p>
          <a:p>
            <a:r>
              <a:rPr lang="en-US" dirty="0" smtClean="0"/>
              <a:t>Define partners, available funding, and create a funding timeline for pieces of the project. </a:t>
            </a:r>
          </a:p>
          <a:p>
            <a:r>
              <a:rPr lang="en-US" dirty="0" smtClean="0"/>
              <a:t>Consider the launching of the Harbor Herons Pilot project for the next large grant funding cycle. </a:t>
            </a:r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pPr>
              <a:buNone/>
            </a:pPr>
            <a:r>
              <a:rPr lang="en-US" i="1" dirty="0" smtClean="0"/>
              <a:t>             We need input!! boicourt.kate@epa.gov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Harbor Herons and the </a:t>
            </a:r>
            <a:br>
              <a:rPr lang="en-US" dirty="0" smtClean="0"/>
            </a:br>
            <a:r>
              <a:rPr lang="en-US" dirty="0" smtClean="0"/>
              <a:t>NY-NJ Harbor Estuary Program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NY/NJ Harbor Estuary Program’s Harbor Herons Subcommittee has been monitoring populations since 1980?</a:t>
            </a:r>
          </a:p>
          <a:p>
            <a:r>
              <a:rPr lang="en-US" dirty="0" smtClean="0"/>
              <a:t>Recently published a Conservation Plan.</a:t>
            </a:r>
          </a:p>
          <a:p>
            <a:r>
              <a:rPr lang="en-US" dirty="0" smtClean="0"/>
              <a:t>An emphasized unknown: we do not know enough about why herons nest where they nest. </a:t>
            </a:r>
          </a:p>
        </p:txBody>
      </p:sp>
      <p:pic>
        <p:nvPicPr>
          <p:cNvPr id="7" name="Picture 6" descr="Great Blue Heron_.jpg"/>
          <p:cNvPicPr>
            <a:picLocks noChangeAspect="1"/>
          </p:cNvPicPr>
          <p:nvPr/>
        </p:nvPicPr>
        <p:blipFill>
          <a:blip r:embed="rId3" cstate="print"/>
          <a:srcRect t="9807" b="9807"/>
          <a:stretch>
            <a:fillRect/>
          </a:stretch>
        </p:blipFill>
        <p:spPr>
          <a:xfrm>
            <a:off x="5181600" y="4724400"/>
            <a:ext cx="3505200" cy="1947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6642556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Don </a:t>
            </a:r>
            <a:r>
              <a:rPr lang="en-US" sz="800" dirty="0" err="1" smtClean="0"/>
              <a:t>Riepe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Harbor Herons and the Comprehensive Restoration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line with the Comprehensive Restoration Plan, further investigation is needed push forward the Harbor Herons TEC.</a:t>
            </a:r>
          </a:p>
          <a:p>
            <a:r>
              <a:rPr lang="en-US" dirty="0" smtClean="0"/>
              <a:t>Restoration Working Group</a:t>
            </a:r>
          </a:p>
          <a:p>
            <a:pPr>
              <a:buNone/>
            </a:pPr>
            <a:r>
              <a:rPr lang="en-US" dirty="0" smtClean="0"/>
              <a:t>   is interested in pursuing pilot </a:t>
            </a:r>
          </a:p>
          <a:p>
            <a:pPr>
              <a:buNone/>
            </a:pPr>
            <a:r>
              <a:rPr lang="en-US" dirty="0" smtClean="0"/>
              <a:t>   projects.</a:t>
            </a:r>
          </a:p>
          <a:p>
            <a:r>
              <a:rPr lang="en-US" dirty="0" smtClean="0"/>
              <a:t>Launching a dual restoration/</a:t>
            </a:r>
          </a:p>
          <a:p>
            <a:pPr>
              <a:buNone/>
            </a:pPr>
            <a:r>
              <a:rPr lang="en-US" dirty="0" smtClean="0"/>
              <a:t>   feasibility study may prevent </a:t>
            </a:r>
          </a:p>
          <a:p>
            <a:pPr>
              <a:buNone/>
            </a:pPr>
            <a:r>
              <a:rPr lang="en-US" dirty="0" smtClean="0"/>
              <a:t>   us from restoring blindly.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14600"/>
            <a:ext cx="2253468" cy="28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05400" y="4724400"/>
            <a:ext cx="2057400" cy="2057400"/>
            <a:chOff x="5105400" y="4724400"/>
            <a:chExt cx="2057400" cy="2057400"/>
          </a:xfrm>
        </p:grpSpPr>
        <p:pic>
          <p:nvPicPr>
            <p:cNvPr id="17419" name="Picture 11" descr="http://www.4to40.com/images/poems/threeblindmice/three_blind_mic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800600"/>
              <a:ext cx="1905000" cy="1905000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5105400" y="4724400"/>
              <a:ext cx="2057400" cy="2057400"/>
              <a:chOff x="4953000" y="4876800"/>
              <a:chExt cx="1828800" cy="1828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953000" y="4876800"/>
                <a:ext cx="1828800" cy="1828800"/>
              </a:xfrm>
              <a:prstGeom prst="ellipse">
                <a:avLst/>
              </a:prstGeom>
              <a:noFill/>
              <a:ln w="984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4991100" y="5448300"/>
                <a:ext cx="1676400" cy="685800"/>
              </a:xfrm>
              <a:prstGeom prst="line">
                <a:avLst/>
              </a:prstGeom>
              <a:ln w="857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 our understanding of what non-social factors influence nesting site selection, and what restoration strategies may lead to successful, multi-year nesting.</a:t>
            </a:r>
          </a:p>
          <a:p>
            <a:r>
              <a:rPr lang="en-US" dirty="0" smtClean="0"/>
              <a:t>Improve nesting on at least</a:t>
            </a:r>
          </a:p>
          <a:p>
            <a:pPr>
              <a:buNone/>
            </a:pPr>
            <a:r>
              <a:rPr lang="en-US" dirty="0" smtClean="0"/>
              <a:t>   one island and potentially</a:t>
            </a:r>
          </a:p>
          <a:p>
            <a:pPr>
              <a:buNone/>
            </a:pPr>
            <a:r>
              <a:rPr lang="en-US" dirty="0" smtClean="0"/>
              <a:t>   associated forage habitat.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Take a low-risk approach</a:t>
            </a:r>
          </a:p>
          <a:p>
            <a:pPr>
              <a:buNone/>
            </a:pPr>
            <a:r>
              <a:rPr lang="en-US" dirty="0" smtClean="0"/>
              <a:t>    by not disturbing current </a:t>
            </a:r>
          </a:p>
          <a:p>
            <a:pPr>
              <a:buNone/>
            </a:pPr>
            <a:r>
              <a:rPr lang="en-US" dirty="0" smtClean="0"/>
              <a:t>    nesting areas.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6" name="Picture 5" descr="Blue eggs.JPG"/>
          <p:cNvPicPr>
            <a:picLocks/>
          </p:cNvPicPr>
          <p:nvPr/>
        </p:nvPicPr>
        <p:blipFill>
          <a:blip r:embed="rId2" cstate="print"/>
          <a:srcRect l="3905" r="16204"/>
          <a:stretch>
            <a:fillRect/>
          </a:stretch>
        </p:blipFill>
        <p:spPr>
          <a:xfrm>
            <a:off x="4876800" y="2971800"/>
            <a:ext cx="3978275" cy="298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Potential paired restoration and monitoring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Re-vegetation with native species and potential elevation manipulation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Predator removal</a:t>
            </a:r>
          </a:p>
          <a:p>
            <a:r>
              <a:rPr lang="en-US" dirty="0" smtClean="0"/>
              <a:t>Improved adjacent </a:t>
            </a:r>
          </a:p>
          <a:p>
            <a:pPr>
              <a:buNone/>
            </a:pPr>
            <a:r>
              <a:rPr lang="en-US" dirty="0" smtClean="0"/>
              <a:t>   forage habitat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4" descr="http://www.nycaudubon.org/home/stories/north_brother.jpg"/>
          <p:cNvPicPr>
            <a:picLocks noChangeAspect="1" noChangeArrowheads="1"/>
          </p:cNvPicPr>
          <p:nvPr/>
        </p:nvPicPr>
        <p:blipFill>
          <a:blip r:embed="rId3" cstate="print"/>
          <a:srcRect l="4606"/>
          <a:stretch>
            <a:fillRect/>
          </a:stretch>
        </p:blipFill>
        <p:spPr bwMode="auto">
          <a:xfrm>
            <a:off x="4592232" y="2590801"/>
            <a:ext cx="4268531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Initial site possibilities: </a:t>
            </a:r>
            <a:br>
              <a:rPr lang="en-US" dirty="0" smtClean="0"/>
            </a:br>
            <a:r>
              <a:rPr lang="en-US" dirty="0" smtClean="0"/>
              <a:t>nesting habitat on Shooter’s Isl.</a:t>
            </a:r>
            <a:endParaRPr lang="en-US" dirty="0"/>
          </a:p>
        </p:txBody>
      </p:sp>
      <p:pic>
        <p:nvPicPr>
          <p:cNvPr id="4" name="imgMap" descr="http://www.oasisnyc.net/printoutput/5c053b7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86300" cy="487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0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424438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gOverview" descr="http://www.oasisnyc.net/printoutput/c62edee7.png"/>
          <p:cNvPicPr/>
          <p:nvPr/>
        </p:nvPicPr>
        <p:blipFill>
          <a:blip r:embed="rId5" cstate="print"/>
          <a:srcRect l="26316" t="5263" r="10527" b="15789"/>
          <a:stretch>
            <a:fillRect/>
          </a:stretch>
        </p:blipFill>
        <p:spPr bwMode="auto">
          <a:xfrm>
            <a:off x="3101340" y="1676400"/>
            <a:ext cx="18135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3667760" y="2209800"/>
            <a:ext cx="142240" cy="142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Initial possibilities: nesting habitat and predators on </a:t>
            </a:r>
            <a:r>
              <a:rPr lang="en-US" dirty="0" err="1" smtClean="0"/>
              <a:t>Pralls</a:t>
            </a:r>
            <a:r>
              <a:rPr lang="en-US" dirty="0" smtClean="0"/>
              <a:t> Isl.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828800"/>
            <a:ext cx="4838699" cy="4495800"/>
            <a:chOff x="533400" y="1828800"/>
            <a:chExt cx="4838699" cy="4495800"/>
          </a:xfrm>
        </p:grpSpPr>
        <p:pic>
          <p:nvPicPr>
            <p:cNvPr id="4" name="imgMap" descr="http://www.oasisnyc.net/printoutput/24161897.png"/>
            <p:cNvPicPr/>
            <p:nvPr/>
          </p:nvPicPr>
          <p:blipFill>
            <a:blip r:embed="rId3" cstate="print"/>
            <a:srcRect l="2712" t="28940" r="17883"/>
            <a:stretch>
              <a:fillRect/>
            </a:stretch>
          </p:blipFill>
          <p:spPr bwMode="auto">
            <a:xfrm>
              <a:off x="533400" y="1828800"/>
              <a:ext cx="4831542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" name="Picture 2" descr="http://www.oasisnyc.net/printoutput/e21065b5.png"/>
            <p:cNvPicPr>
              <a:picLocks noChangeAspect="1" noChangeArrowheads="1"/>
            </p:cNvPicPr>
            <p:nvPr/>
          </p:nvPicPr>
          <p:blipFill>
            <a:blip r:embed="rId4" cstate="print"/>
            <a:srcRect l="32787" b="14754"/>
            <a:stretch>
              <a:fillRect/>
            </a:stretch>
          </p:blipFill>
          <p:spPr bwMode="auto">
            <a:xfrm>
              <a:off x="3810000" y="1828800"/>
              <a:ext cx="1562099" cy="990600"/>
            </a:xfrm>
            <a:prstGeom prst="rect">
              <a:avLst/>
            </a:prstGeom>
            <a:noFill/>
          </p:spPr>
        </p:pic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828800"/>
            <a:ext cx="390755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site possibilities: Isle of Meadows</a:t>
            </a:r>
            <a:endParaRPr lang="en-US" dirty="0"/>
          </a:p>
        </p:txBody>
      </p:sp>
      <p:pic>
        <p:nvPicPr>
          <p:cNvPr id="4" name="imgMap" descr="http://www.oasisnyc.net/printoutput/40c41001.png"/>
          <p:cNvPicPr/>
          <p:nvPr/>
        </p:nvPicPr>
        <p:blipFill>
          <a:blip r:embed="rId2" cstate="print"/>
          <a:srcRect l="24761" t="11722" b="7692"/>
          <a:stretch>
            <a:fillRect/>
          </a:stretch>
        </p:blipFill>
        <p:spPr bwMode="auto">
          <a:xfrm>
            <a:off x="304800" y="1808544"/>
            <a:ext cx="4191000" cy="46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1808544"/>
            <a:ext cx="3982656" cy="398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5267325"/>
            <a:ext cx="1609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Initial site possibilities: forage near</a:t>
            </a:r>
            <a:br>
              <a:rPr lang="en-US" sz="3600" dirty="0" smtClean="0"/>
            </a:br>
            <a:r>
              <a:rPr lang="en-US" sz="3600" dirty="0" smtClean="0"/>
              <a:t>North and South Brother Islands</a:t>
            </a:r>
            <a:endParaRPr lang="en-US" sz="3600" dirty="0"/>
          </a:p>
        </p:txBody>
      </p:sp>
      <p:pic>
        <p:nvPicPr>
          <p:cNvPr id="4" name="imgMap" descr="http://www.oasisnyc.net/printoutput/2f713942.pn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32379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2647" y="4943475"/>
            <a:ext cx="1962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752600"/>
            <a:ext cx="3848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513</TotalTime>
  <Words>616</Words>
  <Application>Microsoft Office PowerPoint</Application>
  <PresentationFormat>On-screen Show (4:3)</PresentationFormat>
  <Paragraphs>68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A Harbor Herons Habitat Pilot Project?</vt:lpstr>
      <vt:lpstr>Harbor Herons and the  NY-NJ Harbor Estuary Program </vt:lpstr>
      <vt:lpstr>Harbor Herons and the Comprehensive Restoration Plan </vt:lpstr>
      <vt:lpstr>Goals of the pilot project</vt:lpstr>
      <vt:lpstr>Potential paired restoration and monitoring projects </vt:lpstr>
      <vt:lpstr>Initial site possibilities:  nesting habitat on Shooter’s Isl.</vt:lpstr>
      <vt:lpstr>Initial possibilities: nesting habitat and predators on Pralls Isl.</vt:lpstr>
      <vt:lpstr>Initial site possibilities: Isle of Meadows</vt:lpstr>
      <vt:lpstr>Initial site possibilities: forage near North and South Brother Islands</vt:lpstr>
      <vt:lpstr>Next steps 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KBOICOUR</dc:creator>
  <cp:lastModifiedBy>Gregory B. Elbin</cp:lastModifiedBy>
  <cp:revision>53</cp:revision>
  <dcterms:created xsi:type="dcterms:W3CDTF">2010-12-20T18:03:37Z</dcterms:created>
  <dcterms:modified xsi:type="dcterms:W3CDTF">2011-01-13T11:35:10Z</dcterms:modified>
</cp:coreProperties>
</file>