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4" r:id="rId3"/>
  </p:sldMasterIdLst>
  <p:notesMasterIdLst>
    <p:notesMasterId r:id="rId35"/>
  </p:notesMasterIdLst>
  <p:handoutMasterIdLst>
    <p:handoutMasterId r:id="rId36"/>
  </p:handoutMasterIdLst>
  <p:sldIdLst>
    <p:sldId id="616" r:id="rId4"/>
    <p:sldId id="617" r:id="rId5"/>
    <p:sldId id="636" r:id="rId6"/>
    <p:sldId id="637" r:id="rId7"/>
    <p:sldId id="675" r:id="rId8"/>
    <p:sldId id="676" r:id="rId9"/>
    <p:sldId id="618" r:id="rId10"/>
    <p:sldId id="622" r:id="rId11"/>
    <p:sldId id="624" r:id="rId12"/>
    <p:sldId id="625" r:id="rId13"/>
    <p:sldId id="626" r:id="rId14"/>
    <p:sldId id="627" r:id="rId15"/>
    <p:sldId id="677" r:id="rId16"/>
    <p:sldId id="631" r:id="rId17"/>
    <p:sldId id="660" r:id="rId18"/>
    <p:sldId id="661" r:id="rId19"/>
    <p:sldId id="662" r:id="rId20"/>
    <p:sldId id="663" r:id="rId21"/>
    <p:sldId id="664" r:id="rId22"/>
    <p:sldId id="665" r:id="rId23"/>
    <p:sldId id="666" r:id="rId24"/>
    <p:sldId id="667" r:id="rId25"/>
    <p:sldId id="668" r:id="rId26"/>
    <p:sldId id="669" r:id="rId27"/>
    <p:sldId id="670" r:id="rId28"/>
    <p:sldId id="671" r:id="rId29"/>
    <p:sldId id="672" r:id="rId30"/>
    <p:sldId id="678" r:id="rId31"/>
    <p:sldId id="674" r:id="rId32"/>
    <p:sldId id="598" r:id="rId33"/>
    <p:sldId id="615" r:id="rId34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7197"/>
    <a:srgbClr val="477121"/>
    <a:srgbClr val="5C912B"/>
    <a:srgbClr val="6E7592"/>
    <a:srgbClr val="98A32D"/>
    <a:srgbClr val="54631D"/>
    <a:srgbClr val="496A30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516" autoAdjust="0"/>
    <p:restoredTop sz="99642" autoAdjust="0"/>
  </p:normalViewPr>
  <p:slideViewPr>
    <p:cSldViewPr showGuides="1">
      <p:cViewPr varScale="1">
        <p:scale>
          <a:sx n="70" d="100"/>
          <a:sy n="70" d="100"/>
        </p:scale>
        <p:origin x="-11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-2328" y="-90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latin typeface="Arial" charset="0"/>
              </a:defRPr>
            </a:lvl1pPr>
          </a:lstStyle>
          <a:p>
            <a:fld id="{6A62B28A-9933-4BA3-9CA3-3E50B458745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54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4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4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54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F7959A9C-C317-4B12-B4AF-51AB84AFDA2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59A9C-C317-4B12-B4AF-51AB84AFDA2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D8B2C-97A5-4364-9EB7-BA5BFD39FAB6}" type="slidenum">
              <a:rPr lang="en-US"/>
              <a:pPr/>
              <a:t>10</a:t>
            </a:fld>
            <a:endParaRPr lang="en-US"/>
          </a:p>
        </p:txBody>
      </p:sp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70F26-803F-4DAE-A965-E46DD6A3D2C3}" type="slidenum">
              <a:rPr lang="en-US"/>
              <a:pPr/>
              <a:t>11</a:t>
            </a:fld>
            <a:endParaRPr lang="en-US"/>
          </a:p>
        </p:txBody>
      </p:sp>
      <p:sp>
        <p:nvSpPr>
          <p:cNvPr id="77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14E44-FAED-4F48-86F9-249965C5C0F9}" type="slidenum">
              <a:rPr lang="en-US"/>
              <a:pPr/>
              <a:t>12</a:t>
            </a:fld>
            <a:endParaRPr lang="en-US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14E44-FAED-4F48-86F9-249965C5C0F9}" type="slidenum">
              <a:rPr lang="en-US"/>
              <a:pPr/>
              <a:t>13</a:t>
            </a:fld>
            <a:endParaRPr lang="en-US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BD7A9-B06C-478F-A2BC-E138DD5947C8}" type="slidenum">
              <a:rPr lang="en-US"/>
              <a:pPr/>
              <a:t>14</a:t>
            </a:fld>
            <a:endParaRPr lang="en-US"/>
          </a:p>
        </p:txBody>
      </p:sp>
      <p:sp>
        <p:nvSpPr>
          <p:cNvPr id="78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59A9C-C317-4B12-B4AF-51AB84AFDA2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Recruited and trained new volunteers in 2009</a:t>
            </a:r>
          </a:p>
          <a:p>
            <a:r>
              <a:rPr lang="en-US" dirty="0" smtClean="0"/>
              <a:t>I</a:t>
            </a:r>
            <a:r>
              <a:rPr lang="en-US" baseline="0" dirty="0" smtClean="0"/>
              <a:t>n 2010, continued with some training, but didn’t have the dedicated staff to expand the project.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808A2-C986-4E02-A34D-4858DBF6B6A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59A9C-C317-4B12-B4AF-51AB84AFDA2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-Great Egrets (GREG) were the most common in</a:t>
            </a:r>
            <a:r>
              <a:rPr lang="en-US" baseline="0" dirty="0" smtClean="0"/>
              <a:t> at all sites, except for North Jersey, where Great Blue Herons were more common, and Staten Island, where Snowy Egrets (SNEGs) were most common. </a:t>
            </a:r>
          </a:p>
          <a:p>
            <a:r>
              <a:rPr lang="en-US" baseline="0" dirty="0" smtClean="0"/>
              <a:t>-More colonial wading birds were observed at the Meadowlands per visit than any other site:</a:t>
            </a:r>
          </a:p>
          <a:p>
            <a:r>
              <a:rPr lang="en-US" baseline="0" dirty="0" smtClean="0"/>
              <a:t>	- Average of 9.6 Great Egrets per visit</a:t>
            </a:r>
          </a:p>
          <a:p>
            <a:r>
              <a:rPr lang="en-US" baseline="0" dirty="0" smtClean="0"/>
              <a:t>	-Average of 7.1 Snowy Egrets per visit</a:t>
            </a:r>
          </a:p>
          <a:p>
            <a:r>
              <a:rPr lang="en-US" baseline="0" dirty="0" smtClean="0"/>
              <a:t>-Small sample size at North Jersey, but Great Blue Herons were common there</a:t>
            </a:r>
          </a:p>
          <a:p>
            <a:r>
              <a:rPr lang="en-US" baseline="0" dirty="0" smtClean="0"/>
              <a:t>-Great Blue Herons were also, on average, the second most frequent Harbor Heron observed at N. Hackensack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808A2-C986-4E02-A34D-4858DBF6B6A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Increased the number of sites surveyed and</a:t>
            </a:r>
            <a:r>
              <a:rPr lang="en-US" baseline="0" dirty="0" smtClean="0"/>
              <a:t> nearly doubled the number of site visits made.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59A9C-C317-4B12-B4AF-51AB84AFDA2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06846-B2CD-430F-BEF2-C5C1A21B9A24}" type="slidenum">
              <a:rPr lang="en-US"/>
              <a:pPr/>
              <a:t>2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-I</a:t>
            </a:r>
            <a:r>
              <a:rPr lang="en-US" baseline="0" dirty="0" smtClean="0"/>
              <a:t>n 2009 as in 2008, there was a high occurrence of Great Egrets and Snowy Egrets in the Meadowlands:</a:t>
            </a:r>
          </a:p>
          <a:p>
            <a:r>
              <a:rPr lang="en-US" baseline="0" dirty="0" smtClean="0"/>
              <a:t>	-Average of 5.0 GREGs per visit</a:t>
            </a:r>
          </a:p>
          <a:p>
            <a:r>
              <a:rPr lang="en-US" baseline="0" dirty="0" smtClean="0"/>
              <a:t>	-Average of 3.4 SNEGs per visit</a:t>
            </a:r>
          </a:p>
          <a:p>
            <a:r>
              <a:rPr lang="en-US" baseline="0" dirty="0" smtClean="0"/>
              <a:t>	-lower average this year (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9.6 GREGs/visit and 7.1</a:t>
            </a:r>
            <a:r>
              <a:rPr lang="en-US" dirty="0" smtClean="0"/>
              <a:t> </a:t>
            </a:r>
            <a:r>
              <a:rPr lang="en-US" baseline="0" dirty="0" smtClean="0"/>
              <a:t>SNEGs/visit)</a:t>
            </a:r>
          </a:p>
          <a:p>
            <a:r>
              <a:rPr lang="en-US" baseline="0" dirty="0" smtClean="0"/>
              <a:t>-N Hackensack Great Blue Herons, Black-crowned, and Great Egrets were once again the most commonly observed species.</a:t>
            </a:r>
          </a:p>
          <a:p>
            <a:r>
              <a:rPr lang="en-US" baseline="0" dirty="0" smtClean="0"/>
              <a:t>-Other Misc. Sites (Elizabeth River, Liberty State Park, and Wreck Pond)</a:t>
            </a:r>
          </a:p>
          <a:p>
            <a:r>
              <a:rPr lang="en-US" baseline="0" dirty="0" smtClean="0"/>
              <a:t>-In Raritan, as in 2008, GREG was common, with 2.3 birds sighted on average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808A2-C986-4E02-A34D-4858DBF6B6A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-GREGs were once again</a:t>
            </a:r>
            <a:r>
              <a:rPr lang="en-US" baseline="0" dirty="0" smtClean="0"/>
              <a:t> observed at every site, and, on average, was the most common species at Brooklyn/Jamaica sites, and Queens</a:t>
            </a:r>
            <a:endParaRPr lang="en-US" dirty="0" smtClean="0"/>
          </a:p>
          <a:p>
            <a:r>
              <a:rPr lang="en-US" dirty="0" smtClean="0"/>
              <a:t>-The</a:t>
            </a:r>
            <a:r>
              <a:rPr lang="en-US" baseline="0" dirty="0" smtClean="0"/>
              <a:t> Brooklyn/Jamaica Bay area more diverse, including an average of ~2 Glossy Ibis per site visit.</a:t>
            </a:r>
            <a:endParaRPr lang="en-US" dirty="0" smtClean="0"/>
          </a:p>
          <a:p>
            <a:r>
              <a:rPr lang="en-US" dirty="0" smtClean="0"/>
              <a:t>-As</a:t>
            </a:r>
            <a:r>
              <a:rPr lang="en-US" baseline="0" dirty="0" smtClean="0"/>
              <a:t> in 2008, SNEGs are the more common species at Staten Island (2.6 SNEGs on average, vs. 1.2 GREGs)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808A2-C986-4E02-A34D-4858DBF6B6A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-No</a:t>
            </a:r>
            <a:r>
              <a:rPr lang="en-US" baseline="0" dirty="0" smtClean="0"/>
              <a:t> dedicated staff to organize or run programs, so the study was not expanded this year. </a:t>
            </a:r>
          </a:p>
          <a:p>
            <a:r>
              <a:rPr lang="en-US" dirty="0" smtClean="0"/>
              <a:t>-Slightly reduced the number of sites and number of surveys conducted</a:t>
            </a:r>
            <a:r>
              <a:rPr lang="en-US" baseline="0" dirty="0" smtClean="0"/>
              <a:t> (by over 10%)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808A2-C986-4E02-A34D-4858DBF6B6A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-GREGs once again observed</a:t>
            </a:r>
            <a:r>
              <a:rPr lang="en-US" baseline="0" dirty="0" smtClean="0"/>
              <a:t> at all sites</a:t>
            </a:r>
            <a:endParaRPr lang="en-US" dirty="0" smtClean="0"/>
          </a:p>
          <a:p>
            <a:r>
              <a:rPr lang="en-US" dirty="0" smtClean="0"/>
              <a:t>-BUT in 2010 at Meadowlands, SNEGs</a:t>
            </a:r>
            <a:r>
              <a:rPr lang="en-US" baseline="0" dirty="0" smtClean="0"/>
              <a:t> were observed, on average, more frequently than GREGs (different from past 2 years)</a:t>
            </a:r>
          </a:p>
          <a:p>
            <a:r>
              <a:rPr lang="en-US" baseline="0" dirty="0" smtClean="0"/>
              <a:t>	-Average of 6.7 SNEGs / visit</a:t>
            </a:r>
          </a:p>
          <a:p>
            <a:r>
              <a:rPr lang="en-US" baseline="0" dirty="0" smtClean="0"/>
              <a:t>	-Average of 4.7 GREGs / visit</a:t>
            </a:r>
          </a:p>
          <a:p>
            <a:r>
              <a:rPr lang="en-US" baseline="0" dirty="0" smtClean="0"/>
              <a:t>-As in 2008, GREGs most common in North Hackensack (average 1.5 Great Blue Herons / site visit) though Great Blue herons were also observed, on average, at a higher rate than other sites.</a:t>
            </a:r>
          </a:p>
          <a:p>
            <a:r>
              <a:rPr lang="en-US" baseline="0" dirty="0" smtClean="0"/>
              <a:t>-Raritan, GREGs still the most common species at rate consistent with past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808A2-C986-4E02-A34D-4858DBF6B6A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-(First</a:t>
            </a:r>
            <a:r>
              <a:rPr lang="en-US" baseline="0" dirty="0" smtClean="0"/>
              <a:t> thing to notice is) </a:t>
            </a:r>
            <a:r>
              <a:rPr lang="en-US" dirty="0" smtClean="0"/>
              <a:t>Big</a:t>
            </a:r>
            <a:r>
              <a:rPr lang="en-US" baseline="0" dirty="0" smtClean="0"/>
              <a:t> increase in average observed SNEGs at Brooklyn/Jamaica Bay sites (like Meadowlands)</a:t>
            </a:r>
          </a:p>
          <a:p>
            <a:r>
              <a:rPr lang="en-US" baseline="0" dirty="0" smtClean="0"/>
              <a:t>	-In 2009, site averaged 4.5 GREGs and 4.2 SNEGs per site visit</a:t>
            </a:r>
          </a:p>
          <a:p>
            <a:r>
              <a:rPr lang="en-US" baseline="0" dirty="0" smtClean="0"/>
              <a:t>	-In 2010, average jumped to 5.3 GREGs and 10.4 SNEGs per site visit</a:t>
            </a:r>
          </a:p>
          <a:p>
            <a:r>
              <a:rPr lang="en-US" baseline="0" dirty="0" smtClean="0"/>
              <a:t>	-Also saw again presence of Glossy Ibis, averaging 3 sightings per site visit</a:t>
            </a:r>
          </a:p>
          <a:p>
            <a:r>
              <a:rPr lang="en-US" baseline="0" dirty="0" smtClean="0"/>
              <a:t>-Staten Island again with SNEG as most common species</a:t>
            </a:r>
          </a:p>
          <a:p>
            <a:r>
              <a:rPr lang="en-US" baseline="0" dirty="0" smtClean="0"/>
              <a:t>	-Average 2.4 SNEGs per site visit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808A2-C986-4E02-A34D-4858DBF6B6A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-Site-level look at the Meadowlands and Raritan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-Most comprehensively observed</a:t>
            </a:r>
            <a:r>
              <a:rPr lang="en-US" baseline="0" dirty="0" smtClean="0"/>
              <a:t> areas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808A2-C986-4E02-A34D-4858DBF6B6A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-2010 was</a:t>
            </a:r>
            <a:r>
              <a:rPr lang="en-US" baseline="0" dirty="0" smtClean="0"/>
              <a:t> different from 2008 and 2009 overall, because SNEGs appeared more frequently on average than GREGs (Average of 6.7 SNEGs / visit)</a:t>
            </a:r>
          </a:p>
          <a:p>
            <a:r>
              <a:rPr lang="en-US" baseline="0" dirty="0" smtClean="0"/>
              <a:t>-Seems to be due to the high rate of observation at Harrier meadow and Mill Creek Marsh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808A2-C986-4E02-A34D-4858DBF6B6A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-Overall at Raritan in 2010,</a:t>
            </a:r>
            <a:r>
              <a:rPr lang="en-US" baseline="0" dirty="0" smtClean="0"/>
              <a:t> GREGs were most common, as in 2008 and 2009</a:t>
            </a:r>
          </a:p>
          <a:p>
            <a:r>
              <a:rPr lang="en-US" baseline="0" dirty="0" smtClean="0"/>
              <a:t>-Raritan Center common place for GREGs (average 10 GREGs per visit)</a:t>
            </a:r>
          </a:p>
          <a:p>
            <a:r>
              <a:rPr lang="en-US" baseline="0" dirty="0" smtClean="0"/>
              <a:t>-</a:t>
            </a:r>
            <a:r>
              <a:rPr lang="en-US" baseline="0" dirty="0" err="1" smtClean="0"/>
              <a:t>Cheesequake</a:t>
            </a:r>
            <a:r>
              <a:rPr lang="en-US" baseline="0" dirty="0" smtClean="0"/>
              <a:t> and Matawan Marsh were also important areas for sighting GREGs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808A2-C986-4E02-A34D-4858DBF6B6A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-GREGs observed in all of the study areas, and were often the dominant</a:t>
            </a:r>
            <a:r>
              <a:rPr lang="en-US" baseline="0" dirty="0" smtClean="0"/>
              <a:t> species (especially at Meadowlands, Raritan)</a:t>
            </a:r>
          </a:p>
          <a:p>
            <a:r>
              <a:rPr lang="en-US" baseline="0" dirty="0" smtClean="0"/>
              <a:t>-SNEGs were the second most common (and were consistently the most frequently observed species at Staten Island)</a:t>
            </a:r>
          </a:p>
          <a:p>
            <a:r>
              <a:rPr lang="en-US" baseline="0" dirty="0" smtClean="0"/>
              <a:t>-GBHE, and to a lesser extent BCNH, were also important species at North Hackensack (inland-nesting GBHE may prefer this area)</a:t>
            </a:r>
          </a:p>
          <a:p>
            <a:r>
              <a:rPr lang="en-US" baseline="0" dirty="0" smtClean="0"/>
              <a:t>-Smaller (but consistently observed) contingent (~2/visit) of GLIB at Brooklyn/Jamaica Bay, where they may breed.</a:t>
            </a:r>
          </a:p>
          <a:p>
            <a:r>
              <a:rPr lang="en-US" baseline="0" dirty="0" smtClean="0"/>
              <a:t>-Interesting note from 2010, an apparent increase in the mean number of Snowy Egrets observed</a:t>
            </a:r>
          </a:p>
          <a:p>
            <a:r>
              <a:rPr lang="en-US" baseline="0" dirty="0" smtClean="0"/>
              <a:t>	-Increase in Meadowlands moved SNEGs above GREGs as most common species</a:t>
            </a:r>
          </a:p>
          <a:p>
            <a:r>
              <a:rPr lang="en-US" baseline="0" dirty="0" smtClean="0"/>
              <a:t>	-In Brooklyn/Jamaica Bay, more than doubled the average number of SNEGs sighted per visit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59A9C-C317-4B12-B4AF-51AB84AFDA2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808A2-C986-4E02-A34D-4858DBF6B6A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55535-9B78-47E6-9A9D-A930AB920430}" type="slidenum">
              <a:rPr lang="en-US"/>
              <a:pPr/>
              <a:t>3</a:t>
            </a:fld>
            <a:endParaRPr lang="en-US"/>
          </a:p>
        </p:txBody>
      </p:sp>
      <p:sp>
        <p:nvSpPr>
          <p:cNvPr id="75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59A9C-C317-4B12-B4AF-51AB84AFDA2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59A9C-C317-4B12-B4AF-51AB84AFDA2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F673B-E234-41C9-8B52-23CBC85E53E1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64C1B-E73D-487F-985F-8A07FF2E8788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64C1B-E73D-487F-985F-8A07FF2E8788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55535-9B78-47E6-9A9D-A930AB920430}" type="slidenum">
              <a:rPr lang="en-US"/>
              <a:pPr/>
              <a:t>7</a:t>
            </a:fld>
            <a:endParaRPr lang="en-US"/>
          </a:p>
        </p:txBody>
      </p:sp>
      <p:sp>
        <p:nvSpPr>
          <p:cNvPr id="75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59A9C-C317-4B12-B4AF-51AB84AFDA2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59A9C-C317-4B12-B4AF-51AB84AFDA2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26E8A-C472-444F-99E7-1FA3DCB4AA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190AC-C0EB-41DB-85ED-6FF11448F6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C55AC-9A19-44D3-9F6E-225E107F2E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4A7B9-E38F-4E09-8301-D2A9F02F7F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1E346-1BB8-4CB9-9E4A-C67D8121D7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0BDEB-7B45-4884-9ABF-2618444494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7A76D-DBC8-45B9-A4ED-D779354E43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69983-F09E-44B1-949D-4E308E7761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91EC2-4E0A-47A3-B9F3-B0FA057137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6F438-9096-4BA2-8D34-F7E52E6322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05561-9D1F-42DC-8162-CFE5D6BDE1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723EE-D994-45FB-A8D5-EB72B4EC18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5C537-6EF4-4E51-B36E-B96110AE49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B4176-A1A0-4DBE-B783-94EAC86FBB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98A66F8-ACD5-47E7-890C-43FB90DF49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86A39E-732D-474F-B64F-A574AEF45F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83FE30-16F1-46DF-BA89-7E70EFF8CD5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16AB30-C1EB-46C6-869C-B305F6ABE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83FE30-16F1-46DF-BA89-7E70EFF8CD5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16AB30-C1EB-46C6-869C-B305F6ABE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83FE30-16F1-46DF-BA89-7E70EFF8CD5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16AB30-C1EB-46C6-869C-B305F6ABE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83FE30-16F1-46DF-BA89-7E70EFF8CD5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16AB30-C1EB-46C6-869C-B305F6ABE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83FE30-16F1-46DF-BA89-7E70EFF8CD5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16AB30-C1EB-46C6-869C-B305F6ABE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97A22-983A-46FC-A364-A134ECA5DD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83FE30-16F1-46DF-BA89-7E70EFF8CD5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16AB30-C1EB-46C6-869C-B305F6ABE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83FE30-16F1-46DF-BA89-7E70EFF8CD5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16AB30-C1EB-46C6-869C-B305F6ABE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83FE30-16F1-46DF-BA89-7E70EFF8CD5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16AB30-C1EB-46C6-869C-B305F6ABE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83FE30-16F1-46DF-BA89-7E70EFF8CD5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16AB30-C1EB-46C6-869C-B305F6ABE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83FE30-16F1-46DF-BA89-7E70EFF8CD5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16AB30-C1EB-46C6-869C-B305F6ABE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83FE30-16F1-46DF-BA89-7E70EFF8CD5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16AB30-C1EB-46C6-869C-B305F6ABE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1B741-E67A-4FB0-B70C-23401D6845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15A74-EDE3-40B9-A48C-700C8C9398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205C5-AFB6-4080-90EF-F0AC449A6B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3BFD1-B5C5-49B9-88B2-C81DCA6D30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7AD1A-85CE-451F-BC55-F99F117216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FA690-89CF-451B-A341-D67F913860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A3D1B"/>
            </a:gs>
            <a:gs pos="100000">
              <a:srgbClr val="69719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fld id="{B21C7AE6-6E2E-4792-ACDD-D9DBB5D2E0F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5" name="Picture 11" descr="NJASlogo"/>
          <p:cNvPicPr>
            <a:picLocks noChangeAspect="1" noChangeArrowheads="1"/>
          </p:cNvPicPr>
          <p:nvPr userDrawn="1"/>
        </p:nvPicPr>
        <p:blipFill>
          <a:blip r:embed="rId13" cstate="print"/>
          <a:srcRect l="12666" t="16594" r="10001" b="16594"/>
          <a:stretch>
            <a:fillRect/>
          </a:stretch>
        </p:blipFill>
        <p:spPr bwMode="auto">
          <a:xfrm>
            <a:off x="57150" y="5943600"/>
            <a:ext cx="661988" cy="866775"/>
          </a:xfrm>
          <a:prstGeom prst="rect">
            <a:avLst/>
          </a:prstGeom>
          <a:noFill/>
        </p:spPr>
      </p:pic>
      <p:grpSp>
        <p:nvGrpSpPr>
          <p:cNvPr id="1042" name="Group 18"/>
          <p:cNvGrpSpPr>
            <a:grpSpLocks noChangeAspect="1"/>
          </p:cNvGrpSpPr>
          <p:nvPr userDrawn="1"/>
        </p:nvGrpSpPr>
        <p:grpSpPr bwMode="auto">
          <a:xfrm>
            <a:off x="6810375" y="6229350"/>
            <a:ext cx="2286000" cy="577850"/>
            <a:chOff x="192" y="1680"/>
            <a:chExt cx="5270" cy="1332"/>
          </a:xfrm>
        </p:grpSpPr>
        <p:pic>
          <p:nvPicPr>
            <p:cNvPr id="1038" name="Picture 14" descr="NYCA_Seal_color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2" y="1680"/>
              <a:ext cx="1347" cy="1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9" name="Picture 15" descr="NJMC_logo2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536" y="1680"/>
              <a:ext cx="2271" cy="1332"/>
            </a:xfrm>
            <a:prstGeom prst="rect">
              <a:avLst/>
            </a:prstGeom>
            <a:noFill/>
          </p:spPr>
        </p:pic>
        <p:pic>
          <p:nvPicPr>
            <p:cNvPr id="1041" name="Picture 17" descr="LOGO notxt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792" y="1680"/>
              <a:ext cx="1670" cy="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A3D1B"/>
            </a:gs>
            <a:gs pos="100000">
              <a:srgbClr val="69719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0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50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50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fld id="{C1A795B7-85C4-4B8D-867C-05AEF46C264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50599" name="Picture 7" descr="NJAS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5715000"/>
            <a:ext cx="755650" cy="990600"/>
          </a:xfrm>
          <a:prstGeom prst="rect">
            <a:avLst/>
          </a:prstGeom>
          <a:noFill/>
        </p:spPr>
      </p:pic>
      <p:grpSp>
        <p:nvGrpSpPr>
          <p:cNvPr id="750600" name="Group 8"/>
          <p:cNvGrpSpPr>
            <a:grpSpLocks noChangeAspect="1"/>
          </p:cNvGrpSpPr>
          <p:nvPr userDrawn="1"/>
        </p:nvGrpSpPr>
        <p:grpSpPr bwMode="auto">
          <a:xfrm>
            <a:off x="6324600" y="6097588"/>
            <a:ext cx="2433638" cy="614362"/>
            <a:chOff x="192" y="1680"/>
            <a:chExt cx="5270" cy="1332"/>
          </a:xfrm>
        </p:grpSpPr>
        <p:pic>
          <p:nvPicPr>
            <p:cNvPr id="750601" name="Picture 9" descr="NYCA_Seal_color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2" y="1680"/>
              <a:ext cx="1347" cy="1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0602" name="Picture 10" descr="NJMC_logo2"/>
            <p:cNvPicPr>
              <a:picLocks noChangeAspect="1" noChangeArrowheads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536" y="1680"/>
              <a:ext cx="2271" cy="1332"/>
            </a:xfrm>
            <a:prstGeom prst="rect">
              <a:avLst/>
            </a:prstGeom>
            <a:noFill/>
          </p:spPr>
        </p:pic>
        <p:pic>
          <p:nvPicPr>
            <p:cNvPr id="750603" name="Picture 11" descr="LOGO notxt"/>
            <p:cNvPicPr>
              <a:picLocks noChangeAspect="1" noChangeArrowheads="1"/>
            </p:cNvPicPr>
            <p:nvPr userDrawn="1"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792" y="1680"/>
              <a:ext cx="1670" cy="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-76200"/>
            <a:ext cx="8534400" cy="1470025"/>
          </a:xfrm>
        </p:spPr>
        <p:txBody>
          <a:bodyPr/>
          <a:lstStyle/>
          <a:p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Harbor Heron – Citizen Science Update</a:t>
            </a:r>
            <a:b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2008-2010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638800"/>
            <a:ext cx="8534400" cy="1676400"/>
          </a:xfrm>
        </p:spPr>
        <p:txBody>
          <a:bodyPr/>
          <a:lstStyle/>
          <a:p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Kristin Munafo, Elizabeth Ng, Tom Smith, Kate Ruskin, Kim Mendillo, and Nellie Tsipoura, New 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Jersey 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Audubon; 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Susan Elbin, John Rowden, and Joe O’ Sullivan, New York City Audubon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6950"/>
          </a:xfrm>
        </p:spPr>
        <p:txBody>
          <a:bodyPr/>
          <a:lstStyle/>
          <a:p>
            <a:r>
              <a:rPr lang="en-US" sz="3600"/>
              <a:t>Survey Methodology</a:t>
            </a:r>
            <a:br>
              <a:rPr lang="en-US" sz="3600"/>
            </a:br>
            <a:endParaRPr lang="en-US" sz="3600"/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31862"/>
            <a:ext cx="8686800" cy="4097338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 smtClean="0"/>
              <a:t>Sites are visited ~ 10 times between May and October</a:t>
            </a:r>
          </a:p>
          <a:p>
            <a:endParaRPr lang="en-US" sz="2800" dirty="0" smtClean="0"/>
          </a:p>
          <a:p>
            <a:r>
              <a:rPr lang="en-US" sz="2800" dirty="0" smtClean="0"/>
              <a:t>During each survey, and at </a:t>
            </a:r>
            <a:r>
              <a:rPr lang="en-US" sz="2800" dirty="0"/>
              <a:t>each point the observer </a:t>
            </a:r>
            <a:r>
              <a:rPr lang="en-US" sz="2800" dirty="0" smtClean="0"/>
              <a:t>records:</a:t>
            </a:r>
          </a:p>
          <a:p>
            <a:pPr marL="914400" lvl="1" indent="-514350">
              <a:buNone/>
            </a:pPr>
            <a:endParaRPr lang="en-US" sz="2400" dirty="0" smtClean="0"/>
          </a:p>
          <a:p>
            <a:pPr marL="1314450" lvl="2" indent="-514350">
              <a:buFont typeface="+mj-lt"/>
              <a:buAutoNum type="arabicPeriod"/>
            </a:pPr>
            <a:r>
              <a:rPr lang="en-US" sz="2400" dirty="0" smtClean="0"/>
              <a:t>Point information:  </a:t>
            </a:r>
            <a:r>
              <a:rPr lang="en-US" sz="2400" dirty="0"/>
              <a:t>tide level, time of day, </a:t>
            </a:r>
            <a:r>
              <a:rPr lang="en-US" sz="2400" dirty="0" smtClean="0"/>
              <a:t>habitat and weather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400" dirty="0" smtClean="0"/>
              <a:t>The total count of each </a:t>
            </a:r>
            <a:r>
              <a:rPr lang="en-US" sz="2400" dirty="0"/>
              <a:t>heron and </a:t>
            </a:r>
            <a:r>
              <a:rPr lang="en-US" sz="2400" dirty="0" smtClean="0"/>
              <a:t>egret species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400" dirty="0" smtClean="0"/>
              <a:t>Behavioral observations for selected birds </a:t>
            </a:r>
            <a:endParaRPr lang="en-US" sz="2400" dirty="0"/>
          </a:p>
          <a:p>
            <a:pPr>
              <a:buFontTx/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6950"/>
          </a:xfrm>
        </p:spPr>
        <p:txBody>
          <a:bodyPr/>
          <a:lstStyle/>
          <a:p>
            <a:r>
              <a:rPr lang="en-US" sz="4000" dirty="0" smtClean="0"/>
              <a:t>Target Species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76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57200"/>
            <a:ext cx="8458200" cy="5410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  </a:t>
            </a:r>
            <a:endParaRPr lang="en-US" sz="2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C66"/>
                </a:solidFill>
                <a:effectLst/>
              </a:rPr>
              <a:t>Great Egret (GREG)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C66"/>
                </a:solidFill>
                <a:effectLst/>
              </a:rPr>
              <a:t>Snowy Egret (SNEG)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C66"/>
                </a:solidFill>
              </a:rPr>
              <a:t>Black-crowned Night Heron (BCNH)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C66"/>
                </a:solidFill>
              </a:rPr>
              <a:t>Yellow-crowned Night-Heron (YCNH)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Great Blue Heron (GBHE)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Glossy Ibis (GLIB)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Green Heron (GRHE)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Little Blue Heron (LBHE)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Tricolored Heron (TRHE)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8025" y="990600"/>
            <a:ext cx="1552575" cy="463073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850"/>
            <a:ext cx="8229600" cy="996950"/>
          </a:xfrm>
        </p:spPr>
        <p:txBody>
          <a:bodyPr/>
          <a:lstStyle/>
          <a:p>
            <a:r>
              <a:rPr lang="en-US"/>
              <a:t>Habitat Assessment</a:t>
            </a:r>
          </a:p>
        </p:txBody>
      </p:sp>
      <p:sp>
        <p:nvSpPr>
          <p:cNvPr id="771075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8458200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Habitat is characterized at each survey location as the percentage of each habitat type:</a:t>
            </a:r>
          </a:p>
        </p:txBody>
      </p:sp>
      <p:sp>
        <p:nvSpPr>
          <p:cNvPr id="771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2438400"/>
            <a:ext cx="7696200" cy="3001962"/>
          </a:xfrm>
          <a:noFill/>
          <a:ln/>
        </p:spPr>
        <p:txBody>
          <a:bodyPr/>
          <a:lstStyle/>
          <a:p>
            <a:r>
              <a:rPr lang="en-US" sz="2400" b="0" dirty="0"/>
              <a:t>Un-vegetated Habitats</a:t>
            </a:r>
          </a:p>
          <a:p>
            <a:pPr lvl="1"/>
            <a:r>
              <a:rPr lang="en-US" sz="2400" b="0" dirty="0"/>
              <a:t>MF – Mudflat</a:t>
            </a:r>
          </a:p>
          <a:p>
            <a:pPr lvl="1"/>
            <a:r>
              <a:rPr lang="en-US" sz="2400" b="0" dirty="0"/>
              <a:t>OW – Open water</a:t>
            </a:r>
          </a:p>
          <a:p>
            <a:pPr lvl="2">
              <a:spcBef>
                <a:spcPts val="0"/>
              </a:spcBef>
            </a:pPr>
            <a:r>
              <a:rPr lang="en-US" sz="2400" b="0" dirty="0"/>
              <a:t>OWA – Open Water above the (bird’s) knee</a:t>
            </a:r>
          </a:p>
          <a:p>
            <a:pPr lvl="2">
              <a:spcBef>
                <a:spcPts val="0"/>
              </a:spcBef>
            </a:pPr>
            <a:r>
              <a:rPr lang="en-US" sz="2400" b="0" dirty="0"/>
              <a:t>OWB – Open Water below the knee</a:t>
            </a:r>
          </a:p>
          <a:p>
            <a:pPr>
              <a:buFontTx/>
              <a:buNone/>
            </a:pPr>
            <a:endParaRPr lang="en-US" sz="2400" b="0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62000" y="4618038"/>
            <a:ext cx="8382000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Vegetated Habitats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Low Marsh (LM), High Marsh (HM) or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Phragmites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 (PH)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FO – Forest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SC – Scrub/shrub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850"/>
            <a:ext cx="8229600" cy="996950"/>
          </a:xfrm>
        </p:spPr>
        <p:txBody>
          <a:bodyPr/>
          <a:lstStyle/>
          <a:p>
            <a:r>
              <a:rPr lang="en-US" dirty="0" smtClean="0"/>
              <a:t>Recording Tide Information</a:t>
            </a:r>
            <a:endParaRPr lang="en-US" dirty="0"/>
          </a:p>
        </p:txBody>
      </p:sp>
      <p:sp>
        <p:nvSpPr>
          <p:cNvPr id="771075" name="Text Box 3"/>
          <p:cNvSpPr txBox="1">
            <a:spLocks noChangeArrowheads="1"/>
          </p:cNvSpPr>
          <p:nvPr/>
        </p:nvSpPr>
        <p:spPr bwMode="auto">
          <a:xfrm>
            <a:off x="457200" y="1396425"/>
            <a:ext cx="8458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Tide is recorded for every point visit: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1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2255838"/>
            <a:ext cx="7696200" cy="3001962"/>
          </a:xfrm>
          <a:noFill/>
          <a:ln/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b="0" dirty="0" smtClean="0"/>
              <a:t>Observers select whether the point is tidal or non-tidal</a:t>
            </a:r>
          </a:p>
          <a:p>
            <a:pPr>
              <a:buNone/>
            </a:pPr>
            <a:endParaRPr lang="en-US" sz="2400" b="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US" sz="2400" b="0" dirty="0" smtClean="0"/>
              <a:t>Using site specific tide tables, observers record the time of the nearest low tide.  We use this to categorize visits into:</a:t>
            </a:r>
          </a:p>
          <a:p>
            <a:pPr lvl="3"/>
            <a:r>
              <a:rPr lang="en-US" sz="2400" b="0" dirty="0" smtClean="0"/>
              <a:t>Low tide</a:t>
            </a:r>
          </a:p>
          <a:p>
            <a:pPr lvl="3"/>
            <a:r>
              <a:rPr lang="en-US" sz="2400" b="0" dirty="0" smtClean="0"/>
              <a:t>High tide</a:t>
            </a:r>
          </a:p>
          <a:p>
            <a:pPr lvl="3"/>
            <a:r>
              <a:rPr lang="en-US" sz="2400" b="0" dirty="0" smtClean="0"/>
              <a:t>Mid-outgoing</a:t>
            </a:r>
          </a:p>
          <a:p>
            <a:pPr lvl="3"/>
            <a:r>
              <a:rPr lang="en-US" sz="2400" b="0" dirty="0" smtClean="0"/>
              <a:t>Mid-incoming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4525963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3000" dirty="0" smtClean="0"/>
              <a:t>Observe each individual for 3 minutes and record: </a:t>
            </a:r>
          </a:p>
          <a:p>
            <a:endParaRPr lang="en-US" sz="2400" dirty="0" smtClean="0"/>
          </a:p>
          <a:p>
            <a:r>
              <a:rPr lang="en-US" sz="2400" dirty="0" smtClean="0"/>
              <a:t>Species and age (if known)</a:t>
            </a:r>
          </a:p>
          <a:p>
            <a:r>
              <a:rPr lang="en-US" sz="2400" dirty="0" smtClean="0"/>
              <a:t>Habitat</a:t>
            </a:r>
          </a:p>
          <a:p>
            <a:r>
              <a:rPr lang="en-US" sz="2400" dirty="0" smtClean="0"/>
              <a:t>Behavior</a:t>
            </a:r>
            <a:endParaRPr lang="en-US" sz="2400" dirty="0"/>
          </a:p>
          <a:p>
            <a:r>
              <a:rPr lang="en-US" sz="2400" dirty="0"/>
              <a:t>N</a:t>
            </a:r>
            <a:r>
              <a:rPr lang="en-US" sz="2400" dirty="0" smtClean="0"/>
              <a:t>umber </a:t>
            </a:r>
            <a:r>
              <a:rPr lang="en-US" sz="2400" dirty="0"/>
              <a:t>of strikes </a:t>
            </a:r>
          </a:p>
          <a:p>
            <a:r>
              <a:rPr lang="en-US" sz="2400" dirty="0"/>
              <a:t>N</a:t>
            </a:r>
            <a:r>
              <a:rPr lang="en-US" sz="2400" dirty="0" smtClean="0"/>
              <a:t>umber </a:t>
            </a:r>
            <a:r>
              <a:rPr lang="en-US" sz="2400" dirty="0"/>
              <a:t>of successes </a:t>
            </a:r>
            <a:endParaRPr lang="en-US" sz="2400" dirty="0" smtClean="0"/>
          </a:p>
          <a:p>
            <a:r>
              <a:rPr lang="en-US" sz="2400" dirty="0" smtClean="0"/>
              <a:t>Neighbors</a:t>
            </a:r>
          </a:p>
          <a:p>
            <a:r>
              <a:rPr lang="en-US" sz="2400" dirty="0" smtClean="0"/>
              <a:t>Aggressive behavior</a:t>
            </a:r>
            <a:endParaRPr lang="en-US" sz="2400" dirty="0"/>
          </a:p>
        </p:txBody>
      </p:sp>
      <p:pic>
        <p:nvPicPr>
          <p:cNvPr id="779268" name="Picture 4" descr="SteveMattan_20060219_7773"/>
          <p:cNvPicPr>
            <a:picLocks noChangeAspect="1" noChangeArrowheads="1"/>
          </p:cNvPicPr>
          <p:nvPr/>
        </p:nvPicPr>
        <p:blipFill>
          <a:blip r:embed="rId3" cstate="print"/>
          <a:srcRect r="6383"/>
          <a:stretch>
            <a:fillRect/>
          </a:stretch>
        </p:blipFill>
        <p:spPr bwMode="auto">
          <a:xfrm>
            <a:off x="5181600" y="2133600"/>
            <a:ext cx="3352800" cy="3365500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850"/>
            <a:ext cx="8458200" cy="996950"/>
          </a:xfrm>
        </p:spPr>
        <p:txBody>
          <a:bodyPr/>
          <a:lstStyle/>
          <a:p>
            <a:r>
              <a:rPr lang="en-US" dirty="0" smtClean="0"/>
              <a:t>Behavioral Observations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P9031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9525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2164" name="Rectangle 4"/>
          <p:cNvSpPr>
            <a:spLocks noChangeArrowheads="1"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2008 - 2010:  RESULTS</a:t>
            </a:r>
            <a:endParaRPr lang="en-US" sz="44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2" name="Picture 9" descr="NJASlogo"/>
          <p:cNvPicPr>
            <a:picLocks noChangeAspect="1" noChangeArrowheads="1"/>
          </p:cNvPicPr>
          <p:nvPr/>
        </p:nvPicPr>
        <p:blipFill>
          <a:blip r:embed="rId4" cstate="print"/>
          <a:srcRect l="12666" t="16594" r="10001" b="16594"/>
          <a:stretch>
            <a:fillRect/>
          </a:stretch>
        </p:blipFill>
        <p:spPr bwMode="auto">
          <a:xfrm>
            <a:off x="38100" y="5943600"/>
            <a:ext cx="66198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6810375" y="6238875"/>
            <a:ext cx="2286000" cy="577850"/>
            <a:chOff x="192" y="1680"/>
            <a:chExt cx="5270" cy="1332"/>
          </a:xfrm>
        </p:grpSpPr>
        <p:pic>
          <p:nvPicPr>
            <p:cNvPr id="2054" name="Picture 11" descr="NYCA_Seal_colo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680"/>
              <a:ext cx="1347" cy="1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12" descr="NJMC_logo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36" y="1680"/>
              <a:ext cx="2271" cy="1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13" descr="LOGO notx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92" y="1680"/>
              <a:ext cx="1670" cy="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Volunteer Participation</a:t>
            </a: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28800"/>
            <a:ext cx="5967413" cy="3594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2008: Pilot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42 Volunteers surveyed 30 sites</a:t>
            </a:r>
          </a:p>
          <a:p>
            <a:pPr eaLnBrk="1" hangingPunct="1">
              <a:defRPr/>
            </a:pPr>
            <a:r>
              <a:rPr lang="en-US" dirty="0" smtClean="0"/>
              <a:t>Conducted 279 site visits</a:t>
            </a:r>
          </a:p>
          <a:p>
            <a:pPr eaLnBrk="1" hangingPunct="1">
              <a:defRPr/>
            </a:pPr>
            <a:r>
              <a:rPr lang="en-US" dirty="0" smtClean="0"/>
              <a:t>Made 1,567 point surveys</a:t>
            </a:r>
          </a:p>
          <a:p>
            <a:pPr eaLnBrk="1" hangingPunct="1">
              <a:defRPr/>
            </a:pPr>
            <a:r>
              <a:rPr lang="en-US" dirty="0" smtClean="0"/>
              <a:t>Over 3,340 herons and egrets observed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425" y="268288"/>
            <a:ext cx="8693150" cy="6321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2009: Study expands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31 NJAS and 13 NYCA volunteers surveyed 39 sites </a:t>
            </a:r>
          </a:p>
          <a:p>
            <a:pPr eaLnBrk="1" hangingPunct="1">
              <a:defRPr/>
            </a:pPr>
            <a:r>
              <a:rPr lang="en-US" dirty="0" smtClean="0"/>
              <a:t>Conducted 566 site visits</a:t>
            </a:r>
          </a:p>
          <a:p>
            <a:pPr eaLnBrk="1" hangingPunct="1">
              <a:defRPr/>
            </a:pPr>
            <a:r>
              <a:rPr lang="en-US" dirty="0" smtClean="0"/>
              <a:t>Made 2,491 point surveys</a:t>
            </a:r>
          </a:p>
          <a:p>
            <a:pPr eaLnBrk="1" hangingPunct="1">
              <a:defRPr/>
            </a:pPr>
            <a:r>
              <a:rPr lang="en-US" dirty="0" smtClean="0"/>
              <a:t>Observed 3,442 herons and egrets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381000" y="152400"/>
            <a:ext cx="865878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Harbor Heron </a:t>
            </a:r>
            <a:r>
              <a:rPr lang="en-US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Citizen Science Surveys</a:t>
            </a:r>
            <a:endParaRPr lang="en-US" sz="40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52643" name="Picture 3" descr="SteveMattan_20060220_78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4876800" cy="3867150"/>
          </a:xfrm>
          <a:prstGeom prst="rect">
            <a:avLst/>
          </a:prstGeom>
          <a:noFill/>
        </p:spPr>
      </p:pic>
      <p:sp>
        <p:nvSpPr>
          <p:cNvPr id="7526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295400"/>
            <a:ext cx="4038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>
                <a:effectLst/>
              </a:rPr>
              <a:t>Collaborative effort of NJAS, NYCA and NJ Meadowlands Commission</a:t>
            </a:r>
          </a:p>
          <a:p>
            <a:pPr>
              <a:lnSpc>
                <a:spcPct val="80000"/>
              </a:lnSpc>
            </a:pPr>
            <a:endParaRPr lang="en-US" sz="20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400">
                <a:effectLst/>
              </a:rPr>
              <a:t>Fill gaps in knowledge in the New Jersey Wildlife Action Plan for coastal areas in the Hackensack Meadowlands and the Raritan Bay </a:t>
            </a:r>
          </a:p>
          <a:p>
            <a:pPr>
              <a:lnSpc>
                <a:spcPct val="80000"/>
              </a:lnSpc>
            </a:pPr>
            <a:endParaRPr lang="en-US" sz="20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400">
                <a:effectLst/>
              </a:rPr>
              <a:t>Collect information needed for the Harbor Heron Conservation Plan</a:t>
            </a:r>
          </a:p>
          <a:p>
            <a:pPr>
              <a:lnSpc>
                <a:spcPct val="8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268288"/>
            <a:ext cx="8699500" cy="6321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268288"/>
            <a:ext cx="8699500" cy="6321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2010: Study maintained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20 NJAS and 18 NYCA volunteers surveyed 34 sites</a:t>
            </a:r>
          </a:p>
          <a:p>
            <a:pPr eaLnBrk="1" hangingPunct="1">
              <a:defRPr/>
            </a:pPr>
            <a:r>
              <a:rPr lang="en-US" dirty="0" smtClean="0"/>
              <a:t>Conducted 487 site surveys</a:t>
            </a:r>
          </a:p>
          <a:p>
            <a:pPr eaLnBrk="1" hangingPunct="1">
              <a:defRPr/>
            </a:pPr>
            <a:r>
              <a:rPr lang="en-US" dirty="0" smtClean="0"/>
              <a:t>Made 2,303 point visits</a:t>
            </a:r>
          </a:p>
          <a:p>
            <a:pPr eaLnBrk="1" hangingPunct="1">
              <a:defRPr/>
            </a:pPr>
            <a:r>
              <a:rPr lang="en-US" dirty="0" smtClean="0"/>
              <a:t>Observed 2,851 herons and egrets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268288"/>
            <a:ext cx="8699500" cy="6321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268288"/>
            <a:ext cx="8699500" cy="6321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NJ Primary Focal Areas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4062846" cy="5257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600200"/>
            <a:ext cx="4953000" cy="382731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38600" y="5943600"/>
            <a:ext cx="1828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CC00"/>
                </a:solidFill>
              </a:rPr>
              <a:t>Meadowlands</a:t>
            </a:r>
            <a:endParaRPr lang="en-US" sz="2000" dirty="0">
              <a:solidFill>
                <a:srgbClr val="00CC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5334000"/>
            <a:ext cx="1600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Raritan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268288"/>
            <a:ext cx="8699500" cy="6321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268288"/>
            <a:ext cx="8699500" cy="6321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 Egrets observed in all areas</a:t>
            </a:r>
          </a:p>
          <a:p>
            <a:r>
              <a:rPr lang="en-US" dirty="0" smtClean="0"/>
              <a:t>Snowy Egrets second most common</a:t>
            </a:r>
          </a:p>
          <a:p>
            <a:r>
              <a:rPr lang="en-US" dirty="0" smtClean="0"/>
              <a:t>Great Blue Heron commonly observed at North Hackensack</a:t>
            </a:r>
          </a:p>
          <a:p>
            <a:r>
              <a:rPr lang="en-US" dirty="0" smtClean="0"/>
              <a:t>2010 Increase in average number Snowy Egrets observed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entering and proofing data</a:t>
            </a:r>
          </a:p>
          <a:p>
            <a:endParaRPr lang="en-US" dirty="0" smtClean="0"/>
          </a:p>
          <a:p>
            <a:r>
              <a:rPr lang="en-US" dirty="0" smtClean="0"/>
              <a:t>Explore relationship between foraging, tide, and habitat use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1" name="Rectangle 3"/>
          <p:cNvSpPr>
            <a:spLocks noChangeArrowheads="1"/>
          </p:cNvSpPr>
          <p:nvPr/>
        </p:nvSpPr>
        <p:spPr bwMode="auto">
          <a:xfrm>
            <a:off x="5105400" y="2971800"/>
            <a:ext cx="358140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" y="152400"/>
            <a:ext cx="8991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Harbor Heron Breeding </a:t>
            </a:r>
            <a:r>
              <a:rPr lang="en-US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Colonies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Picture 4" descr="nyc heron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906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116" name="Picture 4" descr="SteveMattan_20070211_0718"/>
          <p:cNvPicPr>
            <a:picLocks noChangeAspect="1" noChangeArrowheads="1"/>
          </p:cNvPicPr>
          <p:nvPr/>
        </p:nvPicPr>
        <p:blipFill>
          <a:blip r:embed="rId3" cstate="print">
            <a:lum bright="42000" contrast="-44000"/>
          </a:blip>
          <a:srcRect l="12318"/>
          <a:stretch>
            <a:fillRect/>
          </a:stretch>
        </p:blipFill>
        <p:spPr bwMode="auto">
          <a:xfrm>
            <a:off x="0" y="-150813"/>
            <a:ext cx="9220200" cy="700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0117" name="Rectangle 5"/>
          <p:cNvSpPr>
            <a:spLocks noChangeArrowheads="1"/>
          </p:cNvSpPr>
          <p:nvPr/>
        </p:nvSpPr>
        <p:spPr bwMode="auto">
          <a:xfrm>
            <a:off x="457200" y="-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Acknowledgments</a:t>
            </a:r>
            <a:endParaRPr lang="en-US" sz="4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30118" name="Text Box 6"/>
          <p:cNvSpPr txBox="1">
            <a:spLocks noChangeArrowheads="1"/>
          </p:cNvSpPr>
          <p:nvPr/>
        </p:nvSpPr>
        <p:spPr bwMode="auto">
          <a:xfrm>
            <a:off x="609600" y="533400"/>
            <a:ext cx="8077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charset="0"/>
              </a:rPr>
              <a:t>Thanks to all our dedicated volunteers!</a:t>
            </a:r>
          </a:p>
        </p:txBody>
      </p:sp>
      <p:sp>
        <p:nvSpPr>
          <p:cNvPr id="730119" name="Text Box 7"/>
          <p:cNvSpPr txBox="1">
            <a:spLocks noChangeArrowheads="1"/>
          </p:cNvSpPr>
          <p:nvPr/>
        </p:nvSpPr>
        <p:spPr bwMode="auto">
          <a:xfrm>
            <a:off x="457200" y="1143000"/>
            <a:ext cx="22098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389438"/>
            <a:r>
              <a:rPr lang="en-US" sz="1400" b="0" dirty="0" smtClean="0">
                <a:latin typeface="Arial" charset="0"/>
              </a:rPr>
              <a:t>Andy Ackerman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Laura and Sara Alderson Catharine Barron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Susan Beck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Jennifer </a:t>
            </a:r>
            <a:r>
              <a:rPr lang="en-US" sz="1400" b="0" dirty="0" err="1" smtClean="0">
                <a:latin typeface="Arial" charset="0"/>
              </a:rPr>
              <a:t>Beirne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Lisa </a:t>
            </a:r>
            <a:r>
              <a:rPr lang="en-US" sz="1400" b="0" dirty="0">
                <a:latin typeface="Arial" charset="0"/>
              </a:rPr>
              <a:t>Boulanger</a:t>
            </a:r>
          </a:p>
          <a:p>
            <a:pPr defTabSz="4389438"/>
            <a:r>
              <a:rPr lang="en-US" sz="1400" b="0" dirty="0">
                <a:latin typeface="Arial" charset="0"/>
              </a:rPr>
              <a:t>Tim </a:t>
            </a:r>
            <a:r>
              <a:rPr lang="en-US" sz="1400" b="0" dirty="0" smtClean="0">
                <a:latin typeface="Arial" charset="0"/>
              </a:rPr>
              <a:t>Bourne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Claudia </a:t>
            </a:r>
            <a:r>
              <a:rPr lang="en-US" sz="1400" b="0" dirty="0" err="1" smtClean="0">
                <a:latin typeface="Arial" charset="0"/>
              </a:rPr>
              <a:t>Brumbaugh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Andrew </a:t>
            </a:r>
            <a:r>
              <a:rPr lang="en-US" sz="1400" b="0" dirty="0" err="1">
                <a:latin typeface="Arial" charset="0"/>
              </a:rPr>
              <a:t>Burmester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Karen </a:t>
            </a:r>
            <a:r>
              <a:rPr lang="en-US" sz="1400" b="0" dirty="0" err="1">
                <a:latin typeface="Arial" charset="0"/>
              </a:rPr>
              <a:t>Carlough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Margaret </a:t>
            </a:r>
            <a:r>
              <a:rPr lang="en-US" sz="1400" b="0" dirty="0" err="1" smtClean="0">
                <a:latin typeface="Arial" charset="0"/>
              </a:rPr>
              <a:t>Casagrande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Leonor Chavez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Judy Chen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Heidi </a:t>
            </a:r>
            <a:r>
              <a:rPr lang="en-US" sz="1400" b="0" dirty="0" err="1" smtClean="0">
                <a:latin typeface="Arial" charset="0"/>
              </a:rPr>
              <a:t>Cleven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err="1" smtClean="0">
                <a:latin typeface="Arial" charset="0"/>
              </a:rPr>
              <a:t>Yoryi</a:t>
            </a:r>
            <a:r>
              <a:rPr lang="en-US" sz="1400" b="0" dirty="0" smtClean="0">
                <a:latin typeface="Arial" charset="0"/>
              </a:rPr>
              <a:t> De La Rosa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Lisa </a:t>
            </a:r>
            <a:r>
              <a:rPr lang="en-US" sz="1400" b="0" dirty="0" err="1" smtClean="0">
                <a:latin typeface="Arial" charset="0"/>
              </a:rPr>
              <a:t>DeFancesco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Donna Evans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Mike </a:t>
            </a:r>
            <a:r>
              <a:rPr lang="en-US" sz="1400" b="0" dirty="0" err="1">
                <a:latin typeface="Arial" charset="0"/>
              </a:rPr>
              <a:t>Fedosh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Allen </a:t>
            </a:r>
            <a:r>
              <a:rPr lang="en-US" sz="1400" b="0" dirty="0" smtClean="0">
                <a:latin typeface="Arial" charset="0"/>
              </a:rPr>
              <a:t>Field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Ann Fridlind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Dave </a:t>
            </a:r>
            <a:r>
              <a:rPr lang="en-US" sz="1400" b="0" dirty="0" err="1" smtClean="0">
                <a:latin typeface="Arial" charset="0"/>
              </a:rPr>
              <a:t>Gamache</a:t>
            </a:r>
            <a:endParaRPr lang="en-US" sz="1400" b="0" dirty="0" smtClean="0">
              <a:latin typeface="Arial" charset="0"/>
            </a:endParaRPr>
          </a:p>
        </p:txBody>
      </p:sp>
      <p:sp>
        <p:nvSpPr>
          <p:cNvPr id="730125" name="Text Box 13"/>
          <p:cNvSpPr txBox="1">
            <a:spLocks noChangeArrowheads="1"/>
          </p:cNvSpPr>
          <p:nvPr/>
        </p:nvSpPr>
        <p:spPr bwMode="auto">
          <a:xfrm>
            <a:off x="381000" y="5638800"/>
            <a:ext cx="83058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charset="0"/>
              </a:rPr>
              <a:t>Funding was provided by:</a:t>
            </a:r>
          </a:p>
          <a:p>
            <a:pPr algn="ctr">
              <a:spcBef>
                <a:spcPct val="50000"/>
              </a:spcBef>
            </a:pPr>
            <a:r>
              <a:rPr lang="en-US" sz="1600" b="0" dirty="0">
                <a:latin typeface="Arial" charset="0"/>
              </a:rPr>
              <a:t>New Jersey Meadowlands </a:t>
            </a:r>
            <a:r>
              <a:rPr lang="en-US" sz="1600" b="0" dirty="0" smtClean="0">
                <a:latin typeface="Arial" charset="0"/>
              </a:rPr>
              <a:t>Commission, Conserve </a:t>
            </a:r>
            <a:r>
              <a:rPr lang="en-US" sz="1600" b="0" dirty="0">
                <a:latin typeface="Arial" charset="0"/>
              </a:rPr>
              <a:t>Wildlife </a:t>
            </a:r>
            <a:r>
              <a:rPr lang="en-US" sz="1600" b="0" dirty="0" smtClean="0">
                <a:latin typeface="Arial" charset="0"/>
              </a:rPr>
              <a:t>Foundation of NJ,</a:t>
            </a:r>
            <a:r>
              <a:rPr lang="en-US" sz="1600" b="0" dirty="0">
                <a:latin typeface="Arial" charset="0"/>
              </a:rPr>
              <a:t> </a:t>
            </a:r>
            <a:r>
              <a:rPr lang="en-US" sz="1600" b="0" dirty="0" smtClean="0">
                <a:latin typeface="Arial" charset="0"/>
              </a:rPr>
              <a:t>Educational </a:t>
            </a:r>
            <a:r>
              <a:rPr lang="en-US" sz="1600" b="0" dirty="0">
                <a:latin typeface="Arial" charset="0"/>
              </a:rPr>
              <a:t>Foundation of </a:t>
            </a:r>
            <a:r>
              <a:rPr lang="en-US" sz="1600" b="0" dirty="0" smtClean="0">
                <a:latin typeface="Arial" charset="0"/>
              </a:rPr>
              <a:t>America, </a:t>
            </a:r>
            <a:r>
              <a:rPr lang="en-US" sz="1600" b="0" dirty="0" err="1" smtClean="0">
                <a:latin typeface="Arial" charset="0"/>
              </a:rPr>
              <a:t>NOAA,ConocoPhillips</a:t>
            </a:r>
            <a:r>
              <a:rPr lang="en-US" sz="1600" b="0" dirty="0" smtClean="0">
                <a:latin typeface="Arial" charset="0"/>
              </a:rPr>
              <a:t> </a:t>
            </a:r>
            <a:r>
              <a:rPr lang="en-US" sz="1600" b="0" dirty="0" err="1" smtClean="0">
                <a:latin typeface="Arial" charset="0"/>
              </a:rPr>
              <a:t>Bayway</a:t>
            </a:r>
            <a:r>
              <a:rPr lang="en-US" sz="1600" b="0" dirty="0" smtClean="0">
                <a:latin typeface="Arial" charset="0"/>
              </a:rPr>
              <a:t> Refinery, Leon</a:t>
            </a:r>
            <a:r>
              <a:rPr lang="en-US" sz="1600" b="0" dirty="0">
                <a:latin typeface="Arial" charset="0"/>
              </a:rPr>
              <a:t> </a:t>
            </a:r>
            <a:r>
              <a:rPr lang="en-US" sz="1600" b="0" dirty="0" smtClean="0">
                <a:latin typeface="Arial" charset="0"/>
              </a:rPr>
              <a:t>Levy Foundation</a:t>
            </a:r>
          </a:p>
        </p:txBody>
      </p:sp>
      <p:sp>
        <p:nvSpPr>
          <p:cNvPr id="730126" name="Text Box 14"/>
          <p:cNvSpPr txBox="1">
            <a:spLocks noChangeArrowheads="1"/>
          </p:cNvSpPr>
          <p:nvPr/>
        </p:nvSpPr>
        <p:spPr bwMode="auto">
          <a:xfrm>
            <a:off x="2743200" y="1143000"/>
            <a:ext cx="2133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389438"/>
            <a:r>
              <a:rPr lang="en-US" sz="1400" b="0" dirty="0" smtClean="0">
                <a:latin typeface="Arial" charset="0"/>
              </a:rPr>
              <a:t>Joel </a:t>
            </a:r>
            <a:r>
              <a:rPr lang="en-US" sz="1400" b="0" dirty="0" err="1" smtClean="0">
                <a:latin typeface="Arial" charset="0"/>
              </a:rPr>
              <a:t>Geib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Jerry Golub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Camille </a:t>
            </a:r>
            <a:r>
              <a:rPr lang="en-US" sz="1400" b="0" dirty="0" err="1" smtClean="0">
                <a:latin typeface="Arial" charset="0"/>
              </a:rPr>
              <a:t>Gutmore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err="1" smtClean="0">
                <a:latin typeface="Arial" charset="0"/>
              </a:rPr>
              <a:t>Kiera</a:t>
            </a:r>
            <a:r>
              <a:rPr lang="en-US" sz="1400" b="0" dirty="0" smtClean="0">
                <a:latin typeface="Arial" charset="0"/>
              </a:rPr>
              <a:t> </a:t>
            </a:r>
            <a:r>
              <a:rPr lang="en-US" sz="1400" b="0" dirty="0" err="1" smtClean="0">
                <a:latin typeface="Arial" charset="0"/>
              </a:rPr>
              <a:t>Hepford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Wendi Harrison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Sandi </a:t>
            </a:r>
            <a:r>
              <a:rPr lang="en-US" sz="1400" b="0" dirty="0" err="1" smtClean="0">
                <a:latin typeface="Arial" charset="0"/>
              </a:rPr>
              <a:t>Hemmerlein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Barbara Hendrickson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Tom and Judy Honohan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Jean Hummel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John </a:t>
            </a:r>
            <a:r>
              <a:rPr lang="en-US" sz="1400" b="0" dirty="0" err="1">
                <a:latin typeface="Arial" charset="0"/>
              </a:rPr>
              <a:t>Jegla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John </a:t>
            </a:r>
            <a:r>
              <a:rPr lang="en-US" sz="1400" b="0" dirty="0" err="1" smtClean="0">
                <a:latin typeface="Arial" charset="0"/>
              </a:rPr>
              <a:t>Kandybowicz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Lena Kelly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Cheryl Kern</a:t>
            </a:r>
          </a:p>
          <a:p>
            <a:pPr defTabSz="4389438"/>
            <a:r>
              <a:rPr lang="en-US" sz="1400" b="0" dirty="0">
                <a:latin typeface="Arial" charset="0"/>
              </a:rPr>
              <a:t>Ann </a:t>
            </a:r>
            <a:r>
              <a:rPr lang="en-US" sz="1400" b="0" dirty="0" err="1">
                <a:latin typeface="Arial" charset="0"/>
              </a:rPr>
              <a:t>Klepner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Joanne </a:t>
            </a:r>
            <a:r>
              <a:rPr lang="en-US" sz="1400" b="0" dirty="0" err="1" smtClean="0">
                <a:latin typeface="Arial" charset="0"/>
              </a:rPr>
              <a:t>Kornoelje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Joe </a:t>
            </a:r>
            <a:r>
              <a:rPr lang="en-US" sz="1400" b="0" dirty="0" err="1" smtClean="0">
                <a:latin typeface="Arial" charset="0"/>
              </a:rPr>
              <a:t>Kulhanek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Erica </a:t>
            </a:r>
            <a:r>
              <a:rPr lang="en-US" sz="1400" b="0" dirty="0" err="1" smtClean="0">
                <a:latin typeface="Arial" charset="0"/>
              </a:rPr>
              <a:t>Linnell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Emily </a:t>
            </a:r>
            <a:r>
              <a:rPr lang="en-US" sz="1400" b="0" dirty="0" err="1" smtClean="0">
                <a:latin typeface="Arial" charset="0"/>
              </a:rPr>
              <a:t>Loffredo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Ernie Lowenfels</a:t>
            </a:r>
          </a:p>
          <a:p>
            <a:pPr defTabSz="4389438"/>
            <a:r>
              <a:rPr lang="en-US" sz="1400" b="0" dirty="0">
                <a:latin typeface="Arial" charset="0"/>
              </a:rPr>
              <a:t>Mary Jo </a:t>
            </a:r>
            <a:r>
              <a:rPr lang="en-US" sz="1400" b="0" dirty="0" smtClean="0">
                <a:latin typeface="Arial" charset="0"/>
              </a:rPr>
              <a:t>Marino</a:t>
            </a:r>
            <a:endParaRPr lang="en-US" sz="1400" b="0" dirty="0">
              <a:latin typeface="Arial" charset="0"/>
            </a:endParaRPr>
          </a:p>
        </p:txBody>
      </p:sp>
      <p:sp>
        <p:nvSpPr>
          <p:cNvPr id="730127" name="Text Box 15"/>
          <p:cNvSpPr txBox="1">
            <a:spLocks noChangeArrowheads="1"/>
          </p:cNvSpPr>
          <p:nvPr/>
        </p:nvSpPr>
        <p:spPr bwMode="auto">
          <a:xfrm>
            <a:off x="4800600" y="1143000"/>
            <a:ext cx="2209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389438"/>
            <a:r>
              <a:rPr lang="en-US" sz="1400" b="0" dirty="0" smtClean="0">
                <a:latin typeface="Arial" charset="0"/>
              </a:rPr>
              <a:t>Joe Martin</a:t>
            </a:r>
          </a:p>
          <a:p>
            <a:pPr defTabSz="4389438"/>
            <a:r>
              <a:rPr lang="en-US" sz="1400" b="0" dirty="0" err="1" smtClean="0">
                <a:latin typeface="Arial" charset="0"/>
              </a:rPr>
              <a:t>Janene</a:t>
            </a:r>
            <a:r>
              <a:rPr lang="en-US" sz="1400" b="0" dirty="0" smtClean="0">
                <a:latin typeface="Arial" charset="0"/>
              </a:rPr>
              <a:t> </a:t>
            </a:r>
            <a:r>
              <a:rPr lang="en-US" sz="1400" b="0" dirty="0" err="1" smtClean="0">
                <a:latin typeface="Arial" charset="0"/>
              </a:rPr>
              <a:t>Matragrano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Scott McCoy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Dennis McNamara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Pat </a:t>
            </a:r>
            <a:r>
              <a:rPr lang="en-US" sz="1400" b="0" dirty="0" err="1" smtClean="0">
                <a:latin typeface="Arial" charset="0"/>
              </a:rPr>
              <a:t>Meko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Kim Mendillo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Jackie </a:t>
            </a:r>
            <a:r>
              <a:rPr lang="en-US" sz="1400" b="0" dirty="0" err="1" smtClean="0">
                <a:latin typeface="Arial" charset="0"/>
              </a:rPr>
              <a:t>Milander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Terry Milligan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Dan Morley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Lucy </a:t>
            </a:r>
            <a:r>
              <a:rPr lang="en-US" sz="1400" b="0" dirty="0" err="1" smtClean="0">
                <a:latin typeface="Arial" charset="0"/>
              </a:rPr>
              <a:t>Betti</a:t>
            </a:r>
            <a:r>
              <a:rPr lang="en-US" sz="1400" b="0" dirty="0" smtClean="0">
                <a:latin typeface="Arial" charset="0"/>
              </a:rPr>
              <a:t> Nash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Peggy </a:t>
            </a:r>
            <a:r>
              <a:rPr lang="en-US" sz="1400" b="0" dirty="0" err="1">
                <a:latin typeface="Arial" charset="0"/>
              </a:rPr>
              <a:t>Nitka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Lorraine </a:t>
            </a:r>
            <a:r>
              <a:rPr lang="en-US" sz="1400" b="0" dirty="0" err="1">
                <a:latin typeface="Arial" charset="0"/>
              </a:rPr>
              <a:t>Novinski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Tom </a:t>
            </a:r>
            <a:r>
              <a:rPr lang="en-US" sz="1400" b="0" dirty="0" err="1" smtClean="0">
                <a:latin typeface="Arial" charset="0"/>
              </a:rPr>
              <a:t>Ostrand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Nancy O’Keefe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Joseph O’Sullivan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 err="1">
                <a:latin typeface="Arial" charset="0"/>
              </a:rPr>
              <a:t>Elke</a:t>
            </a:r>
            <a:r>
              <a:rPr lang="en-US" sz="1400" b="0" dirty="0">
                <a:latin typeface="Arial" charset="0"/>
              </a:rPr>
              <a:t> </a:t>
            </a:r>
            <a:r>
              <a:rPr lang="en-US" sz="1400" b="0" dirty="0" err="1">
                <a:latin typeface="Arial" charset="0"/>
              </a:rPr>
              <a:t>Passarge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George Pitcher</a:t>
            </a:r>
          </a:p>
          <a:p>
            <a:pPr defTabSz="4389438"/>
            <a:r>
              <a:rPr lang="en-US" sz="1400" b="0" dirty="0">
                <a:latin typeface="Arial" charset="0"/>
              </a:rPr>
              <a:t>Irving Robbins</a:t>
            </a:r>
          </a:p>
          <a:p>
            <a:pPr defTabSz="4389438"/>
            <a:r>
              <a:rPr lang="en-US" sz="1400" b="0" dirty="0">
                <a:latin typeface="Arial" charset="0"/>
              </a:rPr>
              <a:t>David Rosenblatt</a:t>
            </a:r>
          </a:p>
          <a:p>
            <a:pPr defTabSz="4389438"/>
            <a:r>
              <a:rPr lang="en-US" sz="1400" b="0" dirty="0">
                <a:latin typeface="Arial" charset="0"/>
              </a:rPr>
              <a:t>Ed </a:t>
            </a:r>
            <a:r>
              <a:rPr lang="en-US" sz="1400" b="0" dirty="0" err="1" smtClean="0">
                <a:latin typeface="Arial" charset="0"/>
              </a:rPr>
              <a:t>Rumain</a:t>
            </a:r>
            <a:endParaRPr lang="en-US" sz="1400" b="0" dirty="0" smtClean="0">
              <a:latin typeface="Arial" charset="0"/>
            </a:endParaRPr>
          </a:p>
        </p:txBody>
      </p:sp>
      <p:sp>
        <p:nvSpPr>
          <p:cNvPr id="730128" name="Text Box 16"/>
          <p:cNvSpPr txBox="1">
            <a:spLocks noChangeArrowheads="1"/>
          </p:cNvSpPr>
          <p:nvPr/>
        </p:nvSpPr>
        <p:spPr bwMode="auto">
          <a:xfrm>
            <a:off x="6934200" y="1143000"/>
            <a:ext cx="22098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389438"/>
            <a:r>
              <a:rPr lang="en-US" sz="1400" b="0" dirty="0" smtClean="0">
                <a:latin typeface="Arial" charset="0"/>
              </a:rPr>
              <a:t>Pam </a:t>
            </a:r>
            <a:r>
              <a:rPr lang="en-US" sz="1400" b="0" dirty="0" err="1" smtClean="0">
                <a:latin typeface="Arial" charset="0"/>
              </a:rPr>
              <a:t>Salkeld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John and Sue Schmerler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Bette Scott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Ken </a:t>
            </a:r>
            <a:r>
              <a:rPr lang="en-US" sz="1400" b="0" dirty="0" err="1" smtClean="0">
                <a:latin typeface="Arial" charset="0"/>
              </a:rPr>
              <a:t>Sieben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Tom Smith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Liz </a:t>
            </a:r>
            <a:r>
              <a:rPr lang="en-US" sz="1400" b="0" dirty="0" err="1" smtClean="0">
                <a:latin typeface="Arial" charset="0"/>
              </a:rPr>
              <a:t>Sorg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Debra </a:t>
            </a:r>
            <a:r>
              <a:rPr lang="en-US" sz="1400" b="0" dirty="0">
                <a:latin typeface="Arial" charset="0"/>
              </a:rPr>
              <a:t>and Dan Sweet</a:t>
            </a:r>
          </a:p>
          <a:p>
            <a:pPr defTabSz="4389438"/>
            <a:r>
              <a:rPr lang="en-US" sz="1400" b="0" dirty="0">
                <a:latin typeface="Arial" charset="0"/>
              </a:rPr>
              <a:t>Chris </a:t>
            </a:r>
            <a:r>
              <a:rPr lang="en-US" sz="1400" b="0" dirty="0" err="1" smtClean="0">
                <a:latin typeface="Arial" charset="0"/>
              </a:rPr>
              <a:t>Takacs</a:t>
            </a:r>
            <a:endParaRPr lang="en-US" sz="1400" b="0" dirty="0" smtClean="0">
              <a:latin typeface="Arial" charset="0"/>
            </a:endParaRPr>
          </a:p>
          <a:p>
            <a:pPr defTabSz="4389438"/>
            <a:r>
              <a:rPr lang="en-US" sz="1400" b="0" dirty="0" smtClean="0">
                <a:latin typeface="Arial" charset="0"/>
              </a:rPr>
              <a:t>Lydia Thomas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Don </a:t>
            </a:r>
            <a:r>
              <a:rPr lang="en-US" sz="1400" b="0" dirty="0" smtClean="0">
                <a:latin typeface="Arial" charset="0"/>
              </a:rPr>
              <a:t>Torino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Andrew Turk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John Tyler</a:t>
            </a:r>
          </a:p>
          <a:p>
            <a:pPr defTabSz="4389438"/>
            <a:r>
              <a:rPr lang="en-US" sz="1400" b="0" dirty="0">
                <a:latin typeface="Arial" charset="0"/>
              </a:rPr>
              <a:t>Elizabeth Vreeland</a:t>
            </a:r>
          </a:p>
          <a:p>
            <a:pPr defTabSz="4389438"/>
            <a:r>
              <a:rPr lang="en-US" sz="1400" b="0" dirty="0" err="1">
                <a:latin typeface="Arial" charset="0"/>
              </a:rPr>
              <a:t>Rei-Hua</a:t>
            </a:r>
            <a:r>
              <a:rPr lang="en-US" sz="1400" b="0" dirty="0">
                <a:latin typeface="Arial" charset="0"/>
              </a:rPr>
              <a:t> Wang</a:t>
            </a:r>
          </a:p>
          <a:p>
            <a:pPr defTabSz="4389438"/>
            <a:r>
              <a:rPr lang="en-US" sz="1400" b="0" dirty="0">
                <a:latin typeface="Arial" charset="0"/>
              </a:rPr>
              <a:t>Mary Watkins</a:t>
            </a:r>
          </a:p>
          <a:p>
            <a:pPr defTabSz="4389438"/>
            <a:r>
              <a:rPr lang="en-US" sz="1400" b="0" dirty="0">
                <a:latin typeface="Arial" charset="0"/>
              </a:rPr>
              <a:t>Dana </a:t>
            </a:r>
            <a:r>
              <a:rPr lang="en-US" sz="1400" b="0" dirty="0" smtClean="0">
                <a:latin typeface="Arial" charset="0"/>
              </a:rPr>
              <a:t>Weber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Jessica White</a:t>
            </a:r>
            <a:endParaRPr lang="en-US" sz="1400" b="0" dirty="0">
              <a:latin typeface="Arial" charset="0"/>
            </a:endParaRPr>
          </a:p>
          <a:p>
            <a:pPr defTabSz="4389438"/>
            <a:r>
              <a:rPr lang="en-US" sz="1400" b="0" dirty="0">
                <a:latin typeface="Arial" charset="0"/>
              </a:rPr>
              <a:t>Jay </a:t>
            </a:r>
            <a:r>
              <a:rPr lang="en-US" sz="1400" b="0" dirty="0" smtClean="0">
                <a:latin typeface="Arial" charset="0"/>
              </a:rPr>
              <a:t>Wiggins</a:t>
            </a:r>
          </a:p>
          <a:p>
            <a:pPr defTabSz="4389438"/>
            <a:r>
              <a:rPr lang="en-US" sz="1400" b="0" dirty="0" err="1" smtClean="0">
                <a:latin typeface="Arial" charset="0"/>
              </a:rPr>
              <a:t>Tod</a:t>
            </a:r>
            <a:r>
              <a:rPr lang="en-US" sz="1400" b="0" dirty="0" smtClean="0">
                <a:latin typeface="Arial" charset="0"/>
              </a:rPr>
              <a:t> Winston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Darren Zap</a:t>
            </a:r>
          </a:p>
          <a:p>
            <a:pPr defTabSz="4389438"/>
            <a:r>
              <a:rPr lang="en-US" sz="1400" b="0" dirty="0" smtClean="0">
                <a:latin typeface="Arial" charset="0"/>
              </a:rPr>
              <a:t>Naomi </a:t>
            </a:r>
            <a:r>
              <a:rPr lang="en-US" sz="1400" b="0" dirty="0" err="1" smtClean="0">
                <a:latin typeface="Arial" charset="0"/>
              </a:rPr>
              <a:t>Zurcher</a:t>
            </a:r>
            <a:endParaRPr lang="en-US" sz="14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570" name="Picture 2" descr="SteveMattan_20070211_0718"/>
          <p:cNvPicPr>
            <a:picLocks noChangeAspect="1" noChangeArrowheads="1"/>
          </p:cNvPicPr>
          <p:nvPr/>
        </p:nvPicPr>
        <p:blipFill>
          <a:blip r:embed="rId3" cstate="print"/>
          <a:srcRect l="12318"/>
          <a:stretch>
            <a:fillRect/>
          </a:stretch>
        </p:blipFill>
        <p:spPr bwMode="auto">
          <a:xfrm>
            <a:off x="0" y="-150813"/>
            <a:ext cx="9220200" cy="700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ChangeArrowheads="1"/>
          </p:cNvSpPr>
          <p:nvPr/>
        </p:nvSpPr>
        <p:spPr bwMode="auto">
          <a:xfrm>
            <a:off x="1371600" y="152400"/>
            <a:ext cx="658218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Harbor Heron </a:t>
            </a:r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Feeding Areas</a:t>
            </a:r>
          </a:p>
        </p:txBody>
      </p:sp>
      <p:sp>
        <p:nvSpPr>
          <p:cNvPr id="66048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458200" cy="4525963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sz="2800" dirty="0" smtClean="0"/>
              <a:t>Birds fly from island nesting colonies to other areas where they forage </a:t>
            </a:r>
          </a:p>
          <a:p>
            <a:pPr eaLnBrk="1" hangingPunct="1">
              <a:spcBef>
                <a:spcPts val="0"/>
              </a:spcBef>
              <a:defRPr/>
            </a:pPr>
            <a:endParaRPr lang="en-US" sz="2400" dirty="0" smtClean="0"/>
          </a:p>
          <a:p>
            <a:pPr eaLnBrk="1" hangingPunct="1">
              <a:spcBef>
                <a:spcPts val="0"/>
              </a:spcBef>
              <a:defRPr/>
            </a:pPr>
            <a:r>
              <a:rPr lang="en-US" sz="2800" dirty="0" smtClean="0"/>
              <a:t>Much more is known about breeding colonies than </a:t>
            </a: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lang="en-US" sz="2800" dirty="0" smtClean="0"/>
              <a:t>    foraging sites</a:t>
            </a:r>
          </a:p>
          <a:p>
            <a:pPr eaLnBrk="1" hangingPunct="1">
              <a:spcBef>
                <a:spcPts val="0"/>
              </a:spcBef>
              <a:buNone/>
              <a:defRPr/>
            </a:pPr>
            <a:endParaRPr lang="en-US" sz="2800" dirty="0" smtClean="0"/>
          </a:p>
          <a:p>
            <a:pPr lvl="1" eaLnBrk="1" hangingPunct="1">
              <a:defRPr/>
            </a:pPr>
            <a:r>
              <a:rPr lang="en-US" sz="2800" dirty="0" smtClean="0"/>
              <a:t>Surveys of herons away </a:t>
            </a:r>
          </a:p>
          <a:p>
            <a:pPr lvl="1" eaLnBrk="1" hangingPunct="1">
              <a:spcBef>
                <a:spcPts val="0"/>
              </a:spcBef>
              <a:buNone/>
              <a:defRPr/>
            </a:pPr>
            <a:r>
              <a:rPr lang="en-US" sz="2800" dirty="0" smtClean="0"/>
              <a:t>   from breeding colony </a:t>
            </a:r>
          </a:p>
          <a:p>
            <a:pPr lvl="1" eaLnBrk="1" hangingPunct="1">
              <a:spcBef>
                <a:spcPts val="0"/>
              </a:spcBef>
              <a:buNone/>
              <a:defRPr/>
            </a:pPr>
            <a:r>
              <a:rPr lang="en-US" sz="2800" dirty="0" smtClean="0"/>
              <a:t>   are more challenging </a:t>
            </a:r>
          </a:p>
        </p:txBody>
      </p:sp>
      <p:pic>
        <p:nvPicPr>
          <p:cNvPr id="6" name="Picture 3" descr="Dana_forage"/>
          <p:cNvPicPr>
            <a:picLocks noChangeAspect="1" noChangeArrowheads="1"/>
          </p:cNvPicPr>
          <p:nvPr/>
        </p:nvPicPr>
        <p:blipFill>
          <a:blip r:embed="rId3" cstate="print"/>
          <a:srcRect l="30612" t="22868"/>
          <a:stretch>
            <a:fillRect/>
          </a:stretch>
        </p:blipFill>
        <p:spPr bwMode="auto">
          <a:xfrm>
            <a:off x="5181600" y="3581400"/>
            <a:ext cx="3151815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ChangeArrowheads="1"/>
          </p:cNvSpPr>
          <p:nvPr/>
        </p:nvSpPr>
        <p:spPr bwMode="auto">
          <a:xfrm>
            <a:off x="304800" y="76200"/>
            <a:ext cx="845820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 do birds from each island go to forage and loaf?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12837"/>
            <a:ext cx="3810000" cy="45259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solidFill>
                <a:schemeClr val="bg2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chemeClr val="bg2"/>
              </a:solidFill>
            </a:endParaRPr>
          </a:p>
          <a:p>
            <a:pPr lvl="1" eaLnBrk="1" hangingPunct="1">
              <a:defRPr/>
            </a:pPr>
            <a:r>
              <a:rPr lang="en-US" dirty="0" smtClean="0"/>
              <a:t>Flight direction information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r>
              <a:rPr lang="en-US" dirty="0" smtClean="0">
                <a:solidFill>
                  <a:schemeClr val="bg2"/>
                </a:solidFill>
              </a:rPr>
              <a:t>Tagging and telemetry</a:t>
            </a:r>
          </a:p>
        </p:txBody>
      </p:sp>
      <p:pic>
        <p:nvPicPr>
          <p:cNvPr id="4" name="Picture 2" descr="harborheronsf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515719"/>
            <a:ext cx="4114800" cy="5189881"/>
          </a:xfrm>
          <a:prstGeom prst="rect">
            <a:avLst/>
          </a:prstGeom>
          <a:noFill/>
        </p:spPr>
      </p:pic>
      <p:pic>
        <p:nvPicPr>
          <p:cNvPr id="6" name="Picture 9" descr="NYCA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791200"/>
            <a:ext cx="9334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ChangeArrowheads="1"/>
          </p:cNvSpPr>
          <p:nvPr/>
        </p:nvSpPr>
        <p:spPr bwMode="auto">
          <a:xfrm>
            <a:off x="304800" y="76200"/>
            <a:ext cx="845820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 do birds from each island go to forage and loaf?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12837"/>
            <a:ext cx="3810000" cy="45259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solidFill>
                <a:schemeClr val="bg2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chemeClr val="bg2"/>
              </a:solidFill>
            </a:endParaRPr>
          </a:p>
          <a:p>
            <a:pPr lvl="1" eaLnBrk="1" hangingPunct="1">
              <a:defRPr/>
            </a:pPr>
            <a:r>
              <a:rPr lang="en-US" dirty="0" smtClean="0">
                <a:solidFill>
                  <a:schemeClr val="accent3">
                    <a:lumMod val="65000"/>
                  </a:schemeClr>
                </a:solidFill>
              </a:rPr>
              <a:t>Flight direction information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Tagging and telemetry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1807" t="18845" r="44360" b="9048"/>
          <a:stretch>
            <a:fillRect/>
          </a:stretch>
        </p:blipFill>
        <p:spPr bwMode="auto">
          <a:xfrm>
            <a:off x="4419600" y="4191000"/>
            <a:ext cx="3276600" cy="2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1" descr="IMG_2824"/>
          <p:cNvPicPr>
            <a:picLocks noChangeAspect="1" noChangeArrowheads="1"/>
          </p:cNvPicPr>
          <p:nvPr/>
        </p:nvPicPr>
        <p:blipFill>
          <a:blip r:embed="rId4" cstate="print"/>
          <a:srcRect t="32580" b="10068"/>
          <a:stretch>
            <a:fillRect/>
          </a:stretch>
        </p:blipFill>
        <p:spPr bwMode="auto">
          <a:xfrm>
            <a:off x="4419600" y="1600200"/>
            <a:ext cx="3200400" cy="244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NYCA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5791200"/>
            <a:ext cx="9334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696024" y="152400"/>
            <a:ext cx="760977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Citizen Science </a:t>
            </a:r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Survey Objectives</a:t>
            </a:r>
          </a:p>
        </p:txBody>
      </p:sp>
      <p:sp>
        <p:nvSpPr>
          <p:cNvPr id="754691" name="Rectangle 3"/>
          <p:cNvSpPr>
            <a:spLocks noChangeArrowheads="1"/>
          </p:cNvSpPr>
          <p:nvPr/>
        </p:nvSpPr>
        <p:spPr bwMode="auto">
          <a:xfrm>
            <a:off x="5105400" y="2971800"/>
            <a:ext cx="358140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200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754692" name="Picture 4" descr="SteveMattan_20060220_77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95400"/>
            <a:ext cx="3513487" cy="4495800"/>
          </a:xfrm>
          <a:prstGeom prst="rect">
            <a:avLst/>
          </a:prstGeom>
          <a:noFill/>
        </p:spPr>
      </p:pic>
      <p:sp>
        <p:nvSpPr>
          <p:cNvPr id="75469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219200"/>
            <a:ext cx="4267200" cy="4525963"/>
          </a:xfrm>
          <a:noFill/>
        </p:spPr>
        <p:txBody>
          <a:bodyPr lIns="0" rIns="0"/>
          <a:lstStyle/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n-US" sz="2400" dirty="0" smtClean="0"/>
              <a:t>Determine </a:t>
            </a:r>
            <a:r>
              <a:rPr lang="en-US" sz="2400" dirty="0"/>
              <a:t>the abundance and distribution of </a:t>
            </a:r>
            <a:r>
              <a:rPr lang="en-US" sz="2400" dirty="0" smtClean="0"/>
              <a:t>‘Harbor Herons’ at foraging sites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r>
              <a:rPr lang="en-US" sz="2000" dirty="0" smtClean="0"/>
              <a:t>Tide, time of day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Habitat, site factors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Seasonal patterns</a:t>
            </a: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 marL="457200" indent="-457200">
              <a:lnSpc>
                <a:spcPct val="8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n-US" sz="2400" dirty="0" smtClean="0"/>
              <a:t>Explore </a:t>
            </a:r>
            <a:r>
              <a:rPr lang="en-US" sz="2400" dirty="0"/>
              <a:t>foraging </a:t>
            </a:r>
            <a:r>
              <a:rPr lang="en-US" sz="2400" dirty="0" smtClean="0"/>
              <a:t>behaviors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r>
              <a:rPr lang="en-US" sz="2000" dirty="0" smtClean="0"/>
              <a:t>Foraging success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Time/activity budgets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Aggressive interactions</a:t>
            </a: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 marL="457200" indent="-457200">
              <a:lnSpc>
                <a:spcPct val="80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en-US" sz="2400" dirty="0" smtClean="0"/>
              <a:t>Mobilize</a:t>
            </a:r>
            <a:r>
              <a:rPr lang="en-US" sz="2400" dirty="0"/>
              <a:t>, train, and coordinate citizen </a:t>
            </a:r>
            <a:r>
              <a:rPr lang="en-US" sz="2400" dirty="0" smtClean="0"/>
              <a:t>scientists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Citizen Science </a:t>
            </a:r>
            <a:r>
              <a:rPr lang="en-US" dirty="0"/>
              <a:t>Methodology</a:t>
            </a:r>
          </a:p>
        </p:txBody>
      </p:sp>
      <p:pic>
        <p:nvPicPr>
          <p:cNvPr id="762883" name="Picture 3" descr="YellowCrownedNightHeron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600200"/>
            <a:ext cx="5715000" cy="3884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view 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97224"/>
            <a:ext cx="5029200" cy="6508376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562600" y="1371600"/>
            <a:ext cx="3505200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NJA (2008-2010)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43 Sites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217 Points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NYCA (2009-2010)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20 Sites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&gt; 110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Points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1" descr="NJASlogo"/>
          <p:cNvPicPr>
            <a:picLocks noChangeAspect="1" noChangeArrowheads="1"/>
          </p:cNvPicPr>
          <p:nvPr/>
        </p:nvPicPr>
        <p:blipFill>
          <a:blip r:embed="rId4" cstate="print"/>
          <a:srcRect l="12666" t="16594" r="10001" b="16594"/>
          <a:stretch>
            <a:fillRect/>
          </a:stretch>
        </p:blipFill>
        <p:spPr bwMode="auto">
          <a:xfrm>
            <a:off x="5733481" y="5943600"/>
            <a:ext cx="591119" cy="775648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502686" y="152400"/>
            <a:ext cx="287931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Survey Sites</a:t>
            </a:r>
            <a:endParaRPr lang="en-US" sz="40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3080</TotalTime>
  <Words>1352</Words>
  <Application>Microsoft Office PowerPoint</Application>
  <PresentationFormat>On-screen Show (4:3)</PresentationFormat>
  <Paragraphs>305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Default Design</vt:lpstr>
      <vt:lpstr>1_Default Design</vt:lpstr>
      <vt:lpstr>Custom Design</vt:lpstr>
      <vt:lpstr>Harbor Heron – Citizen Science Update 2008-2010</vt:lpstr>
      <vt:lpstr>Slide 2</vt:lpstr>
      <vt:lpstr>Slide 3</vt:lpstr>
      <vt:lpstr>Slide 4</vt:lpstr>
      <vt:lpstr>Slide 5</vt:lpstr>
      <vt:lpstr>Slide 6</vt:lpstr>
      <vt:lpstr>Slide 7</vt:lpstr>
      <vt:lpstr>Citizen Science Methodology</vt:lpstr>
      <vt:lpstr>Slide 9</vt:lpstr>
      <vt:lpstr>Survey Methodology </vt:lpstr>
      <vt:lpstr>Target Species </vt:lpstr>
      <vt:lpstr>Habitat Assessment</vt:lpstr>
      <vt:lpstr>Recording Tide Information</vt:lpstr>
      <vt:lpstr>Behavioral Observations</vt:lpstr>
      <vt:lpstr>Slide 15</vt:lpstr>
      <vt:lpstr>Volunteer Participation</vt:lpstr>
      <vt:lpstr>2008: Pilot Study</vt:lpstr>
      <vt:lpstr>Slide 18</vt:lpstr>
      <vt:lpstr>2009: Study expands</vt:lpstr>
      <vt:lpstr>Slide 20</vt:lpstr>
      <vt:lpstr>Slide 21</vt:lpstr>
      <vt:lpstr>2010: Study maintained</vt:lpstr>
      <vt:lpstr>Slide 23</vt:lpstr>
      <vt:lpstr>Slide 24</vt:lpstr>
      <vt:lpstr>NJ Primary Focal Areas</vt:lpstr>
      <vt:lpstr>Slide 26</vt:lpstr>
      <vt:lpstr>Slide 27</vt:lpstr>
      <vt:lpstr>Conclusions</vt:lpstr>
      <vt:lpstr>Future Work</vt:lpstr>
      <vt:lpstr>Slide 30</vt:lpstr>
      <vt:lpstr>Slide 31</vt:lpstr>
    </vt:vector>
  </TitlesOfParts>
  <Company> New Jersey Audubon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Shorebird Surveys</dc:title>
  <dc:creator>Nellie Tsipoura</dc:creator>
  <cp:lastModifiedBy>JBrowning</cp:lastModifiedBy>
  <cp:revision>404</cp:revision>
  <dcterms:created xsi:type="dcterms:W3CDTF">2004-07-01T15:36:58Z</dcterms:created>
  <dcterms:modified xsi:type="dcterms:W3CDTF">2011-01-13T17:53:31Z</dcterms:modified>
</cp:coreProperties>
</file>