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Lst>
  <p:notesMasterIdLst>
    <p:notesMasterId r:id="rId32"/>
  </p:notesMasterIdLst>
  <p:handoutMasterIdLst>
    <p:handoutMasterId r:id="rId33"/>
  </p:handoutMasterIdLst>
  <p:sldIdLst>
    <p:sldId id="616" r:id="rId3"/>
    <p:sldId id="692" r:id="rId4"/>
    <p:sldId id="691" r:id="rId5"/>
    <p:sldId id="693" r:id="rId6"/>
    <p:sldId id="694" r:id="rId7"/>
    <p:sldId id="700" r:id="rId8"/>
    <p:sldId id="679" r:id="rId9"/>
    <p:sldId id="695" r:id="rId10"/>
    <p:sldId id="680" r:id="rId11"/>
    <p:sldId id="697" r:id="rId12"/>
    <p:sldId id="703" r:id="rId13"/>
    <p:sldId id="690" r:id="rId14"/>
    <p:sldId id="721" r:id="rId15"/>
    <p:sldId id="704" r:id="rId16"/>
    <p:sldId id="685" r:id="rId17"/>
    <p:sldId id="689" r:id="rId18"/>
    <p:sldId id="722" r:id="rId19"/>
    <p:sldId id="705" r:id="rId20"/>
    <p:sldId id="706" r:id="rId21"/>
    <p:sldId id="707" r:id="rId22"/>
    <p:sldId id="708" r:id="rId23"/>
    <p:sldId id="709" r:id="rId24"/>
    <p:sldId id="711" r:id="rId25"/>
    <p:sldId id="714" r:id="rId26"/>
    <p:sldId id="712" r:id="rId27"/>
    <p:sldId id="715" r:id="rId28"/>
    <p:sldId id="716" r:id="rId29"/>
    <p:sldId id="717" r:id="rId30"/>
    <p:sldId id="720" r:id="rId31"/>
  </p:sldIdLst>
  <p:sldSz cx="9144000" cy="6858000" type="screen4x3"/>
  <p:notesSz cx="6858000" cy="9296400"/>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697197"/>
    <a:srgbClr val="477121"/>
    <a:srgbClr val="5C912B"/>
    <a:srgbClr val="6E7592"/>
    <a:srgbClr val="98A32D"/>
    <a:srgbClr val="54631D"/>
    <a:srgbClr val="496A3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8" autoAdjust="0"/>
    <p:restoredTop sz="94660" autoAdjust="0"/>
  </p:normalViewPr>
  <p:slideViewPr>
    <p:cSldViewPr showGuides="1">
      <p:cViewPr varScale="1">
        <p:scale>
          <a:sx n="100" d="100"/>
          <a:sy n="100" d="100"/>
        </p:scale>
        <p:origin x="-43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9" d="100"/>
          <a:sy n="79" d="100"/>
        </p:scale>
        <p:origin x="-1422" y="-84"/>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HH%20Meeting%201_2011\Habitat\HH%202010%20Total%20Counts%20for%20Habitat%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istrator\Desktop\HH%20Meeting%201_2011\Habitat\HH%202010%20Behavioral%20Observations%20for%20Habita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tor\Desktop\HH%20Meeting%201_2011\Habitat\HH%202010%20Total%20Counts%20for%20Habitat%20Analy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istrator\Desktop\HH%20Meeting%201_2011\Habitat\HH%202010%20Behavioral%20Observations%20for%20Habita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istrator\Desktop\HH%20Meeting%201_2011\Habitat\HH%202010%20Behavioral%20Observations%20for%20Habita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Nellie%20Tsipoura\My%20Documents\Harbor%20Herons\citizen%20science\2011\2010%20count%20vs%20tides%20GREG%20SNEG%20chi-squares_nk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Nellie%20Tsipoura\My%20Documents\Harbor%20Herons\citizen%20science\2011\2010%20count%20vs%20tides%20GREG%20SNEG%20chi-squares_nk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'NY and NJ graph'!$C$1</c:f>
              <c:strCache>
                <c:ptCount val="1"/>
                <c:pt idx="0">
                  <c:v>Ave #</c:v>
                </c:pt>
              </c:strCache>
            </c:strRef>
          </c:tx>
          <c:errBars>
            <c:errBarType val="both"/>
            <c:errValType val="cust"/>
            <c:plus>
              <c:numRef>
                <c:f>'NY and NJ graph'!$D$2:$D$10</c:f>
                <c:numCache>
                  <c:formatCode>General</c:formatCode>
                  <c:ptCount val="9"/>
                  <c:pt idx="0">
                    <c:v>0.58880000000000066</c:v>
                  </c:pt>
                  <c:pt idx="1">
                    <c:v>0.39080000000000065</c:v>
                  </c:pt>
                  <c:pt idx="2">
                    <c:v>0.40190000000000031</c:v>
                  </c:pt>
                  <c:pt idx="3">
                    <c:v>8.5900000000000046E-2</c:v>
                  </c:pt>
                  <c:pt idx="4">
                    <c:v>0.17760000000000001</c:v>
                  </c:pt>
                  <c:pt idx="5">
                    <c:v>0.16880000000000023</c:v>
                  </c:pt>
                  <c:pt idx="6">
                    <c:v>0.28140000000000032</c:v>
                  </c:pt>
                  <c:pt idx="7">
                    <c:v>6.5800000000000108E-2</c:v>
                  </c:pt>
                  <c:pt idx="8">
                    <c:v>0.1106000000000001</c:v>
                  </c:pt>
                </c:numCache>
              </c:numRef>
            </c:plus>
            <c:minus>
              <c:numRef>
                <c:f>'NY and NJ graph'!$D$2:$D$10</c:f>
                <c:numCache>
                  <c:formatCode>General</c:formatCode>
                  <c:ptCount val="9"/>
                  <c:pt idx="0">
                    <c:v>0.58880000000000066</c:v>
                  </c:pt>
                  <c:pt idx="1">
                    <c:v>0.39080000000000065</c:v>
                  </c:pt>
                  <c:pt idx="2">
                    <c:v>0.40190000000000031</c:v>
                  </c:pt>
                  <c:pt idx="3">
                    <c:v>8.5900000000000046E-2</c:v>
                  </c:pt>
                  <c:pt idx="4">
                    <c:v>0.17760000000000001</c:v>
                  </c:pt>
                  <c:pt idx="5">
                    <c:v>0.16880000000000023</c:v>
                  </c:pt>
                  <c:pt idx="6">
                    <c:v>0.28140000000000032</c:v>
                  </c:pt>
                  <c:pt idx="7">
                    <c:v>6.5800000000000108E-2</c:v>
                  </c:pt>
                  <c:pt idx="8">
                    <c:v>0.1106000000000001</c:v>
                  </c:pt>
                </c:numCache>
              </c:numRef>
            </c:minus>
            <c:spPr>
              <a:ln>
                <a:solidFill>
                  <a:srgbClr val="FFFFFF"/>
                </a:solidFill>
              </a:ln>
            </c:spPr>
          </c:errBars>
          <c:cat>
            <c:strRef>
              <c:f>'NY and NJ graph'!$A$2:$A$10</c:f>
              <c:strCache>
                <c:ptCount val="9"/>
                <c:pt idx="0">
                  <c:v>Mud Flat</c:v>
                </c:pt>
                <c:pt idx="1">
                  <c:v>Scrub/Shrub</c:v>
                </c:pt>
                <c:pt idx="2">
                  <c:v>Other</c:v>
                </c:pt>
                <c:pt idx="3">
                  <c:v>Open Water</c:v>
                </c:pt>
                <c:pt idx="4">
                  <c:v>Low Marsh</c:v>
                </c:pt>
                <c:pt idx="5">
                  <c:v>High Marsh</c:v>
                </c:pt>
                <c:pt idx="6">
                  <c:v>Forest</c:v>
                </c:pt>
                <c:pt idx="7">
                  <c:v>Phrag</c:v>
                </c:pt>
                <c:pt idx="8">
                  <c:v>Manmade</c:v>
                </c:pt>
              </c:strCache>
            </c:strRef>
          </c:cat>
          <c:val>
            <c:numRef>
              <c:f>'NY and NJ graph'!$C$2:$C$10</c:f>
              <c:numCache>
                <c:formatCode>General</c:formatCode>
                <c:ptCount val="9"/>
                <c:pt idx="0">
                  <c:v>2.5725999999999987</c:v>
                </c:pt>
                <c:pt idx="1">
                  <c:v>1.7082999999999995</c:v>
                </c:pt>
                <c:pt idx="2">
                  <c:v>1.3213999999999981</c:v>
                </c:pt>
                <c:pt idx="3">
                  <c:v>1.1664000000000001</c:v>
                </c:pt>
                <c:pt idx="4">
                  <c:v>1.1093999999999982</c:v>
                </c:pt>
                <c:pt idx="5">
                  <c:v>1.0906</c:v>
                </c:pt>
                <c:pt idx="6">
                  <c:v>0.750000000000001</c:v>
                </c:pt>
                <c:pt idx="7">
                  <c:v>0.26279999999999998</c:v>
                </c:pt>
                <c:pt idx="8">
                  <c:v>0.25</c:v>
                </c:pt>
              </c:numCache>
            </c:numRef>
          </c:val>
        </c:ser>
        <c:axId val="59931648"/>
        <c:axId val="60056320"/>
      </c:barChart>
      <c:catAx>
        <c:axId val="59931648"/>
        <c:scaling>
          <c:orientation val="minMax"/>
        </c:scaling>
        <c:axPos val="b"/>
        <c:tickLblPos val="nextTo"/>
        <c:spPr>
          <a:ln w="25400">
            <a:solidFill>
              <a:schemeClr val="bg1"/>
            </a:solidFill>
          </a:ln>
        </c:spPr>
        <c:txPr>
          <a:bodyPr/>
          <a:lstStyle/>
          <a:p>
            <a:pPr>
              <a:defRPr sz="1400">
                <a:solidFill>
                  <a:schemeClr val="bg1"/>
                </a:solidFill>
              </a:defRPr>
            </a:pPr>
            <a:endParaRPr lang="en-US"/>
          </a:p>
        </c:txPr>
        <c:crossAx val="60056320"/>
        <c:crosses val="autoZero"/>
        <c:auto val="1"/>
        <c:lblAlgn val="ctr"/>
        <c:lblOffset val="100"/>
      </c:catAx>
      <c:valAx>
        <c:axId val="60056320"/>
        <c:scaling>
          <c:orientation val="minMax"/>
        </c:scaling>
        <c:axPos val="l"/>
        <c:majorGridlines/>
        <c:title>
          <c:tx>
            <c:rich>
              <a:bodyPr rot="-5400000" vert="horz"/>
              <a:lstStyle/>
              <a:p>
                <a:pPr>
                  <a:defRPr sz="1400">
                    <a:solidFill>
                      <a:schemeClr val="accent3"/>
                    </a:solidFill>
                  </a:defRPr>
                </a:pPr>
                <a:r>
                  <a:rPr lang="en-US" sz="1400">
                    <a:solidFill>
                      <a:schemeClr val="accent3"/>
                    </a:solidFill>
                  </a:rPr>
                  <a:t>Average # of Birds per Point Visit</a:t>
                </a:r>
              </a:p>
            </c:rich>
          </c:tx>
          <c:layout/>
        </c:title>
        <c:numFmt formatCode="General" sourceLinked="1"/>
        <c:tickLblPos val="nextTo"/>
        <c:spPr>
          <a:ln w="25400">
            <a:solidFill>
              <a:schemeClr val="bg1"/>
            </a:solidFill>
          </a:ln>
        </c:spPr>
        <c:txPr>
          <a:bodyPr/>
          <a:lstStyle/>
          <a:p>
            <a:pPr>
              <a:defRPr>
                <a:solidFill>
                  <a:schemeClr val="bg1"/>
                </a:solidFill>
              </a:defRPr>
            </a:pPr>
            <a:endParaRPr lang="en-US"/>
          </a:p>
        </c:txPr>
        <c:crossAx val="59931648"/>
        <c:crosses val="autoZero"/>
        <c:crossBetween val="between"/>
      </c:valAx>
    </c:plotArea>
    <c:plotVisOnly val="1"/>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'Habitat by Species'!$N$1</c:f>
              <c:strCache>
                <c:ptCount val="1"/>
                <c:pt idx="0">
                  <c:v>Total</c:v>
                </c:pt>
              </c:strCache>
            </c:strRef>
          </c:tx>
          <c:cat>
            <c:strRef>
              <c:f>'Habitat by Species'!$M$2:$M$10</c:f>
              <c:strCache>
                <c:ptCount val="9"/>
                <c:pt idx="0">
                  <c:v>Open Water</c:v>
                </c:pt>
                <c:pt idx="1">
                  <c:v>Mudflat</c:v>
                </c:pt>
                <c:pt idx="2">
                  <c:v>Low Marsh</c:v>
                </c:pt>
                <c:pt idx="3">
                  <c:v>Phragmites</c:v>
                </c:pt>
                <c:pt idx="4">
                  <c:v>High Marsh</c:v>
                </c:pt>
                <c:pt idx="5">
                  <c:v>Other</c:v>
                </c:pt>
                <c:pt idx="6">
                  <c:v>Forest</c:v>
                </c:pt>
                <c:pt idx="7">
                  <c:v>Manmade</c:v>
                </c:pt>
                <c:pt idx="8">
                  <c:v>Scrub/Shrub</c:v>
                </c:pt>
              </c:strCache>
            </c:strRef>
          </c:cat>
          <c:val>
            <c:numRef>
              <c:f>'Habitat by Species'!$N$2:$N$10</c:f>
              <c:numCache>
                <c:formatCode>General</c:formatCode>
                <c:ptCount val="9"/>
                <c:pt idx="0">
                  <c:v>644</c:v>
                </c:pt>
                <c:pt idx="1">
                  <c:v>272</c:v>
                </c:pt>
                <c:pt idx="2">
                  <c:v>74</c:v>
                </c:pt>
                <c:pt idx="3">
                  <c:v>61</c:v>
                </c:pt>
                <c:pt idx="4">
                  <c:v>59</c:v>
                </c:pt>
                <c:pt idx="5">
                  <c:v>88</c:v>
                </c:pt>
                <c:pt idx="6">
                  <c:v>72</c:v>
                </c:pt>
                <c:pt idx="7">
                  <c:v>68</c:v>
                </c:pt>
                <c:pt idx="8">
                  <c:v>94</c:v>
                </c:pt>
              </c:numCache>
            </c:numRef>
          </c:val>
        </c:ser>
        <c:axId val="60089472"/>
        <c:axId val="60091008"/>
      </c:barChart>
      <c:catAx>
        <c:axId val="60089472"/>
        <c:scaling>
          <c:orientation val="minMax"/>
        </c:scaling>
        <c:axPos val="b"/>
        <c:tickLblPos val="nextTo"/>
        <c:spPr>
          <a:ln w="25400">
            <a:solidFill>
              <a:schemeClr val="bg1"/>
            </a:solidFill>
          </a:ln>
        </c:spPr>
        <c:txPr>
          <a:bodyPr/>
          <a:lstStyle/>
          <a:p>
            <a:pPr>
              <a:defRPr sz="1400">
                <a:solidFill>
                  <a:schemeClr val="bg1"/>
                </a:solidFill>
              </a:defRPr>
            </a:pPr>
            <a:endParaRPr lang="en-US"/>
          </a:p>
        </c:txPr>
        <c:crossAx val="60091008"/>
        <c:crosses val="autoZero"/>
        <c:auto val="1"/>
        <c:lblAlgn val="ctr"/>
        <c:lblOffset val="100"/>
      </c:catAx>
      <c:valAx>
        <c:axId val="60091008"/>
        <c:scaling>
          <c:orientation val="minMax"/>
        </c:scaling>
        <c:axPos val="l"/>
        <c:majorGridlines/>
        <c:title>
          <c:tx>
            <c:rich>
              <a:bodyPr rot="-5400000" vert="horz"/>
              <a:lstStyle/>
              <a:p>
                <a:pPr>
                  <a:defRPr sz="1400">
                    <a:solidFill>
                      <a:schemeClr val="bg1"/>
                    </a:solidFill>
                  </a:defRPr>
                </a:pPr>
                <a:r>
                  <a:rPr lang="en-US" sz="1400" dirty="0">
                    <a:solidFill>
                      <a:schemeClr val="bg1"/>
                    </a:solidFill>
                  </a:rPr>
                  <a:t>Total</a:t>
                </a:r>
                <a:r>
                  <a:rPr lang="en-US" sz="1400" baseline="0" dirty="0">
                    <a:solidFill>
                      <a:schemeClr val="bg1"/>
                    </a:solidFill>
                  </a:rPr>
                  <a:t> # of Behavioral </a:t>
                </a:r>
                <a:r>
                  <a:rPr lang="en-US" sz="1400" baseline="0" dirty="0" smtClean="0">
                    <a:solidFill>
                      <a:schemeClr val="bg1"/>
                    </a:solidFill>
                  </a:rPr>
                  <a:t>Observations</a:t>
                </a:r>
                <a:endParaRPr lang="en-US" sz="1400" dirty="0">
                  <a:solidFill>
                    <a:schemeClr val="bg1"/>
                  </a:solidFill>
                </a:endParaRPr>
              </a:p>
            </c:rich>
          </c:tx>
          <c:layout/>
        </c:title>
        <c:numFmt formatCode="General" sourceLinked="1"/>
        <c:tickLblPos val="nextTo"/>
        <c:spPr>
          <a:ln w="25400">
            <a:solidFill>
              <a:schemeClr val="bg1"/>
            </a:solidFill>
          </a:ln>
        </c:spPr>
        <c:txPr>
          <a:bodyPr/>
          <a:lstStyle/>
          <a:p>
            <a:pPr>
              <a:defRPr>
                <a:solidFill>
                  <a:schemeClr val="bg1"/>
                </a:solidFill>
              </a:defRPr>
            </a:pPr>
            <a:endParaRPr lang="en-US"/>
          </a:p>
        </c:txPr>
        <c:crossAx val="60089472"/>
        <c:crosses val="autoZero"/>
        <c:crossBetween val="between"/>
      </c:valAx>
    </c:plotArea>
    <c:plotVisOnly val="1"/>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6213768115942035E-2"/>
          <c:y val="2.0000000000000007E-2"/>
          <c:w val="0.88030797101449276"/>
          <c:h val="0.68403622047244073"/>
        </c:manualLayout>
      </c:layout>
      <c:barChart>
        <c:barDir val="col"/>
        <c:grouping val="clustered"/>
        <c:ser>
          <c:idx val="0"/>
          <c:order val="0"/>
          <c:tx>
            <c:strRef>
              <c:f>'NJ and NY points with no birds'!$R$4</c:f>
              <c:strCache>
                <c:ptCount val="1"/>
                <c:pt idx="0">
                  <c:v># of Points</c:v>
                </c:pt>
              </c:strCache>
            </c:strRef>
          </c:tx>
          <c:cat>
            <c:strRef>
              <c:f>'NJ and NY points with no birds'!$Q$5:$Q$11</c:f>
              <c:strCache>
                <c:ptCount val="7"/>
                <c:pt idx="0">
                  <c:v>Open Water</c:v>
                </c:pt>
                <c:pt idx="1">
                  <c:v>High Marsh</c:v>
                </c:pt>
                <c:pt idx="2">
                  <c:v>Low Marsh</c:v>
                </c:pt>
                <c:pt idx="3">
                  <c:v>Phragmites</c:v>
                </c:pt>
                <c:pt idx="4">
                  <c:v>Mudflat</c:v>
                </c:pt>
                <c:pt idx="5">
                  <c:v>Scrub/Shrub</c:v>
                </c:pt>
                <c:pt idx="6">
                  <c:v>Other</c:v>
                </c:pt>
              </c:strCache>
            </c:strRef>
          </c:cat>
          <c:val>
            <c:numRef>
              <c:f>'NJ and NY points with no birds'!$R$5:$R$11</c:f>
              <c:numCache>
                <c:formatCode>General</c:formatCode>
                <c:ptCount val="7"/>
                <c:pt idx="0">
                  <c:v>26</c:v>
                </c:pt>
                <c:pt idx="1">
                  <c:v>5</c:v>
                </c:pt>
                <c:pt idx="2">
                  <c:v>3</c:v>
                </c:pt>
                <c:pt idx="3">
                  <c:v>3</c:v>
                </c:pt>
                <c:pt idx="4">
                  <c:v>2</c:v>
                </c:pt>
                <c:pt idx="5">
                  <c:v>1</c:v>
                </c:pt>
                <c:pt idx="6">
                  <c:v>1</c:v>
                </c:pt>
              </c:numCache>
            </c:numRef>
          </c:val>
        </c:ser>
        <c:axId val="60666624"/>
        <c:axId val="60668160"/>
      </c:barChart>
      <c:catAx>
        <c:axId val="60666624"/>
        <c:scaling>
          <c:orientation val="minMax"/>
        </c:scaling>
        <c:axPos val="b"/>
        <c:tickLblPos val="nextTo"/>
        <c:spPr>
          <a:ln>
            <a:solidFill>
              <a:schemeClr val="bg1"/>
            </a:solidFill>
          </a:ln>
        </c:spPr>
        <c:txPr>
          <a:bodyPr/>
          <a:lstStyle/>
          <a:p>
            <a:pPr>
              <a:defRPr sz="1400">
                <a:solidFill>
                  <a:schemeClr val="bg1"/>
                </a:solidFill>
              </a:defRPr>
            </a:pPr>
            <a:endParaRPr lang="en-US"/>
          </a:p>
        </c:txPr>
        <c:crossAx val="60668160"/>
        <c:crosses val="autoZero"/>
        <c:auto val="1"/>
        <c:lblAlgn val="ctr"/>
        <c:lblOffset val="100"/>
      </c:catAx>
      <c:valAx>
        <c:axId val="60668160"/>
        <c:scaling>
          <c:orientation val="minMax"/>
        </c:scaling>
        <c:axPos val="l"/>
        <c:majorGridlines/>
        <c:title>
          <c:tx>
            <c:rich>
              <a:bodyPr rot="-5400000" vert="horz"/>
              <a:lstStyle/>
              <a:p>
                <a:pPr>
                  <a:defRPr sz="1400">
                    <a:solidFill>
                      <a:schemeClr val="bg1"/>
                    </a:solidFill>
                  </a:defRPr>
                </a:pPr>
                <a:r>
                  <a:rPr lang="en-US" sz="1400">
                    <a:solidFill>
                      <a:schemeClr val="bg1"/>
                    </a:solidFill>
                  </a:rPr>
                  <a:t>Number</a:t>
                </a:r>
                <a:r>
                  <a:rPr lang="en-US" sz="1400" baseline="0">
                    <a:solidFill>
                      <a:schemeClr val="bg1"/>
                    </a:solidFill>
                  </a:rPr>
                  <a:t> of Points</a:t>
                </a:r>
                <a:endParaRPr lang="en-US" sz="1400">
                  <a:solidFill>
                    <a:schemeClr val="bg1"/>
                  </a:solidFill>
                </a:endParaRPr>
              </a:p>
            </c:rich>
          </c:tx>
          <c:layout/>
        </c:title>
        <c:numFmt formatCode="General" sourceLinked="1"/>
        <c:tickLblPos val="nextTo"/>
        <c:spPr>
          <a:ln>
            <a:solidFill>
              <a:srgbClr val="FFFFFF"/>
            </a:solidFill>
          </a:ln>
        </c:spPr>
        <c:txPr>
          <a:bodyPr/>
          <a:lstStyle/>
          <a:p>
            <a:pPr>
              <a:defRPr>
                <a:solidFill>
                  <a:schemeClr val="bg1"/>
                </a:solidFill>
              </a:defRPr>
            </a:pPr>
            <a:endParaRPr lang="en-US"/>
          </a:p>
        </c:txPr>
        <c:crossAx val="60666624"/>
        <c:crosses val="autoZero"/>
        <c:crossBetween val="between"/>
      </c:valAx>
    </c:plotArea>
    <c:plotVisOnly val="1"/>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'NJ OWA vs OWB GREG and SNEG'!$A$2</c:f>
              <c:strCache>
                <c:ptCount val="1"/>
                <c:pt idx="0">
                  <c:v>OW</c:v>
                </c:pt>
              </c:strCache>
            </c:strRef>
          </c:tx>
          <c:spPr>
            <a:solidFill>
              <a:srgbClr val="0000FF"/>
            </a:solidFill>
          </c:spPr>
          <c:cat>
            <c:strRef>
              <c:f>'NJ OWA vs OWB GREG and SNEG'!$B$1:$C$1</c:f>
              <c:strCache>
                <c:ptCount val="2"/>
                <c:pt idx="0">
                  <c:v>GREG</c:v>
                </c:pt>
                <c:pt idx="1">
                  <c:v>SNEG</c:v>
                </c:pt>
              </c:strCache>
            </c:strRef>
          </c:cat>
          <c:val>
            <c:numRef>
              <c:f>'NJ OWA vs OWB GREG and SNEG'!$B$2:$C$2</c:f>
              <c:numCache>
                <c:formatCode>General</c:formatCode>
                <c:ptCount val="2"/>
                <c:pt idx="0">
                  <c:v>12</c:v>
                </c:pt>
                <c:pt idx="1">
                  <c:v>10</c:v>
                </c:pt>
              </c:numCache>
            </c:numRef>
          </c:val>
        </c:ser>
        <c:ser>
          <c:idx val="1"/>
          <c:order val="1"/>
          <c:tx>
            <c:strRef>
              <c:f>'NJ OWA vs OWB GREG and SNEG'!$A$3</c:f>
              <c:strCache>
                <c:ptCount val="1"/>
                <c:pt idx="0">
                  <c:v>OWA</c:v>
                </c:pt>
              </c:strCache>
            </c:strRef>
          </c:tx>
          <c:spPr>
            <a:solidFill>
              <a:srgbClr val="000099"/>
            </a:solidFill>
          </c:spPr>
          <c:cat>
            <c:strRef>
              <c:f>'NJ OWA vs OWB GREG and SNEG'!$B$1:$C$1</c:f>
              <c:strCache>
                <c:ptCount val="2"/>
                <c:pt idx="0">
                  <c:v>GREG</c:v>
                </c:pt>
                <c:pt idx="1">
                  <c:v>SNEG</c:v>
                </c:pt>
              </c:strCache>
            </c:strRef>
          </c:cat>
          <c:val>
            <c:numRef>
              <c:f>'NJ OWA vs OWB GREG and SNEG'!$B$3:$C$3</c:f>
              <c:numCache>
                <c:formatCode>General</c:formatCode>
                <c:ptCount val="2"/>
                <c:pt idx="0">
                  <c:v>147</c:v>
                </c:pt>
                <c:pt idx="1">
                  <c:v>40</c:v>
                </c:pt>
              </c:numCache>
            </c:numRef>
          </c:val>
        </c:ser>
        <c:ser>
          <c:idx val="2"/>
          <c:order val="2"/>
          <c:tx>
            <c:strRef>
              <c:f>'NJ OWA vs OWB GREG and SNEG'!$A$4</c:f>
              <c:strCache>
                <c:ptCount val="1"/>
                <c:pt idx="0">
                  <c:v>OWB</c:v>
                </c:pt>
              </c:strCache>
            </c:strRef>
          </c:tx>
          <c:spPr>
            <a:solidFill>
              <a:srgbClr val="66CCFF"/>
            </a:solidFill>
          </c:spPr>
          <c:cat>
            <c:strRef>
              <c:f>'NJ OWA vs OWB GREG and SNEG'!$B$1:$C$1</c:f>
              <c:strCache>
                <c:ptCount val="2"/>
                <c:pt idx="0">
                  <c:v>GREG</c:v>
                </c:pt>
                <c:pt idx="1">
                  <c:v>SNEG</c:v>
                </c:pt>
              </c:strCache>
            </c:strRef>
          </c:cat>
          <c:val>
            <c:numRef>
              <c:f>'NJ OWA vs OWB GREG and SNEG'!$B$4:$C$4</c:f>
              <c:numCache>
                <c:formatCode>General</c:formatCode>
                <c:ptCount val="2"/>
                <c:pt idx="0">
                  <c:v>85</c:v>
                </c:pt>
                <c:pt idx="1">
                  <c:v>104</c:v>
                </c:pt>
              </c:numCache>
            </c:numRef>
          </c:val>
        </c:ser>
        <c:axId val="60998784"/>
        <c:axId val="61000320"/>
      </c:barChart>
      <c:catAx>
        <c:axId val="60998784"/>
        <c:scaling>
          <c:orientation val="minMax"/>
        </c:scaling>
        <c:axPos val="b"/>
        <c:tickLblPos val="nextTo"/>
        <c:spPr>
          <a:ln w="25400">
            <a:solidFill>
              <a:schemeClr val="bg1"/>
            </a:solidFill>
          </a:ln>
        </c:spPr>
        <c:crossAx val="61000320"/>
        <c:crosses val="autoZero"/>
        <c:auto val="1"/>
        <c:lblAlgn val="ctr"/>
        <c:lblOffset val="100"/>
      </c:catAx>
      <c:valAx>
        <c:axId val="61000320"/>
        <c:scaling>
          <c:orientation val="minMax"/>
        </c:scaling>
        <c:axPos val="l"/>
        <c:majorGridlines/>
        <c:title>
          <c:tx>
            <c:rich>
              <a:bodyPr rot="-5400000" vert="horz"/>
              <a:lstStyle/>
              <a:p>
                <a:pPr>
                  <a:defRPr/>
                </a:pPr>
                <a:r>
                  <a:rPr lang="en-US"/>
                  <a:t>Total # of Behavioral Observations</a:t>
                </a:r>
              </a:p>
            </c:rich>
          </c:tx>
          <c:layout/>
        </c:title>
        <c:numFmt formatCode="General" sourceLinked="1"/>
        <c:tickLblPos val="nextTo"/>
        <c:spPr>
          <a:ln w="25400">
            <a:solidFill>
              <a:schemeClr val="bg1"/>
            </a:solidFill>
          </a:ln>
        </c:spPr>
        <c:crossAx val="60998784"/>
        <c:crosses val="autoZero"/>
        <c:crossBetween val="between"/>
      </c:valAx>
    </c:plotArea>
    <c:legend>
      <c:legendPos val="r"/>
      <c:layout>
        <c:manualLayout>
          <c:xMode val="edge"/>
          <c:yMode val="edge"/>
          <c:x val="0.5845833710441356"/>
          <c:y val="5.425058709766542E-2"/>
          <c:w val="0.29855839140797102"/>
          <c:h val="5.2317309020582993E-2"/>
        </c:manualLayout>
      </c:layout>
    </c:legend>
    <c:plotVisOnly val="1"/>
  </c:chart>
  <c:spPr>
    <a:ln>
      <a:noFill/>
    </a:ln>
  </c:spPr>
  <c:txPr>
    <a:bodyPr/>
    <a:lstStyle/>
    <a:p>
      <a:pPr>
        <a:defRPr sz="1400">
          <a:solidFill>
            <a:schemeClr val="bg1"/>
          </a:solidFil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'NY OWA vs OWB GREG and SNEG'!$A$2</c:f>
              <c:strCache>
                <c:ptCount val="1"/>
                <c:pt idx="0">
                  <c:v>OW</c:v>
                </c:pt>
              </c:strCache>
            </c:strRef>
          </c:tx>
          <c:spPr>
            <a:solidFill>
              <a:srgbClr val="0000FF"/>
            </a:solidFill>
          </c:spPr>
          <c:cat>
            <c:strRef>
              <c:f>'NY OWA vs OWB GREG and SNEG'!$B$1:$C$1</c:f>
              <c:strCache>
                <c:ptCount val="2"/>
                <c:pt idx="0">
                  <c:v>GREG</c:v>
                </c:pt>
                <c:pt idx="1">
                  <c:v>SNEG</c:v>
                </c:pt>
              </c:strCache>
            </c:strRef>
          </c:cat>
          <c:val>
            <c:numRef>
              <c:f>'NY OWA vs OWB GREG and SNEG'!$B$2:$C$2</c:f>
              <c:numCache>
                <c:formatCode>General</c:formatCode>
                <c:ptCount val="2"/>
                <c:pt idx="0">
                  <c:v>15</c:v>
                </c:pt>
                <c:pt idx="1">
                  <c:v>9</c:v>
                </c:pt>
              </c:numCache>
            </c:numRef>
          </c:val>
        </c:ser>
        <c:ser>
          <c:idx val="1"/>
          <c:order val="1"/>
          <c:tx>
            <c:strRef>
              <c:f>'NY OWA vs OWB GREG and SNEG'!$A$3</c:f>
              <c:strCache>
                <c:ptCount val="1"/>
                <c:pt idx="0">
                  <c:v>OWA</c:v>
                </c:pt>
              </c:strCache>
            </c:strRef>
          </c:tx>
          <c:spPr>
            <a:solidFill>
              <a:srgbClr val="000099"/>
            </a:solidFill>
          </c:spPr>
          <c:cat>
            <c:strRef>
              <c:f>'NY OWA vs OWB GREG and SNEG'!$B$1:$C$1</c:f>
              <c:strCache>
                <c:ptCount val="2"/>
                <c:pt idx="0">
                  <c:v>GREG</c:v>
                </c:pt>
                <c:pt idx="1">
                  <c:v>SNEG</c:v>
                </c:pt>
              </c:strCache>
            </c:strRef>
          </c:cat>
          <c:val>
            <c:numRef>
              <c:f>'NY OWA vs OWB GREG and SNEG'!$B$3:$C$3</c:f>
              <c:numCache>
                <c:formatCode>General</c:formatCode>
                <c:ptCount val="2"/>
                <c:pt idx="0">
                  <c:v>35</c:v>
                </c:pt>
                <c:pt idx="1">
                  <c:v>7</c:v>
                </c:pt>
              </c:numCache>
            </c:numRef>
          </c:val>
        </c:ser>
        <c:ser>
          <c:idx val="2"/>
          <c:order val="2"/>
          <c:tx>
            <c:strRef>
              <c:f>'NY OWA vs OWB GREG and SNEG'!$A$4</c:f>
              <c:strCache>
                <c:ptCount val="1"/>
                <c:pt idx="0">
                  <c:v>OWB</c:v>
                </c:pt>
              </c:strCache>
            </c:strRef>
          </c:tx>
          <c:spPr>
            <a:solidFill>
              <a:srgbClr val="66CCFF"/>
            </a:solidFill>
          </c:spPr>
          <c:cat>
            <c:strRef>
              <c:f>'NY OWA vs OWB GREG and SNEG'!$B$1:$C$1</c:f>
              <c:strCache>
                <c:ptCount val="2"/>
                <c:pt idx="0">
                  <c:v>GREG</c:v>
                </c:pt>
                <c:pt idx="1">
                  <c:v>SNEG</c:v>
                </c:pt>
              </c:strCache>
            </c:strRef>
          </c:cat>
          <c:val>
            <c:numRef>
              <c:f>'NY OWA vs OWB GREG and SNEG'!$B$4:$C$4</c:f>
              <c:numCache>
                <c:formatCode>General</c:formatCode>
                <c:ptCount val="2"/>
                <c:pt idx="0">
                  <c:v>49</c:v>
                </c:pt>
                <c:pt idx="1">
                  <c:v>40</c:v>
                </c:pt>
              </c:numCache>
            </c:numRef>
          </c:val>
        </c:ser>
        <c:axId val="61085952"/>
        <c:axId val="61095936"/>
      </c:barChart>
      <c:catAx>
        <c:axId val="61085952"/>
        <c:scaling>
          <c:orientation val="minMax"/>
        </c:scaling>
        <c:axPos val="b"/>
        <c:tickLblPos val="nextTo"/>
        <c:spPr>
          <a:ln>
            <a:solidFill>
              <a:schemeClr val="bg1"/>
            </a:solidFill>
          </a:ln>
        </c:spPr>
        <c:txPr>
          <a:bodyPr/>
          <a:lstStyle/>
          <a:p>
            <a:pPr>
              <a:defRPr sz="1400">
                <a:solidFill>
                  <a:schemeClr val="bg1"/>
                </a:solidFill>
              </a:defRPr>
            </a:pPr>
            <a:endParaRPr lang="en-US"/>
          </a:p>
        </c:txPr>
        <c:crossAx val="61095936"/>
        <c:crosses val="autoZero"/>
        <c:auto val="1"/>
        <c:lblAlgn val="ctr"/>
        <c:lblOffset val="100"/>
      </c:catAx>
      <c:valAx>
        <c:axId val="61095936"/>
        <c:scaling>
          <c:orientation val="minMax"/>
        </c:scaling>
        <c:axPos val="l"/>
        <c:majorGridlines/>
        <c:title>
          <c:tx>
            <c:rich>
              <a:bodyPr rot="-5400000" vert="horz"/>
              <a:lstStyle/>
              <a:p>
                <a:pPr>
                  <a:defRPr sz="1400">
                    <a:solidFill>
                      <a:schemeClr val="bg1"/>
                    </a:solidFill>
                  </a:defRPr>
                </a:pPr>
                <a:r>
                  <a:rPr lang="en-US" sz="1400">
                    <a:solidFill>
                      <a:schemeClr val="bg1"/>
                    </a:solidFill>
                  </a:rPr>
                  <a:t>Total</a:t>
                </a:r>
                <a:r>
                  <a:rPr lang="en-US" sz="1400" baseline="0">
                    <a:solidFill>
                      <a:schemeClr val="bg1"/>
                    </a:solidFill>
                  </a:rPr>
                  <a:t> # of Behavioral Observations</a:t>
                </a:r>
                <a:endParaRPr lang="en-US" sz="1400">
                  <a:solidFill>
                    <a:schemeClr val="bg1"/>
                  </a:solidFill>
                </a:endParaRPr>
              </a:p>
            </c:rich>
          </c:tx>
          <c:layout/>
        </c:title>
        <c:numFmt formatCode="General" sourceLinked="1"/>
        <c:tickLblPos val="nextTo"/>
        <c:spPr>
          <a:ln w="25400">
            <a:solidFill>
              <a:schemeClr val="bg1"/>
            </a:solidFill>
          </a:ln>
        </c:spPr>
        <c:txPr>
          <a:bodyPr/>
          <a:lstStyle/>
          <a:p>
            <a:pPr>
              <a:defRPr>
                <a:solidFill>
                  <a:schemeClr val="bg1"/>
                </a:solidFill>
              </a:defRPr>
            </a:pPr>
            <a:endParaRPr lang="en-US"/>
          </a:p>
        </c:txPr>
        <c:crossAx val="61085952"/>
        <c:crosses val="autoZero"/>
        <c:crossBetween val="between"/>
      </c:valAx>
    </c:plotArea>
    <c:legend>
      <c:legendPos val="r"/>
      <c:layout>
        <c:manualLayout>
          <c:xMode val="edge"/>
          <c:yMode val="edge"/>
          <c:x val="0.61383245363560401"/>
          <c:y val="5.3315232147705761E-2"/>
          <c:w val="0.27444593464278505"/>
          <c:h val="6.8656665761607366E-2"/>
        </c:manualLayout>
      </c:layout>
      <c:txPr>
        <a:bodyPr/>
        <a:lstStyle/>
        <a:p>
          <a:pPr>
            <a:defRPr sz="1400">
              <a:solidFill>
                <a:schemeClr val="bg1"/>
              </a:solidFill>
            </a:defRPr>
          </a:pPr>
          <a:endParaRPr lang="en-US"/>
        </a:p>
      </c:txPr>
    </c:legend>
    <c:plotVisOnly val="1"/>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a:pPr>
            <a:r>
              <a:rPr lang="en-US" dirty="0" smtClean="0"/>
              <a:t>Expected/Observed</a:t>
            </a:r>
            <a:r>
              <a:rPr lang="en-US" baseline="0" dirty="0" smtClean="0"/>
              <a:t> number of GREGs</a:t>
            </a:r>
            <a:endParaRPr lang="en-US" dirty="0"/>
          </a:p>
        </c:rich>
      </c:tx>
      <c:layout/>
    </c:title>
    <c:plotArea>
      <c:layout/>
      <c:barChart>
        <c:barDir val="col"/>
        <c:grouping val="clustered"/>
        <c:ser>
          <c:idx val="0"/>
          <c:order val="0"/>
          <c:cat>
            <c:strRef>
              <c:f>GREG!$H$4:$H$7</c:f>
              <c:strCache>
                <c:ptCount val="4"/>
                <c:pt idx="0">
                  <c:v>Low</c:v>
                </c:pt>
                <c:pt idx="1">
                  <c:v>Mid-incoming</c:v>
                </c:pt>
                <c:pt idx="2">
                  <c:v>High</c:v>
                </c:pt>
                <c:pt idx="3">
                  <c:v>Mid-outgoing</c:v>
                </c:pt>
              </c:strCache>
            </c:strRef>
          </c:cat>
          <c:val>
            <c:numRef>
              <c:f>GREG!$M$4:$M$7</c:f>
              <c:numCache>
                <c:formatCode>General</c:formatCode>
                <c:ptCount val="4"/>
                <c:pt idx="0">
                  <c:v>0.7108516483516486</c:v>
                </c:pt>
                <c:pt idx="1">
                  <c:v>1.0818815331010458</c:v>
                </c:pt>
                <c:pt idx="2">
                  <c:v>1.155569007263922</c:v>
                </c:pt>
                <c:pt idx="3">
                  <c:v>1.1596638655462188</c:v>
                </c:pt>
              </c:numCache>
            </c:numRef>
          </c:val>
        </c:ser>
        <c:axId val="61223296"/>
        <c:axId val="61224832"/>
      </c:barChart>
      <c:catAx>
        <c:axId val="61223296"/>
        <c:scaling>
          <c:orientation val="minMax"/>
        </c:scaling>
        <c:axPos val="b"/>
        <c:tickLblPos val="nextTo"/>
        <c:txPr>
          <a:bodyPr rot="0"/>
          <a:lstStyle/>
          <a:p>
            <a:pPr>
              <a:defRPr b="1" i="0" baseline="0">
                <a:ln>
                  <a:solidFill>
                    <a:srgbClr val="FF0000"/>
                  </a:solidFill>
                </a:ln>
                <a:solidFill>
                  <a:srgbClr val="C00000"/>
                </a:solidFill>
              </a:defRPr>
            </a:pPr>
            <a:endParaRPr lang="en-US"/>
          </a:p>
        </c:txPr>
        <c:crossAx val="61224832"/>
        <c:crossesAt val="1"/>
        <c:auto val="1"/>
        <c:lblAlgn val="ctr"/>
        <c:lblOffset val="100"/>
      </c:catAx>
      <c:valAx>
        <c:axId val="61224832"/>
        <c:scaling>
          <c:orientation val="minMax"/>
          <c:max val="1.2"/>
          <c:min val="0.8"/>
        </c:scaling>
        <c:axPos val="l"/>
        <c:majorGridlines/>
        <c:numFmt formatCode="General" sourceLinked="1"/>
        <c:tickLblPos val="nextTo"/>
        <c:crossAx val="61223296"/>
        <c:crosses val="autoZero"/>
        <c:crossBetween val="between"/>
      </c:valAx>
    </c:plotArea>
    <c:plotVisOnly val="1"/>
  </c:chart>
  <c:txPr>
    <a:bodyPr/>
    <a:lstStyle/>
    <a:p>
      <a:pPr>
        <a:defRPr sz="1800" baseline="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a:pPr>
            <a:r>
              <a:rPr lang="en-US" dirty="0" smtClean="0"/>
              <a:t>Expected/Observed</a:t>
            </a:r>
            <a:r>
              <a:rPr lang="en-US" baseline="0" dirty="0" smtClean="0"/>
              <a:t> number of SNEGs</a:t>
            </a:r>
            <a:endParaRPr lang="en-US" dirty="0"/>
          </a:p>
        </c:rich>
      </c:tx>
      <c:layout/>
    </c:title>
    <c:plotArea>
      <c:layout/>
      <c:barChart>
        <c:barDir val="col"/>
        <c:grouping val="clustered"/>
        <c:ser>
          <c:idx val="0"/>
          <c:order val="0"/>
          <c:cat>
            <c:strRef>
              <c:f>SNEG!$H$4:$H$7</c:f>
              <c:strCache>
                <c:ptCount val="4"/>
                <c:pt idx="0">
                  <c:v>Low</c:v>
                </c:pt>
                <c:pt idx="1">
                  <c:v>Mid-incoming</c:v>
                </c:pt>
                <c:pt idx="2">
                  <c:v>High</c:v>
                </c:pt>
                <c:pt idx="3">
                  <c:v>Mid-outgoing</c:v>
                </c:pt>
              </c:strCache>
            </c:strRef>
          </c:cat>
          <c:val>
            <c:numRef>
              <c:f>SNEG!$M$4:$M$7</c:f>
              <c:numCache>
                <c:formatCode>General</c:formatCode>
                <c:ptCount val="4"/>
                <c:pt idx="0">
                  <c:v>1.3988646895273398</c:v>
                </c:pt>
                <c:pt idx="1">
                  <c:v>1.1709521010872765</c:v>
                </c:pt>
                <c:pt idx="2">
                  <c:v>0.77261588727792541</c:v>
                </c:pt>
                <c:pt idx="3">
                  <c:v>0.47067682494684637</c:v>
                </c:pt>
              </c:numCache>
            </c:numRef>
          </c:val>
        </c:ser>
        <c:axId val="61269504"/>
        <c:axId val="61271040"/>
      </c:barChart>
      <c:catAx>
        <c:axId val="61269504"/>
        <c:scaling>
          <c:orientation val="minMax"/>
        </c:scaling>
        <c:axPos val="b"/>
        <c:tickLblPos val="nextTo"/>
        <c:txPr>
          <a:bodyPr rot="0"/>
          <a:lstStyle/>
          <a:p>
            <a:pPr>
              <a:defRPr b="1" i="0" baseline="0">
                <a:ln>
                  <a:solidFill>
                    <a:srgbClr val="C00000"/>
                  </a:solidFill>
                </a:ln>
                <a:solidFill>
                  <a:srgbClr val="C00000"/>
                </a:solidFill>
              </a:defRPr>
            </a:pPr>
            <a:endParaRPr lang="en-US"/>
          </a:p>
        </c:txPr>
        <c:crossAx val="61271040"/>
        <c:crossesAt val="1"/>
        <c:auto val="1"/>
        <c:lblAlgn val="ctr"/>
        <c:lblOffset val="100"/>
      </c:catAx>
      <c:valAx>
        <c:axId val="61271040"/>
        <c:scaling>
          <c:orientation val="minMax"/>
          <c:max val="1.2"/>
          <c:min val="0.8"/>
        </c:scaling>
        <c:axPos val="l"/>
        <c:majorGridlines/>
        <c:numFmt formatCode="General" sourceLinked="1"/>
        <c:tickLblPos val="nextTo"/>
        <c:crossAx val="61269504"/>
        <c:crosses val="autoZero"/>
        <c:crossBetween val="between"/>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b="0">
                <a:latin typeface="Arial" charset="0"/>
              </a:defRPr>
            </a:lvl1pPr>
          </a:lstStyle>
          <a:p>
            <a:endParaRPr lang="en-US"/>
          </a:p>
        </p:txBody>
      </p:sp>
      <p:sp>
        <p:nvSpPr>
          <p:cNvPr id="53251"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b="0">
                <a:latin typeface="Arial" charset="0"/>
              </a:defRPr>
            </a:lvl1pPr>
          </a:lstStyle>
          <a:p>
            <a:endParaRPr lang="en-US"/>
          </a:p>
        </p:txBody>
      </p:sp>
      <p:sp>
        <p:nvSpPr>
          <p:cNvPr id="53252"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b="0">
                <a:latin typeface="Arial" charset="0"/>
              </a:defRPr>
            </a:lvl1pPr>
          </a:lstStyle>
          <a:p>
            <a:endParaRPr lang="en-US"/>
          </a:p>
        </p:txBody>
      </p:sp>
      <p:sp>
        <p:nvSpPr>
          <p:cNvPr id="53253"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b="0">
                <a:latin typeface="Arial" charset="0"/>
              </a:defRPr>
            </a:lvl1pPr>
          </a:lstStyle>
          <a:p>
            <a:fld id="{6A62B28A-9933-4BA3-9CA3-3E50B458745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43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endParaRPr lang="en-US"/>
          </a:p>
        </p:txBody>
      </p:sp>
      <p:sp>
        <p:nvSpPr>
          <p:cNvPr id="35430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endParaRPr lang="en-US"/>
          </a:p>
        </p:txBody>
      </p:sp>
      <p:sp>
        <p:nvSpPr>
          <p:cNvPr id="35430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35430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431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endParaRPr lang="en-US"/>
          </a:p>
        </p:txBody>
      </p:sp>
      <p:sp>
        <p:nvSpPr>
          <p:cNvPr id="35431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fld id="{F7959A9C-C317-4B12-B4AF-51AB84AFDA2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959A9C-C317-4B12-B4AF-51AB84AFDA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22</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23</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24</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25</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14808A2-C986-4E02-A34D-4858DBF6B6AB}"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7</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9</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10</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12</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13</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15</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F1C3C-5614-4DDA-BC2A-BA11041CB13C}" type="slidenum">
              <a:rPr lang="en-US"/>
              <a:pPr/>
              <a:t>16</a:t>
            </a:fld>
            <a:endParaRPr lang="en-US"/>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A4A7B9-E38F-4E09-8301-D2A9F02F7F2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05C537-6EF4-4E51-B36E-B96110AE49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2B4176-A1A0-4DBE-B783-94EAC86FBBA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698A66F8-ACD5-47E7-890C-43FB90DF49C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CF86A39E-732D-474F-B64F-A574AEF45FC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83FE30-16F1-46DF-BA89-7E70EFF8CD55}" type="datetimeFigureOut">
              <a:rPr lang="en-US" smtClean="0"/>
              <a:pPr/>
              <a:t>1/13/2011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216AB30-C1EB-46C6-869C-B305F6ABE9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81E346-1BB8-4CB9-9E4A-C67D8121D7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80BDEB-7B45-4884-9ABF-26184444948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5D7A76D-DBC8-45B9-A4ED-D779354E431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9E69983-F09E-44B1-949D-4E308E7761F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4B91EC2-4E0A-47A3-B9F3-B0FA057137C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86F438-9096-4BA2-8D34-F7E52E6322A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B0723EE-D994-45FB-A8D5-EB72B4EC185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2A3D1B"/>
            </a:gs>
            <a:gs pos="100000">
              <a:srgbClr val="697197"/>
            </a:gs>
          </a:gsLst>
          <a:lin ang="2700000" scaled="1"/>
        </a:gradFill>
        <a:effectLst/>
      </p:bgPr>
    </p:bg>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505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05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defRPr>
            </a:lvl1pPr>
          </a:lstStyle>
          <a:p>
            <a:endParaRPr lang="en-US"/>
          </a:p>
        </p:txBody>
      </p:sp>
      <p:sp>
        <p:nvSpPr>
          <p:cNvPr id="7505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defRPr>
            </a:lvl1pPr>
          </a:lstStyle>
          <a:p>
            <a:endParaRPr lang="en-US"/>
          </a:p>
        </p:txBody>
      </p:sp>
      <p:sp>
        <p:nvSpPr>
          <p:cNvPr id="7505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defRPr>
            </a:lvl1pPr>
          </a:lstStyle>
          <a:p>
            <a:fld id="{C1A795B7-85C4-4B8D-867C-05AEF46C2642}" type="slidenum">
              <a:rPr lang="en-US"/>
              <a:pPr/>
              <a:t>‹#›</a:t>
            </a:fld>
            <a:endParaRPr lang="en-US"/>
          </a:p>
        </p:txBody>
      </p:sp>
      <p:pic>
        <p:nvPicPr>
          <p:cNvPr id="750599" name="Picture 7" descr="NJASlogo"/>
          <p:cNvPicPr>
            <a:picLocks noChangeAspect="1" noChangeArrowheads="1"/>
          </p:cNvPicPr>
          <p:nvPr userDrawn="1"/>
        </p:nvPicPr>
        <p:blipFill>
          <a:blip r:embed="rId15" cstate="print"/>
          <a:srcRect/>
          <a:stretch>
            <a:fillRect/>
          </a:stretch>
        </p:blipFill>
        <p:spPr bwMode="auto">
          <a:xfrm>
            <a:off x="228600" y="5715000"/>
            <a:ext cx="755650" cy="990600"/>
          </a:xfrm>
          <a:prstGeom prst="rect">
            <a:avLst/>
          </a:prstGeom>
          <a:noFill/>
        </p:spPr>
      </p:pic>
      <p:grpSp>
        <p:nvGrpSpPr>
          <p:cNvPr id="750600" name="Group 8"/>
          <p:cNvGrpSpPr>
            <a:grpSpLocks noChangeAspect="1"/>
          </p:cNvGrpSpPr>
          <p:nvPr userDrawn="1"/>
        </p:nvGrpSpPr>
        <p:grpSpPr bwMode="auto">
          <a:xfrm>
            <a:off x="6324600" y="6097588"/>
            <a:ext cx="2433638" cy="614362"/>
            <a:chOff x="192" y="1680"/>
            <a:chExt cx="5270" cy="1332"/>
          </a:xfrm>
        </p:grpSpPr>
        <p:pic>
          <p:nvPicPr>
            <p:cNvPr id="750601" name="Picture 9" descr="NYCA_Seal_color"/>
            <p:cNvPicPr>
              <a:picLocks noChangeAspect="1" noChangeArrowheads="1"/>
            </p:cNvPicPr>
            <p:nvPr userDrawn="1"/>
          </p:nvPicPr>
          <p:blipFill>
            <a:blip r:embed="rId16" cstate="print"/>
            <a:srcRect/>
            <a:stretch>
              <a:fillRect/>
            </a:stretch>
          </p:blipFill>
          <p:spPr bwMode="auto">
            <a:xfrm>
              <a:off x="192" y="1680"/>
              <a:ext cx="1347" cy="1330"/>
            </a:xfrm>
            <a:prstGeom prst="rect">
              <a:avLst/>
            </a:prstGeom>
            <a:noFill/>
            <a:ln w="9525">
              <a:noFill/>
              <a:miter lim="800000"/>
              <a:headEnd/>
              <a:tailEnd/>
            </a:ln>
          </p:spPr>
        </p:pic>
        <p:pic>
          <p:nvPicPr>
            <p:cNvPr id="750602" name="Picture 10" descr="NJMC_logo2"/>
            <p:cNvPicPr>
              <a:picLocks noChangeAspect="1" noChangeArrowheads="1"/>
            </p:cNvPicPr>
            <p:nvPr userDrawn="1"/>
          </p:nvPicPr>
          <p:blipFill>
            <a:blip r:embed="rId17" cstate="print"/>
            <a:srcRect/>
            <a:stretch>
              <a:fillRect/>
            </a:stretch>
          </p:blipFill>
          <p:spPr bwMode="auto">
            <a:xfrm>
              <a:off x="1536" y="1680"/>
              <a:ext cx="2271" cy="1332"/>
            </a:xfrm>
            <a:prstGeom prst="rect">
              <a:avLst/>
            </a:prstGeom>
            <a:noFill/>
          </p:spPr>
        </p:pic>
        <p:pic>
          <p:nvPicPr>
            <p:cNvPr id="750603" name="Picture 11" descr="LOGO notxt"/>
            <p:cNvPicPr>
              <a:picLocks noChangeAspect="1" noChangeArrowheads="1"/>
            </p:cNvPicPr>
            <p:nvPr userDrawn="1"/>
          </p:nvPicPr>
          <p:blipFill>
            <a:blip r:embed="rId18" cstate="print"/>
            <a:srcRect/>
            <a:stretch>
              <a:fillRect/>
            </a:stretch>
          </p:blipFill>
          <p:spPr bwMode="auto">
            <a:xfrm>
              <a:off x="3792" y="1680"/>
              <a:ext cx="1670" cy="1331"/>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fontAlgn="base">
        <a:spcBef>
          <a:spcPct val="0"/>
        </a:spcBef>
        <a:spcAft>
          <a:spcPct val="0"/>
        </a:spcAft>
        <a:defRPr sz="4400" b="1">
          <a:solidFill>
            <a:schemeClr val="accent1"/>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2pPr>
      <a:lvl3pPr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3pPr>
      <a:lvl4pPr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4pPr>
      <a:lvl5pPr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accent1"/>
          </a:solidFill>
          <a:effectLst>
            <a:outerShdw blurRad="38100" dist="38100" dir="2700000" algn="tl">
              <a:srgbClr val="000000"/>
            </a:outerShdw>
          </a:effectLst>
          <a:latin typeface="Times New Roman" pitchFamily="18" charset="0"/>
        </a:defRPr>
      </a:lvl9pPr>
    </p:titleStyle>
    <p:bodyStyle>
      <a:lvl1pPr marL="342900" indent="-3429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3200" b="1">
          <a:solidFill>
            <a:schemeClr val="bg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51618" name="Rectangle 2"/>
          <p:cNvSpPr>
            <a:spLocks noGrp="1" noChangeArrowheads="1"/>
          </p:cNvSpPr>
          <p:nvPr>
            <p:ph type="ctrTitle"/>
          </p:nvPr>
        </p:nvSpPr>
        <p:spPr>
          <a:xfrm>
            <a:off x="228600" y="-76200"/>
            <a:ext cx="8534400" cy="1470025"/>
          </a:xfrm>
        </p:spPr>
        <p:txBody>
          <a:bodyPr/>
          <a:lstStyle/>
          <a:p>
            <a:r>
              <a:rPr lang="en-US" sz="3600" dirty="0" smtClean="0">
                <a:effectLst>
                  <a:outerShdw blurRad="38100" dist="38100" dir="2700000" algn="tl">
                    <a:srgbClr val="C0C0C0"/>
                  </a:outerShdw>
                </a:effectLst>
              </a:rPr>
              <a:t/>
            </a:r>
            <a:br>
              <a:rPr lang="en-US" sz="3600" dirty="0" smtClean="0">
                <a:effectLst>
                  <a:outerShdw blurRad="38100" dist="38100" dir="2700000" algn="tl">
                    <a:srgbClr val="C0C0C0"/>
                  </a:outerShdw>
                </a:effectLst>
              </a:rPr>
            </a:br>
            <a:r>
              <a:rPr lang="en-US" sz="3600" dirty="0" smtClean="0"/>
              <a:t>Harbor Herons Citizen Science Surveys: Issues, Constraints, and Future Directions.</a:t>
            </a:r>
            <a:br>
              <a:rPr lang="en-US" sz="3600" dirty="0" smtClean="0"/>
            </a:br>
            <a:endParaRPr lang="en-US" sz="3600" dirty="0">
              <a:effectLst>
                <a:outerShdw blurRad="38100" dist="38100" dir="2700000" algn="tl">
                  <a:srgbClr val="C0C0C0"/>
                </a:outerShdw>
              </a:effectLst>
            </a:endParaRPr>
          </a:p>
        </p:txBody>
      </p:sp>
      <p:sp>
        <p:nvSpPr>
          <p:cNvPr id="751619" name="Rectangle 3"/>
          <p:cNvSpPr>
            <a:spLocks noGrp="1" noChangeArrowheads="1"/>
          </p:cNvSpPr>
          <p:nvPr>
            <p:ph type="subTitle" idx="1"/>
          </p:nvPr>
        </p:nvSpPr>
        <p:spPr>
          <a:xfrm>
            <a:off x="304800" y="5638800"/>
            <a:ext cx="8534400" cy="1676400"/>
          </a:xfrm>
        </p:spPr>
        <p:txBody>
          <a:bodyPr/>
          <a:lstStyle/>
          <a:p>
            <a:r>
              <a:rPr lang="en-US" sz="2000" dirty="0" smtClean="0">
                <a:effectLst>
                  <a:outerShdw blurRad="38100" dist="38100" dir="2700000" algn="tl">
                    <a:srgbClr val="C0C0C0"/>
                  </a:outerShdw>
                </a:effectLst>
              </a:rPr>
              <a:t>Nellie Tsipoura, Kristin Munafo, Tom Smith, Kate Ruskin, Kim Mendillo, New </a:t>
            </a:r>
            <a:r>
              <a:rPr lang="en-US" sz="2000" dirty="0">
                <a:effectLst>
                  <a:outerShdw blurRad="38100" dist="38100" dir="2700000" algn="tl">
                    <a:srgbClr val="C0C0C0"/>
                  </a:outerShdw>
                </a:effectLst>
              </a:rPr>
              <a:t>Jersey </a:t>
            </a:r>
            <a:r>
              <a:rPr lang="en-US" sz="2000" dirty="0" smtClean="0">
                <a:effectLst>
                  <a:outerShdw blurRad="38100" dist="38100" dir="2700000" algn="tl">
                    <a:srgbClr val="C0C0C0"/>
                  </a:outerShdw>
                </a:effectLst>
              </a:rPr>
              <a:t>Audubon; </a:t>
            </a:r>
          </a:p>
          <a:p>
            <a:r>
              <a:rPr lang="en-US" sz="2000" dirty="0" smtClean="0">
                <a:effectLst>
                  <a:outerShdw blurRad="38100" dist="38100" dir="2700000" algn="tl">
                    <a:srgbClr val="C0C0C0"/>
                  </a:outerShdw>
                </a:effectLst>
              </a:rPr>
              <a:t>Susan </a:t>
            </a:r>
            <a:r>
              <a:rPr lang="en-US" sz="2000" dirty="0" err="1" smtClean="0">
                <a:effectLst>
                  <a:outerShdw blurRad="38100" dist="38100" dir="2700000" algn="tl">
                    <a:srgbClr val="C0C0C0"/>
                  </a:outerShdw>
                </a:effectLst>
              </a:rPr>
              <a:t>Elbin</a:t>
            </a:r>
            <a:r>
              <a:rPr lang="en-US" sz="2000" dirty="0" smtClean="0">
                <a:effectLst>
                  <a:outerShdw blurRad="38100" dist="38100" dir="2700000" algn="tl">
                    <a:srgbClr val="C0C0C0"/>
                  </a:outerShdw>
                </a:effectLst>
              </a:rPr>
              <a:t>, New York City Audubon</a:t>
            </a:r>
            <a:endParaRPr lang="en-US" sz="2000"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219200" y="0"/>
            <a:ext cx="7368748"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What does it mean?</a:t>
            </a:r>
            <a:endParaRPr lang="en-US" sz="4400" dirty="0">
              <a:solidFill>
                <a:schemeClr val="accent1"/>
              </a:solidFill>
              <a:effectLst>
                <a:outerShdw blurRad="38100" dist="38100" dir="2700000" algn="tl">
                  <a:srgbClr val="000000"/>
                </a:outerShdw>
              </a:effectLst>
            </a:endParaRPr>
          </a:p>
        </p:txBody>
      </p:sp>
      <p:sp>
        <p:nvSpPr>
          <p:cNvPr id="760835" name="Rectangle 3"/>
          <p:cNvSpPr>
            <a:spLocks noGrp="1" noChangeArrowheads="1"/>
          </p:cNvSpPr>
          <p:nvPr>
            <p:ph type="body" idx="1"/>
          </p:nvPr>
        </p:nvSpPr>
        <p:spPr>
          <a:xfrm>
            <a:off x="457200" y="990600"/>
            <a:ext cx="8229600" cy="5472267"/>
          </a:xfrm>
        </p:spPr>
        <p:txBody>
          <a:bodyPr>
            <a:spAutoFit/>
          </a:bodyPr>
          <a:lstStyle/>
          <a:p>
            <a:r>
              <a:rPr lang="en-US" sz="2800" dirty="0" smtClean="0"/>
              <a:t>Bird distribution may be related to dominant habitat type even if when they selectively use a different habitat type within the site</a:t>
            </a:r>
          </a:p>
          <a:p>
            <a:pPr lvl="1"/>
            <a:r>
              <a:rPr lang="en-US" sz="2400" dirty="0" smtClean="0"/>
              <a:t>Mudflat/open water changes with tide</a:t>
            </a:r>
            <a:endParaRPr lang="en-US" sz="2400" dirty="0" smtClean="0"/>
          </a:p>
          <a:p>
            <a:endParaRPr lang="en-US" sz="1000" dirty="0" smtClean="0"/>
          </a:p>
          <a:p>
            <a:r>
              <a:rPr lang="en-US" sz="2800" dirty="0" smtClean="0"/>
              <a:t>Volunteers are selecting birds in a biased way for their behavioral observations.</a:t>
            </a:r>
          </a:p>
          <a:p>
            <a:pPr lvl="1"/>
            <a:r>
              <a:rPr lang="en-US" sz="2400" dirty="0" smtClean="0"/>
              <a:t>Volunteers may be selecting open water habitat preferentially over other habitats</a:t>
            </a:r>
          </a:p>
          <a:p>
            <a:pPr lvl="1">
              <a:buNone/>
            </a:pPr>
            <a:endParaRPr lang="en-US" sz="1000" dirty="0" smtClean="0"/>
          </a:p>
          <a:p>
            <a:r>
              <a:rPr lang="en-US" sz="2800" dirty="0" smtClean="0"/>
              <a:t>Sampling bias?</a:t>
            </a:r>
          </a:p>
          <a:p>
            <a:pPr lvl="1"/>
            <a:r>
              <a:rPr lang="en-US" sz="2400" dirty="0" smtClean="0"/>
              <a:t>More data from open water sites </a:t>
            </a:r>
          </a:p>
          <a:p>
            <a:endParaRPr lang="en-US" sz="2800" dirty="0"/>
          </a:p>
        </p:txBody>
      </p:sp>
      <p:sp>
        <p:nvSpPr>
          <p:cNvPr id="4" name="Rectangle 3"/>
          <p:cNvSpPr/>
          <p:nvPr/>
        </p:nvSpPr>
        <p:spPr>
          <a:xfrm>
            <a:off x="1371600" y="6019800"/>
            <a:ext cx="5180200" cy="584775"/>
          </a:xfrm>
          <a:prstGeom prst="rect">
            <a:avLst/>
          </a:prstGeom>
        </p:spPr>
        <p:txBody>
          <a:bodyPr wrap="none">
            <a:spAutoFit/>
          </a:bodyPr>
          <a:lstStyle/>
          <a:p>
            <a:pPr lvl="0" algn="ctr">
              <a:buNone/>
            </a:pPr>
            <a:r>
              <a:rPr lang="en-US" sz="3200" dirty="0" smtClean="0">
                <a:solidFill>
                  <a:schemeClr val="accent1"/>
                </a:solidFill>
              </a:rPr>
              <a:t>More information is needed!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143000"/>
          </a:xfrm>
        </p:spPr>
        <p:txBody>
          <a:bodyPr/>
          <a:lstStyle/>
          <a:p>
            <a:r>
              <a:rPr lang="en-US" sz="4000" dirty="0" smtClean="0"/>
              <a:t>Habitat Issues</a:t>
            </a:r>
            <a:endParaRPr lang="en-US" sz="4000" dirty="0"/>
          </a:p>
        </p:txBody>
      </p:sp>
      <p:sp>
        <p:nvSpPr>
          <p:cNvPr id="3" name="Text Placeholder 2"/>
          <p:cNvSpPr>
            <a:spLocks noGrp="1"/>
          </p:cNvSpPr>
          <p:nvPr>
            <p:ph idx="1"/>
          </p:nvPr>
        </p:nvSpPr>
        <p:spPr>
          <a:xfrm>
            <a:off x="609600" y="1066800"/>
            <a:ext cx="8229600" cy="4525963"/>
          </a:xfrm>
        </p:spPr>
        <p:txBody>
          <a:bodyPr/>
          <a:lstStyle/>
          <a:p>
            <a:pPr>
              <a:buNone/>
            </a:pPr>
            <a:endParaRPr lang="en-US" dirty="0" smtClean="0"/>
          </a:p>
          <a:p>
            <a:pPr>
              <a:buNone/>
            </a:pPr>
            <a:endParaRPr lang="en-US" sz="1200" dirty="0" smtClean="0"/>
          </a:p>
          <a:p>
            <a:pPr>
              <a:buNone/>
            </a:pPr>
            <a:r>
              <a:rPr lang="en-US" dirty="0" smtClean="0"/>
              <a:t>Possible solutions:</a:t>
            </a:r>
          </a:p>
          <a:p>
            <a:pPr lvl="0"/>
            <a:r>
              <a:rPr lang="en-US" dirty="0" smtClean="0"/>
              <a:t>Explore habitat characteristics of sites where no birds were seen?</a:t>
            </a:r>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57200" y="1371600"/>
            <a:ext cx="8229600" cy="99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rPr>
              <a:t>Dominant Habitat for Points with no birds</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 observed (on any survey)</a:t>
            </a:r>
            <a:endPar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endParaRPr>
          </a:p>
        </p:txBody>
      </p:sp>
      <p:sp>
        <p:nvSpPr>
          <p:cNvPr id="8" name="Rectangle 2"/>
          <p:cNvSpPr>
            <a:spLocks noChangeArrowheads="1"/>
          </p:cNvSpPr>
          <p:nvPr/>
        </p:nvSpPr>
        <p:spPr bwMode="auto">
          <a:xfrm>
            <a:off x="1219200" y="381000"/>
            <a:ext cx="6574107"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NY and NJ Data</a:t>
            </a:r>
            <a:endParaRPr lang="en-US" sz="4400" dirty="0">
              <a:solidFill>
                <a:schemeClr val="accent1"/>
              </a:solidFill>
              <a:effectLst>
                <a:outerShdw blurRad="38100" dist="38100" dir="2700000" algn="tl">
                  <a:srgbClr val="000000"/>
                </a:outerShdw>
              </a:effectLst>
            </a:endParaRPr>
          </a:p>
        </p:txBody>
      </p:sp>
      <p:graphicFrame>
        <p:nvGraphicFramePr>
          <p:cNvPr id="9" name="Chart 8"/>
          <p:cNvGraphicFramePr/>
          <p:nvPr/>
        </p:nvGraphicFramePr>
        <p:xfrm>
          <a:off x="1066800" y="2590800"/>
          <a:ext cx="70104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5" name="Oval 4"/>
          <p:cNvSpPr/>
          <p:nvPr/>
        </p:nvSpPr>
        <p:spPr bwMode="auto">
          <a:xfrm>
            <a:off x="1676400" y="2667000"/>
            <a:ext cx="822960" cy="2834640"/>
          </a:xfrm>
          <a:prstGeom prst="ellipse">
            <a:avLst/>
          </a:prstGeom>
          <a:noFill/>
          <a:ln w="38100" cap="flat" cmpd="sng" algn="ctr">
            <a:solidFill>
              <a:srgbClr val="FFCC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57200" y="1371600"/>
            <a:ext cx="8229600" cy="3797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rPr>
              <a:t>Dominant habitat for points with no birds</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 observed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was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open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water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800" kern="0" dirty="0" smtClean="0">
                <a:solidFill>
                  <a:schemeClr val="bg1"/>
                </a:solidFill>
                <a:effectLst>
                  <a:outerShdw blurRad="38100" dist="38100" dir="2700000" algn="tl">
                    <a:srgbClr val="000000"/>
                  </a:outerShdw>
                </a:effectLst>
                <a:latin typeface="+mn-lt"/>
              </a:rPr>
              <a:t>N</a:t>
            </a:r>
            <a:r>
              <a:rPr kumimoji="0" lang="en-US" sz="2800" b="1" i="0" u="none" strike="noStrike" kern="0" cap="none" spc="0" normalizeH="0" noProof="0" dirty="0" err="1" smtClean="0">
                <a:ln>
                  <a:noFill/>
                </a:ln>
                <a:solidFill>
                  <a:schemeClr val="bg1"/>
                </a:solidFill>
                <a:effectLst>
                  <a:outerShdw blurRad="38100" dist="38100" dir="2700000" algn="tl">
                    <a:srgbClr val="000000"/>
                  </a:outerShdw>
                </a:effectLst>
                <a:uLnTx/>
                <a:uFillTx/>
                <a:latin typeface="+mn-lt"/>
                <a:ea typeface="+mn-ea"/>
                <a:cs typeface="+mn-cs"/>
              </a:rPr>
              <a:t>ot</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different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from the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predominant habitat for the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individual bird </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observations.</a:t>
            </a:r>
            <a:endParaRPr lang="en-US" sz="2800" kern="0" baseline="0" dirty="0" smtClean="0">
              <a:solidFill>
                <a:schemeClr val="bg1"/>
              </a:solidFill>
              <a:effectLst>
                <a:outerShdw blurRad="38100" dist="38100" dir="2700000" algn="tl">
                  <a:srgbClr val="000000"/>
                </a:outerShdw>
              </a:effectLst>
              <a:latin typeface="+mn-lt"/>
            </a:endParaRPr>
          </a:p>
          <a:p>
            <a:pPr marL="342900" marR="0" lvl="0" indent="-342900" algn="l" defTabSz="914400" rtl="0" eaLnBrk="1" fontAlgn="base" latinLnBrk="0" hangingPunct="1">
              <a:lnSpc>
                <a:spcPct val="100000"/>
              </a:lnSpc>
              <a:spcBef>
                <a:spcPct val="20000"/>
              </a:spcBef>
              <a:spcAft>
                <a:spcPct val="0"/>
              </a:spcAft>
              <a:buClrTx/>
              <a:buSzTx/>
              <a:tabLst/>
              <a:defRPr/>
            </a:pPr>
            <a:r>
              <a:rPr lang="en-US" sz="2800" kern="0" dirty="0" smtClean="0">
                <a:solidFill>
                  <a:schemeClr val="bg1"/>
                </a:solidFill>
                <a:effectLst>
                  <a:outerShdw blurRad="38100" dist="38100" dir="2700000" algn="tl">
                    <a:srgbClr val="000000"/>
                  </a:outerShdw>
                </a:effectLst>
                <a:latin typeface="+mn-lt"/>
              </a:rPr>
              <a:t>However,</a:t>
            </a:r>
            <a:endParaRPr lang="en-US" sz="2800" kern="0" baseline="0" dirty="0" smtClean="0">
              <a:solidFill>
                <a:schemeClr val="bg1"/>
              </a:solidFill>
              <a:effectLst>
                <a:outerShdw blurRad="38100" dist="38100" dir="2700000" algn="tl">
                  <a:srgbClr val="000000"/>
                </a:outerShdw>
              </a:effectLst>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800" kern="0" dirty="0" smtClean="0">
                <a:solidFill>
                  <a:schemeClr val="bg1"/>
                </a:solidFill>
                <a:effectLst>
                  <a:outerShdw blurRad="38100" dist="38100" dir="2700000" algn="tl">
                    <a:srgbClr val="000000"/>
                  </a:outerShdw>
                </a:effectLst>
                <a:latin typeface="+mn-lt"/>
              </a:rPr>
              <a:t>I</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s open water without associated mudflat a reflection of hardened shorelines and water levels that may be too deep for egrets?</a:t>
            </a:r>
            <a:endParaRPr lang="en-US" sz="2400" kern="0" dirty="0" smtClean="0">
              <a:solidFill>
                <a:schemeClr val="bg1"/>
              </a:solidFill>
              <a:effectLst>
                <a:outerShdw blurRad="38100" dist="38100" dir="2700000" algn="tl">
                  <a:srgbClr val="000000"/>
                </a:outerShdw>
              </a:effectLst>
              <a:latin typeface="+mn-lt"/>
            </a:endParaRPr>
          </a:p>
        </p:txBody>
      </p:sp>
      <p:sp>
        <p:nvSpPr>
          <p:cNvPr id="8" name="Rectangle 2"/>
          <p:cNvSpPr>
            <a:spLocks noChangeArrowheads="1"/>
          </p:cNvSpPr>
          <p:nvPr/>
        </p:nvSpPr>
        <p:spPr bwMode="auto">
          <a:xfrm>
            <a:off x="1219200" y="381000"/>
            <a:ext cx="6574107"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NY and NJ Data</a:t>
            </a:r>
            <a:endParaRPr lang="en-US" sz="4400" dirty="0">
              <a:solidFill>
                <a:schemeClr val="accent1"/>
              </a:solidFill>
              <a:effectLst>
                <a:outerShdw blurRad="38100" dist="38100" dir="2700000" algn="tl">
                  <a:srgbClr val="000000"/>
                </a:outerShdw>
              </a:effectLst>
            </a:endParaRPr>
          </a:p>
        </p:txBody>
      </p:sp>
      <p:sp>
        <p:nvSpPr>
          <p:cNvPr id="10" name="Rectangle 9"/>
          <p:cNvSpPr/>
          <p:nvPr/>
        </p:nvSpPr>
        <p:spPr>
          <a:xfrm>
            <a:off x="1314406" y="5181600"/>
            <a:ext cx="5180200" cy="584775"/>
          </a:xfrm>
          <a:prstGeom prst="rect">
            <a:avLst/>
          </a:prstGeom>
        </p:spPr>
        <p:txBody>
          <a:bodyPr wrap="none">
            <a:spAutoFit/>
          </a:bodyPr>
          <a:lstStyle/>
          <a:p>
            <a:pPr lvl="0" algn="ctr">
              <a:buNone/>
            </a:pPr>
            <a:r>
              <a:rPr lang="en-US" sz="3200" dirty="0" smtClean="0">
                <a:solidFill>
                  <a:schemeClr val="accent1"/>
                </a:solidFill>
              </a:rPr>
              <a:t>More information is needed!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Habitat Issues</a:t>
            </a:r>
            <a:endParaRPr lang="en-US" sz="4000" dirty="0"/>
          </a:p>
        </p:txBody>
      </p:sp>
      <p:sp>
        <p:nvSpPr>
          <p:cNvPr id="3" name="Text Placeholder 2"/>
          <p:cNvSpPr>
            <a:spLocks noGrp="1"/>
          </p:cNvSpPr>
          <p:nvPr>
            <p:ph idx="1"/>
          </p:nvPr>
        </p:nvSpPr>
        <p:spPr>
          <a:xfrm>
            <a:off x="457200" y="1371600"/>
            <a:ext cx="8229600" cy="4525963"/>
          </a:xfrm>
        </p:spPr>
        <p:txBody>
          <a:bodyPr/>
          <a:lstStyle/>
          <a:p>
            <a:pPr>
              <a:buNone/>
            </a:pPr>
            <a:r>
              <a:rPr lang="en-US" dirty="0" smtClean="0"/>
              <a:t> Possible solutions:</a:t>
            </a:r>
          </a:p>
          <a:p>
            <a:pPr lvl="0"/>
            <a:r>
              <a:rPr lang="en-US" dirty="0" smtClean="0"/>
              <a:t>Can we analyze a subset of the data to look at habitat use patterns?</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57200" y="1371600"/>
            <a:ext cx="8229600" cy="99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rPr>
              <a:t>Water depth</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 for Great Egrets and Snowy Egrets</a:t>
            </a:r>
            <a:endPar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endParaRPr>
          </a:p>
        </p:txBody>
      </p:sp>
      <p:sp>
        <p:nvSpPr>
          <p:cNvPr id="8" name="Rectangle 2"/>
          <p:cNvSpPr>
            <a:spLocks noChangeArrowheads="1"/>
          </p:cNvSpPr>
          <p:nvPr/>
        </p:nvSpPr>
        <p:spPr bwMode="auto">
          <a:xfrm>
            <a:off x="1219200" y="381000"/>
            <a:ext cx="4588115"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NJ Data</a:t>
            </a:r>
            <a:endParaRPr lang="en-US" sz="4400" dirty="0">
              <a:solidFill>
                <a:schemeClr val="accent1"/>
              </a:solidFill>
              <a:effectLst>
                <a:outerShdw blurRad="38100" dist="38100" dir="2700000" algn="tl">
                  <a:srgbClr val="000000"/>
                </a:outerShdw>
              </a:effectLst>
            </a:endParaRPr>
          </a:p>
        </p:txBody>
      </p:sp>
      <p:pic>
        <p:nvPicPr>
          <p:cNvPr id="11" name="Picture 7" descr="Snowy Egret"/>
          <p:cNvPicPr>
            <a:picLocks noGrp="1" noChangeAspect="1" noChangeArrowheads="1"/>
          </p:cNvPicPr>
          <p:nvPr>
            <p:ph idx="4294967295"/>
          </p:nvPr>
        </p:nvPicPr>
        <p:blipFill>
          <a:blip r:embed="rId3" cstate="print"/>
          <a:srcRect/>
          <a:stretch>
            <a:fillRect/>
          </a:stretch>
        </p:blipFill>
        <p:spPr bwMode="auto">
          <a:xfrm>
            <a:off x="7162800" y="3886200"/>
            <a:ext cx="973138" cy="1828800"/>
          </a:xfrm>
          <a:prstGeom prst="rect">
            <a:avLst/>
          </a:prstGeom>
          <a:noFill/>
          <a:ln w="15875">
            <a:solidFill>
              <a:schemeClr val="tx1"/>
            </a:solidFill>
            <a:miter lim="800000"/>
            <a:headEnd/>
            <a:tailEnd/>
          </a:ln>
        </p:spPr>
      </p:pic>
      <p:pic>
        <p:nvPicPr>
          <p:cNvPr id="12" name="Picture 10"/>
          <p:cNvPicPr>
            <a:picLocks noChangeAspect="1" noChangeArrowheads="1"/>
          </p:cNvPicPr>
          <p:nvPr/>
        </p:nvPicPr>
        <p:blipFill>
          <a:blip r:embed="rId4" cstate="print"/>
          <a:srcRect/>
          <a:stretch>
            <a:fillRect/>
          </a:stretch>
        </p:blipFill>
        <p:spPr bwMode="auto">
          <a:xfrm>
            <a:off x="4114800" y="2667000"/>
            <a:ext cx="1117600" cy="1676400"/>
          </a:xfrm>
          <a:prstGeom prst="rect">
            <a:avLst/>
          </a:prstGeom>
          <a:noFill/>
          <a:ln w="9525">
            <a:solidFill>
              <a:schemeClr val="tx1"/>
            </a:solidFill>
            <a:miter lim="800000"/>
            <a:headEnd/>
            <a:tailEnd/>
          </a:ln>
          <a:effectLst/>
        </p:spPr>
      </p:pic>
      <p:graphicFrame>
        <p:nvGraphicFramePr>
          <p:cNvPr id="6" name="Chart 5"/>
          <p:cNvGraphicFramePr/>
          <p:nvPr/>
        </p:nvGraphicFramePr>
        <p:xfrm>
          <a:off x="990600" y="2057400"/>
          <a:ext cx="6629400" cy="43434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457200" y="1371600"/>
            <a:ext cx="8229600" cy="99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rPr>
              <a:t>Water depth</a:t>
            </a:r>
            <a:r>
              <a:rPr kumimoji="0" lang="en-US" sz="2800" b="1" i="0" u="none" strike="noStrike" kern="0" cap="none" spc="0" normalizeH="0" noProof="0" dirty="0" smtClean="0">
                <a:ln>
                  <a:noFill/>
                </a:ln>
                <a:solidFill>
                  <a:schemeClr val="bg1"/>
                </a:solidFill>
                <a:effectLst>
                  <a:outerShdw blurRad="38100" dist="38100" dir="2700000" algn="tl">
                    <a:srgbClr val="000000"/>
                  </a:outerShdw>
                </a:effectLst>
                <a:uLnTx/>
                <a:uFillTx/>
                <a:latin typeface="+mn-lt"/>
                <a:ea typeface="+mn-ea"/>
                <a:cs typeface="+mn-cs"/>
              </a:rPr>
              <a:t> for Great Egrets and Snowy Egrets</a:t>
            </a:r>
            <a:endParaRPr kumimoji="0" lang="en-US" sz="2800" b="1" i="0" u="none" strike="noStrike" kern="0" cap="none" spc="0" normalizeH="0" baseline="0" noProof="0" dirty="0" smtClean="0">
              <a:ln>
                <a:noFill/>
              </a:ln>
              <a:solidFill>
                <a:schemeClr val="bg1"/>
              </a:solidFill>
              <a:effectLst>
                <a:outerShdw blurRad="38100" dist="38100" dir="2700000" algn="tl">
                  <a:srgbClr val="000000"/>
                </a:outerShdw>
              </a:effectLst>
              <a:uLnTx/>
              <a:uFillTx/>
              <a:latin typeface="+mn-lt"/>
              <a:ea typeface="+mn-ea"/>
              <a:cs typeface="+mn-cs"/>
            </a:endParaRPr>
          </a:p>
        </p:txBody>
      </p:sp>
      <p:sp>
        <p:nvSpPr>
          <p:cNvPr id="8" name="Rectangle 2"/>
          <p:cNvSpPr>
            <a:spLocks noChangeArrowheads="1"/>
          </p:cNvSpPr>
          <p:nvPr/>
        </p:nvSpPr>
        <p:spPr bwMode="auto">
          <a:xfrm>
            <a:off x="1219200" y="381000"/>
            <a:ext cx="4692182"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NY Data</a:t>
            </a:r>
            <a:endParaRPr lang="en-US" sz="4400" dirty="0">
              <a:solidFill>
                <a:schemeClr val="accent1"/>
              </a:solidFill>
              <a:effectLst>
                <a:outerShdw blurRad="38100" dist="38100" dir="2700000" algn="tl">
                  <a:srgbClr val="000000"/>
                </a:outerShdw>
              </a:effectLst>
            </a:endParaRPr>
          </a:p>
        </p:txBody>
      </p:sp>
      <p:pic>
        <p:nvPicPr>
          <p:cNvPr id="11" name="Picture 7" descr="Snowy Egret"/>
          <p:cNvPicPr>
            <a:picLocks noGrp="1" noChangeAspect="1" noChangeArrowheads="1"/>
          </p:cNvPicPr>
          <p:nvPr>
            <p:ph idx="4294967295"/>
          </p:nvPr>
        </p:nvPicPr>
        <p:blipFill>
          <a:blip r:embed="rId3" cstate="print"/>
          <a:srcRect/>
          <a:stretch>
            <a:fillRect/>
          </a:stretch>
        </p:blipFill>
        <p:spPr bwMode="auto">
          <a:xfrm>
            <a:off x="7162800" y="3886200"/>
            <a:ext cx="973138" cy="1828800"/>
          </a:xfrm>
          <a:prstGeom prst="rect">
            <a:avLst/>
          </a:prstGeom>
          <a:noFill/>
          <a:ln w="15875">
            <a:solidFill>
              <a:schemeClr val="tx1"/>
            </a:solidFill>
            <a:miter lim="800000"/>
            <a:headEnd/>
            <a:tailEnd/>
          </a:ln>
        </p:spPr>
      </p:pic>
      <p:pic>
        <p:nvPicPr>
          <p:cNvPr id="12" name="Picture 10"/>
          <p:cNvPicPr>
            <a:picLocks noChangeAspect="1" noChangeArrowheads="1"/>
          </p:cNvPicPr>
          <p:nvPr/>
        </p:nvPicPr>
        <p:blipFill>
          <a:blip r:embed="rId4" cstate="print"/>
          <a:srcRect/>
          <a:stretch>
            <a:fillRect/>
          </a:stretch>
        </p:blipFill>
        <p:spPr bwMode="auto">
          <a:xfrm>
            <a:off x="4114800" y="2667000"/>
            <a:ext cx="1117600" cy="1676400"/>
          </a:xfrm>
          <a:prstGeom prst="rect">
            <a:avLst/>
          </a:prstGeom>
          <a:noFill/>
          <a:ln w="9525">
            <a:solidFill>
              <a:schemeClr val="tx1"/>
            </a:solidFill>
            <a:miter lim="800000"/>
            <a:headEnd/>
            <a:tailEnd/>
          </a:ln>
          <a:effectLst/>
        </p:spPr>
      </p:pic>
      <p:graphicFrame>
        <p:nvGraphicFramePr>
          <p:cNvPr id="6" name="Chart 5"/>
          <p:cNvGraphicFramePr/>
          <p:nvPr/>
        </p:nvGraphicFramePr>
        <p:xfrm>
          <a:off x="914400" y="2057400"/>
          <a:ext cx="6934200" cy="44196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143000"/>
          </a:xfrm>
        </p:spPr>
        <p:txBody>
          <a:bodyPr/>
          <a:lstStyle/>
          <a:p>
            <a:r>
              <a:rPr lang="en-US" sz="4000" dirty="0" smtClean="0"/>
              <a:t>Habitat Issues</a:t>
            </a:r>
            <a:endParaRPr lang="en-US" sz="4000" dirty="0"/>
          </a:p>
        </p:txBody>
      </p:sp>
      <p:sp>
        <p:nvSpPr>
          <p:cNvPr id="3" name="Text Placeholder 2"/>
          <p:cNvSpPr>
            <a:spLocks noGrp="1"/>
          </p:cNvSpPr>
          <p:nvPr>
            <p:ph idx="1"/>
          </p:nvPr>
        </p:nvSpPr>
        <p:spPr>
          <a:xfrm>
            <a:off x="609600" y="1066800"/>
            <a:ext cx="8229600" cy="4525963"/>
          </a:xfrm>
        </p:spPr>
        <p:txBody>
          <a:bodyPr/>
          <a:lstStyle/>
          <a:p>
            <a:pPr>
              <a:buNone/>
            </a:pPr>
            <a:r>
              <a:rPr lang="en-US" dirty="0" smtClean="0"/>
              <a:t>Can we make management recommendations for specific habitats based on these data? </a:t>
            </a:r>
          </a:p>
          <a:p>
            <a:pPr>
              <a:buNone/>
            </a:pPr>
            <a:r>
              <a:rPr lang="en-US" dirty="0" smtClean="0"/>
              <a:t> ???  Maybe not </a:t>
            </a:r>
            <a:endParaRPr lang="en-US" dirty="0" smtClean="0"/>
          </a:p>
          <a:p>
            <a:pPr>
              <a:buNone/>
            </a:pPr>
            <a:endParaRPr lang="en-US" sz="1000" dirty="0" smtClean="0"/>
          </a:p>
          <a:p>
            <a:pPr lvl="0">
              <a:buNone/>
            </a:pPr>
            <a:r>
              <a:rPr lang="en-US" dirty="0" smtClean="0"/>
              <a:t>We can analyze </a:t>
            </a:r>
            <a:r>
              <a:rPr lang="en-US" dirty="0" smtClean="0"/>
              <a:t>a subset of the data to look at habitat use </a:t>
            </a:r>
            <a:r>
              <a:rPr lang="en-US" dirty="0" smtClean="0"/>
              <a:t>patterns.</a:t>
            </a:r>
          </a:p>
          <a:p>
            <a:pPr lvl="0">
              <a:buNone/>
            </a:pPr>
            <a:endParaRPr lang="en-US" sz="1000" dirty="0" smtClean="0"/>
          </a:p>
          <a:p>
            <a:pPr lvl="0">
              <a:buNone/>
            </a:pPr>
            <a:r>
              <a:rPr lang="en-US" dirty="0" smtClean="0"/>
              <a:t>More complex data becomes more difficult to interpret.</a:t>
            </a:r>
            <a:endParaRPr lang="en-US" dirty="0" smtClean="0"/>
          </a:p>
          <a:p>
            <a:pPr>
              <a:buNone/>
            </a:pPr>
            <a:endParaRPr lang="en-US" dirty="0" smtClean="0"/>
          </a:p>
          <a:p>
            <a:pPr>
              <a:buNone/>
            </a:pPr>
            <a:endParaRPr lang="en-US" dirty="0" smtClean="0"/>
          </a:p>
          <a:p>
            <a:pPr>
              <a:buNone/>
            </a:pPr>
            <a:endParaRPr lang="en-US" sz="1200"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0"/>
            <a:ext cx="8229600" cy="1066800"/>
          </a:xfrm>
        </p:spPr>
        <p:txBody>
          <a:bodyPr/>
          <a:lstStyle/>
          <a:p>
            <a:r>
              <a:rPr lang="en-US" sz="4000" dirty="0" smtClean="0"/>
              <a:t>Habitat Issues</a:t>
            </a:r>
            <a:endParaRPr lang="en-US" sz="4000" dirty="0"/>
          </a:p>
        </p:txBody>
      </p:sp>
      <p:sp>
        <p:nvSpPr>
          <p:cNvPr id="3" name="Text Placeholder 2"/>
          <p:cNvSpPr>
            <a:spLocks noGrp="1"/>
          </p:cNvSpPr>
          <p:nvPr>
            <p:ph idx="1"/>
          </p:nvPr>
        </p:nvSpPr>
        <p:spPr>
          <a:xfrm>
            <a:off x="381000" y="1219200"/>
            <a:ext cx="8229600" cy="4953000"/>
          </a:xfrm>
        </p:spPr>
        <p:txBody>
          <a:bodyPr>
            <a:normAutofit fontScale="85000" lnSpcReduction="20000"/>
          </a:bodyPr>
          <a:lstStyle/>
          <a:p>
            <a:pPr>
              <a:buNone/>
            </a:pPr>
            <a:r>
              <a:rPr lang="en-US" sz="3600" dirty="0" smtClean="0"/>
              <a:t> </a:t>
            </a:r>
            <a:r>
              <a:rPr lang="en-US" sz="3400" dirty="0" smtClean="0"/>
              <a:t>Solutions:</a:t>
            </a:r>
            <a:endParaRPr lang="en-US" sz="3400" dirty="0" smtClean="0"/>
          </a:p>
          <a:p>
            <a:pPr lvl="0"/>
            <a:r>
              <a:rPr lang="en-US" sz="3400" dirty="0" smtClean="0"/>
              <a:t>Standardize collection of habitat </a:t>
            </a:r>
            <a:r>
              <a:rPr lang="en-US" sz="3400" dirty="0" smtClean="0"/>
              <a:t>information</a:t>
            </a:r>
            <a:endParaRPr lang="en-US" sz="3400" dirty="0" smtClean="0"/>
          </a:p>
          <a:p>
            <a:pPr lvl="1"/>
            <a:r>
              <a:rPr lang="en-US" sz="3400" dirty="0" smtClean="0"/>
              <a:t>estimate percentages at the beginning of the season and then change only the ones that vary, while keeping the others constant.</a:t>
            </a:r>
          </a:p>
          <a:p>
            <a:pPr lvl="1"/>
            <a:endParaRPr lang="en-US" sz="3100" dirty="0" smtClean="0"/>
          </a:p>
          <a:p>
            <a:pPr lvl="0"/>
            <a:r>
              <a:rPr lang="en-US" sz="3100" dirty="0" smtClean="0"/>
              <a:t>Give volunteers aerial photos to ground truth</a:t>
            </a:r>
          </a:p>
          <a:p>
            <a:pPr lvl="1"/>
            <a:r>
              <a:rPr lang="en-US" sz="3100" dirty="0" smtClean="0"/>
              <a:t>Problematic.  </a:t>
            </a:r>
            <a:endParaRPr lang="en-US" sz="3100" dirty="0" smtClean="0"/>
          </a:p>
          <a:p>
            <a:pPr lvl="1"/>
            <a:endParaRPr lang="en-US" sz="3100" dirty="0" smtClean="0"/>
          </a:p>
          <a:p>
            <a:r>
              <a:rPr lang="en-US" sz="3100" dirty="0" smtClean="0">
                <a:solidFill>
                  <a:srgbClr val="FFC000"/>
                </a:solidFill>
              </a:rPr>
              <a:t>Use staff to record habitat and other relevant site information</a:t>
            </a:r>
          </a:p>
          <a:p>
            <a:pPr lvl="1"/>
            <a:r>
              <a:rPr lang="en-US" sz="3100" dirty="0" smtClean="0">
                <a:solidFill>
                  <a:srgbClr val="FFC000"/>
                </a:solidFill>
              </a:rPr>
              <a:t>Funding </a:t>
            </a:r>
            <a:r>
              <a:rPr lang="en-US" sz="3100" dirty="0" smtClean="0">
                <a:solidFill>
                  <a:srgbClr val="FFC000"/>
                </a:solidFill>
              </a:rPr>
              <a:t>constraints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153400" cy="838200"/>
          </a:xfrm>
        </p:spPr>
        <p:txBody>
          <a:bodyPr/>
          <a:lstStyle/>
          <a:p>
            <a:r>
              <a:rPr lang="en-US" sz="4000" dirty="0" smtClean="0"/>
              <a:t>Tide Issues</a:t>
            </a:r>
            <a:endParaRPr lang="en-US" sz="4000" dirty="0"/>
          </a:p>
        </p:txBody>
      </p:sp>
      <p:sp>
        <p:nvSpPr>
          <p:cNvPr id="3" name="Text Placeholder 2"/>
          <p:cNvSpPr>
            <a:spLocks noGrp="1"/>
          </p:cNvSpPr>
          <p:nvPr>
            <p:ph idx="1"/>
          </p:nvPr>
        </p:nvSpPr>
        <p:spPr>
          <a:xfrm>
            <a:off x="381000" y="990600"/>
            <a:ext cx="8382000" cy="5053691"/>
          </a:xfrm>
        </p:spPr>
        <p:txBody>
          <a:bodyPr wrap="square">
            <a:spAutoFit/>
          </a:bodyPr>
          <a:lstStyle/>
          <a:p>
            <a:r>
              <a:rPr lang="en-US" dirty="0" smtClean="0">
                <a:effectLst>
                  <a:outerShdw blurRad="38100" dist="38100" dir="2700000" algn="tl">
                    <a:srgbClr val="000000">
                      <a:alpha val="43137"/>
                    </a:srgbClr>
                  </a:outerShdw>
                </a:effectLst>
              </a:rPr>
              <a:t>Tide information is crucial; however, the data collection and entry can be confusing.  </a:t>
            </a:r>
          </a:p>
          <a:p>
            <a:endParaRPr lang="en-US" dirty="0" smtClean="0">
              <a:effectLst>
                <a:outerShdw blurRad="38100" dist="38100" dir="2700000" algn="tl">
                  <a:srgbClr val="000000">
                    <a:alpha val="43137"/>
                  </a:srgbClr>
                </a:outerShdw>
              </a:effectLst>
            </a:endParaRPr>
          </a:p>
          <a:p>
            <a:r>
              <a:rPr lang="en-US" dirty="0" smtClean="0"/>
              <a:t>Many sites (in both the Meadowlands and Raritan) have a tide delay, relative to the available tide tables.  </a:t>
            </a:r>
          </a:p>
          <a:p>
            <a:pPr lvl="1"/>
            <a:r>
              <a:rPr lang="en-US" sz="2800" dirty="0" smtClean="0"/>
              <a:t>Some volunteers have adjusted tides using the appropriate delay, while others do not.  Therefore, tide information needs to be proofed and adjusted before data analysis.</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lstStyle/>
          <a:p>
            <a:pPr eaLnBrk="1" hangingPunct="1">
              <a:defRPr/>
            </a:pPr>
            <a:r>
              <a:rPr lang="en-US" sz="3600" dirty="0" smtClean="0"/>
              <a:t>Why do these Citizen Science surveys work?</a:t>
            </a:r>
          </a:p>
        </p:txBody>
      </p:sp>
      <p:sp>
        <p:nvSpPr>
          <p:cNvPr id="5" name="Content Placeholder 4"/>
          <p:cNvSpPr>
            <a:spLocks noGrp="1"/>
          </p:cNvSpPr>
          <p:nvPr>
            <p:ph sz="half" idx="2"/>
          </p:nvPr>
        </p:nvSpPr>
        <p:spPr>
          <a:xfrm>
            <a:off x="152400" y="1295400"/>
            <a:ext cx="4724400" cy="3951288"/>
          </a:xfrm>
        </p:spPr>
        <p:txBody>
          <a:bodyPr/>
          <a:lstStyle/>
          <a:p>
            <a:r>
              <a:rPr lang="en-US" dirty="0" smtClean="0"/>
              <a:t>Dedicated citizen scientists </a:t>
            </a:r>
          </a:p>
          <a:p>
            <a:r>
              <a:rPr lang="en-US" dirty="0" smtClean="0"/>
              <a:t>Trainings</a:t>
            </a:r>
          </a:p>
          <a:p>
            <a:r>
              <a:rPr lang="en-US" dirty="0" smtClean="0"/>
              <a:t>Volunteer input welcome</a:t>
            </a:r>
          </a:p>
          <a:p>
            <a:r>
              <a:rPr lang="en-US" dirty="0" smtClean="0"/>
              <a:t>	“Participatory” project </a:t>
            </a:r>
          </a:p>
          <a:p>
            <a:r>
              <a:rPr lang="en-US" dirty="0" smtClean="0"/>
              <a:t>Online data entry</a:t>
            </a:r>
          </a:p>
          <a:p>
            <a:pPr>
              <a:buNone/>
            </a:pPr>
            <a:endParaRPr lang="en-US" dirty="0" smtClean="0"/>
          </a:p>
          <a:p>
            <a:r>
              <a:rPr lang="en-US" dirty="0" smtClean="0"/>
              <a:t>Carefully crafted protocols</a:t>
            </a:r>
          </a:p>
          <a:p>
            <a:r>
              <a:rPr lang="en-US" dirty="0" smtClean="0"/>
              <a:t>Maintaining contact with volunteers</a:t>
            </a:r>
          </a:p>
          <a:p>
            <a:pPr>
              <a:buNone/>
            </a:pPr>
            <a:endParaRPr lang="en-US" dirty="0"/>
          </a:p>
        </p:txBody>
      </p:sp>
      <p:pic>
        <p:nvPicPr>
          <p:cNvPr id="3075" name="Picture 5"/>
          <p:cNvPicPr>
            <a:picLocks noChangeAspect="1" noChangeArrowheads="1"/>
          </p:cNvPicPr>
          <p:nvPr/>
        </p:nvPicPr>
        <p:blipFill>
          <a:blip r:embed="rId3" cstate="print"/>
          <a:srcRect/>
          <a:stretch>
            <a:fillRect/>
          </a:stretch>
        </p:blipFill>
        <p:spPr bwMode="auto">
          <a:xfrm>
            <a:off x="4315245" y="2590800"/>
            <a:ext cx="4828755" cy="33655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153400" cy="838200"/>
          </a:xfrm>
        </p:spPr>
        <p:txBody>
          <a:bodyPr/>
          <a:lstStyle/>
          <a:p>
            <a:r>
              <a:rPr lang="en-US" sz="4000" dirty="0" smtClean="0"/>
              <a:t>Tide Issues</a:t>
            </a:r>
            <a:endParaRPr lang="en-US" sz="4000" dirty="0"/>
          </a:p>
        </p:txBody>
      </p:sp>
      <p:sp>
        <p:nvSpPr>
          <p:cNvPr id="3" name="Text Placeholder 2"/>
          <p:cNvSpPr>
            <a:spLocks noGrp="1"/>
          </p:cNvSpPr>
          <p:nvPr>
            <p:ph idx="1"/>
          </p:nvPr>
        </p:nvSpPr>
        <p:spPr>
          <a:xfrm>
            <a:off x="457200" y="1143000"/>
            <a:ext cx="8229600" cy="4525963"/>
          </a:xfrm>
        </p:spPr>
        <p:txBody>
          <a:bodyPr/>
          <a:lstStyle/>
          <a:p>
            <a:r>
              <a:rPr lang="en-US" sz="2800" dirty="0" smtClean="0"/>
              <a:t>Management changes at some sites can cause unexpected tide fluctuations</a:t>
            </a:r>
          </a:p>
          <a:p>
            <a:pPr lvl="1"/>
            <a:r>
              <a:rPr lang="en-US" sz="2400" dirty="0" smtClean="0"/>
              <a:t>Sites controlled by tide gates, sites subject to restoration that alters tidal regimes </a:t>
            </a:r>
          </a:p>
          <a:p>
            <a:pPr lvl="1"/>
            <a:endParaRPr lang="en-US" sz="2400" dirty="0" smtClean="0"/>
          </a:p>
          <a:p>
            <a:r>
              <a:rPr lang="en-US" sz="2800" dirty="0" smtClean="0"/>
              <a:t>At some sites it may not be tidal cycle, but the proportion of mudflat and open water that determines use by </a:t>
            </a:r>
            <a:r>
              <a:rPr lang="en-US" sz="2800" dirty="0" err="1" smtClean="0"/>
              <a:t>waterbirds</a:t>
            </a:r>
            <a:r>
              <a:rPr lang="en-US" sz="2800" dirty="0" smtClean="0"/>
              <a:t>.</a:t>
            </a:r>
          </a:p>
          <a:p>
            <a:pPr lvl="1"/>
            <a:r>
              <a:rPr lang="en-US" sz="2400" dirty="0" smtClean="0"/>
              <a:t>This may also relate to rainfall, site management and lunar cycles.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143000"/>
          </a:xfrm>
        </p:spPr>
        <p:txBody>
          <a:bodyPr/>
          <a:lstStyle/>
          <a:p>
            <a:r>
              <a:rPr lang="en-US" sz="4000" dirty="0" smtClean="0"/>
              <a:t>Tide Issues</a:t>
            </a:r>
            <a:endParaRPr lang="en-US" sz="4000" dirty="0"/>
          </a:p>
        </p:txBody>
      </p:sp>
      <p:sp>
        <p:nvSpPr>
          <p:cNvPr id="3" name="Text Placeholder 2"/>
          <p:cNvSpPr>
            <a:spLocks noGrp="1"/>
          </p:cNvSpPr>
          <p:nvPr>
            <p:ph idx="1"/>
          </p:nvPr>
        </p:nvSpPr>
        <p:spPr>
          <a:xfrm>
            <a:off x="609600" y="1066800"/>
            <a:ext cx="8229600" cy="4525963"/>
          </a:xfrm>
        </p:spPr>
        <p:txBody>
          <a:bodyPr/>
          <a:lstStyle/>
          <a:p>
            <a:pPr>
              <a:buNone/>
            </a:pPr>
            <a:r>
              <a:rPr lang="en-US" sz="2800" dirty="0" smtClean="0"/>
              <a:t> </a:t>
            </a:r>
            <a:r>
              <a:rPr lang="en-US" dirty="0" smtClean="0"/>
              <a:t>Possible solutions:</a:t>
            </a:r>
          </a:p>
          <a:p>
            <a:pPr lvl="0"/>
            <a:r>
              <a:rPr lang="en-US" sz="2800" dirty="0" smtClean="0"/>
              <a:t>Collect tide </a:t>
            </a:r>
            <a:r>
              <a:rPr lang="en-US" sz="2800" dirty="0" smtClean="0"/>
              <a:t>information carefully</a:t>
            </a:r>
          </a:p>
          <a:p>
            <a:pPr lvl="1"/>
            <a:r>
              <a:rPr lang="en-US" sz="2400" dirty="0" smtClean="0">
                <a:effectLst>
                  <a:outerShdw blurRad="38100" dist="38100" dir="2700000" algn="tl">
                    <a:srgbClr val="000000">
                      <a:alpha val="43137"/>
                    </a:srgbClr>
                  </a:outerShdw>
                </a:effectLst>
              </a:rPr>
              <a:t>In </a:t>
            </a:r>
            <a:r>
              <a:rPr lang="en-US" sz="2400" dirty="0" smtClean="0">
                <a:effectLst>
                  <a:outerShdw blurRad="38100" dist="38100" dir="2700000" algn="tl">
                    <a:srgbClr val="000000">
                      <a:alpha val="43137"/>
                    </a:srgbClr>
                  </a:outerShdw>
                </a:effectLst>
              </a:rPr>
              <a:t>2010 we used time of survey and the time of the low to and calculated the stage in the tidal cycle.</a:t>
            </a:r>
            <a:r>
              <a:rPr lang="en-US" sz="2400" dirty="0" smtClean="0"/>
              <a:t> </a:t>
            </a:r>
            <a:endParaRPr lang="en-US" sz="2400" dirty="0" smtClean="0"/>
          </a:p>
          <a:p>
            <a:pPr lvl="1"/>
            <a:endParaRPr lang="en-US" sz="2400" dirty="0" smtClean="0"/>
          </a:p>
          <a:p>
            <a:r>
              <a:rPr lang="en-US" sz="2800" dirty="0" smtClean="0"/>
              <a:t>Proof  tide information carefully</a:t>
            </a:r>
            <a:endParaRPr lang="en-US" sz="2800" dirty="0" smtClean="0"/>
          </a:p>
          <a:p>
            <a:pPr lvl="1"/>
            <a:r>
              <a:rPr lang="en-US" sz="2400" dirty="0" smtClean="0"/>
              <a:t>Incorporate the time needed to enter and correct tidal information before the data can be analyzed in project budgets.</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219200" y="381000"/>
            <a:ext cx="6040884"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Tide – Preliminary Data</a:t>
            </a:r>
            <a:endParaRPr lang="en-US" sz="4400" dirty="0">
              <a:solidFill>
                <a:schemeClr val="accent1"/>
              </a:solidFill>
              <a:effectLst>
                <a:outerShdw blurRad="38100" dist="38100" dir="2700000" algn="tl">
                  <a:srgbClr val="000000"/>
                </a:outerShdw>
              </a:effectLst>
            </a:endParaRPr>
          </a:p>
        </p:txBody>
      </p:sp>
      <p:sp>
        <p:nvSpPr>
          <p:cNvPr id="760835" name="Rectangle 3"/>
          <p:cNvSpPr>
            <a:spLocks noGrp="1" noChangeArrowheads="1"/>
          </p:cNvSpPr>
          <p:nvPr>
            <p:ph type="body" idx="1"/>
          </p:nvPr>
        </p:nvSpPr>
        <p:spPr>
          <a:xfrm>
            <a:off x="533400" y="1219200"/>
            <a:ext cx="8229600" cy="990600"/>
          </a:xfrm>
        </p:spPr>
        <p:txBody>
          <a:bodyPr/>
          <a:lstStyle/>
          <a:p>
            <a:r>
              <a:rPr lang="en-US" sz="2800" dirty="0" smtClean="0"/>
              <a:t>A subset of sites were selected for </a:t>
            </a:r>
            <a:r>
              <a:rPr lang="en-US" sz="2800" dirty="0" smtClean="0"/>
              <a:t>analysis</a:t>
            </a:r>
          </a:p>
          <a:p>
            <a:endParaRPr lang="en-US" sz="2800" dirty="0" smtClean="0"/>
          </a:p>
          <a:p>
            <a:pPr lvl="0"/>
            <a:r>
              <a:rPr lang="en-US" sz="2800" dirty="0" smtClean="0"/>
              <a:t>Focus on sites that we know have no tidal delay, or </a:t>
            </a:r>
            <a:r>
              <a:rPr lang="en-US" sz="2800" dirty="0" smtClean="0"/>
              <a:t>for which delay </a:t>
            </a:r>
            <a:r>
              <a:rPr lang="en-US" sz="2800" dirty="0" smtClean="0"/>
              <a:t>corrections </a:t>
            </a:r>
            <a:r>
              <a:rPr lang="en-US" sz="2800" dirty="0" smtClean="0"/>
              <a:t>were made</a:t>
            </a:r>
            <a:r>
              <a:rPr lang="en-US" sz="2800" dirty="0" smtClean="0"/>
              <a:t>.</a:t>
            </a:r>
          </a:p>
          <a:p>
            <a:endParaRPr lang="en-US" sz="2800" dirty="0"/>
          </a:p>
        </p:txBody>
      </p:sp>
      <p:graphicFrame>
        <p:nvGraphicFramePr>
          <p:cNvPr id="8" name="Table 7"/>
          <p:cNvGraphicFramePr>
            <a:graphicFrameLocks noGrp="1"/>
          </p:cNvGraphicFramePr>
          <p:nvPr/>
        </p:nvGraphicFramePr>
        <p:xfrm>
          <a:off x="1295400" y="3733800"/>
          <a:ext cx="6629400" cy="2133600"/>
        </p:xfrm>
        <a:graphic>
          <a:graphicData uri="http://schemas.openxmlformats.org/drawingml/2006/table">
            <a:tbl>
              <a:tblPr firstRow="1" bandRow="1">
                <a:tableStyleId>{2D5ABB26-0587-4C30-8999-92F81FD0307C}</a:tableStyleId>
              </a:tblPr>
              <a:tblGrid>
                <a:gridCol w="3314700"/>
                <a:gridCol w="3314700"/>
              </a:tblGrid>
              <a:tr h="370840">
                <a:tc>
                  <a:txBody>
                    <a:bodyPr/>
                    <a:lstStyle/>
                    <a:p>
                      <a:r>
                        <a:rPr lang="en-US" sz="3200" b="1" u="sng" baseline="0" dirty="0" smtClean="0">
                          <a:solidFill>
                            <a:schemeClr val="accent1"/>
                          </a:solidFill>
                        </a:rPr>
                        <a:t>Meadowlands</a:t>
                      </a:r>
                      <a:endParaRPr lang="en-US" sz="3200" b="1" u="sng" baseline="0" dirty="0">
                        <a:solidFill>
                          <a:schemeClr val="accent1"/>
                        </a:solidFill>
                      </a:endParaRPr>
                    </a:p>
                  </a:txBody>
                  <a:tcPr/>
                </a:tc>
                <a:tc>
                  <a:txBody>
                    <a:bodyPr/>
                    <a:lstStyle/>
                    <a:p>
                      <a:r>
                        <a:rPr lang="en-US" sz="3200" b="1" u="sng" baseline="0" dirty="0" smtClean="0">
                          <a:solidFill>
                            <a:schemeClr val="accent1"/>
                          </a:solidFill>
                        </a:rPr>
                        <a:t>Raritan</a:t>
                      </a:r>
                      <a:endParaRPr lang="en-US" sz="3200" b="1" u="sng" baseline="0" dirty="0">
                        <a:solidFill>
                          <a:schemeClr val="accent1"/>
                        </a:solidFill>
                      </a:endParaRPr>
                    </a:p>
                  </a:txBody>
                  <a:tcPr/>
                </a:tc>
              </a:tr>
              <a:tr h="370840">
                <a:tc>
                  <a:txBody>
                    <a:bodyPr/>
                    <a:lstStyle/>
                    <a:p>
                      <a:r>
                        <a:rPr lang="en-US" sz="2800" b="1" dirty="0" smtClean="0">
                          <a:solidFill>
                            <a:schemeClr val="bg1"/>
                          </a:solidFill>
                        </a:rPr>
                        <a:t>Mill Creek</a:t>
                      </a:r>
                      <a:endParaRPr lang="en-US" sz="2800" b="1" dirty="0">
                        <a:solidFill>
                          <a:schemeClr val="bg1"/>
                        </a:solidFill>
                      </a:endParaRPr>
                    </a:p>
                  </a:txBody>
                  <a:tcPr/>
                </a:tc>
                <a:tc>
                  <a:txBody>
                    <a:bodyPr/>
                    <a:lstStyle/>
                    <a:p>
                      <a:r>
                        <a:rPr lang="en-US" sz="2800" b="1" dirty="0" smtClean="0">
                          <a:solidFill>
                            <a:schemeClr val="bg1"/>
                          </a:solidFill>
                        </a:rPr>
                        <a:t>Sandy Hook</a:t>
                      </a:r>
                      <a:endParaRPr lang="en-US" sz="2800" b="1" dirty="0">
                        <a:solidFill>
                          <a:schemeClr val="bg1"/>
                        </a:solidFill>
                      </a:endParaRPr>
                    </a:p>
                  </a:txBody>
                  <a:tcPr/>
                </a:tc>
              </a:tr>
              <a:tr h="370840">
                <a:tc>
                  <a:txBody>
                    <a:bodyPr/>
                    <a:lstStyle/>
                    <a:p>
                      <a:r>
                        <a:rPr lang="en-US" sz="2800" b="1" dirty="0" smtClean="0">
                          <a:solidFill>
                            <a:schemeClr val="bg1"/>
                          </a:solidFill>
                        </a:rPr>
                        <a:t>Marsh Resources</a:t>
                      </a:r>
                      <a:endParaRPr lang="en-US" sz="2800" b="1" dirty="0">
                        <a:solidFill>
                          <a:schemeClr val="bg1"/>
                        </a:solidFill>
                      </a:endParaRPr>
                    </a:p>
                  </a:txBody>
                  <a:tcPr/>
                </a:tc>
                <a:tc>
                  <a:txBody>
                    <a:bodyPr/>
                    <a:lstStyle/>
                    <a:p>
                      <a:r>
                        <a:rPr lang="en-US" sz="2800" b="1" dirty="0" smtClean="0">
                          <a:solidFill>
                            <a:schemeClr val="bg1"/>
                          </a:solidFill>
                        </a:rPr>
                        <a:t>Edmund’s Avenue</a:t>
                      </a:r>
                      <a:endParaRPr lang="en-US" sz="2800" b="1" dirty="0">
                        <a:solidFill>
                          <a:schemeClr val="bg1"/>
                        </a:solidFill>
                      </a:endParaRPr>
                    </a:p>
                  </a:txBody>
                  <a:tcPr/>
                </a:tc>
              </a:tr>
              <a:tr h="370840">
                <a:tc>
                  <a:txBody>
                    <a:bodyPr/>
                    <a:lstStyle/>
                    <a:p>
                      <a:r>
                        <a:rPr lang="en-US" sz="2800" b="1" dirty="0" smtClean="0">
                          <a:solidFill>
                            <a:schemeClr val="bg1"/>
                          </a:solidFill>
                        </a:rPr>
                        <a:t>Secaucus</a:t>
                      </a:r>
                      <a:r>
                        <a:rPr lang="en-US" sz="2800" b="1" baseline="0" dirty="0" smtClean="0">
                          <a:solidFill>
                            <a:schemeClr val="bg1"/>
                          </a:solidFill>
                        </a:rPr>
                        <a:t> HS Marsh</a:t>
                      </a:r>
                      <a:endParaRPr lang="en-US" sz="2800" b="1" dirty="0">
                        <a:solidFill>
                          <a:schemeClr val="bg1"/>
                        </a:solidFill>
                      </a:endParaRPr>
                    </a:p>
                  </a:txBody>
                  <a:tcPr/>
                </a:tc>
                <a:tc>
                  <a:txBody>
                    <a:bodyPr/>
                    <a:lstStyle/>
                    <a:p>
                      <a:r>
                        <a:rPr lang="en-US" sz="2800" b="1" dirty="0" smtClean="0">
                          <a:solidFill>
                            <a:schemeClr val="bg1"/>
                          </a:solidFill>
                        </a:rPr>
                        <a:t>Raritan Center</a:t>
                      </a:r>
                      <a:endParaRPr lang="en-US" sz="2800" b="1"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676400" y="0"/>
            <a:ext cx="6040884"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Tide – Preliminary Data</a:t>
            </a:r>
            <a:endParaRPr lang="en-US" sz="4400" dirty="0">
              <a:solidFill>
                <a:schemeClr val="accent1"/>
              </a:solidFill>
              <a:effectLst>
                <a:outerShdw blurRad="38100" dist="38100" dir="2700000" algn="tl">
                  <a:srgbClr val="000000"/>
                </a:outerShdw>
              </a:effectLst>
            </a:endParaRPr>
          </a:p>
        </p:txBody>
      </p:sp>
      <p:graphicFrame>
        <p:nvGraphicFramePr>
          <p:cNvPr id="4" name="Chart 3"/>
          <p:cNvGraphicFramePr/>
          <p:nvPr/>
        </p:nvGraphicFramePr>
        <p:xfrm>
          <a:off x="1143000" y="990600"/>
          <a:ext cx="72390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219200" y="6248400"/>
            <a:ext cx="5029200" cy="461665"/>
          </a:xfrm>
          <a:prstGeom prst="rect">
            <a:avLst/>
          </a:prstGeom>
          <a:noFill/>
        </p:spPr>
        <p:txBody>
          <a:bodyPr wrap="square" rtlCol="0">
            <a:spAutoFit/>
          </a:bodyPr>
          <a:lstStyle/>
          <a:p>
            <a:r>
              <a:rPr lang="en-US" sz="2400" dirty="0" smtClean="0">
                <a:solidFill>
                  <a:schemeClr val="bg1"/>
                </a:solidFill>
              </a:rPr>
              <a:t>Chi-Square = 7.96; P = 0.04</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219200" y="0"/>
            <a:ext cx="6040884"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Tide – Preliminary Data</a:t>
            </a:r>
            <a:endParaRPr lang="en-US" sz="4400" dirty="0">
              <a:solidFill>
                <a:schemeClr val="accent1"/>
              </a:solidFill>
              <a:effectLst>
                <a:outerShdw blurRad="38100" dist="38100" dir="2700000" algn="tl">
                  <a:srgbClr val="000000"/>
                </a:outerShdw>
              </a:effectLst>
            </a:endParaRPr>
          </a:p>
        </p:txBody>
      </p:sp>
      <p:graphicFrame>
        <p:nvGraphicFramePr>
          <p:cNvPr id="6" name="Chart 5"/>
          <p:cNvGraphicFramePr/>
          <p:nvPr/>
        </p:nvGraphicFramePr>
        <p:xfrm>
          <a:off x="1066800" y="838200"/>
          <a:ext cx="72390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219200" y="6248400"/>
            <a:ext cx="5029200" cy="461665"/>
          </a:xfrm>
          <a:prstGeom prst="rect">
            <a:avLst/>
          </a:prstGeom>
          <a:noFill/>
        </p:spPr>
        <p:txBody>
          <a:bodyPr wrap="square" rtlCol="0">
            <a:spAutoFit/>
          </a:bodyPr>
          <a:lstStyle/>
          <a:p>
            <a:r>
              <a:rPr lang="en-US" sz="2400" dirty="0" smtClean="0">
                <a:solidFill>
                  <a:schemeClr val="bg1"/>
                </a:solidFill>
              </a:rPr>
              <a:t>Chi-Square = 38.1; P &lt; 0.001</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219200" y="381000"/>
            <a:ext cx="6606745"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Tide – What does it mean?</a:t>
            </a:r>
            <a:endParaRPr lang="en-US" sz="4400" dirty="0">
              <a:solidFill>
                <a:schemeClr val="accent1"/>
              </a:solidFill>
              <a:effectLst>
                <a:outerShdw blurRad="38100" dist="38100" dir="2700000" algn="tl">
                  <a:srgbClr val="000000"/>
                </a:outerShdw>
              </a:effectLst>
            </a:endParaRPr>
          </a:p>
        </p:txBody>
      </p:sp>
      <p:sp>
        <p:nvSpPr>
          <p:cNvPr id="760835" name="Rectangle 3"/>
          <p:cNvSpPr>
            <a:spLocks noGrp="1" noChangeArrowheads="1"/>
          </p:cNvSpPr>
          <p:nvPr>
            <p:ph type="body" idx="1"/>
          </p:nvPr>
        </p:nvSpPr>
        <p:spPr>
          <a:xfrm>
            <a:off x="609600" y="1371600"/>
            <a:ext cx="8229600" cy="6284797"/>
          </a:xfrm>
        </p:spPr>
        <p:txBody>
          <a:bodyPr wrap="square">
            <a:spAutoFit/>
          </a:bodyPr>
          <a:lstStyle/>
          <a:p>
            <a:r>
              <a:rPr lang="en-US" sz="2800" dirty="0" smtClean="0"/>
              <a:t>There is a slight effect of tide for GREGs, with lower numbers at low relative to all other tides.</a:t>
            </a:r>
          </a:p>
          <a:p>
            <a:r>
              <a:rPr lang="en-US" sz="2800" dirty="0" smtClean="0"/>
              <a:t>There is a large effect of tide for SNEGs, with preferences for low and incoming over high and outgoing. </a:t>
            </a:r>
          </a:p>
          <a:p>
            <a:r>
              <a:rPr lang="en-US" sz="2800" dirty="0" smtClean="0"/>
              <a:t>This is in agreement to the results of the habitat/water depth data for SNEGs.</a:t>
            </a:r>
          </a:p>
          <a:p>
            <a:endParaRPr lang="en-US" sz="2800" dirty="0" smtClean="0"/>
          </a:p>
          <a:p>
            <a:r>
              <a:rPr lang="en-US" sz="2800" dirty="0" smtClean="0">
                <a:solidFill>
                  <a:schemeClr val="accent1"/>
                </a:solidFill>
              </a:rPr>
              <a:t>Our Citizen Science data are reasonably good or can be edited and corrected to give us the information we need.</a:t>
            </a:r>
          </a:p>
          <a:p>
            <a:endParaRPr lang="en-US" sz="2800" dirty="0" smtClean="0"/>
          </a:p>
          <a:p>
            <a:r>
              <a:rPr lang="en-US" dirty="0"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Distance Issues</a:t>
            </a:r>
            <a:endParaRPr lang="en-US" sz="4000" dirty="0"/>
          </a:p>
        </p:txBody>
      </p:sp>
      <p:sp>
        <p:nvSpPr>
          <p:cNvPr id="3" name="Text Placeholder 2"/>
          <p:cNvSpPr>
            <a:spLocks noGrp="1"/>
          </p:cNvSpPr>
          <p:nvPr>
            <p:ph idx="1"/>
          </p:nvPr>
        </p:nvSpPr>
        <p:spPr>
          <a:xfrm>
            <a:off x="457200" y="1371600"/>
            <a:ext cx="8229600" cy="4525963"/>
          </a:xfrm>
        </p:spPr>
        <p:txBody>
          <a:bodyPr/>
          <a:lstStyle/>
          <a:p>
            <a:pPr lvl="0"/>
            <a:r>
              <a:rPr lang="en-US" sz="2800" dirty="0" smtClean="0"/>
              <a:t>There are no distance categories for the bird observations.</a:t>
            </a:r>
          </a:p>
          <a:p>
            <a:pPr lvl="0"/>
            <a:r>
              <a:rPr lang="en-US" sz="2800" dirty="0" smtClean="0"/>
              <a:t>It would be useful to know which birds are seen relatively close to the point and which are seen at a great distance (e.g. 500m or more).</a:t>
            </a:r>
          </a:p>
          <a:p>
            <a:pPr lvl="1"/>
            <a:r>
              <a:rPr lang="en-US" sz="2400" dirty="0" smtClean="0"/>
              <a:t>This might eliminate biases in the habitat data</a:t>
            </a:r>
          </a:p>
          <a:p>
            <a:pPr lvl="1"/>
            <a:r>
              <a:rPr lang="en-US" sz="2400" dirty="0" smtClean="0"/>
              <a:t>Distance categories may also allow us to undertake some type of detection probability analysis</a:t>
            </a:r>
          </a:p>
          <a:p>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Distance Issues</a:t>
            </a:r>
            <a:endParaRPr lang="en-US" sz="4000" dirty="0"/>
          </a:p>
        </p:txBody>
      </p:sp>
      <p:sp>
        <p:nvSpPr>
          <p:cNvPr id="3" name="Text Placeholder 2"/>
          <p:cNvSpPr>
            <a:spLocks noGrp="1"/>
          </p:cNvSpPr>
          <p:nvPr>
            <p:ph idx="1"/>
          </p:nvPr>
        </p:nvSpPr>
        <p:spPr>
          <a:xfrm>
            <a:off x="457200" y="1295400"/>
            <a:ext cx="8229600" cy="4525963"/>
          </a:xfrm>
        </p:spPr>
        <p:txBody>
          <a:bodyPr/>
          <a:lstStyle/>
          <a:p>
            <a:pPr>
              <a:buNone/>
            </a:pPr>
            <a:r>
              <a:rPr lang="en-US" sz="2800" dirty="0" smtClean="0"/>
              <a:t> Possible solutions:</a:t>
            </a:r>
          </a:p>
          <a:p>
            <a:pPr lvl="0"/>
            <a:r>
              <a:rPr lang="en-US" sz="2800" dirty="0" smtClean="0"/>
              <a:t>Have volunteers record birds in distance classes (less than 100m, 100-500m, &gt;500m).</a:t>
            </a:r>
          </a:p>
          <a:p>
            <a:pPr lvl="1"/>
            <a:r>
              <a:rPr lang="en-US" sz="2400" dirty="0" smtClean="0"/>
              <a:t>There may be problems related to distance estimation in the field.</a:t>
            </a:r>
          </a:p>
          <a:p>
            <a:pPr lvl="0"/>
            <a:r>
              <a:rPr lang="en-US" sz="2800" dirty="0" smtClean="0"/>
              <a:t>Have volunteers record bird locations on a site map during every survey.  This would allow us to identify which portions/habitat within the site the birds are using. </a:t>
            </a:r>
          </a:p>
          <a:p>
            <a:pPr lvl="1"/>
            <a:r>
              <a:rPr lang="en-US" sz="2400" dirty="0" smtClean="0"/>
              <a:t>However this would result in very time intensive data entry and proofing post-data collection.</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Program Administration Issues</a:t>
            </a:r>
            <a:endParaRPr lang="en-US" sz="4000" dirty="0"/>
          </a:p>
        </p:txBody>
      </p:sp>
      <p:sp>
        <p:nvSpPr>
          <p:cNvPr id="3" name="Text Placeholder 2"/>
          <p:cNvSpPr>
            <a:spLocks noGrp="1"/>
          </p:cNvSpPr>
          <p:nvPr>
            <p:ph idx="1"/>
          </p:nvPr>
        </p:nvSpPr>
        <p:spPr>
          <a:xfrm>
            <a:off x="609600" y="1371600"/>
            <a:ext cx="8077200" cy="4745915"/>
          </a:xfrm>
        </p:spPr>
        <p:txBody>
          <a:bodyPr>
            <a:spAutoFit/>
          </a:bodyPr>
          <a:lstStyle/>
          <a:p>
            <a:pPr lvl="0"/>
            <a:r>
              <a:rPr lang="en-US" sz="2800" dirty="0" smtClean="0"/>
              <a:t>Decline in volunteer participation without a staff coordinator.</a:t>
            </a:r>
          </a:p>
          <a:p>
            <a:pPr lvl="0"/>
            <a:endParaRPr lang="en-US" sz="2800" dirty="0" smtClean="0"/>
          </a:p>
          <a:p>
            <a:r>
              <a:rPr lang="en-US" sz="2800" dirty="0" smtClean="0"/>
              <a:t>Data are useful, but a certain amount of post-data collection data proofing and manipulation is essential before any meaningful analysis.</a:t>
            </a:r>
          </a:p>
          <a:p>
            <a:endParaRPr lang="en-US" sz="2800" dirty="0" smtClean="0"/>
          </a:p>
          <a:p>
            <a:r>
              <a:rPr lang="en-US" sz="2800" dirty="0" smtClean="0"/>
              <a:t>Unpredictable site changes (e.g. habitat, tide) need to be tracked through communication with site managers.</a:t>
            </a:r>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143000"/>
          </a:xfrm>
        </p:spPr>
        <p:txBody>
          <a:bodyPr/>
          <a:lstStyle/>
          <a:p>
            <a:r>
              <a:rPr lang="en-US" sz="4000" dirty="0" smtClean="0"/>
              <a:t>Conclusions</a:t>
            </a:r>
            <a:endParaRPr lang="en-US" sz="4000" dirty="0"/>
          </a:p>
        </p:txBody>
      </p:sp>
      <p:sp>
        <p:nvSpPr>
          <p:cNvPr id="3" name="Text Placeholder 2"/>
          <p:cNvSpPr>
            <a:spLocks noGrp="1"/>
          </p:cNvSpPr>
          <p:nvPr>
            <p:ph idx="1"/>
          </p:nvPr>
        </p:nvSpPr>
        <p:spPr>
          <a:xfrm>
            <a:off x="685800" y="914400"/>
            <a:ext cx="8077200" cy="5693866"/>
          </a:xfrm>
        </p:spPr>
        <p:txBody>
          <a:bodyPr>
            <a:spAutoFit/>
          </a:bodyPr>
          <a:lstStyle/>
          <a:p>
            <a:pPr lvl="0">
              <a:buNone/>
            </a:pPr>
            <a:r>
              <a:rPr lang="en-US" sz="2800" dirty="0" smtClean="0"/>
              <a:t>Where do we go from here?</a:t>
            </a:r>
          </a:p>
          <a:p>
            <a:pPr lvl="0"/>
            <a:endParaRPr lang="en-US" sz="2800" dirty="0" smtClean="0"/>
          </a:p>
          <a:p>
            <a:pPr lvl="0"/>
            <a:r>
              <a:rPr lang="en-US" sz="2800" dirty="0" smtClean="0"/>
              <a:t>Citizen Science data can be used in at least some types of analyses after being corrected and processed</a:t>
            </a:r>
          </a:p>
          <a:p>
            <a:pPr lvl="0"/>
            <a:r>
              <a:rPr lang="en-US" sz="2800" dirty="0" smtClean="0"/>
              <a:t>Continue volunteer effort – this allows us to survey many more sites and much more often that we would be able to do with staff.  </a:t>
            </a:r>
          </a:p>
          <a:p>
            <a:pPr lvl="0"/>
            <a:r>
              <a:rPr lang="en-US" sz="2800" dirty="0" smtClean="0"/>
              <a:t>Develop and obtain funding for a hybrid volunteer/staff program to address specific concerns such as </a:t>
            </a:r>
            <a:r>
              <a:rPr lang="en-US" sz="2800" smtClean="0"/>
              <a:t>habitat use.</a:t>
            </a:r>
            <a:endParaRPr lang="en-US" sz="2800" dirty="0" smtClean="0"/>
          </a:p>
          <a:p>
            <a:pPr lvl="0"/>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are the issues</a:t>
            </a:r>
            <a:endParaRPr lang="en-US" sz="4000" dirty="0"/>
          </a:p>
        </p:txBody>
      </p:sp>
      <p:sp>
        <p:nvSpPr>
          <p:cNvPr id="3" name="Content Placeholder 2"/>
          <p:cNvSpPr>
            <a:spLocks noGrp="1"/>
          </p:cNvSpPr>
          <p:nvPr>
            <p:ph idx="1"/>
          </p:nvPr>
        </p:nvSpPr>
        <p:spPr>
          <a:xfrm>
            <a:off x="457200" y="1828800"/>
            <a:ext cx="8229600" cy="4525963"/>
          </a:xfrm>
        </p:spPr>
        <p:txBody>
          <a:bodyPr/>
          <a:lstStyle/>
          <a:p>
            <a:r>
              <a:rPr lang="en-US" sz="3600" dirty="0" smtClean="0"/>
              <a:t>Habitat Assessment</a:t>
            </a:r>
          </a:p>
          <a:p>
            <a:r>
              <a:rPr lang="en-US" sz="3600" dirty="0" smtClean="0"/>
              <a:t>Effects of Tides</a:t>
            </a:r>
          </a:p>
          <a:p>
            <a:r>
              <a:rPr lang="en-US" sz="3600" dirty="0" smtClean="0"/>
              <a:t>Distance</a:t>
            </a:r>
          </a:p>
          <a:p>
            <a:r>
              <a:rPr lang="en-US" sz="3600" dirty="0" smtClean="0"/>
              <a:t>Data entry and program administration</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Habitat Issues</a:t>
            </a:r>
            <a:endParaRPr lang="en-US" sz="4000" dirty="0"/>
          </a:p>
        </p:txBody>
      </p:sp>
      <p:sp>
        <p:nvSpPr>
          <p:cNvPr id="3" name="Text Placeholder 2"/>
          <p:cNvSpPr>
            <a:spLocks noGrp="1"/>
          </p:cNvSpPr>
          <p:nvPr>
            <p:ph idx="1"/>
          </p:nvPr>
        </p:nvSpPr>
        <p:spPr>
          <a:xfrm>
            <a:off x="457200" y="1371600"/>
            <a:ext cx="8229600" cy="4525963"/>
          </a:xfrm>
        </p:spPr>
        <p:txBody>
          <a:bodyPr/>
          <a:lstStyle/>
          <a:p>
            <a:pPr lvl="0"/>
            <a:r>
              <a:rPr lang="en-US" dirty="0" smtClean="0"/>
              <a:t>Reported percentages may change drastically from one survey to the next. </a:t>
            </a:r>
          </a:p>
          <a:p>
            <a:pPr lvl="1"/>
            <a:r>
              <a:rPr lang="en-US" dirty="0" smtClean="0"/>
              <a:t> </a:t>
            </a:r>
            <a:r>
              <a:rPr lang="en-US" sz="2800" dirty="0" smtClean="0"/>
              <a:t>In some cases, this may represent actual habitat changes that occurred at the site.  In other cases, it may be due to variation in visual estimates from one visit to the next.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Habitat Issues</a:t>
            </a:r>
            <a:endParaRPr lang="en-US" sz="4000" dirty="0"/>
          </a:p>
        </p:txBody>
      </p:sp>
      <p:sp>
        <p:nvSpPr>
          <p:cNvPr id="3" name="Text Placeholder 2"/>
          <p:cNvSpPr>
            <a:spLocks noGrp="1"/>
          </p:cNvSpPr>
          <p:nvPr>
            <p:ph idx="1"/>
          </p:nvPr>
        </p:nvSpPr>
        <p:spPr>
          <a:xfrm>
            <a:off x="457200" y="1371600"/>
            <a:ext cx="8229600" cy="4525963"/>
          </a:xfrm>
        </p:spPr>
        <p:txBody>
          <a:bodyPr/>
          <a:lstStyle/>
          <a:p>
            <a:pPr lvl="0"/>
            <a:r>
              <a:rPr lang="en-US" dirty="0" smtClean="0"/>
              <a:t>Volunteers may have different approaches for estimating habitat percentages.  </a:t>
            </a:r>
          </a:p>
          <a:p>
            <a:pPr lvl="1"/>
            <a:r>
              <a:rPr lang="en-US" sz="2800" dirty="0" smtClean="0"/>
              <a:t>Some volunteers have done this by deciding on percentages during the first survey, and then change only those percentages that really change (e.g. mudflat vs. open water).  </a:t>
            </a:r>
          </a:p>
          <a:p>
            <a:pPr lvl="1"/>
            <a:r>
              <a:rPr lang="en-US" sz="2800" dirty="0" smtClean="0"/>
              <a:t>Other volunteers estimate percentages independently during every survey.</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Habitat Issues</a:t>
            </a:r>
            <a:endParaRPr lang="en-US" sz="4000" dirty="0"/>
          </a:p>
        </p:txBody>
      </p:sp>
      <p:sp>
        <p:nvSpPr>
          <p:cNvPr id="3" name="Text Placeholder 2"/>
          <p:cNvSpPr>
            <a:spLocks noGrp="1"/>
          </p:cNvSpPr>
          <p:nvPr>
            <p:ph idx="1"/>
          </p:nvPr>
        </p:nvSpPr>
        <p:spPr>
          <a:xfrm>
            <a:off x="457200" y="1371600"/>
            <a:ext cx="8229600" cy="4525963"/>
          </a:xfrm>
        </p:spPr>
        <p:txBody>
          <a:bodyPr/>
          <a:lstStyle/>
          <a:p>
            <a:pPr>
              <a:buNone/>
            </a:pPr>
            <a:r>
              <a:rPr lang="en-US" dirty="0" smtClean="0"/>
              <a:t> Possible solutions:</a:t>
            </a:r>
          </a:p>
          <a:p>
            <a:pPr lvl="0"/>
            <a:r>
              <a:rPr lang="en-US" dirty="0" smtClean="0"/>
              <a:t>Use only the dominant habitat class for analysis.</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219200" y="381000"/>
            <a:ext cx="6574107"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NJ and NY Data</a:t>
            </a:r>
            <a:endParaRPr lang="en-US" sz="4400" dirty="0">
              <a:solidFill>
                <a:schemeClr val="accent1"/>
              </a:solidFill>
              <a:effectLst>
                <a:outerShdw blurRad="38100" dist="38100" dir="2700000" algn="tl">
                  <a:srgbClr val="000000"/>
                </a:outerShdw>
              </a:effectLst>
            </a:endParaRPr>
          </a:p>
        </p:txBody>
      </p:sp>
      <p:sp>
        <p:nvSpPr>
          <p:cNvPr id="760835" name="Rectangle 3"/>
          <p:cNvSpPr>
            <a:spLocks noGrp="1" noChangeArrowheads="1"/>
          </p:cNvSpPr>
          <p:nvPr>
            <p:ph type="body" idx="1"/>
          </p:nvPr>
        </p:nvSpPr>
        <p:spPr>
          <a:xfrm>
            <a:off x="457200" y="1219200"/>
            <a:ext cx="8229600" cy="990600"/>
          </a:xfrm>
        </p:spPr>
        <p:txBody>
          <a:bodyPr/>
          <a:lstStyle/>
          <a:p>
            <a:r>
              <a:rPr lang="en-US" sz="2800" dirty="0" smtClean="0"/>
              <a:t>Average total counts per point visit, for each dominant habitat type (as selected by volunteer)</a:t>
            </a:r>
            <a:endParaRPr lang="en-US" sz="2800" dirty="0"/>
          </a:p>
        </p:txBody>
      </p:sp>
      <p:graphicFrame>
        <p:nvGraphicFramePr>
          <p:cNvPr id="6" name="Chart 5"/>
          <p:cNvGraphicFramePr/>
          <p:nvPr/>
        </p:nvGraphicFramePr>
        <p:xfrm>
          <a:off x="990600" y="2514600"/>
          <a:ext cx="6553200" cy="3657600"/>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4" descr="semiplover2"/>
          <p:cNvPicPr>
            <a:picLocks noChangeAspect="1" noChangeArrowheads="1"/>
          </p:cNvPicPr>
          <p:nvPr/>
        </p:nvPicPr>
        <p:blipFill>
          <a:blip r:embed="rId4" cstate="print"/>
          <a:srcRect t="4597" b="12644"/>
          <a:stretch>
            <a:fillRect/>
          </a:stretch>
        </p:blipFill>
        <p:spPr bwMode="auto">
          <a:xfrm>
            <a:off x="5181599" y="2354316"/>
            <a:ext cx="2590801" cy="1608084"/>
          </a:xfrm>
          <a:prstGeom prst="rect">
            <a:avLst/>
          </a:prstGeom>
          <a:noFill/>
        </p:spPr>
      </p:pic>
      <p:sp>
        <p:nvSpPr>
          <p:cNvPr id="8" name="Oval 7"/>
          <p:cNvSpPr/>
          <p:nvPr/>
        </p:nvSpPr>
        <p:spPr bwMode="auto">
          <a:xfrm rot="5400000">
            <a:off x="1862797" y="4275448"/>
            <a:ext cx="1562859" cy="519351"/>
          </a:xfrm>
          <a:prstGeom prst="ellipse">
            <a:avLst/>
          </a:prstGeom>
          <a:noFill/>
          <a:ln w="2857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Habitat Issues</a:t>
            </a:r>
            <a:endParaRPr lang="en-US" sz="4000" dirty="0"/>
          </a:p>
        </p:txBody>
      </p:sp>
      <p:sp>
        <p:nvSpPr>
          <p:cNvPr id="3" name="Text Placeholder 2"/>
          <p:cNvSpPr>
            <a:spLocks noGrp="1"/>
          </p:cNvSpPr>
          <p:nvPr>
            <p:ph idx="1"/>
          </p:nvPr>
        </p:nvSpPr>
        <p:spPr>
          <a:xfrm>
            <a:off x="457200" y="1371600"/>
            <a:ext cx="8229600" cy="4525963"/>
          </a:xfrm>
        </p:spPr>
        <p:txBody>
          <a:bodyPr/>
          <a:lstStyle/>
          <a:p>
            <a:pPr lvl="0"/>
            <a:r>
              <a:rPr lang="en-US" dirty="0" smtClean="0"/>
              <a:t>There are discrepancies within the same survey, between the overall site habitat percentages recorded and the individual bird habitat entered under the behavioral observations.  </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ChangeArrowheads="1"/>
          </p:cNvSpPr>
          <p:nvPr/>
        </p:nvSpPr>
        <p:spPr bwMode="auto">
          <a:xfrm>
            <a:off x="1219200" y="381000"/>
            <a:ext cx="6802888" cy="769441"/>
          </a:xfrm>
          <a:prstGeom prst="rect">
            <a:avLst/>
          </a:prstGeom>
          <a:noFill/>
          <a:ln w="9525" algn="ctr">
            <a:noFill/>
            <a:miter lim="800000"/>
            <a:headEnd/>
            <a:tailEnd/>
          </a:ln>
          <a:effectLst/>
        </p:spPr>
        <p:txBody>
          <a:bodyPr wrap="none">
            <a:spAutoFit/>
          </a:bodyPr>
          <a:lstStyle/>
          <a:p>
            <a:r>
              <a:rPr lang="en-US" sz="4400" dirty="0" smtClean="0">
                <a:solidFill>
                  <a:schemeClr val="accent1"/>
                </a:solidFill>
                <a:effectLst>
                  <a:outerShdw blurRad="38100" dist="38100" dir="2700000" algn="tl">
                    <a:srgbClr val="000000"/>
                  </a:outerShdw>
                </a:effectLst>
              </a:rPr>
              <a:t>Habitat – Preliminary Data</a:t>
            </a:r>
            <a:endParaRPr lang="en-US" sz="4400" dirty="0">
              <a:solidFill>
                <a:schemeClr val="accent1"/>
              </a:solidFill>
              <a:effectLst>
                <a:outerShdw blurRad="38100" dist="38100" dir="2700000" algn="tl">
                  <a:srgbClr val="000000"/>
                </a:outerShdw>
              </a:effectLst>
            </a:endParaRPr>
          </a:p>
        </p:txBody>
      </p:sp>
      <p:sp>
        <p:nvSpPr>
          <p:cNvPr id="760835" name="Rectangle 3"/>
          <p:cNvSpPr>
            <a:spLocks noGrp="1" noChangeArrowheads="1"/>
          </p:cNvSpPr>
          <p:nvPr>
            <p:ph type="body" idx="1"/>
          </p:nvPr>
        </p:nvSpPr>
        <p:spPr>
          <a:xfrm>
            <a:off x="457200" y="1219200"/>
            <a:ext cx="8229600" cy="990600"/>
          </a:xfrm>
        </p:spPr>
        <p:txBody>
          <a:bodyPr/>
          <a:lstStyle/>
          <a:p>
            <a:r>
              <a:rPr lang="en-US" sz="2800" dirty="0" smtClean="0"/>
              <a:t>Specific habitats used by birds volunteers selected for behavioral observations</a:t>
            </a:r>
            <a:endParaRPr lang="en-US" sz="2800" dirty="0"/>
          </a:p>
        </p:txBody>
      </p:sp>
      <p:graphicFrame>
        <p:nvGraphicFramePr>
          <p:cNvPr id="5" name="Chart 4"/>
          <p:cNvGraphicFramePr/>
          <p:nvPr/>
        </p:nvGraphicFramePr>
        <p:xfrm>
          <a:off x="914400" y="2286000"/>
          <a:ext cx="6657975" cy="3810000"/>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3" descr="Dana_forage"/>
          <p:cNvPicPr>
            <a:picLocks noChangeAspect="1" noChangeArrowheads="1"/>
          </p:cNvPicPr>
          <p:nvPr/>
        </p:nvPicPr>
        <p:blipFill>
          <a:blip r:embed="rId4" cstate="print"/>
          <a:srcRect/>
          <a:stretch>
            <a:fillRect/>
          </a:stretch>
        </p:blipFill>
        <p:spPr bwMode="auto">
          <a:xfrm>
            <a:off x="4800600" y="2286000"/>
            <a:ext cx="3048000" cy="1723571"/>
          </a:xfrm>
          <a:prstGeom prst="rect">
            <a:avLst/>
          </a:prstGeom>
          <a:noFill/>
        </p:spPr>
      </p:pic>
      <p:sp>
        <p:nvSpPr>
          <p:cNvPr id="6" name="Oval 5"/>
          <p:cNvSpPr/>
          <p:nvPr/>
        </p:nvSpPr>
        <p:spPr bwMode="auto">
          <a:xfrm>
            <a:off x="6781800" y="4419600"/>
            <a:ext cx="609600" cy="990600"/>
          </a:xfrm>
          <a:prstGeom prst="ellipse">
            <a:avLst/>
          </a:prstGeom>
          <a:noFill/>
          <a:ln w="38100" cap="flat" cmpd="sng" algn="ctr">
            <a:solidFill>
              <a:srgbClr val="FFCC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3412</TotalTime>
  <Words>923</Words>
  <Application>Microsoft Office PowerPoint</Application>
  <PresentationFormat>On-screen Show (4:3)</PresentationFormat>
  <Paragraphs>169</Paragraphs>
  <Slides>29</Slides>
  <Notes>13</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1_Default Design</vt:lpstr>
      <vt:lpstr>Custom Design</vt:lpstr>
      <vt:lpstr> Harbor Herons Citizen Science Surveys: Issues, Constraints, and Future Directions. </vt:lpstr>
      <vt:lpstr>Why do these Citizen Science surveys work?</vt:lpstr>
      <vt:lpstr>What are the issues</vt:lpstr>
      <vt:lpstr>Habitat Issues</vt:lpstr>
      <vt:lpstr>Habitat Issues</vt:lpstr>
      <vt:lpstr>Habitat Issues</vt:lpstr>
      <vt:lpstr>Slide 7</vt:lpstr>
      <vt:lpstr>Habitat Issues</vt:lpstr>
      <vt:lpstr>Slide 9</vt:lpstr>
      <vt:lpstr>Slide 10</vt:lpstr>
      <vt:lpstr>Habitat Issues</vt:lpstr>
      <vt:lpstr>Slide 12</vt:lpstr>
      <vt:lpstr>Slide 13</vt:lpstr>
      <vt:lpstr>Habitat Issues</vt:lpstr>
      <vt:lpstr>Slide 15</vt:lpstr>
      <vt:lpstr>Slide 16</vt:lpstr>
      <vt:lpstr>Habitat Issues</vt:lpstr>
      <vt:lpstr>Habitat Issues</vt:lpstr>
      <vt:lpstr>Tide Issues</vt:lpstr>
      <vt:lpstr>Tide Issues</vt:lpstr>
      <vt:lpstr>Tide Issues</vt:lpstr>
      <vt:lpstr>Slide 22</vt:lpstr>
      <vt:lpstr>Slide 23</vt:lpstr>
      <vt:lpstr>Slide 24</vt:lpstr>
      <vt:lpstr>Slide 25</vt:lpstr>
      <vt:lpstr>Distance Issues</vt:lpstr>
      <vt:lpstr>Distance Issues</vt:lpstr>
      <vt:lpstr>Program Administration Issues</vt:lpstr>
      <vt:lpstr>Conclusions</vt:lpstr>
    </vt:vector>
  </TitlesOfParts>
  <Company> New Jersey Audubon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Shorebird Surveys</dc:title>
  <dc:creator>Nellie Tsipoura</dc:creator>
  <cp:lastModifiedBy> </cp:lastModifiedBy>
  <cp:revision>458</cp:revision>
  <dcterms:created xsi:type="dcterms:W3CDTF">2004-07-01T15:36:58Z</dcterms:created>
  <dcterms:modified xsi:type="dcterms:W3CDTF">2011-01-13T15:52:09Z</dcterms:modified>
</cp:coreProperties>
</file>