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90" r:id="rId3"/>
    <p:sldId id="291" r:id="rId4"/>
    <p:sldId id="293" r:id="rId5"/>
    <p:sldId id="301" r:id="rId6"/>
    <p:sldId id="302" r:id="rId7"/>
    <p:sldId id="303" r:id="rId8"/>
    <p:sldId id="292" r:id="rId9"/>
    <p:sldId id="299" r:id="rId10"/>
    <p:sldId id="300" r:id="rId11"/>
    <p:sldId id="295" r:id="rId12"/>
    <p:sldId id="296" r:id="rId13"/>
    <p:sldId id="297" r:id="rId14"/>
    <p:sldId id="298" r:id="rId15"/>
    <p:sldId id="29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400"/>
    <a:srgbClr val="171800"/>
    <a:srgbClr val="212200"/>
    <a:srgbClr val="FDFEDA"/>
    <a:srgbClr val="FCFEB8"/>
    <a:srgbClr val="EC52B9"/>
    <a:srgbClr val="103D48"/>
    <a:srgbClr val="ECC8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135" autoAdjust="0"/>
    <p:restoredTop sz="94660"/>
  </p:normalViewPr>
  <p:slideViewPr>
    <p:cSldViewPr>
      <p:cViewPr>
        <p:scale>
          <a:sx n="66" d="100"/>
          <a:sy n="66" d="100"/>
        </p:scale>
        <p:origin x="-24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FD35D5-7647-4E9C-B6A5-3753EDAC9EF0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93FCB5-6816-416A-B575-3D800BAC9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B6BD0-BE42-4984-BB50-F759A0CAD1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62D8A-92FB-44F8-A446-630D59DF40C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20586B-D4DE-4DA6-8144-A38AA512163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C5F83-F309-4029-B78B-25AC69AECCB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6D2C5-8215-4024-BC1D-C1EA047C557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27F102-EECE-4D87-BE8C-0EE68F5DDD2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750096-E452-4323-8572-01E1F4B523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BC1245-C887-48FC-A66A-190007F9F9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9983D4-E56B-417C-9E9B-8087CF129D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AAC78C-B27E-4F6B-BDCE-226FB2F61B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7E973A-A7F9-4811-A43A-CF26A072E1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6A92D2-F1E5-4CA8-BC98-CE783738A6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4493C0-C4CA-4A14-97C2-6E6F875EE8B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862A4E-B67D-48FB-9060-83A26BF0B3D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DA3DBC-9663-4BB0-A2E2-BC0092F3D1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5313-2A93-4003-8545-A0C5C7B889E3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F4288-0B44-4B18-92D5-586058AE8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E3AAD-F5C9-4C78-82D1-5CFF4F4DB222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DE21-6819-4FD1-A9CA-2FABC87A4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191D-4F31-47A7-AC22-1D4ED7AC6DBC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F968-3409-47ED-92E2-3DC0F0090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4E69-B6E7-4D10-AB6E-592DDCF672FE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B03C4-7E55-4FCC-8FDE-D808897E5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C769-EA7C-4F4A-88C8-89D8537A137F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6AD5B-132E-41ED-8785-4858A4E3E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2365-DA90-4D08-9882-53E3E1B54B67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25C72-5824-4024-9363-C42059A05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E9ADE-5FF4-4BF7-94DA-8A3FDBD4F450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46E98-72A7-4A0F-BACA-230CA01B4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E0B4-ACAE-4E54-A36A-857CC73D3C9F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71EBB-D3F3-4D83-BBAC-DAA75B865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F6AD-6B02-47B2-AB3B-87814B4DEA52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17E48-3EE0-4034-964B-CA88D0C9A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1579-441A-44CA-B7D9-F46DCD1F7513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0EDA-758E-4ECD-951A-A87400D4F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55BE8-ECE6-42B3-B662-B37BBD015184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BB4F-E7A3-434D-AFA3-AAC20094F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C46E87-8000-4333-AD57-A6B79660704B}" type="datetimeFigureOut">
              <a:rPr lang="en-US"/>
              <a:pPr>
                <a:defRPr/>
              </a:pPr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93B11A-2911-4345-9D50-CB517D6C6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w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/>
          <p:cNvSpPr/>
          <p:nvPr/>
        </p:nvSpPr>
        <p:spPr>
          <a:xfrm flipH="1">
            <a:off x="3733800" y="1066800"/>
            <a:ext cx="4876800" cy="3048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029200" y="304800"/>
            <a:ext cx="41148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52400" y="685800"/>
            <a:ext cx="47244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0" y="228600"/>
            <a:ext cx="5181600" cy="533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609600" y="1981200"/>
            <a:ext cx="7848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solidFill>
                  <a:srgbClr val="171800"/>
                </a:solidFill>
                <a:latin typeface="Berlin Sans FB" pitchFamily="34" charset="0"/>
              </a:rPr>
              <a:t>Secretive Marshbirds on </a:t>
            </a:r>
          </a:p>
          <a:p>
            <a:pPr algn="ctr"/>
            <a:r>
              <a:rPr lang="en-US" sz="4800">
                <a:solidFill>
                  <a:srgbClr val="171800"/>
                </a:solidFill>
                <a:latin typeface="Berlin Sans FB" pitchFamily="34" charset="0"/>
              </a:rPr>
              <a:t>New York City Parklands</a:t>
            </a:r>
          </a:p>
          <a:p>
            <a:pPr algn="ctr"/>
            <a:endParaRPr lang="en-US" sz="4800">
              <a:solidFill>
                <a:srgbClr val="FCFEB8"/>
              </a:solidFill>
              <a:latin typeface="Berlin Sans FB" pitchFamily="34" charset="0"/>
            </a:endParaRPr>
          </a:p>
          <a:p>
            <a:r>
              <a:rPr lang="en-US" sz="2000">
                <a:solidFill>
                  <a:srgbClr val="141400"/>
                </a:solidFill>
                <a:latin typeface="Berlin Sans FB" pitchFamily="34" charset="0"/>
              </a:rPr>
              <a:t>Ellen Pehek, Susan Stanley, Alex Summers, Nate McVay, Evelyn Fetridge, Charles Hofer</a:t>
            </a:r>
          </a:p>
          <a:p>
            <a:pPr algn="r"/>
            <a:endParaRPr lang="en-US" sz="2400">
              <a:solidFill>
                <a:srgbClr val="FCFEB8"/>
              </a:solidFill>
              <a:latin typeface="Berlin Sans FB" pitchFamily="34" charset="0"/>
            </a:endParaRPr>
          </a:p>
        </p:txBody>
      </p:sp>
      <p:pic>
        <p:nvPicPr>
          <p:cNvPr id="2055" name="Picture 9" descr="PARKS-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Box 10"/>
          <p:cNvSpPr txBox="1">
            <a:spLocks noChangeArrowheads="1"/>
          </p:cNvSpPr>
          <p:nvPr/>
        </p:nvSpPr>
        <p:spPr bwMode="auto">
          <a:xfrm>
            <a:off x="838200" y="381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NYC Parks &amp; Recreation</a:t>
            </a:r>
          </a:p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Natural Resources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Public_Place_Marshbird_Si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76400"/>
            <a:ext cx="5554663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loud 12"/>
          <p:cNvSpPr/>
          <p:nvPr/>
        </p:nvSpPr>
        <p:spPr>
          <a:xfrm flipH="1">
            <a:off x="3733800" y="1066800"/>
            <a:ext cx="4876800" cy="3048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029200" y="304800"/>
            <a:ext cx="41148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52400" y="685800"/>
            <a:ext cx="47244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0" y="228600"/>
            <a:ext cx="5181600" cy="533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71" name="Picture 9" descr="PARKS-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838200" y="381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NYC Parks &amp; Recreation</a:t>
            </a:r>
          </a:p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Natural Resources Group</a:t>
            </a:r>
          </a:p>
        </p:txBody>
      </p:sp>
      <p:sp>
        <p:nvSpPr>
          <p:cNvPr id="11273" name="TextBox 1"/>
          <p:cNvSpPr txBox="1">
            <a:spLocks noChangeArrowheads="1"/>
          </p:cNvSpPr>
          <p:nvPr/>
        </p:nvSpPr>
        <p:spPr bwMode="auto">
          <a:xfrm>
            <a:off x="1219200" y="1066800"/>
            <a:ext cx="7086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Call-Response Surveys: Public 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Place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- 2008</a:t>
            </a:r>
            <a:endParaRPr lang="en-US" sz="2800" dirty="0" smtClean="0">
              <a:solidFill>
                <a:srgbClr val="FCFEB8"/>
              </a:solidFill>
              <a:latin typeface="Berlin Sans FB" pitchFamily="34" charset="0"/>
            </a:endParaRPr>
          </a:p>
          <a:p>
            <a:endParaRPr lang="en-US" sz="2800" dirty="0">
              <a:solidFill>
                <a:srgbClr val="FCFEB8"/>
              </a:solidFill>
              <a:latin typeface="Berlin Sans FB" pitchFamily="34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7010400" y="3276600"/>
            <a:ext cx="1295400" cy="533400"/>
          </a:xfrm>
          <a:prstGeom prst="borderCallout1">
            <a:avLst>
              <a:gd name="adj1" fmla="val -5493"/>
              <a:gd name="adj2" fmla="val 53486"/>
              <a:gd name="adj3" fmla="val -169059"/>
              <a:gd name="adj4" fmla="val -34892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Huxley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Clapper Rail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2057400" y="3581400"/>
            <a:ext cx="1524000" cy="533400"/>
          </a:xfrm>
          <a:prstGeom prst="borderCallout1">
            <a:avLst>
              <a:gd name="adj1" fmla="val 100568"/>
              <a:gd name="adj2" fmla="val 99850"/>
              <a:gd name="adj3" fmla="val 344361"/>
              <a:gd name="adj4" fmla="val 180455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Brookeville Blvd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Clapper Rail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/>
          <p:cNvSpPr/>
          <p:nvPr/>
        </p:nvSpPr>
        <p:spPr>
          <a:xfrm flipH="1">
            <a:off x="3733800" y="1066800"/>
            <a:ext cx="4876800" cy="3048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029200" y="304800"/>
            <a:ext cx="41148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52400" y="685800"/>
            <a:ext cx="47244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0" y="228600"/>
            <a:ext cx="5181600" cy="533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4" name="Picture 9" descr="PARKS-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838200" y="381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NYC Parks &amp; Recreation</a:t>
            </a:r>
          </a:p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Natural Resources Group</a:t>
            </a:r>
          </a:p>
        </p:txBody>
      </p:sp>
      <p:sp>
        <p:nvSpPr>
          <p:cNvPr id="12296" name="TextBox 1"/>
          <p:cNvSpPr txBox="1">
            <a:spLocks noChangeArrowheads="1"/>
          </p:cNvSpPr>
          <p:nvPr/>
        </p:nvSpPr>
        <p:spPr bwMode="auto">
          <a:xfrm>
            <a:off x="1295400" y="1143000"/>
            <a:ext cx="723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Call-Response Surveys: Staten 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Island 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- 2008</a:t>
            </a:r>
            <a:endParaRPr lang="en-US" sz="2800" dirty="0" smtClean="0">
              <a:solidFill>
                <a:srgbClr val="FCFEB8"/>
              </a:solidFill>
              <a:latin typeface="Berlin Sans FB" pitchFamily="34" charset="0"/>
            </a:endParaRPr>
          </a:p>
          <a:p>
            <a:endParaRPr lang="en-US" sz="2800" dirty="0">
              <a:solidFill>
                <a:srgbClr val="FCFEB8"/>
              </a:solidFill>
              <a:latin typeface="Berlin Sans FB" pitchFamily="34" charset="0"/>
            </a:endParaRPr>
          </a:p>
        </p:txBody>
      </p:sp>
      <p:pic>
        <p:nvPicPr>
          <p:cNvPr id="12297" name="Picture 11" descr="Staten_Island_Marshbird_Rout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752600"/>
            <a:ext cx="5629275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ine Callout 1 17"/>
          <p:cNvSpPr/>
          <p:nvPr/>
        </p:nvSpPr>
        <p:spPr>
          <a:xfrm>
            <a:off x="5105400" y="2438400"/>
            <a:ext cx="1524000" cy="457200"/>
          </a:xfrm>
          <a:prstGeom prst="borderCallout1">
            <a:avLst>
              <a:gd name="adj1" fmla="val 100568"/>
              <a:gd name="adj2" fmla="val -151"/>
              <a:gd name="adj3" fmla="val 136136"/>
              <a:gd name="adj4" fmla="val -25908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Northwest SI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5334000" y="4495800"/>
            <a:ext cx="1524000" cy="457200"/>
          </a:xfrm>
          <a:prstGeom prst="borderCallout1">
            <a:avLst>
              <a:gd name="adj1" fmla="val -5493"/>
              <a:gd name="adj2" fmla="val 53486"/>
              <a:gd name="adj3" fmla="val -124470"/>
              <a:gd name="adj4" fmla="val 64092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South Beach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3124200" y="4648200"/>
            <a:ext cx="1524000" cy="457200"/>
          </a:xfrm>
          <a:prstGeom prst="borderCallout1">
            <a:avLst>
              <a:gd name="adj1" fmla="val -5493"/>
              <a:gd name="adj2" fmla="val 53486"/>
              <a:gd name="adj3" fmla="val -172955"/>
              <a:gd name="adj4" fmla="val 104092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Wm T Davis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 descr="NW_SI_Marshbird_Sit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76400"/>
            <a:ext cx="5715000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loud 12"/>
          <p:cNvSpPr/>
          <p:nvPr/>
        </p:nvSpPr>
        <p:spPr>
          <a:xfrm flipH="1">
            <a:off x="3733800" y="1066800"/>
            <a:ext cx="4876800" cy="3048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029200" y="304800"/>
            <a:ext cx="41148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52400" y="685800"/>
            <a:ext cx="47244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0" y="228600"/>
            <a:ext cx="5181600" cy="533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19" name="Picture 9" descr="PARKS-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838200" y="381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NYC Parks &amp; Recreation</a:t>
            </a:r>
          </a:p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Natural Resources Group</a:t>
            </a:r>
          </a:p>
        </p:txBody>
      </p:sp>
      <p:sp>
        <p:nvSpPr>
          <p:cNvPr id="13321" name="TextBox 1"/>
          <p:cNvSpPr txBox="1">
            <a:spLocks noChangeArrowheads="1"/>
          </p:cNvSpPr>
          <p:nvPr/>
        </p:nvSpPr>
        <p:spPr bwMode="auto">
          <a:xfrm>
            <a:off x="533400" y="1143000"/>
            <a:ext cx="8153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Call-Response Surveys: Northwest Staten 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Island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- 2008</a:t>
            </a:r>
            <a:endParaRPr lang="en-US" sz="2800" dirty="0" smtClean="0">
              <a:solidFill>
                <a:srgbClr val="FCFEB8"/>
              </a:solidFill>
              <a:latin typeface="Berlin Sans FB" pitchFamily="34" charset="0"/>
            </a:endParaRPr>
          </a:p>
          <a:p>
            <a:endParaRPr lang="en-US" sz="2800" dirty="0">
              <a:solidFill>
                <a:srgbClr val="FCFEB8"/>
              </a:solidFill>
              <a:latin typeface="Berlin Sans FB" pitchFamily="34" charset="0"/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6629400" y="2667000"/>
            <a:ext cx="1524000" cy="533400"/>
          </a:xfrm>
          <a:prstGeom prst="borderCallout1">
            <a:avLst>
              <a:gd name="adj1" fmla="val 100568"/>
              <a:gd name="adj2" fmla="val -151"/>
              <a:gd name="adj3" fmla="val 94578"/>
              <a:gd name="adj4" fmla="val -32272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Graniteville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Virginia Rail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6248400" y="4495800"/>
            <a:ext cx="1524000" cy="685800"/>
          </a:xfrm>
          <a:prstGeom prst="borderCallout1">
            <a:avLst>
              <a:gd name="adj1" fmla="val -5493"/>
              <a:gd name="adj2" fmla="val 53486"/>
              <a:gd name="adj3" fmla="val -159824"/>
              <a:gd name="adj4" fmla="val -71363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Old Place Creek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Virginia Rail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Great Blue Heron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2057400" y="5486400"/>
            <a:ext cx="1524000" cy="533400"/>
          </a:xfrm>
          <a:prstGeom prst="borderCallout1">
            <a:avLst>
              <a:gd name="adj1" fmla="val -5493"/>
              <a:gd name="adj2" fmla="val 53486"/>
              <a:gd name="adj3" fmla="val -136591"/>
              <a:gd name="adj4" fmla="val 94092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River Road Bend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Clapper Rail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1828800" y="2743200"/>
            <a:ext cx="1752600" cy="533400"/>
          </a:xfrm>
          <a:prstGeom prst="borderCallout1">
            <a:avLst>
              <a:gd name="adj1" fmla="val 101001"/>
              <a:gd name="adj2" fmla="val 24395"/>
              <a:gd name="adj3" fmla="val 321419"/>
              <a:gd name="adj4" fmla="val 97485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River Road Hibiscus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Virginia Rail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13326" name="Picture 3" descr="graniteville toward marshbird pt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654175"/>
            <a:ext cx="1524000" cy="101282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1" descr="WT_Davis_Marshbird_Sit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46238"/>
            <a:ext cx="5659438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loud 12"/>
          <p:cNvSpPr/>
          <p:nvPr/>
        </p:nvSpPr>
        <p:spPr>
          <a:xfrm flipH="1">
            <a:off x="3733800" y="1066800"/>
            <a:ext cx="4876800" cy="3048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029200" y="304800"/>
            <a:ext cx="41148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52400" y="685800"/>
            <a:ext cx="47244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0" y="228600"/>
            <a:ext cx="5181600" cy="533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3" name="Picture 9" descr="PARKS-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838200" y="381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NYC Parks &amp; Recreation</a:t>
            </a:r>
          </a:p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Natural Resources Group</a:t>
            </a:r>
          </a:p>
        </p:txBody>
      </p:sp>
      <p:sp>
        <p:nvSpPr>
          <p:cNvPr id="14345" name="TextBox 1"/>
          <p:cNvSpPr txBox="1">
            <a:spLocks noChangeArrowheads="1"/>
          </p:cNvSpPr>
          <p:nvPr/>
        </p:nvSpPr>
        <p:spPr bwMode="auto">
          <a:xfrm>
            <a:off x="457200" y="11430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Call-Response Surveys: William T. Davis 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Refuge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- 2008</a:t>
            </a:r>
            <a:endParaRPr lang="en-US" sz="2800" dirty="0" smtClean="0">
              <a:solidFill>
                <a:srgbClr val="FCFEB8"/>
              </a:solidFill>
              <a:latin typeface="Berlin Sans FB" pitchFamily="34" charset="0"/>
            </a:endParaRPr>
          </a:p>
          <a:p>
            <a:endParaRPr lang="en-US" sz="2800" dirty="0">
              <a:solidFill>
                <a:srgbClr val="FCFEB8"/>
              </a:solidFill>
              <a:latin typeface="Berlin Sans FB" pitchFamily="34" charset="0"/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3581400" y="1676400"/>
            <a:ext cx="1524000" cy="533400"/>
          </a:xfrm>
          <a:prstGeom prst="borderCallout1">
            <a:avLst>
              <a:gd name="adj1" fmla="val 103165"/>
              <a:gd name="adj2" fmla="val 38031"/>
              <a:gd name="adj3" fmla="val 291981"/>
              <a:gd name="adj4" fmla="val 21364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Wm T Davis 2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Clapper Rail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6781800" y="2743200"/>
            <a:ext cx="1524000" cy="533400"/>
          </a:xfrm>
          <a:prstGeom prst="borderCallout1">
            <a:avLst>
              <a:gd name="adj1" fmla="val 55113"/>
              <a:gd name="adj2" fmla="val -4696"/>
              <a:gd name="adj3" fmla="val 258934"/>
              <a:gd name="adj4" fmla="val -180455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Wm T Davis 6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Clapper Rail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6858000" y="3657600"/>
            <a:ext cx="1524000" cy="533400"/>
          </a:xfrm>
          <a:prstGeom prst="borderCallout1">
            <a:avLst>
              <a:gd name="adj1" fmla="val 64637"/>
              <a:gd name="adj2" fmla="val 1668"/>
              <a:gd name="adj3" fmla="val 128344"/>
              <a:gd name="adj4" fmla="val -108635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Wm T Davis 7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Clapper Rail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1066800" y="2514600"/>
            <a:ext cx="1600200" cy="533400"/>
          </a:xfrm>
          <a:prstGeom prst="borderCallout1">
            <a:avLst>
              <a:gd name="adj1" fmla="val 101001"/>
              <a:gd name="adj2" fmla="val 89330"/>
              <a:gd name="adj3" fmla="val 207421"/>
              <a:gd name="adj4" fmla="val 131364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Wm T Davis 1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Clapper Rail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3" name="Line Callout 1 22"/>
          <p:cNvSpPr/>
          <p:nvPr/>
        </p:nvSpPr>
        <p:spPr>
          <a:xfrm>
            <a:off x="6858000" y="4648200"/>
            <a:ext cx="1524000" cy="533400"/>
          </a:xfrm>
          <a:prstGeom prst="borderCallout1">
            <a:avLst>
              <a:gd name="adj1" fmla="val 64637"/>
              <a:gd name="adj2" fmla="val 1668"/>
              <a:gd name="adj3" fmla="val 34837"/>
              <a:gd name="adj4" fmla="val -68635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Wm T Davis 8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Clapper Rail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1" descr="East_Shore_SI_Marshbird_Sit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5448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loud 12"/>
          <p:cNvSpPr/>
          <p:nvPr/>
        </p:nvSpPr>
        <p:spPr>
          <a:xfrm flipH="1">
            <a:off x="3733800" y="1066800"/>
            <a:ext cx="4876800" cy="3048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029200" y="304800"/>
            <a:ext cx="41148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52400" y="685800"/>
            <a:ext cx="47244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0" y="228600"/>
            <a:ext cx="5181600" cy="533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7" name="Picture 9" descr="PARKS-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838200" y="381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NYC Parks &amp; Recreation</a:t>
            </a:r>
          </a:p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Natural Resources Group</a:t>
            </a:r>
          </a:p>
        </p:txBody>
      </p:sp>
      <p:sp>
        <p:nvSpPr>
          <p:cNvPr id="15369" name="TextBox 1"/>
          <p:cNvSpPr txBox="1">
            <a:spLocks noChangeArrowheads="1"/>
          </p:cNvSpPr>
          <p:nvPr/>
        </p:nvSpPr>
        <p:spPr bwMode="auto">
          <a:xfrm>
            <a:off x="533400" y="1066800"/>
            <a:ext cx="899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Call-Response Surveys: Northwest Staten 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Island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- 2008</a:t>
            </a:r>
            <a:endParaRPr lang="en-US" sz="2800" dirty="0" smtClean="0">
              <a:solidFill>
                <a:srgbClr val="FCFEB8"/>
              </a:solidFill>
              <a:latin typeface="Berlin Sans FB" pitchFamily="34" charset="0"/>
            </a:endParaRPr>
          </a:p>
          <a:p>
            <a:endParaRPr lang="en-US" sz="2800" dirty="0">
              <a:solidFill>
                <a:srgbClr val="FCFEB8"/>
              </a:solidFill>
              <a:latin typeface="Berlin Sans FB" pitchFamily="34" charset="0"/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7010400" y="2286000"/>
            <a:ext cx="1524000" cy="685800"/>
          </a:xfrm>
          <a:prstGeom prst="borderCallout1">
            <a:avLst>
              <a:gd name="adj1" fmla="val 100568"/>
              <a:gd name="adj2" fmla="val -151"/>
              <a:gd name="adj3" fmla="val 127767"/>
              <a:gd name="adj4" fmla="val -45909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South Pond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Black-crowned Night Heron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2743200" y="2667000"/>
            <a:ext cx="1600200" cy="685800"/>
          </a:xfrm>
          <a:prstGeom prst="borderCallout1">
            <a:avLst>
              <a:gd name="adj1" fmla="val 103021"/>
              <a:gd name="adj2" fmla="val 78075"/>
              <a:gd name="adj3" fmla="val 280149"/>
              <a:gd name="adj4" fmla="val 169459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Quintard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 Marsh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Black-crowned Night Heron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/>
          <p:cNvSpPr/>
          <p:nvPr/>
        </p:nvSpPr>
        <p:spPr>
          <a:xfrm flipH="1">
            <a:off x="3733800" y="1066800"/>
            <a:ext cx="4876800" cy="3048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029200" y="304800"/>
            <a:ext cx="41148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52400" y="685800"/>
            <a:ext cx="47244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0" y="228600"/>
            <a:ext cx="5181600" cy="533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90" name="Picture 9" descr="PARKS-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838200" y="381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NYC Parks &amp; Recreation</a:t>
            </a:r>
          </a:p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Natural Resources Group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85800" y="1752600"/>
            <a:ext cx="7848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Future Surveys:</a:t>
            </a:r>
          </a:p>
          <a:p>
            <a:pPr algn="ctr">
              <a:defRPr/>
            </a:pPr>
            <a:endParaRPr lang="en-US" sz="2800" dirty="0">
              <a:solidFill>
                <a:srgbClr val="171800"/>
              </a:solidFill>
              <a:latin typeface="Berlin Sans FB" pitchFamily="34" charset="0"/>
            </a:endParaRPr>
          </a:p>
          <a:p>
            <a:pPr lvl="1" indent="-457200">
              <a:buClr>
                <a:srgbClr val="FFFF00"/>
              </a:buClr>
              <a:buFont typeface="Wingdings" pitchFamily="2" charset="2"/>
              <a:buChar char=""/>
              <a:defRPr/>
            </a:pPr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  Coordination with regional </a:t>
            </a:r>
            <a:r>
              <a:rPr lang="en-US" sz="2800" dirty="0" err="1">
                <a:solidFill>
                  <a:srgbClr val="171800"/>
                </a:solidFill>
                <a:latin typeface="Berlin Sans FB" pitchFamily="34" charset="0"/>
              </a:rPr>
              <a:t>saltmarsh</a:t>
            </a:r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 breeding bird surveys</a:t>
            </a:r>
          </a:p>
          <a:p>
            <a:pPr lvl="1" indent="-457200">
              <a:buClr>
                <a:srgbClr val="FFFF00"/>
              </a:buClr>
              <a:buFont typeface="Wingdings" pitchFamily="2" charset="2"/>
              <a:buChar char=""/>
              <a:defRPr/>
            </a:pPr>
            <a:endParaRPr lang="en-US" sz="2800" dirty="0">
              <a:solidFill>
                <a:srgbClr val="171800"/>
              </a:solidFill>
              <a:latin typeface="Berlin Sans FB" pitchFamily="34" charset="0"/>
            </a:endParaRPr>
          </a:p>
          <a:p>
            <a:pPr lvl="1" indent="-457200">
              <a:buClr>
                <a:srgbClr val="FFFF00"/>
              </a:buClr>
              <a:buFont typeface="Wingdings" pitchFamily="2" charset="2"/>
              <a:buChar char=""/>
              <a:defRPr/>
            </a:pPr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  Call-response surveys in Brooklyn (Marine Park &amp; Four Sparrow Marsh)</a:t>
            </a:r>
            <a:endParaRPr lang="en-US" sz="2800" dirty="0">
              <a:solidFill>
                <a:srgbClr val="141400"/>
              </a:solidFill>
              <a:latin typeface="Berlin Sans FB" pitchFamily="34" charset="0"/>
            </a:endParaRPr>
          </a:p>
          <a:p>
            <a:pPr indent="-548640" algn="r">
              <a:buClr>
                <a:srgbClr val="FFFF00"/>
              </a:buClr>
              <a:buFont typeface="Wingdings 2" pitchFamily="18" charset="2"/>
              <a:buChar char=""/>
              <a:defRPr/>
            </a:pPr>
            <a:endParaRPr lang="en-US" sz="2800" dirty="0">
              <a:solidFill>
                <a:srgbClr val="FCFEB8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/>
          <p:cNvSpPr/>
          <p:nvPr/>
        </p:nvSpPr>
        <p:spPr>
          <a:xfrm flipH="1">
            <a:off x="3733800" y="1066800"/>
            <a:ext cx="4876800" cy="3048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029200" y="304800"/>
            <a:ext cx="41148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52400" y="685800"/>
            <a:ext cx="47244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0" y="228600"/>
            <a:ext cx="5181600" cy="533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8" name="Picture 9" descr="PARKS-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838200" y="381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NYC Parks &amp; Recreation</a:t>
            </a:r>
          </a:p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Natural Resources Group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85800" y="1752600"/>
            <a:ext cx="7848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What Are Secretive </a:t>
            </a:r>
            <a:r>
              <a:rPr lang="en-US" sz="2800" dirty="0" err="1">
                <a:solidFill>
                  <a:srgbClr val="171800"/>
                </a:solidFill>
                <a:latin typeface="Berlin Sans FB" pitchFamily="34" charset="0"/>
              </a:rPr>
              <a:t>Marshbirds</a:t>
            </a:r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?</a:t>
            </a:r>
          </a:p>
          <a:p>
            <a:pPr algn="ctr">
              <a:defRPr/>
            </a:pPr>
            <a:endParaRPr lang="en-US" sz="2800" dirty="0">
              <a:solidFill>
                <a:srgbClr val="171800"/>
              </a:solidFill>
              <a:latin typeface="Berlin Sans FB" pitchFamily="34" charset="0"/>
            </a:endParaRPr>
          </a:p>
          <a:p>
            <a:pPr lvl="1" indent="-457200">
              <a:buClr>
                <a:srgbClr val="FFFF00"/>
              </a:buClr>
              <a:buFont typeface="Wingdings" pitchFamily="2" charset="2"/>
              <a:buChar char=""/>
              <a:defRPr/>
            </a:pPr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  Breed in fresh, brackish or salt marsh</a:t>
            </a:r>
          </a:p>
          <a:p>
            <a:pPr lvl="1" indent="-457200">
              <a:buClr>
                <a:srgbClr val="FFFF00"/>
              </a:buClr>
              <a:buFont typeface="Wingdings" pitchFamily="2" charset="2"/>
              <a:buChar char=""/>
              <a:defRPr/>
            </a:pPr>
            <a:endParaRPr lang="en-US" sz="2800" dirty="0">
              <a:solidFill>
                <a:srgbClr val="171800"/>
              </a:solidFill>
              <a:latin typeface="Berlin Sans FB" pitchFamily="34" charset="0"/>
            </a:endParaRPr>
          </a:p>
          <a:p>
            <a:pPr lvl="1" indent="-457200">
              <a:buClr>
                <a:srgbClr val="FFFF00"/>
              </a:buClr>
              <a:buFont typeface="Wingdings" pitchFamily="2" charset="2"/>
              <a:buChar char=""/>
              <a:defRPr/>
            </a:pPr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  Not easily detectable using traditional methods of surveying for breeding birds</a:t>
            </a:r>
          </a:p>
          <a:p>
            <a:pPr lvl="1" indent="-457200">
              <a:buClr>
                <a:srgbClr val="FFFF00"/>
              </a:buClr>
              <a:buFont typeface="Wingdings" pitchFamily="2" charset="2"/>
              <a:buChar char=""/>
              <a:defRPr/>
            </a:pPr>
            <a:endParaRPr lang="en-US" sz="2800" dirty="0">
              <a:solidFill>
                <a:srgbClr val="171800"/>
              </a:solidFill>
              <a:latin typeface="Berlin Sans FB" pitchFamily="34" charset="0"/>
            </a:endParaRPr>
          </a:p>
          <a:p>
            <a:pPr lvl="1" indent="-457200">
              <a:buClr>
                <a:srgbClr val="FFFF00"/>
              </a:buClr>
              <a:buFont typeface="Wingdings" pitchFamily="2" charset="2"/>
              <a:buChar char=""/>
              <a:defRPr/>
            </a:pPr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  Includes Rails, Bitterns, American Coot, Moorhen, Pied-billed Grebe</a:t>
            </a:r>
          </a:p>
          <a:p>
            <a:pPr indent="-457200" algn="ctr">
              <a:buClr>
                <a:srgbClr val="FFFF00"/>
              </a:buClr>
              <a:defRPr/>
            </a:pPr>
            <a:endParaRPr lang="en-US" sz="2800" dirty="0">
              <a:solidFill>
                <a:srgbClr val="141400"/>
              </a:solidFill>
              <a:latin typeface="Berlin Sans FB" pitchFamily="34" charset="0"/>
            </a:endParaRPr>
          </a:p>
          <a:p>
            <a:pPr indent="-548640" algn="r">
              <a:buClr>
                <a:srgbClr val="FFFF00"/>
              </a:buClr>
              <a:buFont typeface="Wingdings 2" pitchFamily="18" charset="2"/>
              <a:buChar char=""/>
              <a:defRPr/>
            </a:pPr>
            <a:endParaRPr lang="en-US" sz="2800" dirty="0">
              <a:solidFill>
                <a:srgbClr val="FCFEB8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/>
          <p:cNvSpPr/>
          <p:nvPr/>
        </p:nvSpPr>
        <p:spPr>
          <a:xfrm flipH="1">
            <a:off x="3733800" y="1066800"/>
            <a:ext cx="4876800" cy="3048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029200" y="304800"/>
            <a:ext cx="41148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52400" y="685800"/>
            <a:ext cx="47244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0" y="228600"/>
            <a:ext cx="5181600" cy="533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02" name="Picture 9" descr="PARKS-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838200" y="381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NYC Parks &amp; Recreation</a:t>
            </a:r>
          </a:p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Natural Resources Group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85800" y="1752600"/>
            <a:ext cx="7848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Two Types of Surveys:</a:t>
            </a:r>
          </a:p>
          <a:p>
            <a:pPr algn="ctr">
              <a:defRPr/>
            </a:pPr>
            <a:endParaRPr lang="en-US" sz="2800" dirty="0">
              <a:solidFill>
                <a:srgbClr val="171800"/>
              </a:solidFill>
              <a:latin typeface="Berlin Sans FB" pitchFamily="34" charset="0"/>
            </a:endParaRPr>
          </a:p>
          <a:p>
            <a:pPr lvl="1" indent="-457200">
              <a:buClr>
                <a:srgbClr val="FFFF00"/>
              </a:buClr>
              <a:buFont typeface="Wingdings" pitchFamily="2" charset="2"/>
              <a:buChar char=""/>
              <a:defRPr/>
            </a:pPr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  Breeding bird surveys in Brooklyn, the Bronx and Staten Island</a:t>
            </a:r>
          </a:p>
          <a:p>
            <a:pPr lvl="1" indent="-457200">
              <a:buClr>
                <a:srgbClr val="FFFF00"/>
              </a:buClr>
              <a:buFont typeface="Wingdings" pitchFamily="2" charset="2"/>
              <a:buChar char=""/>
              <a:defRPr/>
            </a:pPr>
            <a:endParaRPr lang="en-US" sz="2800" dirty="0">
              <a:solidFill>
                <a:srgbClr val="171800"/>
              </a:solidFill>
              <a:latin typeface="Berlin Sans FB" pitchFamily="34" charset="0"/>
            </a:endParaRPr>
          </a:p>
          <a:p>
            <a:pPr lvl="1" indent="-457200">
              <a:buClr>
                <a:srgbClr val="FFFF00"/>
              </a:buClr>
              <a:buFont typeface="Wingdings" pitchFamily="2" charset="2"/>
              <a:buChar char=""/>
              <a:defRPr/>
            </a:pPr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  Call-response surveys in Queens and Staten Island</a:t>
            </a:r>
            <a:endParaRPr lang="en-US" sz="2800" dirty="0">
              <a:solidFill>
                <a:srgbClr val="141400"/>
              </a:solidFill>
              <a:latin typeface="Berlin Sans FB" pitchFamily="34" charset="0"/>
            </a:endParaRPr>
          </a:p>
          <a:p>
            <a:pPr indent="-548640" algn="r">
              <a:buClr>
                <a:srgbClr val="FFFF00"/>
              </a:buClr>
              <a:buFont typeface="Wingdings 2" pitchFamily="18" charset="2"/>
              <a:buChar char=""/>
              <a:defRPr/>
            </a:pPr>
            <a:endParaRPr lang="en-US" sz="2800" dirty="0">
              <a:solidFill>
                <a:srgbClr val="FCFEB8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/>
          <p:cNvSpPr/>
          <p:nvPr/>
        </p:nvSpPr>
        <p:spPr>
          <a:xfrm flipH="1">
            <a:off x="3733800" y="1066800"/>
            <a:ext cx="4876800" cy="3048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029200" y="304800"/>
            <a:ext cx="41148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52400" y="685800"/>
            <a:ext cx="47244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0" y="228600"/>
            <a:ext cx="5181600" cy="533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6" name="Picture 9" descr="PARKS-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838200" y="381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NYC Parks &amp; Recreation</a:t>
            </a:r>
          </a:p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Natural Resources Group</a:t>
            </a:r>
          </a:p>
        </p:txBody>
      </p:sp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685800" y="12954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Breeding Bird Surveys: 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Brooklyn - 2000 &amp; 2002</a:t>
            </a:r>
            <a:endParaRPr lang="en-US" sz="2800" dirty="0">
              <a:solidFill>
                <a:srgbClr val="FCFEB8"/>
              </a:solidFill>
              <a:latin typeface="Berlin Sans FB" pitchFamily="34" charset="0"/>
            </a:endParaRPr>
          </a:p>
        </p:txBody>
      </p:sp>
      <p:pic>
        <p:nvPicPr>
          <p:cNvPr id="5129" name="Picture 8" descr="BK_Saltmarsh_BB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828800"/>
            <a:ext cx="52736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1" descr="Marine_Park_4_Sparrow_BB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981200"/>
            <a:ext cx="46482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 flipV="1">
            <a:off x="5029200" y="5105400"/>
            <a:ext cx="1676400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V="1">
            <a:off x="4572000" y="2362200"/>
            <a:ext cx="2514600" cy="1752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ine Callout 1 23"/>
          <p:cNvSpPr/>
          <p:nvPr/>
        </p:nvSpPr>
        <p:spPr>
          <a:xfrm>
            <a:off x="228600" y="2133600"/>
            <a:ext cx="2133600" cy="609600"/>
          </a:xfrm>
          <a:prstGeom prst="borderCallout1">
            <a:avLst>
              <a:gd name="adj1" fmla="val 105114"/>
              <a:gd name="adj2" fmla="val 44514"/>
              <a:gd name="adj3" fmla="val 180075"/>
              <a:gd name="adj4" fmla="val 88667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Marine Park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Clapper Rail - Confirmed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5" name="Line Callout 1 24"/>
          <p:cNvSpPr/>
          <p:nvPr/>
        </p:nvSpPr>
        <p:spPr>
          <a:xfrm>
            <a:off x="2514600" y="4572000"/>
            <a:ext cx="2438400" cy="609600"/>
          </a:xfrm>
          <a:prstGeom prst="borderCallout1">
            <a:avLst>
              <a:gd name="adj1" fmla="val -6250"/>
              <a:gd name="adj2" fmla="val 35902"/>
              <a:gd name="adj3" fmla="val -149473"/>
              <a:gd name="adj4" fmla="val 64218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Four Sparrow Marsh Preserve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Clapper Rail - Possible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43600" y="4495800"/>
            <a:ext cx="7620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/>
          <p:cNvSpPr/>
          <p:nvPr/>
        </p:nvSpPr>
        <p:spPr>
          <a:xfrm flipH="1">
            <a:off x="3733800" y="1066800"/>
            <a:ext cx="4876800" cy="3048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029200" y="304800"/>
            <a:ext cx="41148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52400" y="685800"/>
            <a:ext cx="47244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0" y="228600"/>
            <a:ext cx="5181600" cy="533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50" name="Picture 9" descr="PARKS-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838200" y="381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NYC Parks &amp; Recreation</a:t>
            </a:r>
          </a:p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Natural Resources Group</a:t>
            </a:r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685800" y="1371600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Breeding Bird Surveys: 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Bronx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- 2006</a:t>
            </a:r>
            <a:endParaRPr lang="en-US" sz="2800" dirty="0" smtClean="0">
              <a:solidFill>
                <a:srgbClr val="FCFEB8"/>
              </a:solidFill>
              <a:latin typeface="Berlin Sans FB" pitchFamily="34" charset="0"/>
            </a:endParaRPr>
          </a:p>
          <a:p>
            <a:pPr algn="ctr"/>
            <a:endParaRPr lang="en-US" sz="2800" dirty="0">
              <a:solidFill>
                <a:srgbClr val="FCFEB8"/>
              </a:solidFill>
              <a:latin typeface="Berlin Sans FB" pitchFamily="34" charset="0"/>
            </a:endParaRPr>
          </a:p>
        </p:txBody>
      </p:sp>
      <p:pic>
        <p:nvPicPr>
          <p:cNvPr id="6153" name="Picture 8" descr="BX_Saltmarsh_BB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905000"/>
            <a:ext cx="5184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1" descr="Pugsley_Creek_BB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81200"/>
            <a:ext cx="4724400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rot="16200000" flipV="1">
            <a:off x="4305300" y="2552700"/>
            <a:ext cx="2667000" cy="1371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4953000" y="5029200"/>
            <a:ext cx="137160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ine Callout 1 20"/>
          <p:cNvSpPr/>
          <p:nvPr/>
        </p:nvSpPr>
        <p:spPr>
          <a:xfrm>
            <a:off x="2514600" y="2057400"/>
            <a:ext cx="2133600" cy="609600"/>
          </a:xfrm>
          <a:prstGeom prst="borderCallout1">
            <a:avLst>
              <a:gd name="adj1" fmla="val 105114"/>
              <a:gd name="adj2" fmla="val 44514"/>
              <a:gd name="adj3" fmla="val 252802"/>
              <a:gd name="adj4" fmla="val 21783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Pugsley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 Creek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No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Marshbirds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 Observed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91200" y="4495800"/>
            <a:ext cx="5334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/>
          <p:cNvSpPr/>
          <p:nvPr/>
        </p:nvSpPr>
        <p:spPr>
          <a:xfrm flipH="1">
            <a:off x="3733800" y="1066800"/>
            <a:ext cx="4876800" cy="3048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029200" y="304800"/>
            <a:ext cx="41148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52400" y="685800"/>
            <a:ext cx="47244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0" y="228600"/>
            <a:ext cx="5181600" cy="533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4" name="Picture 9" descr="PARKS-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838200" y="381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NYC Parks &amp; Recreation</a:t>
            </a:r>
          </a:p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Natural Resources Group</a:t>
            </a:r>
          </a:p>
        </p:txBody>
      </p:sp>
      <p:sp>
        <p:nvSpPr>
          <p:cNvPr id="7176" name="TextBox 1"/>
          <p:cNvSpPr txBox="1">
            <a:spLocks noChangeArrowheads="1"/>
          </p:cNvSpPr>
          <p:nvPr/>
        </p:nvSpPr>
        <p:spPr bwMode="auto">
          <a:xfrm>
            <a:off x="533400" y="1295400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Breeding Bird Surveys: Staten 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Island -2005 &amp; 2006 </a:t>
            </a:r>
            <a:endParaRPr lang="en-US" sz="2800" dirty="0">
              <a:solidFill>
                <a:srgbClr val="FCFEB8"/>
              </a:solidFill>
              <a:latin typeface="Berlin Sans FB" pitchFamily="34" charset="0"/>
            </a:endParaRPr>
          </a:p>
        </p:txBody>
      </p:sp>
      <p:pic>
        <p:nvPicPr>
          <p:cNvPr id="7177" name="Picture 8" descr="Staten_Island_Marshbird_Rout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05000"/>
            <a:ext cx="5402263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943600" y="2667000"/>
            <a:ext cx="228600" cy="2286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3800" y="3810000"/>
            <a:ext cx="228600" cy="2286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000" y="3810000"/>
            <a:ext cx="228600" cy="2286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3352800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19800" y="3581400"/>
            <a:ext cx="228600" cy="2286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83" name="Picture 20" descr="Sawmill_Creek_BB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828800"/>
            <a:ext cx="48006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 rot="16200000" flipV="1">
            <a:off x="4610100" y="2171700"/>
            <a:ext cx="1524000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191000" y="4343400"/>
            <a:ext cx="2362200" cy="838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ine Callout 1 27"/>
          <p:cNvSpPr/>
          <p:nvPr/>
        </p:nvSpPr>
        <p:spPr>
          <a:xfrm>
            <a:off x="304800" y="1981200"/>
            <a:ext cx="2133600" cy="609600"/>
          </a:xfrm>
          <a:prstGeom prst="borderCallout1">
            <a:avLst>
              <a:gd name="adj1" fmla="val 105114"/>
              <a:gd name="adj2" fmla="val 44514"/>
              <a:gd name="adj3" fmla="val 327802"/>
              <a:gd name="adj4" fmla="val 78926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Sawmill Creek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Clapper Rail - Confirmed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1" name="Picture 19" descr="C:\Documents and Settings\susan.stanley\Local Settings\Temporary Internet Files\Content.IE5\CXYRXR9E\MC9000009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438400"/>
            <a:ext cx="1866290" cy="1123798"/>
          </a:xfrm>
          <a:prstGeom prst="rect">
            <a:avLst/>
          </a:prstGeom>
          <a:noFill/>
        </p:spPr>
      </p:pic>
      <p:sp>
        <p:nvSpPr>
          <p:cNvPr id="13" name="Cloud 12"/>
          <p:cNvSpPr/>
          <p:nvPr/>
        </p:nvSpPr>
        <p:spPr>
          <a:xfrm flipH="1">
            <a:off x="3733800" y="1066800"/>
            <a:ext cx="4876800" cy="3048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029200" y="304800"/>
            <a:ext cx="41148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52400" y="685800"/>
            <a:ext cx="47244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0" y="228600"/>
            <a:ext cx="5181600" cy="533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198" name="Picture 9" descr="PARKS-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10"/>
          <p:cNvSpPr txBox="1">
            <a:spLocks noChangeArrowheads="1"/>
          </p:cNvSpPr>
          <p:nvPr/>
        </p:nvSpPr>
        <p:spPr bwMode="auto">
          <a:xfrm>
            <a:off x="838200" y="381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212200"/>
                </a:solidFill>
                <a:latin typeface="Berlin Sans FB" pitchFamily="34" charset="0"/>
              </a:rPr>
              <a:t>NYC Parks &amp; Recreation</a:t>
            </a:r>
          </a:p>
          <a:p>
            <a:r>
              <a:rPr lang="en-US" dirty="0">
                <a:solidFill>
                  <a:srgbClr val="212200"/>
                </a:solidFill>
                <a:latin typeface="Berlin Sans FB" pitchFamily="34" charset="0"/>
              </a:rPr>
              <a:t>Natural Resources Group</a:t>
            </a:r>
          </a:p>
        </p:txBody>
      </p:sp>
      <p:sp>
        <p:nvSpPr>
          <p:cNvPr id="8200" name="TextBox 1"/>
          <p:cNvSpPr txBox="1">
            <a:spLocks noChangeArrowheads="1"/>
          </p:cNvSpPr>
          <p:nvPr/>
        </p:nvSpPr>
        <p:spPr bwMode="auto">
          <a:xfrm>
            <a:off x="228600" y="1295400"/>
            <a:ext cx="784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Breeding Bird Surveys: Staten 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Island 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- 2006</a:t>
            </a:r>
            <a:endParaRPr lang="en-US" sz="2800" dirty="0" smtClean="0">
              <a:solidFill>
                <a:srgbClr val="FCFEB8"/>
              </a:solidFill>
              <a:latin typeface="Berlin Sans FB" pitchFamily="34" charset="0"/>
            </a:endParaRPr>
          </a:p>
          <a:p>
            <a:pPr algn="ctr"/>
            <a:endParaRPr lang="en-US" sz="2800" dirty="0">
              <a:solidFill>
                <a:srgbClr val="FCFEB8"/>
              </a:solidFill>
              <a:latin typeface="Berlin Sans FB" pitchFamily="34" charset="0"/>
            </a:endParaRPr>
          </a:p>
        </p:txBody>
      </p:sp>
      <p:pic>
        <p:nvPicPr>
          <p:cNvPr id="8201" name="Picture 8" descr="Staten_Island_Marshbird_Rout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905000"/>
            <a:ext cx="5402263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943600" y="2667000"/>
            <a:ext cx="228600" cy="2286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3800" y="3810000"/>
            <a:ext cx="228600" cy="2286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15000" y="3810000"/>
            <a:ext cx="228600" cy="2286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3352800"/>
            <a:ext cx="228600" cy="228600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19800" y="3581400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6200000" flipV="1">
            <a:off x="4762500" y="2324100"/>
            <a:ext cx="144780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4343400" y="4419600"/>
            <a:ext cx="228600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9" name="Picture 21" descr="WT_Davis_BB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057400"/>
            <a:ext cx="46577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Line Callout 1 27"/>
          <p:cNvSpPr/>
          <p:nvPr/>
        </p:nvSpPr>
        <p:spPr>
          <a:xfrm>
            <a:off x="152400" y="1828800"/>
            <a:ext cx="2133600" cy="609600"/>
          </a:xfrm>
          <a:prstGeom prst="borderCallout1">
            <a:avLst>
              <a:gd name="adj1" fmla="val 105114"/>
              <a:gd name="adj2" fmla="val 44514"/>
              <a:gd name="adj3" fmla="val 198257"/>
              <a:gd name="adj4" fmla="val 86069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William T Davis Refuge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Clapper Rail - Confirmed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33" name="Picture 32" descr="theclapper_thum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3886200"/>
            <a:ext cx="304800" cy="304800"/>
          </a:xfrm>
          <a:prstGeom prst="rect">
            <a:avLst/>
          </a:prstGeom>
        </p:spPr>
      </p:pic>
      <p:pic>
        <p:nvPicPr>
          <p:cNvPr id="34" name="Picture 33" descr="Clapper_rail4_Alex_Summers Cropped 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2400" y="1371600"/>
            <a:ext cx="685800" cy="65225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696200" y="1981200"/>
            <a:ext cx="10361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 Summers</a:t>
            </a:r>
            <a:endParaRPr lang="en-US" sz="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Queens_Marshbird_Routes cop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76400"/>
            <a:ext cx="55356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loud 12"/>
          <p:cNvSpPr/>
          <p:nvPr/>
        </p:nvSpPr>
        <p:spPr>
          <a:xfrm flipH="1">
            <a:off x="3733800" y="1066800"/>
            <a:ext cx="4876800" cy="3048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029200" y="304800"/>
            <a:ext cx="41148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52400" y="685800"/>
            <a:ext cx="47244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0" y="228600"/>
            <a:ext cx="5181600" cy="533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223" name="Picture 9" descr="PARKS-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10"/>
          <p:cNvSpPr txBox="1">
            <a:spLocks noChangeArrowheads="1"/>
          </p:cNvSpPr>
          <p:nvPr/>
        </p:nvSpPr>
        <p:spPr bwMode="auto">
          <a:xfrm>
            <a:off x="838200" y="381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NYC Parks &amp; Recreation</a:t>
            </a:r>
          </a:p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Natural Resources Group</a:t>
            </a:r>
          </a:p>
        </p:txBody>
      </p:sp>
      <p:sp>
        <p:nvSpPr>
          <p:cNvPr id="9225" name="TextBox 1"/>
          <p:cNvSpPr txBox="1">
            <a:spLocks noChangeArrowheads="1"/>
          </p:cNvSpPr>
          <p:nvPr/>
        </p:nvSpPr>
        <p:spPr bwMode="auto">
          <a:xfrm>
            <a:off x="1905000" y="1143000"/>
            <a:ext cx="617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Call-Response Surveys: 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Queens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- 2008</a:t>
            </a:r>
            <a:endParaRPr lang="en-US" sz="2800" dirty="0">
              <a:solidFill>
                <a:srgbClr val="FCFEB8"/>
              </a:solidFill>
              <a:latin typeface="Berlin Sans FB" pitchFamily="34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5486400" y="5334000"/>
            <a:ext cx="1524000" cy="457200"/>
          </a:xfrm>
          <a:prstGeom prst="borderCallout1">
            <a:avLst>
              <a:gd name="adj1" fmla="val -5493"/>
              <a:gd name="adj2" fmla="val 53486"/>
              <a:gd name="adj3" fmla="val -163864"/>
              <a:gd name="adj4" fmla="val 13183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Public Place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2971800" y="3581400"/>
            <a:ext cx="1524000" cy="457200"/>
          </a:xfrm>
          <a:prstGeom prst="borderCallout1">
            <a:avLst>
              <a:gd name="adj1" fmla="val 100568"/>
              <a:gd name="adj2" fmla="val 99850"/>
              <a:gd name="adj3" fmla="val 160378"/>
              <a:gd name="adj4" fmla="val 154092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Idlewild</a:t>
            </a:r>
            <a:endParaRPr lang="en-US" sz="1400" dirty="0">
              <a:solidFill>
                <a:schemeClr val="bg2">
                  <a:lumMod val="1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Idlewild_Marshbird_Sit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55356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loud 12"/>
          <p:cNvSpPr/>
          <p:nvPr/>
        </p:nvSpPr>
        <p:spPr>
          <a:xfrm flipH="1">
            <a:off x="3733800" y="1066800"/>
            <a:ext cx="4876800" cy="3048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5029200" y="304800"/>
            <a:ext cx="41148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152400" y="685800"/>
            <a:ext cx="4724400" cy="4572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0" y="228600"/>
            <a:ext cx="5181600" cy="5334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7" name="Picture 9" descr="PARKS-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1000"/>
            <a:ext cx="458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838200" y="381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NYC Parks &amp; Recreation</a:t>
            </a:r>
          </a:p>
          <a:p>
            <a:r>
              <a:rPr lang="en-US">
                <a:solidFill>
                  <a:srgbClr val="212200"/>
                </a:solidFill>
                <a:latin typeface="Berlin Sans FB" pitchFamily="34" charset="0"/>
              </a:rPr>
              <a:t>Natural Resources Group</a:t>
            </a:r>
          </a:p>
        </p:txBody>
      </p:sp>
      <p:sp>
        <p:nvSpPr>
          <p:cNvPr id="10249" name="TextBox 1"/>
          <p:cNvSpPr txBox="1">
            <a:spLocks noChangeArrowheads="1"/>
          </p:cNvSpPr>
          <p:nvPr/>
        </p:nvSpPr>
        <p:spPr bwMode="auto">
          <a:xfrm>
            <a:off x="1905000" y="1143000"/>
            <a:ext cx="6172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171800"/>
                </a:solidFill>
                <a:latin typeface="Berlin Sans FB" pitchFamily="34" charset="0"/>
              </a:rPr>
              <a:t>Call-Response Surveys: </a:t>
            </a:r>
            <a:r>
              <a:rPr lang="en-US" sz="2800" dirty="0" err="1" smtClean="0">
                <a:solidFill>
                  <a:srgbClr val="171800"/>
                </a:solidFill>
                <a:latin typeface="Berlin Sans FB" pitchFamily="34" charset="0"/>
              </a:rPr>
              <a:t>Idlewild</a:t>
            </a:r>
            <a:r>
              <a:rPr lang="en-US" sz="2800" dirty="0" smtClean="0">
                <a:solidFill>
                  <a:srgbClr val="171800"/>
                </a:solidFill>
                <a:latin typeface="Berlin Sans FB" pitchFamily="34" charset="0"/>
              </a:rPr>
              <a:t>- 2008</a:t>
            </a:r>
            <a:endParaRPr lang="en-US" sz="2800" dirty="0" smtClean="0">
              <a:solidFill>
                <a:srgbClr val="FCFEB8"/>
              </a:solidFill>
              <a:latin typeface="Berlin Sans FB" pitchFamily="34" charset="0"/>
            </a:endParaRPr>
          </a:p>
          <a:p>
            <a:endParaRPr lang="en-US" sz="2800" dirty="0">
              <a:solidFill>
                <a:srgbClr val="FCFEB8"/>
              </a:solidFill>
              <a:latin typeface="Berlin Sans FB" pitchFamily="34" charset="0"/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1219200" y="2895600"/>
            <a:ext cx="1752600" cy="609600"/>
          </a:xfrm>
          <a:prstGeom prst="borderCallout1">
            <a:avLst>
              <a:gd name="adj1" fmla="val 100568"/>
              <a:gd name="adj2" fmla="val 99850"/>
              <a:gd name="adj3" fmla="val 159620"/>
              <a:gd name="adj4" fmla="val 136345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Idlewild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 Preserve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Clapper Rail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3733800" y="1905000"/>
            <a:ext cx="1447800" cy="609600"/>
          </a:xfrm>
          <a:prstGeom prst="borderCallout1">
            <a:avLst>
              <a:gd name="adj1" fmla="val 105114"/>
              <a:gd name="adj2" fmla="val 44514"/>
              <a:gd name="adj3" fmla="val 405074"/>
              <a:gd name="adj4" fmla="val 61496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Soccer Field 1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Clapper Rail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6781800" y="4038600"/>
            <a:ext cx="1447800" cy="609600"/>
          </a:xfrm>
          <a:prstGeom prst="borderCallout1">
            <a:avLst>
              <a:gd name="adj1" fmla="val 66478"/>
              <a:gd name="adj2" fmla="val -3333"/>
              <a:gd name="adj3" fmla="val -17653"/>
              <a:gd name="adj4" fmla="val -122237"/>
            </a:avLst>
          </a:prstGeom>
          <a:solidFill>
            <a:schemeClr val="bg1"/>
          </a:solidFill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Berlin Sans FB" pitchFamily="34" charset="0"/>
              </a:rPr>
              <a:t>Soccer Field 2</a:t>
            </a:r>
          </a:p>
          <a:p>
            <a:pPr algn="ctr"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itchFamily="34" charset="0"/>
              </a:rPr>
              <a:t>Clapper Rail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438</Words>
  <Application>Microsoft Office PowerPoint</Application>
  <PresentationFormat>On-screen Show (4:3)</PresentationFormat>
  <Paragraphs>126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Berlin Sans FB</vt:lpstr>
      <vt:lpstr>Wingdings</vt:lpstr>
      <vt:lpstr>Wingdings 2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NYCDPR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with the In Crowd</dc:title>
  <dc:creator>Ellen.Pehek</dc:creator>
  <cp:lastModifiedBy>susan.stanley</cp:lastModifiedBy>
  <cp:revision>223</cp:revision>
  <dcterms:created xsi:type="dcterms:W3CDTF">2009-11-19T13:52:34Z</dcterms:created>
  <dcterms:modified xsi:type="dcterms:W3CDTF">2011-01-12T22:10:13Z</dcterms:modified>
</cp:coreProperties>
</file>