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7" r:id="rId2"/>
    <p:sldId id="256" r:id="rId3"/>
    <p:sldId id="269" r:id="rId4"/>
    <p:sldId id="258" r:id="rId5"/>
    <p:sldId id="259" r:id="rId6"/>
    <p:sldId id="260" r:id="rId7"/>
    <p:sldId id="268" r:id="rId8"/>
    <p:sldId id="270" r:id="rId9"/>
    <p:sldId id="261" r:id="rId10"/>
    <p:sldId id="262" r:id="rId11"/>
    <p:sldId id="271" r:id="rId12"/>
    <p:sldId id="263" r:id="rId13"/>
    <p:sldId id="264" r:id="rId14"/>
    <p:sldId id="265" r:id="rId15"/>
    <p:sldId id="266" r:id="rId16"/>
    <p:sldId id="267" r:id="rId17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5" d="100"/>
          <a:sy n="65" d="100"/>
        </p:scale>
        <p:origin x="-5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34FEF586-A454-4EB8-B7EA-0E66696D4906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</a:defRPr>
            </a:lvl1pPr>
          </a:lstStyle>
          <a:p>
            <a:pPr>
              <a:defRPr/>
            </a:pPr>
            <a:fld id="{048B9A29-3AAF-4710-A0C1-0696971142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945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New England Asters (ASTER NOVI-BELGII), Switchgrass (Panicum), Groundsel tree (Baccharis halimifolia), roughstemmed goldenrods (Solidago rugosa), Staghorn Sumac (Rhus typhina)</a:t>
            </a:r>
          </a:p>
        </p:txBody>
      </p:sp>
      <p:sp>
        <p:nvSpPr>
          <p:cNvPr id="1946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3C388E62-8BF7-4FBF-B673-629C324E8F0C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Silver Spotted Skipper on Purple Loosestrife, Common Three Square (Scirpus pungens), blueflag iris (iris versicolor), </a:t>
            </a:r>
            <a:r>
              <a:rPr lang="en-US" b="1" smtClean="0"/>
              <a:t>Cardinal Flower</a:t>
            </a:r>
            <a:r>
              <a:rPr lang="en-US" smtClean="0"/>
              <a:t>(</a:t>
            </a:r>
            <a:r>
              <a:rPr lang="en-US" b="1" i="1" smtClean="0"/>
              <a:t>Lobelia cardinalis</a:t>
            </a:r>
            <a:r>
              <a:rPr lang="en-US" smtClean="0"/>
              <a:t>), Typha (Cattails), Cottonwoods, Phragmites </a:t>
            </a:r>
          </a:p>
        </p:txBody>
      </p:sp>
      <p:sp>
        <p:nvSpPr>
          <p:cNvPr id="20484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41352A9A-76CA-479D-8F8B-730819978D68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1507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 smtClean="0"/>
              <a:t>Served 946 kids in 2010 and we plan to expand program for 2011.</a:t>
            </a:r>
          </a:p>
        </p:txBody>
      </p:sp>
      <p:sp>
        <p:nvSpPr>
          <p:cNvPr id="2150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1CB04D1-D8C5-4948-B594-00E1C2CF8B02}" type="slidenum">
              <a:rPr lang="en-US"/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408547B-28E7-4FD1-9AD2-10B457E9235D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1BB71D-019A-4E85-B9C6-4BAB857174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60208F-8E8A-49D7-BCDE-81D0F770AC68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50C6E-EB80-4F37-85CC-BA25D124E5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691FE9-7289-4314-A047-65CDFBE8B314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62A883-D991-4752-A6AA-FAD9AE9379E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A340F6-321D-4EAA-B088-467E78AF7B2B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B86A00-C1CB-43BE-9812-EBE89CBE7A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8A9A42-BB0E-4AF1-9955-27E40FDD6881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89C382-5A02-464E-AF60-4081EE3DCB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06D23A-9557-48CB-98BC-3B18FA321380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8F4D8E-B783-4764-9754-853169E68CD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2665CD-0C10-4BB2-BEDA-32925FF4855B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F8140E-405E-46C3-9D9B-B589A4316EE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47E073-41C0-4D96-A27E-7F687E9D9966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22750C-BC29-4B52-8D8A-60F19B0C13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C4E2F8-06C8-49C8-AA4B-D0509F971248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E8A96-BB3A-4CD2-9AF0-02AB2FF72D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251B2D-FEC1-4814-A7A5-3D7668D262A2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1348B1-A714-444F-A87C-17038B3DD2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77F978-54B8-4120-9129-43946B41E757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75104E-3392-4551-8102-6E4DF9F9C4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09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F2ACCCAC-88CE-4289-AB58-82C3452D5442}" type="datetimeFigureOut">
              <a:rPr lang="en-US"/>
              <a:pPr>
                <a:defRPr/>
              </a:pPr>
              <a:t>1/11/2011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5F507F63-51EA-463B-A11B-9823AE0CCF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10" Type="http://schemas.openxmlformats.org/officeDocument/2006/relationships/image" Target="../media/image30.jpeg"/><Relationship Id="rId4" Type="http://schemas.openxmlformats.org/officeDocument/2006/relationships/image" Target="../media/image24.jpeg"/><Relationship Id="rId9" Type="http://schemas.openxmlformats.org/officeDocument/2006/relationships/image" Target="../media/image29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w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ctrTitle"/>
          </p:nvPr>
        </p:nvSpPr>
        <p:spPr>
          <a:xfrm>
            <a:off x="762000" y="1371600"/>
            <a:ext cx="7772400" cy="9144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  <a:t>Natural Areas Department</a:t>
            </a:r>
            <a:br>
              <a:rPr lang="en-US" dirty="0" smtClean="0">
                <a:solidFill>
                  <a:schemeClr val="tx2">
                    <a:lumMod val="40000"/>
                    <a:lumOff val="60000"/>
                  </a:schemeClr>
                </a:solidFill>
                <a:latin typeface="Arial" pitchFamily="34" charset="0"/>
                <a:cs typeface="Arial" pitchFamily="34" charset="0"/>
              </a:rPr>
            </a:br>
            <a:endParaRPr lang="en-US" sz="3200" dirty="0" smtClean="0">
              <a:solidFill>
                <a:schemeClr val="tx2">
                  <a:lumMod val="40000"/>
                  <a:lumOff val="6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95400" y="6019800"/>
            <a:ext cx="6629400" cy="838200"/>
          </a:xfrm>
        </p:spPr>
        <p:txBody>
          <a:bodyPr rtlCol="0">
            <a:normAutofit fontScale="85000" lnSpcReduction="2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Natural Areas Manager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pitchFamily="34" charset="0"/>
                <a:cs typeface="Arial" pitchFamily="34" charset="0"/>
              </a:rPr>
              <a:t>Victoria Ruzicka</a:t>
            </a:r>
          </a:p>
        </p:txBody>
      </p:sp>
      <p:pic>
        <p:nvPicPr>
          <p:cNvPr id="5124" name="Picture 3" descr="4130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28600" y="1981200"/>
            <a:ext cx="9523413" cy="398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5" name="Rectangle 4"/>
          <p:cNvSpPr>
            <a:spLocks noChangeArrowheads="1"/>
          </p:cNvSpPr>
          <p:nvPr/>
        </p:nvSpPr>
        <p:spPr bwMode="auto">
          <a:xfrm>
            <a:off x="7426325" y="5715000"/>
            <a:ext cx="1717675" cy="230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i="1">
                <a:latin typeface="Calibri" pitchFamily="34" charset="0"/>
              </a:rPr>
              <a:t>photo by Fernand Brunschwig</a:t>
            </a:r>
          </a:p>
        </p:txBody>
      </p:sp>
      <p:pic>
        <p:nvPicPr>
          <p:cNvPr id="5126" name="Picture 5" descr="RI logo hi re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62200" y="228600"/>
            <a:ext cx="4953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Content Placeholder 5" descr="415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-533400"/>
            <a:ext cx="5181600" cy="5608638"/>
          </a:xfrm>
        </p:spPr>
      </p:pic>
      <p:sp>
        <p:nvSpPr>
          <p:cNvPr id="14339" name="Title 1"/>
          <p:cNvSpPr>
            <a:spLocks noGrp="1"/>
          </p:cNvSpPr>
          <p:nvPr>
            <p:ph type="title"/>
          </p:nvPr>
        </p:nvSpPr>
        <p:spPr>
          <a:xfrm>
            <a:off x="-533400" y="-381000"/>
            <a:ext cx="3886200" cy="1600200"/>
          </a:xfrm>
        </p:spPr>
        <p:txBody>
          <a:bodyPr/>
          <a:lstStyle/>
          <a:p>
            <a:r>
              <a:rPr lang="en-US" sz="4800" b="1" smtClean="0">
                <a:solidFill>
                  <a:schemeClr val="bg1"/>
                </a:solidFill>
              </a:rPr>
              <a:t>Wildlife</a:t>
            </a:r>
          </a:p>
        </p:txBody>
      </p:sp>
      <p:pic>
        <p:nvPicPr>
          <p:cNvPr id="14340" name="Picture 7" descr="4151.jpg"/>
          <p:cNvPicPr>
            <a:picLocks noChangeAspect="1"/>
          </p:cNvPicPr>
          <p:nvPr/>
        </p:nvPicPr>
        <p:blipFill>
          <a:blip r:embed="rId3" cstate="print"/>
          <a:srcRect l="13499" t="13548" r="10500"/>
          <a:stretch>
            <a:fillRect/>
          </a:stretch>
        </p:blipFill>
        <p:spPr bwMode="auto">
          <a:xfrm>
            <a:off x="0" y="4152900"/>
            <a:ext cx="3068638" cy="270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8" descr="4147.jpg"/>
          <p:cNvPicPr>
            <a:picLocks noChangeAspect="1"/>
          </p:cNvPicPr>
          <p:nvPr/>
        </p:nvPicPr>
        <p:blipFill>
          <a:blip r:embed="rId4" cstate="print"/>
          <a:srcRect t="7500" b="9375"/>
          <a:stretch>
            <a:fillRect/>
          </a:stretch>
        </p:blipFill>
        <p:spPr bwMode="auto">
          <a:xfrm>
            <a:off x="5181600" y="0"/>
            <a:ext cx="39624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2" name="Picture 6" descr="4299.jpg"/>
          <p:cNvPicPr>
            <a:picLocks noChangeAspect="1"/>
          </p:cNvPicPr>
          <p:nvPr/>
        </p:nvPicPr>
        <p:blipFill>
          <a:blip r:embed="rId5" cstate="print"/>
          <a:srcRect t="7805"/>
          <a:stretch>
            <a:fillRect/>
          </a:stretch>
        </p:blipFill>
        <p:spPr bwMode="auto">
          <a:xfrm>
            <a:off x="6086475" y="4149725"/>
            <a:ext cx="3057525" cy="2708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3" name="Picture 7" descr="4163.jpg"/>
          <p:cNvPicPr>
            <a:picLocks noChangeAspect="1"/>
          </p:cNvPicPr>
          <p:nvPr/>
        </p:nvPicPr>
        <p:blipFill>
          <a:blip r:embed="rId6" cstate="print"/>
          <a:srcRect t="7500" b="5624"/>
          <a:stretch>
            <a:fillRect/>
          </a:stretch>
        </p:blipFill>
        <p:spPr bwMode="auto">
          <a:xfrm>
            <a:off x="3048000" y="4143375"/>
            <a:ext cx="3086100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44" name="Rectangle 4"/>
          <p:cNvSpPr>
            <a:spLocks noChangeArrowheads="1"/>
          </p:cNvSpPr>
          <p:nvPr/>
        </p:nvSpPr>
        <p:spPr bwMode="auto">
          <a:xfrm>
            <a:off x="7426325" y="6627813"/>
            <a:ext cx="1619250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i="1">
                <a:latin typeface="Calibri" pitchFamily="34" charset="0"/>
              </a:rPr>
              <a:t>photos by Fernand Brunschwig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Content Placeholder 5" descr="413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10279063" cy="6858000"/>
          </a:xfrm>
        </p:spPr>
      </p:pic>
      <p:sp>
        <p:nvSpPr>
          <p:cNvPr id="1536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6781800" cy="1219200"/>
          </a:xfrm>
        </p:spPr>
        <p:txBody>
          <a:bodyPr/>
          <a:lstStyle/>
          <a:p>
            <a:r>
              <a:rPr lang="en-US" b="1" smtClean="0">
                <a:solidFill>
                  <a:schemeClr val="bg1"/>
                </a:solidFill>
              </a:rPr>
              <a:t>Future Avian Monitoring</a:t>
            </a:r>
          </a:p>
        </p:txBody>
      </p:sp>
      <p:sp>
        <p:nvSpPr>
          <p:cNvPr id="15364" name="TextBox 6"/>
          <p:cNvSpPr txBox="1">
            <a:spLocks noChangeArrowheads="1"/>
          </p:cNvSpPr>
          <p:nvPr/>
        </p:nvSpPr>
        <p:spPr bwMode="auto">
          <a:xfrm>
            <a:off x="685800" y="2209800"/>
            <a:ext cx="4495800" cy="3386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Arial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Wading Bird Surveys</a:t>
            </a:r>
          </a:p>
          <a:p>
            <a:endParaRPr lang="en-US" sz="2800" b="1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Wading Bird Strike Surveys</a:t>
            </a:r>
          </a:p>
          <a:p>
            <a:endParaRPr lang="en-US" sz="2800" b="1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Winter Waterfowl </a:t>
            </a:r>
          </a:p>
          <a:p>
            <a:endParaRPr lang="en-US" sz="2800" b="1">
              <a:solidFill>
                <a:schemeClr val="bg1"/>
              </a:solidFill>
              <a:latin typeface="Calibri" pitchFamily="34" charset="0"/>
            </a:endParaRPr>
          </a:p>
          <a:p>
            <a:pPr>
              <a:buFont typeface="Arial" charset="0"/>
              <a:buChar char="•"/>
            </a:pPr>
            <a:r>
              <a:rPr lang="en-US" sz="2800" b="1">
                <a:solidFill>
                  <a:schemeClr val="bg1"/>
                </a:solidFill>
                <a:latin typeface="Calibri" pitchFamily="34" charset="0"/>
              </a:rPr>
              <a:t>Shorebird Surveys</a:t>
            </a:r>
          </a:p>
          <a:p>
            <a:pPr>
              <a:buFont typeface="Arial" charset="0"/>
              <a:buChar char="•"/>
            </a:pPr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3" descr="atsaltmarshwithbooklets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114800" cy="308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Picture 4" descr="girlwithcrab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57950" y="0"/>
            <a:ext cx="2686050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8" name="Picture 5" descr="freshwaterkids.jpg"/>
          <p:cNvPicPr>
            <a:picLocks noChangeAspect="1"/>
          </p:cNvPicPr>
          <p:nvPr/>
        </p:nvPicPr>
        <p:blipFill>
          <a:blip r:embed="rId5" cstate="print"/>
          <a:srcRect r="3751"/>
          <a:stretch>
            <a:fillRect/>
          </a:stretch>
        </p:blipFill>
        <p:spPr bwMode="auto">
          <a:xfrm>
            <a:off x="4495800" y="3200400"/>
            <a:ext cx="4694238" cy="3657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9" name="Picture 6" descr="girlwithfish.JPG"/>
          <p:cNvPicPr>
            <a:picLocks noChangeAspect="1"/>
          </p:cNvPicPr>
          <p:nvPr/>
        </p:nvPicPr>
        <p:blipFill>
          <a:blip r:embed="rId6" cstate="print"/>
          <a:srcRect b="4701"/>
          <a:stretch>
            <a:fillRect/>
          </a:stretch>
        </p:blipFill>
        <p:spPr bwMode="auto">
          <a:xfrm>
            <a:off x="2590800" y="5029200"/>
            <a:ext cx="2538413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0" name="Picture 7" descr="snailonhand.jpg"/>
          <p:cNvPicPr>
            <a:picLocks noChangeAspect="1"/>
          </p:cNvPicPr>
          <p:nvPr/>
        </p:nvPicPr>
        <p:blipFill>
          <a:blip r:embed="rId7" cstate="print"/>
          <a:srcRect l="24719" b="23505"/>
          <a:stretch>
            <a:fillRect/>
          </a:stretch>
        </p:blipFill>
        <p:spPr bwMode="auto">
          <a:xfrm>
            <a:off x="0" y="4914900"/>
            <a:ext cx="2590800" cy="197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1" name="Picture 8" descr="BBMS_5th Grade_Nov 2010 (4).jpg"/>
          <p:cNvPicPr>
            <a:picLocks noChangeAspect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67000" y="3200400"/>
            <a:ext cx="24384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2" name="Picture 9" descr="PS112_1st Grade_Nov 2010 (1).jpg"/>
          <p:cNvPicPr>
            <a:picLocks noChangeAspect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4114800" y="0"/>
            <a:ext cx="2438400" cy="325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93" name="Picture 10" descr="RandallsIslandCampkidswithfiddlercrab.jpg"/>
          <p:cNvPicPr>
            <a:picLocks noChangeAspect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048000"/>
            <a:ext cx="266700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2819400"/>
            <a:ext cx="9144000" cy="457200"/>
          </a:xfrm>
          <a:solidFill>
            <a:schemeClr val="accent1">
              <a:lumMod val="20000"/>
              <a:lumOff val="80000"/>
            </a:schemeClr>
          </a:solidFill>
        </p:spPr>
        <p:txBody>
          <a:bodyPr rtlCol="0">
            <a:no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Comic Sans MS" pitchFamily="66" charset="0"/>
              </a:rPr>
              <a:t>Wetlands Stewardship Program 2010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26" name="Object 2"/>
          <p:cNvGraphicFramePr>
            <a:graphicFrameLocks noChangeAspect="1"/>
          </p:cNvGraphicFramePr>
          <p:nvPr/>
        </p:nvGraphicFramePr>
        <p:xfrm>
          <a:off x="1371600" y="228600"/>
          <a:ext cx="6324600" cy="6324600"/>
        </p:xfrm>
        <a:graphic>
          <a:graphicData uri="http://schemas.openxmlformats.org/presentationml/2006/ole">
            <p:oleObj spid="_x0000_s1026" name="Acrobat Document" r:id="rId3" imgW="5486400" imgH="54864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Object 2"/>
          <p:cNvGraphicFramePr>
            <a:graphicFrameLocks noChangeAspect="1"/>
          </p:cNvGraphicFramePr>
          <p:nvPr/>
        </p:nvGraphicFramePr>
        <p:xfrm>
          <a:off x="1524000" y="228600"/>
          <a:ext cx="6400800" cy="6400800"/>
        </p:xfrm>
        <a:graphic>
          <a:graphicData uri="http://schemas.openxmlformats.org/presentationml/2006/ole">
            <p:oleObj spid="_x0000_s2050" name="Acrobat Document" r:id="rId3" imgW="5486400" imgH="54864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1524000" y="152400"/>
          <a:ext cx="6477000" cy="6477000"/>
        </p:xfrm>
        <a:graphic>
          <a:graphicData uri="http://schemas.openxmlformats.org/presentationml/2006/ole">
            <p:oleObj spid="_x0000_s3074" name="Acrobat Document" r:id="rId3" imgW="5486400" imgH="5486400" progId="AcroExch.Document.7">
              <p:embed/>
            </p:oleObj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3" descr="4234.jpg"/>
          <p:cNvPicPr>
            <a:picLocks noChangeAspect="1"/>
          </p:cNvPicPr>
          <p:nvPr/>
        </p:nvPicPr>
        <p:blipFill>
          <a:blip r:embed="rId2" cstate="print"/>
          <a:srcRect r="10500"/>
          <a:stretch>
            <a:fillRect/>
          </a:stretch>
        </p:blipFill>
        <p:spPr bwMode="auto">
          <a:xfrm>
            <a:off x="-55563" y="0"/>
            <a:ext cx="9199563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411" name="Title 1"/>
          <p:cNvSpPr>
            <a:spLocks noGrp="1"/>
          </p:cNvSpPr>
          <p:nvPr>
            <p:ph type="title"/>
          </p:nvPr>
        </p:nvSpPr>
        <p:spPr>
          <a:xfrm>
            <a:off x="4495800" y="3352800"/>
            <a:ext cx="4648200" cy="1828800"/>
          </a:xfrm>
        </p:spPr>
        <p:txBody>
          <a:bodyPr/>
          <a:lstStyle/>
          <a:p>
            <a:r>
              <a:rPr lang="en-US" b="1" smtClean="0">
                <a:solidFill>
                  <a:srgbClr val="0070C0"/>
                </a:solidFill>
                <a:latin typeface="Arial" charset="0"/>
                <a:cs typeface="Arial" charset="0"/>
              </a:rPr>
              <a:t>Questions?</a:t>
            </a:r>
          </a:p>
        </p:txBody>
      </p:sp>
      <p:sp>
        <p:nvSpPr>
          <p:cNvPr id="17412" name="Rectangle 4"/>
          <p:cNvSpPr>
            <a:spLocks noChangeArrowheads="1"/>
          </p:cNvSpPr>
          <p:nvPr/>
        </p:nvSpPr>
        <p:spPr bwMode="auto">
          <a:xfrm>
            <a:off x="7426325" y="6627813"/>
            <a:ext cx="1717675" cy="2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900" i="1">
                <a:latin typeface="Calibri" pitchFamily="34" charset="0"/>
              </a:rPr>
              <a:t>photo by Fernand Brunschwig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6148" name="Picture 3" descr="RI Aerial Google 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25" y="0"/>
            <a:ext cx="795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smtClean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US" smtClean="0"/>
          </a:p>
        </p:txBody>
      </p:sp>
      <p:pic>
        <p:nvPicPr>
          <p:cNvPr id="7172" name="Picture 3" descr="RI Aerial Google Map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3725" y="0"/>
            <a:ext cx="79565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4572000" y="1828800"/>
            <a:ext cx="457200" cy="53340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8195" name="Content Placeholder 3" descr="queens randalls island raw 10-09 -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533400" y="0"/>
            <a:ext cx="9982200" cy="7500938"/>
          </a:xfrm>
        </p:spPr>
      </p:pic>
      <p:grpSp>
        <p:nvGrpSpPr>
          <p:cNvPr id="8196" name="Group 96"/>
          <p:cNvGrpSpPr>
            <a:grpSpLocks/>
          </p:cNvGrpSpPr>
          <p:nvPr/>
        </p:nvGrpSpPr>
        <p:grpSpPr bwMode="auto">
          <a:xfrm>
            <a:off x="14173200" y="13411200"/>
            <a:ext cx="6019800" cy="4524375"/>
            <a:chOff x="13944600" y="13716000"/>
            <a:chExt cx="6019800" cy="4524198"/>
          </a:xfrm>
        </p:grpSpPr>
        <p:pic>
          <p:nvPicPr>
            <p:cNvPr id="8198" name="Picture 68" descr="queens randalls island raw 10-09 -38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4600" y="13716000"/>
              <a:ext cx="6019800" cy="4524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Right Arrow 6"/>
            <p:cNvSpPr/>
            <p:nvPr/>
          </p:nvSpPr>
          <p:spPr>
            <a:xfrm rot="19981275">
              <a:off x="16530965" y="17214966"/>
              <a:ext cx="407817" cy="414209"/>
            </a:xfrm>
            <a:prstGeom prst="rightArrow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9211666" flipH="1" flipV="1">
              <a:off x="18899702" y="15779203"/>
              <a:ext cx="413046" cy="433249"/>
            </a:xfrm>
            <a:prstGeom prst="rightArrow">
              <a:avLst/>
            </a:prstGeom>
            <a:solidFill>
              <a:srgbClr val="92D050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8197" name="Picture 8" descr="C:\Documents and Settings\Employee\Local Settings\Temporary Internet Files\Content.IE5\MW2X2D59\MC90023901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6248400"/>
            <a:ext cx="9921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smtClean="0"/>
          </a:p>
        </p:txBody>
      </p:sp>
      <p:pic>
        <p:nvPicPr>
          <p:cNvPr id="9219" name="Content Placeholder 3" descr="queens randalls island raw 10-09 -3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492125" y="0"/>
            <a:ext cx="9940925" cy="7470775"/>
          </a:xfrm>
        </p:spPr>
      </p:pic>
      <p:grpSp>
        <p:nvGrpSpPr>
          <p:cNvPr id="9220" name="Group 96"/>
          <p:cNvGrpSpPr>
            <a:grpSpLocks/>
          </p:cNvGrpSpPr>
          <p:nvPr/>
        </p:nvGrpSpPr>
        <p:grpSpPr bwMode="auto">
          <a:xfrm>
            <a:off x="14173200" y="13411200"/>
            <a:ext cx="6019800" cy="4524375"/>
            <a:chOff x="13944600" y="13716000"/>
            <a:chExt cx="6019800" cy="4524198"/>
          </a:xfrm>
        </p:grpSpPr>
        <p:pic>
          <p:nvPicPr>
            <p:cNvPr id="9228" name="Picture 68" descr="queens randalls island raw 10-09 -38.jpg"/>
            <p:cNvPicPr>
              <a:picLocks noChangeAspect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3944600" y="13716000"/>
              <a:ext cx="6019800" cy="4524198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Right Arrow 6"/>
            <p:cNvSpPr/>
            <p:nvPr/>
          </p:nvSpPr>
          <p:spPr>
            <a:xfrm rot="19981275">
              <a:off x="16530965" y="17214966"/>
              <a:ext cx="407817" cy="414209"/>
            </a:xfrm>
            <a:prstGeom prst="rightArrow">
              <a:avLst/>
            </a:prstGeom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8" name="Right Arrow 7"/>
            <p:cNvSpPr/>
            <p:nvPr/>
          </p:nvSpPr>
          <p:spPr>
            <a:xfrm rot="19211666" flipH="1" flipV="1">
              <a:off x="18899702" y="15779203"/>
              <a:ext cx="413046" cy="433249"/>
            </a:xfrm>
            <a:prstGeom prst="rightArrow">
              <a:avLst/>
            </a:prstGeom>
            <a:solidFill>
              <a:srgbClr val="92D050"/>
            </a:solidFill>
            <a:scene3d>
              <a:camera prst="orthographicFront">
                <a:rot lat="0" lon="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sp>
        <p:nvSpPr>
          <p:cNvPr id="11" name="Oval 10"/>
          <p:cNvSpPr/>
          <p:nvPr/>
        </p:nvSpPr>
        <p:spPr>
          <a:xfrm>
            <a:off x="3352800" y="685800"/>
            <a:ext cx="1676400" cy="457200"/>
          </a:xfrm>
          <a:prstGeom prst="ellipse">
            <a:avLst/>
          </a:prstGeom>
          <a:noFill/>
          <a:ln w="444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" name="Oval 11"/>
          <p:cNvSpPr/>
          <p:nvPr/>
        </p:nvSpPr>
        <p:spPr>
          <a:xfrm rot="1620000">
            <a:off x="5429250" y="3640138"/>
            <a:ext cx="3405188" cy="622300"/>
          </a:xfrm>
          <a:prstGeom prst="ellipse">
            <a:avLst/>
          </a:prstGeom>
          <a:noFill/>
          <a:ln w="444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4038600" y="4191000"/>
            <a:ext cx="2590800" cy="2133600"/>
          </a:xfrm>
          <a:prstGeom prst="ellipse">
            <a:avLst/>
          </a:prstGeom>
          <a:noFill/>
          <a:ln w="444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9224" name="TextBox 13"/>
          <p:cNvSpPr txBox="1">
            <a:spLocks noChangeArrowheads="1"/>
          </p:cNvSpPr>
          <p:nvPr/>
        </p:nvSpPr>
        <p:spPr bwMode="auto">
          <a:xfrm>
            <a:off x="5105400" y="685800"/>
            <a:ext cx="28194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Bronx Kill Salt Marsh </a:t>
            </a:r>
          </a:p>
          <a:p>
            <a:r>
              <a:rPr lang="en-US" sz="2000" b="1">
                <a:latin typeface="Calibri" pitchFamily="34" charset="0"/>
              </a:rPr>
              <a:t>1 acre</a:t>
            </a:r>
          </a:p>
        </p:txBody>
      </p:sp>
      <p:sp>
        <p:nvSpPr>
          <p:cNvPr id="9225" name="TextBox 14"/>
          <p:cNvSpPr txBox="1">
            <a:spLocks noChangeArrowheads="1"/>
          </p:cNvSpPr>
          <p:nvPr/>
        </p:nvSpPr>
        <p:spPr bwMode="auto">
          <a:xfrm>
            <a:off x="5181600" y="2667000"/>
            <a:ext cx="42672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Freshwater Emergent Wetland</a:t>
            </a:r>
          </a:p>
          <a:p>
            <a:r>
              <a:rPr lang="en-US" sz="2000" b="1">
                <a:latin typeface="Calibri" pitchFamily="34" charset="0"/>
              </a:rPr>
              <a:t>4 acres</a:t>
            </a:r>
          </a:p>
        </p:txBody>
      </p:sp>
      <p:sp>
        <p:nvSpPr>
          <p:cNvPr id="9226" name="TextBox 15"/>
          <p:cNvSpPr txBox="1">
            <a:spLocks noChangeArrowheads="1"/>
          </p:cNvSpPr>
          <p:nvPr/>
        </p:nvSpPr>
        <p:spPr bwMode="auto">
          <a:xfrm>
            <a:off x="838200" y="5867400"/>
            <a:ext cx="3352800" cy="7080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2000" b="1">
                <a:latin typeface="Calibri" pitchFamily="34" charset="0"/>
              </a:rPr>
              <a:t>Little Hell Gate Salt Marsh</a:t>
            </a:r>
          </a:p>
          <a:p>
            <a:r>
              <a:rPr lang="en-US" sz="2000" b="1">
                <a:latin typeface="Calibri" pitchFamily="34" charset="0"/>
              </a:rPr>
              <a:t>4 acres</a:t>
            </a:r>
          </a:p>
        </p:txBody>
      </p:sp>
      <p:pic>
        <p:nvPicPr>
          <p:cNvPr id="9227" name="Picture 8" descr="C:\Documents and Settings\Employee\Local Settings\Temporary Internet Files\Content.IE5\MW2X2D59\MC900239015[1].wm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228600" y="6248400"/>
            <a:ext cx="992188" cy="1206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Content Placeholder 3" descr="IMG_0316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-1200150" y="-228600"/>
            <a:ext cx="5314950" cy="7086600"/>
          </a:xfrm>
          <a:ln>
            <a:solidFill>
              <a:schemeClr val="tx1"/>
            </a:solidFill>
          </a:ln>
        </p:spPr>
      </p:pic>
      <p:pic>
        <p:nvPicPr>
          <p:cNvPr id="10243" name="Picture 4" descr="IMG_0665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14800" y="3086100"/>
            <a:ext cx="5029200" cy="37719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244" name="Picture 6" descr="IMG_0135.jpg"/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64000" y="0"/>
            <a:ext cx="5080000" cy="3810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5" name="Title 1"/>
          <p:cNvSpPr>
            <a:spLocks noGrp="1"/>
          </p:cNvSpPr>
          <p:nvPr>
            <p:ph type="title"/>
          </p:nvPr>
        </p:nvSpPr>
        <p:spPr>
          <a:xfrm>
            <a:off x="2209800" y="3276600"/>
            <a:ext cx="4572000" cy="1295400"/>
          </a:xfrm>
          <a:solidFill>
            <a:schemeClr val="bg1"/>
          </a:solidFill>
        </p:spPr>
        <p:txBody>
          <a:bodyPr/>
          <a:lstStyle/>
          <a:p>
            <a:r>
              <a:rPr lang="en-US" sz="3600" b="1" smtClean="0">
                <a:solidFill>
                  <a:srgbClr val="00B0F0"/>
                </a:solidFill>
                <a:latin typeface="Arial" charset="0"/>
                <a:cs typeface="Arial" charset="0"/>
              </a:rPr>
              <a:t>Little Hell Gate Inlet Salt Marsh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Content Placeholder 5" descr="IMG_020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0" y="5562600"/>
            <a:ext cx="4572000" cy="12954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F0"/>
                </a:solidFill>
                <a:ea typeface="+mj-ea"/>
                <a:cs typeface="Arial" charset="0"/>
              </a:rPr>
              <a:t>Bronx Kill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F0"/>
                </a:solidFill>
                <a:ea typeface="+mj-ea"/>
                <a:cs typeface="Arial" charset="0"/>
              </a:rPr>
              <a:t>Salt Marsh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4" descr="View of the Brother Islands from Sunken Meadow.jpg"/>
          <p:cNvPicPr>
            <a:picLocks noChangeAspect="1"/>
          </p:cNvPicPr>
          <p:nvPr/>
        </p:nvPicPr>
        <p:blipFill>
          <a:blip r:embed="rId2" cstate="print"/>
          <a:srcRect b="22501"/>
          <a:stretch>
            <a:fillRect/>
          </a:stretch>
        </p:blipFill>
        <p:spPr bwMode="auto">
          <a:xfrm>
            <a:off x="3403600" y="3521075"/>
            <a:ext cx="5740400" cy="333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291" name="Picture 5" descr="RI &amp; Brother Islands Aerial Google Map.jpg"/>
          <p:cNvPicPr>
            <a:picLocks noChangeAspect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14938" cy="449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0" y="4724400"/>
            <a:ext cx="3276600" cy="2133600"/>
          </a:xfrm>
          <a:prstGeom prst="rect">
            <a:avLst/>
          </a:prstGeom>
          <a:solidFill>
            <a:schemeClr val="bg1"/>
          </a:solidFill>
        </p:spPr>
        <p:txBody>
          <a:bodyPr anchor="ctr">
            <a:normAutofit/>
          </a:bodyPr>
          <a:lstStyle/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F0"/>
                </a:solidFill>
                <a:ea typeface="+mj-ea"/>
                <a:cs typeface="Arial" charset="0"/>
              </a:rPr>
              <a:t>Bronx Kill </a:t>
            </a:r>
          </a:p>
          <a:p>
            <a:pPr algn="ctr" fontAlgn="auto">
              <a:spcAft>
                <a:spcPts val="0"/>
              </a:spcAft>
              <a:defRPr/>
            </a:pPr>
            <a:r>
              <a:rPr lang="en-US" sz="3600" b="1" dirty="0">
                <a:solidFill>
                  <a:srgbClr val="00B0F0"/>
                </a:solidFill>
                <a:ea typeface="+mj-ea"/>
                <a:cs typeface="Arial" charset="0"/>
              </a:rPr>
              <a:t>Salt Marsh</a:t>
            </a:r>
          </a:p>
        </p:txBody>
      </p:sp>
      <p:sp>
        <p:nvSpPr>
          <p:cNvPr id="12293" name="TextBox 7"/>
          <p:cNvSpPr txBox="1">
            <a:spLocks noChangeArrowheads="1"/>
          </p:cNvSpPr>
          <p:nvPr/>
        </p:nvSpPr>
        <p:spPr bwMode="auto">
          <a:xfrm>
            <a:off x="5486400" y="7620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North Brother</a:t>
            </a:r>
          </a:p>
        </p:txBody>
      </p:sp>
      <p:sp>
        <p:nvSpPr>
          <p:cNvPr id="12294" name="TextBox 8"/>
          <p:cNvSpPr txBox="1">
            <a:spLocks noChangeArrowheads="1"/>
          </p:cNvSpPr>
          <p:nvPr/>
        </p:nvSpPr>
        <p:spPr bwMode="auto">
          <a:xfrm>
            <a:off x="5486400" y="1447800"/>
            <a:ext cx="2286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South Brother</a:t>
            </a:r>
          </a:p>
        </p:txBody>
      </p:sp>
      <p:cxnSp>
        <p:nvCxnSpPr>
          <p:cNvPr id="11" name="Straight Connector 10"/>
          <p:cNvCxnSpPr>
            <a:endCxn id="12293" idx="1"/>
          </p:cNvCxnSpPr>
          <p:nvPr/>
        </p:nvCxnSpPr>
        <p:spPr>
          <a:xfrm flipV="1">
            <a:off x="4724400" y="946150"/>
            <a:ext cx="762000" cy="34925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4724400" y="1600200"/>
            <a:ext cx="762000" cy="349250"/>
          </a:xfrm>
          <a:prstGeom prst="line">
            <a:avLst/>
          </a:prstGeom>
          <a:ln w="28575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 rot="2100000">
            <a:off x="2590800" y="1860550"/>
            <a:ext cx="376238" cy="13493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1295400" y="2438400"/>
            <a:ext cx="381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 rot="1800000">
            <a:off x="1646238" y="2520950"/>
            <a:ext cx="136525" cy="527050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2300" name="TextBox 16"/>
          <p:cNvSpPr txBox="1">
            <a:spLocks noChangeArrowheads="1"/>
          </p:cNvSpPr>
          <p:nvPr/>
        </p:nvSpPr>
        <p:spPr bwMode="auto">
          <a:xfrm>
            <a:off x="7467600" y="52578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South Brother</a:t>
            </a:r>
          </a:p>
        </p:txBody>
      </p:sp>
      <p:sp>
        <p:nvSpPr>
          <p:cNvPr id="12301" name="TextBox 17"/>
          <p:cNvSpPr txBox="1">
            <a:spLocks noChangeArrowheads="1"/>
          </p:cNvSpPr>
          <p:nvPr/>
        </p:nvSpPr>
        <p:spPr bwMode="auto">
          <a:xfrm>
            <a:off x="4419600" y="5334000"/>
            <a:ext cx="16764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>
                <a:latin typeface="Calibri" pitchFamily="34" charset="0"/>
              </a:rPr>
              <a:t>North Brother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Content Placeholder 3" descr="IMG_0339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rcRect r="9000"/>
          <a:stretch>
            <a:fillRect/>
          </a:stretch>
        </p:blipFill>
        <p:spPr>
          <a:xfrm>
            <a:off x="0" y="0"/>
            <a:ext cx="4679950" cy="6858000"/>
          </a:xfrm>
        </p:spPr>
      </p:pic>
      <p:pic>
        <p:nvPicPr>
          <p:cNvPr id="13315" name="Picture 3" descr="blue.flag.iris.jpg"/>
          <p:cNvPicPr>
            <a:picLocks noChangeAspect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8200" y="228600"/>
            <a:ext cx="2590800" cy="34544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3316" name="Picture 3" descr="IMG_0894.jpg"/>
          <p:cNvPicPr>
            <a:picLocks noChangeAspect="1"/>
          </p:cNvPicPr>
          <p:nvPr/>
        </p:nvPicPr>
        <p:blipFill>
          <a:blip r:embed="rId5" cstate="print"/>
          <a:srcRect r="13000" b="16000"/>
          <a:stretch>
            <a:fillRect/>
          </a:stretch>
        </p:blipFill>
        <p:spPr bwMode="auto">
          <a:xfrm>
            <a:off x="4648200" y="3594100"/>
            <a:ext cx="4508500" cy="326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5" descr="Cardinal Flower_FW_Aug 3 2010.jpg"/>
          <p:cNvPicPr>
            <a:picLocks noChangeAspect="1"/>
          </p:cNvPicPr>
          <p:nvPr/>
        </p:nvPicPr>
        <p:blipFill>
          <a:blip r:embed="rId6" cstate="print"/>
          <a:srcRect r="14815"/>
          <a:stretch>
            <a:fillRect/>
          </a:stretch>
        </p:blipFill>
        <p:spPr bwMode="auto">
          <a:xfrm>
            <a:off x="6858000" y="0"/>
            <a:ext cx="2287588" cy="3581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18" name="Title 1"/>
          <p:cNvSpPr>
            <a:spLocks noGrp="1"/>
          </p:cNvSpPr>
          <p:nvPr>
            <p:ph type="title"/>
          </p:nvPr>
        </p:nvSpPr>
        <p:spPr>
          <a:xfrm>
            <a:off x="2590800" y="0"/>
            <a:ext cx="4648200" cy="1066800"/>
          </a:xfrm>
          <a:solidFill>
            <a:schemeClr val="bg1"/>
          </a:solidFill>
        </p:spPr>
        <p:txBody>
          <a:bodyPr/>
          <a:lstStyle/>
          <a:p>
            <a:r>
              <a:rPr lang="en-US" sz="3600" b="1" smtClean="0">
                <a:solidFill>
                  <a:srgbClr val="92D050"/>
                </a:solidFill>
                <a:latin typeface="Arial" charset="0"/>
                <a:cs typeface="Arial" charset="0"/>
              </a:rPr>
              <a:t>Freshwater Emergent Wetland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600</TotalTime>
  <Words>161</Words>
  <Application>Microsoft Office PowerPoint</Application>
  <PresentationFormat>On-screen Show (4:3)</PresentationFormat>
  <Paragraphs>39</Paragraphs>
  <Slides>16</Slides>
  <Notes>3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Office Theme</vt:lpstr>
      <vt:lpstr>Acrobat Document</vt:lpstr>
      <vt:lpstr>Natural Areas Department </vt:lpstr>
      <vt:lpstr>Slide 2</vt:lpstr>
      <vt:lpstr>Slide 3</vt:lpstr>
      <vt:lpstr>Slide 4</vt:lpstr>
      <vt:lpstr>Slide 5</vt:lpstr>
      <vt:lpstr>Little Hell Gate Inlet Salt Marsh</vt:lpstr>
      <vt:lpstr>Slide 7</vt:lpstr>
      <vt:lpstr>Slide 8</vt:lpstr>
      <vt:lpstr>Freshwater Emergent Wetland</vt:lpstr>
      <vt:lpstr>Wildlife</vt:lpstr>
      <vt:lpstr>Future Avian Monitoring</vt:lpstr>
      <vt:lpstr>Wetlands Stewardship Program 2010</vt:lpstr>
      <vt:lpstr>Slide 13</vt:lpstr>
      <vt:lpstr>Slide 14</vt:lpstr>
      <vt:lpstr>Slide 15</vt:lpstr>
      <vt:lpstr>Questions?</vt:lpstr>
    </vt:vector>
  </TitlesOfParts>
  <Company>NYCDPR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Employee</dc:creator>
  <cp:lastModifiedBy>Employee</cp:lastModifiedBy>
  <cp:revision>30</cp:revision>
  <dcterms:created xsi:type="dcterms:W3CDTF">2011-01-05T13:40:44Z</dcterms:created>
  <dcterms:modified xsi:type="dcterms:W3CDTF">2011-01-11T20:29:35Z</dcterms:modified>
</cp:coreProperties>
</file>