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6" r:id="rId2"/>
    <p:sldId id="258" r:id="rId3"/>
    <p:sldId id="304" r:id="rId4"/>
    <p:sldId id="305" r:id="rId5"/>
    <p:sldId id="261" r:id="rId6"/>
    <p:sldId id="262" r:id="rId7"/>
    <p:sldId id="263" r:id="rId8"/>
    <p:sldId id="264" r:id="rId9"/>
    <p:sldId id="276" r:id="rId10"/>
    <p:sldId id="283" r:id="rId11"/>
    <p:sldId id="293" r:id="rId12"/>
    <p:sldId id="301" r:id="rId13"/>
    <p:sldId id="303" r:id="rId14"/>
    <p:sldId id="307" r:id="rId15"/>
    <p:sldId id="30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84" autoAdjust="0"/>
    <p:restoredTop sz="65789" autoAdjust="0"/>
  </p:normalViewPr>
  <p:slideViewPr>
    <p:cSldViewPr>
      <p:cViewPr varScale="1">
        <p:scale>
          <a:sx n="48" d="100"/>
          <a:sy n="48" d="100"/>
        </p:scale>
        <p:origin x="-9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vboxsvr\Documents\JFK\JFK-AR2-1May201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300" b="0" i="0" u="none" strike="noStrike" baseline="0">
                <a:solidFill>
                  <a:srgbClr val="000000"/>
                </a:solidFill>
                <a:latin typeface="Arial"/>
                <a:ea typeface="Arial"/>
                <a:cs typeface="Arial"/>
              </a:defRPr>
            </a:pPr>
            <a:r>
              <a:rPr lang="en-US" b="1" dirty="0" smtClean="0"/>
              <a:t>Time of ITOs</a:t>
            </a:r>
            <a:r>
              <a:rPr lang="en-US" b="1" baseline="0" dirty="0" smtClean="0"/>
              <a:t> on AR2-L for May 2010</a:t>
            </a:r>
            <a:endParaRPr lang="en-US" b="1" dirty="0"/>
          </a:p>
        </c:rich>
      </c:tx>
      <c:layout>
        <c:manualLayout>
          <c:xMode val="edge"/>
          <c:yMode val="edge"/>
          <c:x val="0.24442188029144843"/>
          <c:y val="2.7314180322054411E-2"/>
        </c:manualLayout>
      </c:layout>
      <c:spPr>
        <a:noFill/>
        <a:ln w="25400">
          <a:noFill/>
        </a:ln>
      </c:spPr>
    </c:title>
    <c:plotArea>
      <c:layout>
        <c:manualLayout>
          <c:layoutTarget val="inner"/>
          <c:xMode val="edge"/>
          <c:yMode val="edge"/>
          <c:x val="0.10382898934694398"/>
          <c:y val="0.11570632049372262"/>
          <c:w val="0.7929865573417848"/>
          <c:h val="0.78717684613747663"/>
        </c:manualLayout>
      </c:layout>
      <c:scatterChart>
        <c:scatterStyle val="lineMarker"/>
        <c:ser>
          <c:idx val="0"/>
          <c:order val="0"/>
          <c:tx>
            <c:strRef>
              <c:f>Sheet1!$A$2</c:f>
              <c:strCache>
                <c:ptCount val="1"/>
                <c:pt idx="0">
                  <c:v>Bird Activity</c:v>
                </c:pt>
              </c:strCache>
            </c:strRef>
          </c:tx>
          <c:spPr>
            <a:ln w="28575">
              <a:noFill/>
            </a:ln>
          </c:spPr>
          <c:marker>
            <c:symbol val="square"/>
            <c:size val="10"/>
            <c:spPr>
              <a:solidFill>
                <a:srgbClr val="0070C0"/>
              </a:solidFill>
              <a:ln>
                <a:solidFill>
                  <a:srgbClr val="0070C0"/>
                </a:solidFill>
                <a:prstDash val="solid"/>
              </a:ln>
            </c:spPr>
          </c:marker>
          <c:xVal>
            <c:numRef>
              <c:f>Sheet1!$A$3:$A$82</c:f>
              <c:numCache>
                <c:formatCode>mm/dd/yyyy</c:formatCode>
                <c:ptCount val="80"/>
                <c:pt idx="0">
                  <c:v>40299</c:v>
                </c:pt>
                <c:pt idx="1">
                  <c:v>40299</c:v>
                </c:pt>
                <c:pt idx="2">
                  <c:v>40299</c:v>
                </c:pt>
                <c:pt idx="3">
                  <c:v>40299</c:v>
                </c:pt>
                <c:pt idx="4">
                  <c:v>40300</c:v>
                </c:pt>
                <c:pt idx="5">
                  <c:v>40300</c:v>
                </c:pt>
                <c:pt idx="6">
                  <c:v>40301</c:v>
                </c:pt>
                <c:pt idx="7">
                  <c:v>40302</c:v>
                </c:pt>
                <c:pt idx="8">
                  <c:v>40302</c:v>
                </c:pt>
                <c:pt idx="9">
                  <c:v>40302</c:v>
                </c:pt>
                <c:pt idx="10">
                  <c:v>40303</c:v>
                </c:pt>
                <c:pt idx="11">
                  <c:v>40303</c:v>
                </c:pt>
                <c:pt idx="12">
                  <c:v>40303</c:v>
                </c:pt>
                <c:pt idx="13">
                  <c:v>40303</c:v>
                </c:pt>
                <c:pt idx="14">
                  <c:v>40303</c:v>
                </c:pt>
                <c:pt idx="15">
                  <c:v>40303</c:v>
                </c:pt>
                <c:pt idx="16">
                  <c:v>40303</c:v>
                </c:pt>
                <c:pt idx="17">
                  <c:v>40303</c:v>
                </c:pt>
                <c:pt idx="18">
                  <c:v>40303</c:v>
                </c:pt>
                <c:pt idx="19">
                  <c:v>40303</c:v>
                </c:pt>
                <c:pt idx="20">
                  <c:v>40304</c:v>
                </c:pt>
                <c:pt idx="21">
                  <c:v>40304</c:v>
                </c:pt>
                <c:pt idx="22">
                  <c:v>40304</c:v>
                </c:pt>
                <c:pt idx="23">
                  <c:v>40305</c:v>
                </c:pt>
                <c:pt idx="24">
                  <c:v>40305</c:v>
                </c:pt>
                <c:pt idx="25">
                  <c:v>40305</c:v>
                </c:pt>
                <c:pt idx="26">
                  <c:v>40305</c:v>
                </c:pt>
                <c:pt idx="27">
                  <c:v>40305</c:v>
                </c:pt>
                <c:pt idx="28">
                  <c:v>40305</c:v>
                </c:pt>
                <c:pt idx="29">
                  <c:v>40306</c:v>
                </c:pt>
                <c:pt idx="30">
                  <c:v>40307</c:v>
                </c:pt>
                <c:pt idx="31">
                  <c:v>40308</c:v>
                </c:pt>
                <c:pt idx="32">
                  <c:v>40309</c:v>
                </c:pt>
                <c:pt idx="33">
                  <c:v>40309</c:v>
                </c:pt>
                <c:pt idx="34">
                  <c:v>40310</c:v>
                </c:pt>
                <c:pt idx="35">
                  <c:v>40310</c:v>
                </c:pt>
                <c:pt idx="36">
                  <c:v>40311</c:v>
                </c:pt>
                <c:pt idx="37">
                  <c:v>40311</c:v>
                </c:pt>
                <c:pt idx="38">
                  <c:v>40311</c:v>
                </c:pt>
                <c:pt idx="39">
                  <c:v>40311</c:v>
                </c:pt>
                <c:pt idx="40">
                  <c:v>40311</c:v>
                </c:pt>
                <c:pt idx="41">
                  <c:v>40312</c:v>
                </c:pt>
                <c:pt idx="42">
                  <c:v>40313</c:v>
                </c:pt>
                <c:pt idx="43">
                  <c:v>40313</c:v>
                </c:pt>
                <c:pt idx="44">
                  <c:v>40313</c:v>
                </c:pt>
                <c:pt idx="45">
                  <c:v>40314</c:v>
                </c:pt>
                <c:pt idx="46">
                  <c:v>40314</c:v>
                </c:pt>
                <c:pt idx="47">
                  <c:v>40314</c:v>
                </c:pt>
                <c:pt idx="48">
                  <c:v>40314</c:v>
                </c:pt>
                <c:pt idx="49">
                  <c:v>40315</c:v>
                </c:pt>
                <c:pt idx="50">
                  <c:v>40315</c:v>
                </c:pt>
                <c:pt idx="51">
                  <c:v>40315</c:v>
                </c:pt>
                <c:pt idx="52">
                  <c:v>40316</c:v>
                </c:pt>
                <c:pt idx="53">
                  <c:v>40317</c:v>
                </c:pt>
                <c:pt idx="54">
                  <c:v>40317</c:v>
                </c:pt>
                <c:pt idx="55">
                  <c:v>40317</c:v>
                </c:pt>
                <c:pt idx="56">
                  <c:v>40318</c:v>
                </c:pt>
                <c:pt idx="57">
                  <c:v>40318</c:v>
                </c:pt>
                <c:pt idx="58">
                  <c:v>40318</c:v>
                </c:pt>
                <c:pt idx="59">
                  <c:v>40318</c:v>
                </c:pt>
                <c:pt idx="60">
                  <c:v>40318</c:v>
                </c:pt>
                <c:pt idx="61">
                  <c:v>40318</c:v>
                </c:pt>
                <c:pt idx="62">
                  <c:v>40318</c:v>
                </c:pt>
                <c:pt idx="63">
                  <c:v>40318</c:v>
                </c:pt>
                <c:pt idx="64">
                  <c:v>40318</c:v>
                </c:pt>
                <c:pt idx="65">
                  <c:v>40318</c:v>
                </c:pt>
                <c:pt idx="66">
                  <c:v>40319</c:v>
                </c:pt>
                <c:pt idx="67">
                  <c:v>40319</c:v>
                </c:pt>
                <c:pt idx="68">
                  <c:v>40319</c:v>
                </c:pt>
                <c:pt idx="69">
                  <c:v>40319</c:v>
                </c:pt>
                <c:pt idx="70">
                  <c:v>40320</c:v>
                </c:pt>
                <c:pt idx="71">
                  <c:v>40321</c:v>
                </c:pt>
                <c:pt idx="72">
                  <c:v>40322</c:v>
                </c:pt>
                <c:pt idx="73">
                  <c:v>40323</c:v>
                </c:pt>
                <c:pt idx="74">
                  <c:v>40324</c:v>
                </c:pt>
                <c:pt idx="75">
                  <c:v>40325</c:v>
                </c:pt>
                <c:pt idx="76">
                  <c:v>40326</c:v>
                </c:pt>
                <c:pt idx="77">
                  <c:v>40327</c:v>
                </c:pt>
                <c:pt idx="78">
                  <c:v>40328</c:v>
                </c:pt>
                <c:pt idx="79">
                  <c:v>40329</c:v>
                </c:pt>
              </c:numCache>
            </c:numRef>
          </c:xVal>
          <c:yVal>
            <c:numRef>
              <c:f>Sheet1!$D$3:$D$82</c:f>
              <c:numCache>
                <c:formatCode>hh:mm:ss</c:formatCode>
                <c:ptCount val="80"/>
                <c:pt idx="0">
                  <c:v>0.8909722222222225</c:v>
                </c:pt>
                <c:pt idx="1">
                  <c:v>0.21597222222222409</c:v>
                </c:pt>
                <c:pt idx="2">
                  <c:v>0.33125000000000032</c:v>
                </c:pt>
                <c:pt idx="3">
                  <c:v>0.3895833333333365</c:v>
                </c:pt>
                <c:pt idx="4">
                  <c:v>0.24375000000000024</c:v>
                </c:pt>
                <c:pt idx="5">
                  <c:v>0.46875</c:v>
                </c:pt>
                <c:pt idx="6">
                  <c:v>0.57361111111111163</c:v>
                </c:pt>
                <c:pt idx="7">
                  <c:v>3.5416666666666652E-2</c:v>
                </c:pt>
                <c:pt idx="8">
                  <c:v>0.30416666666667114</c:v>
                </c:pt>
                <c:pt idx="9">
                  <c:v>0.3680555555555558</c:v>
                </c:pt>
                <c:pt idx="10">
                  <c:v>0.97777777777777763</c:v>
                </c:pt>
                <c:pt idx="11">
                  <c:v>0.97986111111111163</c:v>
                </c:pt>
                <c:pt idx="12">
                  <c:v>0.45138888888889545</c:v>
                </c:pt>
                <c:pt idx="13">
                  <c:v>0.50416666666666032</c:v>
                </c:pt>
                <c:pt idx="14">
                  <c:v>0.5194444444444446</c:v>
                </c:pt>
                <c:pt idx="15">
                  <c:v>0.60000000000000064</c:v>
                </c:pt>
                <c:pt idx="16">
                  <c:v>0.6159722222222227</c:v>
                </c:pt>
                <c:pt idx="17">
                  <c:v>0.67291666666666661</c:v>
                </c:pt>
                <c:pt idx="18">
                  <c:v>0.69722222222222252</c:v>
                </c:pt>
                <c:pt idx="19">
                  <c:v>0.71666666666666667</c:v>
                </c:pt>
                <c:pt idx="20">
                  <c:v>9.0972222222222565E-2</c:v>
                </c:pt>
                <c:pt idx="21">
                  <c:v>0.5590277777777779</c:v>
                </c:pt>
                <c:pt idx="22">
                  <c:v>0.7097222222222227</c:v>
                </c:pt>
                <c:pt idx="23">
                  <c:v>9.6527777777778226E-2</c:v>
                </c:pt>
                <c:pt idx="24">
                  <c:v>0.5361111111111112</c:v>
                </c:pt>
                <c:pt idx="25">
                  <c:v>0.5465277777777775</c:v>
                </c:pt>
                <c:pt idx="26">
                  <c:v>0.5520833333333337</c:v>
                </c:pt>
                <c:pt idx="27">
                  <c:v>0.57500000000000062</c:v>
                </c:pt>
                <c:pt idx="28">
                  <c:v>0.59791666666666299</c:v>
                </c:pt>
                <c:pt idx="29">
                  <c:v>0.48888888888889726</c:v>
                </c:pt>
                <c:pt idx="30">
                  <c:v>0.25277777777777788</c:v>
                </c:pt>
                <c:pt idx="32">
                  <c:v>0.43819444444444638</c:v>
                </c:pt>
                <c:pt idx="33">
                  <c:v>0.623611111111118</c:v>
                </c:pt>
                <c:pt idx="34">
                  <c:v>0.62708333333333943</c:v>
                </c:pt>
                <c:pt idx="35">
                  <c:v>0.36388888888889726</c:v>
                </c:pt>
                <c:pt idx="36">
                  <c:v>0.48888888888889726</c:v>
                </c:pt>
                <c:pt idx="37">
                  <c:v>0.5409722222222223</c:v>
                </c:pt>
                <c:pt idx="38">
                  <c:v>0.24791666666666845</c:v>
                </c:pt>
                <c:pt idx="39">
                  <c:v>0.25208333333333333</c:v>
                </c:pt>
                <c:pt idx="40">
                  <c:v>0.58749999999999958</c:v>
                </c:pt>
                <c:pt idx="41">
                  <c:v>0</c:v>
                </c:pt>
                <c:pt idx="42">
                  <c:v>0.26875000000000004</c:v>
                </c:pt>
                <c:pt idx="43">
                  <c:v>0.73402777777777795</c:v>
                </c:pt>
                <c:pt idx="44">
                  <c:v>0.82013888888888964</c:v>
                </c:pt>
                <c:pt idx="45">
                  <c:v>0.26250000000000007</c:v>
                </c:pt>
                <c:pt idx="46">
                  <c:v>0.26597222222222527</c:v>
                </c:pt>
                <c:pt idx="47">
                  <c:v>0.76250000000000062</c:v>
                </c:pt>
                <c:pt idx="48">
                  <c:v>0.79097222222222219</c:v>
                </c:pt>
                <c:pt idx="49">
                  <c:v>0.32500000000000345</c:v>
                </c:pt>
                <c:pt idx="50">
                  <c:v>0.45763888888888932</c:v>
                </c:pt>
                <c:pt idx="51">
                  <c:v>0.5756944444444535</c:v>
                </c:pt>
                <c:pt idx="52">
                  <c:v>0.59375000000000266</c:v>
                </c:pt>
                <c:pt idx="53">
                  <c:v>0.28611111111111109</c:v>
                </c:pt>
                <c:pt idx="54">
                  <c:v>0.49861111111111128</c:v>
                </c:pt>
                <c:pt idx="55">
                  <c:v>0.45347222222222527</c:v>
                </c:pt>
                <c:pt idx="56">
                  <c:v>0.55000000000000004</c:v>
                </c:pt>
                <c:pt idx="57">
                  <c:v>0.59027777777777757</c:v>
                </c:pt>
                <c:pt idx="58">
                  <c:v>0.63611111111111163</c:v>
                </c:pt>
                <c:pt idx="59">
                  <c:v>0.64652777777777792</c:v>
                </c:pt>
                <c:pt idx="60">
                  <c:v>0.66041666666666687</c:v>
                </c:pt>
                <c:pt idx="61">
                  <c:v>0.67777777777778558</c:v>
                </c:pt>
                <c:pt idx="62">
                  <c:v>0.70694444444445215</c:v>
                </c:pt>
                <c:pt idx="63">
                  <c:v>0.71041666666666659</c:v>
                </c:pt>
                <c:pt idx="64">
                  <c:v>0.71458333333333368</c:v>
                </c:pt>
                <c:pt idx="65">
                  <c:v>0.7416666666666667</c:v>
                </c:pt>
                <c:pt idx="66">
                  <c:v>0.27152777777778225</c:v>
                </c:pt>
                <c:pt idx="67">
                  <c:v>0.50208333333333355</c:v>
                </c:pt>
                <c:pt idx="68">
                  <c:v>0.68402777777778079</c:v>
                </c:pt>
                <c:pt idx="69">
                  <c:v>0.80625000000000069</c:v>
                </c:pt>
                <c:pt idx="70">
                  <c:v>0.32013888888889347</c:v>
                </c:pt>
                <c:pt idx="72">
                  <c:v>0.5361111111111112</c:v>
                </c:pt>
                <c:pt idx="74">
                  <c:v>0.26458333333333339</c:v>
                </c:pt>
                <c:pt idx="75">
                  <c:v>0.67708333333334114</c:v>
                </c:pt>
              </c:numCache>
            </c:numRef>
          </c:yVal>
        </c:ser>
        <c:ser>
          <c:idx val="1"/>
          <c:order val="1"/>
          <c:tx>
            <c:strRef>
              <c:f>Sheet1!$M$2</c:f>
              <c:strCache>
                <c:ptCount val="1"/>
                <c:pt idx="0">
                  <c:v>Sunrise</c:v>
                </c:pt>
              </c:strCache>
            </c:strRef>
          </c:tx>
          <c:spPr>
            <a:ln w="38100">
              <a:solidFill>
                <a:srgbClr val="FF420E"/>
              </a:solidFill>
              <a:prstDash val="solid"/>
            </a:ln>
          </c:spPr>
          <c:marker>
            <c:symbol val="diamond"/>
            <c:size val="11"/>
            <c:spPr>
              <a:solidFill>
                <a:srgbClr val="FF420E"/>
              </a:solidFill>
              <a:ln>
                <a:solidFill>
                  <a:srgbClr val="FF420E"/>
                </a:solidFill>
                <a:prstDash val="solid"/>
              </a:ln>
            </c:spPr>
          </c:marker>
          <c:xVal>
            <c:numRef>
              <c:f>Sheet1!$J$3:$J$33</c:f>
              <c:numCache>
                <c:formatCode>mm/dd/yyyy</c:formatCode>
                <c:ptCount val="31"/>
                <c:pt idx="0">
                  <c:v>40299</c:v>
                </c:pt>
                <c:pt idx="1">
                  <c:v>40300</c:v>
                </c:pt>
                <c:pt idx="2">
                  <c:v>40301</c:v>
                </c:pt>
                <c:pt idx="3">
                  <c:v>40302</c:v>
                </c:pt>
                <c:pt idx="4">
                  <c:v>40303</c:v>
                </c:pt>
                <c:pt idx="5">
                  <c:v>40304</c:v>
                </c:pt>
                <c:pt idx="6">
                  <c:v>40305</c:v>
                </c:pt>
                <c:pt idx="7">
                  <c:v>40306</c:v>
                </c:pt>
                <c:pt idx="8">
                  <c:v>40307</c:v>
                </c:pt>
                <c:pt idx="9">
                  <c:v>40308</c:v>
                </c:pt>
                <c:pt idx="10">
                  <c:v>40309</c:v>
                </c:pt>
                <c:pt idx="11">
                  <c:v>40310</c:v>
                </c:pt>
                <c:pt idx="12">
                  <c:v>40311</c:v>
                </c:pt>
                <c:pt idx="13">
                  <c:v>40312</c:v>
                </c:pt>
                <c:pt idx="14">
                  <c:v>40313</c:v>
                </c:pt>
                <c:pt idx="15">
                  <c:v>40314</c:v>
                </c:pt>
                <c:pt idx="16">
                  <c:v>40315</c:v>
                </c:pt>
                <c:pt idx="17">
                  <c:v>40316</c:v>
                </c:pt>
                <c:pt idx="18">
                  <c:v>40317</c:v>
                </c:pt>
                <c:pt idx="19">
                  <c:v>40318</c:v>
                </c:pt>
                <c:pt idx="20">
                  <c:v>40319</c:v>
                </c:pt>
                <c:pt idx="21">
                  <c:v>40320</c:v>
                </c:pt>
                <c:pt idx="22">
                  <c:v>40321</c:v>
                </c:pt>
                <c:pt idx="23">
                  <c:v>40322</c:v>
                </c:pt>
                <c:pt idx="24">
                  <c:v>40323</c:v>
                </c:pt>
                <c:pt idx="25">
                  <c:v>40324</c:v>
                </c:pt>
                <c:pt idx="26">
                  <c:v>40325</c:v>
                </c:pt>
                <c:pt idx="27">
                  <c:v>40326</c:v>
                </c:pt>
                <c:pt idx="28">
                  <c:v>40327</c:v>
                </c:pt>
                <c:pt idx="29">
                  <c:v>40328</c:v>
                </c:pt>
                <c:pt idx="30">
                  <c:v>40329</c:v>
                </c:pt>
              </c:numCache>
            </c:numRef>
          </c:xVal>
          <c:yVal>
            <c:numRef>
              <c:f>Sheet1!$K$3:$K$33</c:f>
              <c:numCache>
                <c:formatCode>hh:mm:ss</c:formatCode>
                <c:ptCount val="31"/>
                <c:pt idx="0">
                  <c:v>0.20416666666666666</c:v>
                </c:pt>
                <c:pt idx="1">
                  <c:v>0.20347222222222244</c:v>
                </c:pt>
                <c:pt idx="2">
                  <c:v>0.20208333333333492</c:v>
                </c:pt>
                <c:pt idx="3">
                  <c:v>0.2013888888888889</c:v>
                </c:pt>
                <c:pt idx="4">
                  <c:v>0.20069444444444626</c:v>
                </c:pt>
                <c:pt idx="5">
                  <c:v>0.2</c:v>
                </c:pt>
                <c:pt idx="6">
                  <c:v>0.19930555555555568</c:v>
                </c:pt>
                <c:pt idx="7">
                  <c:v>0.19861111111111224</c:v>
                </c:pt>
                <c:pt idx="8">
                  <c:v>0.19722222222222344</c:v>
                </c:pt>
                <c:pt idx="9">
                  <c:v>0.19652777777777788</c:v>
                </c:pt>
                <c:pt idx="10">
                  <c:v>0.19583333333333491</c:v>
                </c:pt>
                <c:pt idx="11">
                  <c:v>0.19513888888888942</c:v>
                </c:pt>
                <c:pt idx="12">
                  <c:v>0.19444444444444819</c:v>
                </c:pt>
                <c:pt idx="13">
                  <c:v>0.19375000000000078</c:v>
                </c:pt>
                <c:pt idx="14">
                  <c:v>0.19305555555555537</c:v>
                </c:pt>
                <c:pt idx="15">
                  <c:v>0.19236111111111201</c:v>
                </c:pt>
                <c:pt idx="16">
                  <c:v>0.19166666666666668</c:v>
                </c:pt>
                <c:pt idx="17">
                  <c:v>0.19166666666666668</c:v>
                </c:pt>
                <c:pt idx="18">
                  <c:v>0.19097222222222321</c:v>
                </c:pt>
                <c:pt idx="19">
                  <c:v>0.19027777777777788</c:v>
                </c:pt>
                <c:pt idx="20">
                  <c:v>0.18958333333333577</c:v>
                </c:pt>
                <c:pt idx="21">
                  <c:v>0.18888888888888891</c:v>
                </c:pt>
                <c:pt idx="22">
                  <c:v>0.18888888888888891</c:v>
                </c:pt>
                <c:pt idx="23">
                  <c:v>0.18819444444444713</c:v>
                </c:pt>
                <c:pt idx="24">
                  <c:v>0.18750000000000044</c:v>
                </c:pt>
                <c:pt idx="25">
                  <c:v>0.18750000000000044</c:v>
                </c:pt>
                <c:pt idx="26">
                  <c:v>0.18680555555555556</c:v>
                </c:pt>
                <c:pt idx="27">
                  <c:v>0.18611111111111289</c:v>
                </c:pt>
                <c:pt idx="28">
                  <c:v>0.18611111111111289</c:v>
                </c:pt>
                <c:pt idx="29">
                  <c:v>0.18541666666666848</c:v>
                </c:pt>
                <c:pt idx="30">
                  <c:v>0.18541666666666848</c:v>
                </c:pt>
              </c:numCache>
            </c:numRef>
          </c:yVal>
        </c:ser>
        <c:ser>
          <c:idx val="2"/>
          <c:order val="2"/>
          <c:tx>
            <c:strRef>
              <c:f>Sheet1!$N$2</c:f>
              <c:strCache>
                <c:ptCount val="1"/>
                <c:pt idx="0">
                  <c:v>Sunset</c:v>
                </c:pt>
              </c:strCache>
            </c:strRef>
          </c:tx>
          <c:spPr>
            <a:ln w="38100">
              <a:solidFill>
                <a:srgbClr val="FFD320"/>
              </a:solidFill>
              <a:prstDash val="solid"/>
            </a:ln>
          </c:spPr>
          <c:marker>
            <c:symbol val="triangle"/>
            <c:size val="10"/>
            <c:spPr>
              <a:solidFill>
                <a:srgbClr val="FFC000"/>
              </a:solidFill>
              <a:ln>
                <a:solidFill>
                  <a:srgbClr val="FFD320"/>
                </a:solidFill>
                <a:prstDash val="solid"/>
              </a:ln>
            </c:spPr>
          </c:marker>
          <c:xVal>
            <c:numRef>
              <c:f>Sheet1!$J$3:$J$33</c:f>
              <c:numCache>
                <c:formatCode>mm/dd/yyyy</c:formatCode>
                <c:ptCount val="31"/>
                <c:pt idx="0">
                  <c:v>40299</c:v>
                </c:pt>
                <c:pt idx="1">
                  <c:v>40300</c:v>
                </c:pt>
                <c:pt idx="2">
                  <c:v>40301</c:v>
                </c:pt>
                <c:pt idx="3">
                  <c:v>40302</c:v>
                </c:pt>
                <c:pt idx="4">
                  <c:v>40303</c:v>
                </c:pt>
                <c:pt idx="5">
                  <c:v>40304</c:v>
                </c:pt>
                <c:pt idx="6">
                  <c:v>40305</c:v>
                </c:pt>
                <c:pt idx="7">
                  <c:v>40306</c:v>
                </c:pt>
                <c:pt idx="8">
                  <c:v>40307</c:v>
                </c:pt>
                <c:pt idx="9">
                  <c:v>40308</c:v>
                </c:pt>
                <c:pt idx="10">
                  <c:v>40309</c:v>
                </c:pt>
                <c:pt idx="11">
                  <c:v>40310</c:v>
                </c:pt>
                <c:pt idx="12">
                  <c:v>40311</c:v>
                </c:pt>
                <c:pt idx="13">
                  <c:v>40312</c:v>
                </c:pt>
                <c:pt idx="14">
                  <c:v>40313</c:v>
                </c:pt>
                <c:pt idx="15">
                  <c:v>40314</c:v>
                </c:pt>
                <c:pt idx="16">
                  <c:v>40315</c:v>
                </c:pt>
                <c:pt idx="17">
                  <c:v>40316</c:v>
                </c:pt>
                <c:pt idx="18">
                  <c:v>40317</c:v>
                </c:pt>
                <c:pt idx="19">
                  <c:v>40318</c:v>
                </c:pt>
                <c:pt idx="20">
                  <c:v>40319</c:v>
                </c:pt>
                <c:pt idx="21">
                  <c:v>40320</c:v>
                </c:pt>
                <c:pt idx="22">
                  <c:v>40321</c:v>
                </c:pt>
                <c:pt idx="23">
                  <c:v>40322</c:v>
                </c:pt>
                <c:pt idx="24">
                  <c:v>40323</c:v>
                </c:pt>
                <c:pt idx="25">
                  <c:v>40324</c:v>
                </c:pt>
                <c:pt idx="26">
                  <c:v>40325</c:v>
                </c:pt>
                <c:pt idx="27">
                  <c:v>40326</c:v>
                </c:pt>
                <c:pt idx="28">
                  <c:v>40327</c:v>
                </c:pt>
                <c:pt idx="29">
                  <c:v>40328</c:v>
                </c:pt>
                <c:pt idx="30">
                  <c:v>40329</c:v>
                </c:pt>
              </c:numCache>
            </c:numRef>
          </c:xVal>
          <c:yVal>
            <c:numRef>
              <c:f>Sheet1!$L$3:$L$33</c:f>
              <c:numCache>
                <c:formatCode>hh:mm:ss</c:formatCode>
                <c:ptCount val="31"/>
                <c:pt idx="0">
                  <c:v>0.78541666666666021</c:v>
                </c:pt>
                <c:pt idx="1">
                  <c:v>0.78611111111111109</c:v>
                </c:pt>
                <c:pt idx="2">
                  <c:v>0.78680555555555565</c:v>
                </c:pt>
                <c:pt idx="3">
                  <c:v>0.78749999999999998</c:v>
                </c:pt>
                <c:pt idx="4">
                  <c:v>0.78819444444444464</c:v>
                </c:pt>
                <c:pt idx="5">
                  <c:v>0.78888888888888964</c:v>
                </c:pt>
                <c:pt idx="6">
                  <c:v>0.7895833333333333</c:v>
                </c:pt>
                <c:pt idx="7">
                  <c:v>0.79027777777777752</c:v>
                </c:pt>
                <c:pt idx="8">
                  <c:v>0.79097222222222219</c:v>
                </c:pt>
                <c:pt idx="9">
                  <c:v>0.79166666666666652</c:v>
                </c:pt>
                <c:pt idx="10">
                  <c:v>0.79236111111111107</c:v>
                </c:pt>
                <c:pt idx="11">
                  <c:v>0.79305555555555562</c:v>
                </c:pt>
                <c:pt idx="12">
                  <c:v>0.79375000000000062</c:v>
                </c:pt>
                <c:pt idx="13">
                  <c:v>0.79444444444444462</c:v>
                </c:pt>
                <c:pt idx="14">
                  <c:v>0.79513888888888884</c:v>
                </c:pt>
                <c:pt idx="15">
                  <c:v>0.79583333333333361</c:v>
                </c:pt>
                <c:pt idx="16">
                  <c:v>0.7965277777777775</c:v>
                </c:pt>
                <c:pt idx="17">
                  <c:v>0.79722222222222228</c:v>
                </c:pt>
                <c:pt idx="18">
                  <c:v>0.7979166666666665</c:v>
                </c:pt>
                <c:pt idx="19">
                  <c:v>0.7986111111111116</c:v>
                </c:pt>
                <c:pt idx="20">
                  <c:v>0.7993055555555556</c:v>
                </c:pt>
                <c:pt idx="21">
                  <c:v>0.8</c:v>
                </c:pt>
                <c:pt idx="22">
                  <c:v>0.80069444444445215</c:v>
                </c:pt>
                <c:pt idx="23">
                  <c:v>0.80138888888888893</c:v>
                </c:pt>
                <c:pt idx="24">
                  <c:v>0.8020833333333337</c:v>
                </c:pt>
                <c:pt idx="25">
                  <c:v>0.8020833333333337</c:v>
                </c:pt>
                <c:pt idx="26">
                  <c:v>0.80277777777777781</c:v>
                </c:pt>
                <c:pt idx="27">
                  <c:v>0.80347222222222159</c:v>
                </c:pt>
                <c:pt idx="28">
                  <c:v>0.80416666666666659</c:v>
                </c:pt>
                <c:pt idx="29">
                  <c:v>0.80486111111111114</c:v>
                </c:pt>
                <c:pt idx="30">
                  <c:v>0.80486111111111114</c:v>
                </c:pt>
              </c:numCache>
            </c:numRef>
          </c:yVal>
        </c:ser>
        <c:axId val="43192320"/>
        <c:axId val="43194624"/>
      </c:scatterChart>
      <c:valAx>
        <c:axId val="43192320"/>
        <c:scaling>
          <c:orientation val="minMax"/>
          <c:max val="40329"/>
          <c:min val="40299"/>
        </c:scaling>
        <c:axPos val="b"/>
        <c:title>
          <c:tx>
            <c:rich>
              <a:bodyPr/>
              <a:lstStyle/>
              <a:p>
                <a:pPr>
                  <a:defRPr sz="900" b="0" i="0" u="none" strike="noStrike" baseline="0">
                    <a:solidFill>
                      <a:srgbClr val="000000"/>
                    </a:solidFill>
                    <a:latin typeface="Arial"/>
                    <a:ea typeface="Arial"/>
                    <a:cs typeface="Arial"/>
                  </a:defRPr>
                </a:pPr>
                <a:r>
                  <a:rPr lang="en-US"/>
                  <a:t>Date</a:t>
                </a:r>
              </a:p>
            </c:rich>
          </c:tx>
          <c:layout>
            <c:manualLayout>
              <c:xMode val="edge"/>
              <c:yMode val="edge"/>
              <c:x val="0.46111281893636641"/>
              <c:y val="0.94385432473444608"/>
            </c:manualLayout>
          </c:layout>
          <c:spPr>
            <a:noFill/>
            <a:ln w="25400">
              <a:noFill/>
            </a:ln>
          </c:spPr>
        </c:title>
        <c:numFmt formatCode="mm/dd/yyyy" sourceLinked="1"/>
        <c:majorTickMark val="cross"/>
        <c:minorTickMark val="cross"/>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43194624"/>
        <c:crossesAt val="0"/>
        <c:crossBetween val="midCat"/>
        <c:majorUnit val="3"/>
        <c:minorUnit val="1"/>
      </c:valAx>
      <c:valAx>
        <c:axId val="43194624"/>
        <c:scaling>
          <c:orientation val="minMax"/>
          <c:max val="1"/>
          <c:min val="0"/>
        </c:scaling>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a:t>Time (Local)</a:t>
                </a:r>
              </a:p>
            </c:rich>
          </c:tx>
          <c:layout>
            <c:manualLayout>
              <c:xMode val="edge"/>
              <c:yMode val="edge"/>
              <c:x val="1.4755610205963729E-2"/>
              <c:y val="0.45827010622154785"/>
            </c:manualLayout>
          </c:layout>
          <c:spPr>
            <a:noFill/>
            <a:ln w="25400">
              <a:noFill/>
            </a:ln>
          </c:spPr>
        </c:title>
        <c:numFmt formatCode="hh:mm:ss" sourceLinked="1"/>
        <c:majorTickMark val="cross"/>
        <c:minorTickMark val="cross"/>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43192320"/>
        <c:crossesAt val="0"/>
        <c:crossBetween val="midCat"/>
        <c:majorUnit val="4.1666666666666692E-2"/>
      </c:valAx>
      <c:spPr>
        <a:noFill/>
        <a:ln w="3175">
          <a:solidFill>
            <a:srgbClr val="B3B3B3"/>
          </a:solidFill>
          <a:prstDash val="solid"/>
        </a:ln>
      </c:spPr>
    </c:plotArea>
    <c:legend>
      <c:legendPos val="r"/>
      <c:layout>
        <c:manualLayout>
          <c:xMode val="edge"/>
          <c:yMode val="edge"/>
          <c:x val="0.90470335075315089"/>
          <c:y val="0.46889226100151782"/>
          <c:w val="8.8533661235783268E-2"/>
          <c:h val="0.12164574022841938"/>
        </c:manualLayout>
      </c:layout>
      <c:spPr>
        <a:noFill/>
        <a:ln w="25400">
          <a:noFill/>
        </a:ln>
      </c:spPr>
      <c:txPr>
        <a:bodyPr/>
        <a:lstStyle/>
        <a:p>
          <a:pPr>
            <a:defRPr sz="735" b="0" i="0" u="none" strike="noStrike" baseline="0">
              <a:solidFill>
                <a:srgbClr val="000000"/>
              </a:solidFill>
              <a:latin typeface="Arial"/>
              <a:ea typeface="Arial"/>
              <a:cs typeface="Arial"/>
            </a:defRPr>
          </a:pPr>
          <a:endParaRPr lang="en-US"/>
        </a:p>
      </c:txPr>
    </c:legend>
    <c:plotVisOnly val="1"/>
    <c:dispBlanksAs val="span"/>
  </c:chart>
  <c:spPr>
    <a:solidFill>
      <a:srgbClr val="FFFFFF"/>
    </a:solidFill>
    <a:ln w="9525">
      <a:noFill/>
    </a:ln>
  </c:spPr>
  <c:txPr>
    <a:bodyPr/>
    <a:lstStyle/>
    <a:p>
      <a:pPr>
        <a:defRPr sz="1100" b="0" i="0" u="none" strike="noStrike" baseline="0">
          <a:solidFill>
            <a:srgbClr val="000000"/>
          </a:solidFill>
          <a:latin typeface="Calibri"/>
          <a:ea typeface="Calibri"/>
          <a:cs typeface="Calibri"/>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68097-A06C-4502-82F8-6BE5100E35F5}" type="datetimeFigureOut">
              <a:rPr lang="en-US" smtClean="0"/>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DD91E-5053-4254-B183-63E72126ED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Joint project with</a:t>
            </a:r>
            <a:r>
              <a:rPr lang="en-US" baseline="0" dirty="0" smtClean="0"/>
              <a:t> FAA William J Hughes Technical Center, </a:t>
            </a:r>
            <a:r>
              <a:rPr lang="en-US" baseline="0" dirty="0" err="1" smtClean="0"/>
              <a:t>Univ</a:t>
            </a:r>
            <a:r>
              <a:rPr lang="en-US" baseline="0" dirty="0" smtClean="0"/>
              <a:t> of IL CEAT, and PANYNJ.  </a:t>
            </a:r>
          </a:p>
          <a:p>
            <a:r>
              <a:rPr lang="en-US" baseline="0" dirty="0" smtClean="0"/>
              <a:t>Accipiter radars provided by </a:t>
            </a:r>
            <a:r>
              <a:rPr lang="en-US" baseline="0" dirty="0" err="1" smtClean="0"/>
              <a:t>Sicom</a:t>
            </a:r>
            <a:r>
              <a:rPr lang="en-US" baseline="0" dirty="0" smtClean="0"/>
              <a:t> for test.</a:t>
            </a:r>
          </a:p>
          <a:p>
            <a:endParaRPr lang="en-US" baseline="0" dirty="0" smtClean="0"/>
          </a:p>
          <a:p>
            <a:r>
              <a:rPr lang="en-US" baseline="0" dirty="0" smtClean="0"/>
              <a:t>I will provide a briefing of some of the radar work we’ve done so far at JFK and the limitations of the technology.  There is more technical detail to these analyses than I am providing, but that’s better presented by one of our CEAT partners and perhaps we will do that after we have more data and more complete analyses of some of our objectives.</a:t>
            </a:r>
            <a:endParaRPr lang="en-US" dirty="0"/>
          </a:p>
        </p:txBody>
      </p:sp>
      <p:sp>
        <p:nvSpPr>
          <p:cNvPr id="4" name="Slide Number Placeholder 3"/>
          <p:cNvSpPr>
            <a:spLocks noGrp="1"/>
          </p:cNvSpPr>
          <p:nvPr>
            <p:ph type="sldNum" sz="quarter" idx="10"/>
          </p:nvPr>
        </p:nvSpPr>
        <p:spPr/>
        <p:txBody>
          <a:bodyPr/>
          <a:lstStyle/>
          <a:p>
            <a:fld id="{02FDD91E-5053-4254-B183-63E72126ED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buFont typeface="Arial" pitchFamily="34" charset="0"/>
              <a:buChar char="•"/>
            </a:pPr>
            <a:r>
              <a:rPr lang="en-US" sz="1400" dirty="0" smtClean="0"/>
              <a:t> Reinforce that we have detections at different altitudes</a:t>
            </a:r>
          </a:p>
          <a:p>
            <a:pPr eaLnBrk="1" hangingPunct="1">
              <a:spcBef>
                <a:spcPct val="0"/>
              </a:spcBef>
              <a:buFont typeface="Arial" pitchFamily="34" charset="0"/>
              <a:buChar char="•"/>
            </a:pPr>
            <a:r>
              <a:rPr lang="en-US" sz="1400" dirty="0" smtClean="0"/>
              <a:t> Radar only sees one area and we are looking at several variables:</a:t>
            </a:r>
            <a:r>
              <a:rPr lang="en-US" sz="1400" baseline="0" dirty="0" smtClean="0"/>
              <a:t> timing (sunrise/sunset, tides), location of ITOs (altitude, distance from radar, location), direction of movement</a:t>
            </a:r>
            <a:endParaRPr lang="en-US" sz="1400" dirty="0" smtClean="0"/>
          </a:p>
          <a:p>
            <a:pPr eaLnBrk="1" hangingPunct="1">
              <a:spcBef>
                <a:spcPct val="0"/>
              </a:spcBef>
            </a:pPr>
            <a:endParaRPr lang="en-US" sz="1400" dirty="0" smtClean="0"/>
          </a:p>
          <a:p>
            <a:pPr marL="3175" lvl="0" indent="4763" eaLnBrk="1" hangingPunct="1">
              <a:buFont typeface="Arial" charset="0"/>
              <a:buNone/>
            </a:pPr>
            <a:r>
              <a:rPr lang="en-US" sz="1400" b="1" dirty="0" smtClean="0">
                <a:solidFill>
                  <a:srgbClr val="FF0000"/>
                </a:solidFill>
              </a:rPr>
              <a:t>I</a:t>
            </a:r>
            <a:r>
              <a:rPr lang="en-US" sz="1400" b="1" dirty="0" smtClean="0"/>
              <a:t>nitial </a:t>
            </a:r>
            <a:r>
              <a:rPr lang="en-US" sz="1400" b="1" dirty="0" smtClean="0">
                <a:solidFill>
                  <a:srgbClr val="FF0000"/>
                </a:solidFill>
              </a:rPr>
              <a:t>T</a:t>
            </a:r>
            <a:r>
              <a:rPr lang="en-US" sz="1400" b="1" dirty="0" smtClean="0"/>
              <a:t>rack </a:t>
            </a:r>
            <a:r>
              <a:rPr lang="en-US" sz="1400" b="1" dirty="0" smtClean="0">
                <a:solidFill>
                  <a:srgbClr val="FF0000"/>
                </a:solidFill>
              </a:rPr>
              <a:t>O</a:t>
            </a:r>
            <a:r>
              <a:rPr lang="en-US" sz="1400" b="1" dirty="0" smtClean="0"/>
              <a:t>bservation</a:t>
            </a:r>
            <a:r>
              <a:rPr lang="en-US" sz="1400" dirty="0" smtClean="0"/>
              <a:t> (</a:t>
            </a:r>
            <a:r>
              <a:rPr lang="en-US" sz="1400" b="1" dirty="0" smtClean="0"/>
              <a:t>ITO)</a:t>
            </a:r>
            <a:r>
              <a:rPr lang="en-US" sz="1400" dirty="0" smtClean="0"/>
              <a:t> – </a:t>
            </a:r>
          </a:p>
          <a:p>
            <a:pPr marL="3175" lvl="0" indent="4763" eaLnBrk="1" hangingPunct="1">
              <a:buFont typeface="Wingdings" pitchFamily="2" charset="2"/>
              <a:buChar char="§"/>
            </a:pPr>
            <a:r>
              <a:rPr lang="en-US" sz="1400" dirty="0" smtClean="0"/>
              <a:t>ITO is a group of tracks that were first observed together at a particular location and moving in the same direction.  </a:t>
            </a:r>
          </a:p>
          <a:p>
            <a:pPr eaLnBrk="1" hangingPunct="1">
              <a:spcBef>
                <a:spcPct val="0"/>
              </a:spcBef>
            </a:pPr>
            <a:endParaRPr lang="en-US" sz="1400" dirty="0" smtClean="0"/>
          </a:p>
          <a:p>
            <a:pPr eaLnBrk="1" hangingPunct="1">
              <a:lnSpc>
                <a:spcPct val="80000"/>
              </a:lnSpc>
              <a:buFont typeface="Arial" pitchFamily="34" charset="0"/>
              <a:buChar char="•"/>
            </a:pPr>
            <a:r>
              <a:rPr lang="en-US" sz="1400" b="1" dirty="0" smtClean="0">
                <a:latin typeface="Arial" pitchFamily="34" charset="0"/>
                <a:cs typeface="Arial" pitchFamily="34" charset="0"/>
              </a:rPr>
              <a:t> Track History </a:t>
            </a:r>
            <a:r>
              <a:rPr lang="en-US" sz="1400" dirty="0" smtClean="0">
                <a:latin typeface="Arial" pitchFamily="34" charset="0"/>
                <a:cs typeface="Arial" pitchFamily="34" charset="0"/>
              </a:rPr>
              <a:t>– </a:t>
            </a:r>
          </a:p>
          <a:p>
            <a:pPr lvl="1" eaLnBrk="1" hangingPunct="1">
              <a:lnSpc>
                <a:spcPct val="80000"/>
              </a:lnSpc>
            </a:pPr>
            <a:r>
              <a:rPr lang="en-US" sz="1400" dirty="0" smtClean="0">
                <a:latin typeface="Arial" pitchFamily="34" charset="0"/>
                <a:cs typeface="Arial" pitchFamily="34" charset="0"/>
              </a:rPr>
              <a:t>Since radar data is produced continuously need to separate data into manageable chunks</a:t>
            </a:r>
          </a:p>
          <a:p>
            <a:pPr lvl="1" eaLnBrk="1" hangingPunct="1">
              <a:lnSpc>
                <a:spcPct val="80000"/>
              </a:lnSpc>
            </a:pPr>
            <a:r>
              <a:rPr lang="en-US" sz="1400" dirty="0" smtClean="0">
                <a:latin typeface="Arial" pitchFamily="34" charset="0"/>
                <a:cs typeface="Arial" pitchFamily="34" charset="0"/>
              </a:rPr>
              <a:t>TH = the accumulation of tracks recorded by the radar for a given time period.</a:t>
            </a:r>
          </a:p>
          <a:p>
            <a:pPr lvl="1" eaLnBrk="1" hangingPunct="1">
              <a:lnSpc>
                <a:spcPct val="80000"/>
              </a:lnSpc>
            </a:pPr>
            <a:r>
              <a:rPr lang="en-US" sz="1400" dirty="0" smtClean="0">
                <a:latin typeface="Arial" pitchFamily="34" charset="0"/>
                <a:cs typeface="Arial" pitchFamily="34" charset="0"/>
              </a:rPr>
              <a:t>Automated process producing 30 minute time periods at JFK</a:t>
            </a:r>
          </a:p>
          <a:p>
            <a:pPr eaLnBrk="1" hangingPunct="1">
              <a:lnSpc>
                <a:spcPct val="80000"/>
              </a:lnSpc>
              <a:buFont typeface="Arial" pitchFamily="34" charset="0"/>
              <a:buChar char="•"/>
            </a:pPr>
            <a:r>
              <a:rPr lang="en-US" sz="1400" dirty="0" smtClean="0">
                <a:latin typeface="Arial" pitchFamily="34" charset="0"/>
                <a:cs typeface="Arial" pitchFamily="34" charset="0"/>
              </a:rPr>
              <a:t> Replaying data at faster than real time</a:t>
            </a:r>
          </a:p>
          <a:p>
            <a:pPr eaLnBrk="1" hangingPunct="1">
              <a:lnSpc>
                <a:spcPct val="80000"/>
              </a:lnSpc>
              <a:buFont typeface="Arial" pitchFamily="34" charset="0"/>
              <a:buChar char="•"/>
            </a:pPr>
            <a:r>
              <a:rPr lang="en-US" sz="1400" dirty="0" smtClean="0">
                <a:latin typeface="Arial" pitchFamily="34" charset="0"/>
                <a:cs typeface="Arial" pitchFamily="34" charset="0"/>
              </a:rPr>
              <a:t> Not all Tracks are birds</a:t>
            </a:r>
          </a:p>
          <a:p>
            <a:pPr eaLnBrk="1" hangingPunct="1">
              <a:spcBef>
                <a:spcPct val="0"/>
              </a:spcBef>
            </a:pPr>
            <a:endParaRPr lang="en-US" sz="1400"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DE1C4-C833-48AE-BBB8-2F66F05A7552}"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r>
              <a:rPr lang="en-US" sz="1400" dirty="0" smtClean="0"/>
              <a:t>AR-2 L - 3 main locations of ITOs (5% of ITOS not in one of these locations):</a:t>
            </a:r>
          </a:p>
          <a:p>
            <a:pPr lvl="1" eaLnBrk="1" hangingPunct="1"/>
            <a:r>
              <a:rPr lang="en-US" sz="1400" dirty="0" smtClean="0"/>
              <a:t>	JOCO Marsh (38%)</a:t>
            </a:r>
          </a:p>
          <a:p>
            <a:pPr lvl="1" eaLnBrk="1" hangingPunct="1"/>
            <a:r>
              <a:rPr lang="en-US" sz="1400" dirty="0" smtClean="0"/>
              <a:t>	East High Meadow (30%)</a:t>
            </a:r>
          </a:p>
          <a:p>
            <a:pPr lvl="1" eaLnBrk="1" hangingPunct="1"/>
            <a:r>
              <a:rPr lang="en-US" sz="1400" dirty="0" smtClean="0"/>
              <a:t>	Subway Island (27%)</a:t>
            </a:r>
          </a:p>
          <a:p>
            <a:pPr eaLnBrk="1" hangingPunct="1">
              <a:buFont typeface="Arial" pitchFamily="34" charset="0"/>
              <a:buChar char="•"/>
            </a:pPr>
            <a:r>
              <a:rPr lang="en-US" sz="1400" dirty="0" smtClean="0"/>
              <a:t>AR-2H - highest numbers of  ITOs began to be tracked at the following locations</a:t>
            </a:r>
          </a:p>
          <a:p>
            <a:pPr lvl="2" eaLnBrk="1" hangingPunct="1"/>
            <a:r>
              <a:rPr lang="en-US" sz="1400" dirty="0" smtClean="0"/>
              <a:t>Subway Island  - 27% - moved north or northeast towards shore, or east towards Thurston Basin</a:t>
            </a:r>
          </a:p>
          <a:p>
            <a:pPr lvl="2" eaLnBrk="1" hangingPunct="1"/>
            <a:r>
              <a:rPr lang="en-US" sz="1400" dirty="0" smtClean="0"/>
              <a:t>Bergen Basin  -18% - moved towards  the center of Jamaica Bay, Joco Marsh, or Subway Island</a:t>
            </a:r>
          </a:p>
          <a:p>
            <a:pPr lvl="2" eaLnBrk="1" hangingPunct="1"/>
            <a:r>
              <a:rPr lang="en-US" sz="1400" dirty="0" smtClean="0"/>
              <a:t>Southern Coast of the Airport. – 16% - same as Bergen Basin</a:t>
            </a:r>
          </a:p>
          <a:p>
            <a:pPr lvl="0" eaLnBrk="1" hangingPunct="1">
              <a:buFont typeface="Arial" pitchFamily="34" charset="0"/>
              <a:buChar char="•"/>
            </a:pPr>
            <a:endParaRPr lang="en-US" sz="1400" dirty="0" smtClean="0"/>
          </a:p>
          <a:p>
            <a:pPr eaLnBrk="1" hangingPunct="1">
              <a:spcBef>
                <a:spcPct val="0"/>
              </a:spcBef>
            </a:pPr>
            <a:endParaRPr lang="en-US" dirty="0"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294A02-204A-41F8-8CF6-27147D23872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Most of activity close to radar.  There is very little out past the small island.</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Long tracks indicative of migration, or long distance commuters on the AR2H.</a:t>
            </a:r>
          </a:p>
          <a:p>
            <a:pPr marL="0" marR="0" lvl="1" indent="0" algn="l" defTabSz="914400" rtl="0" eaLnBrk="1" fontAlgn="auto" latinLnBrk="0" hangingPunct="1">
              <a:lnSpc>
                <a:spcPct val="100000"/>
              </a:lnSpc>
              <a:spcBef>
                <a:spcPct val="0"/>
              </a:spcBef>
              <a:spcAft>
                <a:spcPts val="0"/>
              </a:spcAft>
              <a:buClrTx/>
              <a:buSzTx/>
              <a:buFontTx/>
              <a:buNone/>
              <a:tabLst/>
              <a:defRPr/>
            </a:pPr>
            <a:r>
              <a:rPr lang="en-US" sz="1800" dirty="0" smtClean="0"/>
              <a:t>The AR2-H beam coverage is at high elevation (greater than 700 feet).</a:t>
            </a:r>
          </a:p>
          <a:p>
            <a:pPr eaLnBrk="1" hangingPunct="1">
              <a:spcBef>
                <a:spcPct val="0"/>
              </a:spcBef>
            </a:pPr>
            <a:endParaRPr lang="en-US" dirty="0"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298AA-B982-4B88-82A4-024D2B053C57}"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smtClean="0">
                <a:solidFill>
                  <a:srgbClr val="FF0000"/>
                </a:solidFill>
                <a:latin typeface="Arial" pitchFamily="34" charset="0"/>
                <a:cs typeface="Arial" pitchFamily="34" charset="0"/>
              </a:rPr>
              <a:t>New methodologies in historical radar analysis were developed</a:t>
            </a:r>
          </a:p>
          <a:p>
            <a:pPr eaLnBrk="1" hangingPunct="1">
              <a:lnSpc>
                <a:spcPct val="80000"/>
              </a:lnSpc>
            </a:pPr>
            <a:endParaRPr lang="en-US" sz="1400" dirty="0" smtClean="0">
              <a:latin typeface="Arial" pitchFamily="34" charset="0"/>
              <a:cs typeface="Arial" pitchFamily="34" charset="0"/>
            </a:endParaRPr>
          </a:p>
          <a:p>
            <a:pPr eaLnBrk="1" hangingPunct="1">
              <a:lnSpc>
                <a:spcPct val="80000"/>
              </a:lnSpc>
            </a:pPr>
            <a:r>
              <a:rPr lang="en-US" sz="1400" dirty="0" smtClean="0">
                <a:latin typeface="Arial" pitchFamily="34" charset="0"/>
                <a:cs typeface="Arial" pitchFamily="34" charset="0"/>
              </a:rPr>
              <a:t>Activities </a:t>
            </a:r>
            <a:r>
              <a:rPr lang="en-US" sz="1400" dirty="0">
                <a:latin typeface="Arial" pitchFamily="34" charset="0"/>
                <a:cs typeface="Arial" pitchFamily="34" charset="0"/>
              </a:rPr>
              <a:t>include movement related to time of day.</a:t>
            </a:r>
          </a:p>
          <a:p>
            <a:pPr lvl="1" eaLnBrk="1" hangingPunct="1">
              <a:lnSpc>
                <a:spcPct val="80000"/>
              </a:lnSpc>
            </a:pPr>
            <a:r>
              <a:rPr lang="en-US" sz="1400" dirty="0">
                <a:latin typeface="Arial" pitchFamily="34" charset="0"/>
                <a:cs typeface="Arial" pitchFamily="34" charset="0"/>
              </a:rPr>
              <a:t>Eastbound and westbound movements dominate morning and evening.  </a:t>
            </a:r>
          </a:p>
          <a:p>
            <a:pPr lvl="1" eaLnBrk="1" hangingPunct="1">
              <a:lnSpc>
                <a:spcPct val="80000"/>
              </a:lnSpc>
            </a:pPr>
            <a:r>
              <a:rPr lang="en-US" sz="1400" dirty="0">
                <a:latin typeface="Arial" pitchFamily="34" charset="0"/>
                <a:cs typeface="Arial" pitchFamily="34" charset="0"/>
              </a:rPr>
              <a:t>Short range activity at night in both radars.</a:t>
            </a:r>
          </a:p>
          <a:p>
            <a:pPr lvl="1" eaLnBrk="1" hangingPunct="1">
              <a:lnSpc>
                <a:spcPct val="80000"/>
              </a:lnSpc>
            </a:pPr>
            <a:r>
              <a:rPr lang="en-US" sz="1400" dirty="0">
                <a:latin typeface="Arial" pitchFamily="34" charset="0"/>
                <a:cs typeface="Arial" pitchFamily="34" charset="0"/>
              </a:rPr>
              <a:t>Long range detections may be migration or commuters at night in AR2-H</a:t>
            </a:r>
            <a:r>
              <a:rPr lang="en-US" sz="1400" dirty="0" smtClean="0">
                <a:latin typeface="Arial" pitchFamily="34" charset="0"/>
                <a:cs typeface="Arial" pitchFamily="34" charset="0"/>
              </a:rPr>
              <a:t>.</a:t>
            </a:r>
          </a:p>
          <a:p>
            <a:pPr lvl="1" eaLnBrk="1" hangingPunct="1">
              <a:lnSpc>
                <a:spcPct val="80000"/>
              </a:lnSpc>
            </a:pPr>
            <a:endParaRPr lang="en-US" sz="1400" dirty="0" smtClean="0">
              <a:latin typeface="Arial" pitchFamily="34" charset="0"/>
              <a:cs typeface="Arial" pitchFamily="34" charset="0"/>
            </a:endParaRPr>
          </a:p>
          <a:p>
            <a:pPr lvl="0" eaLnBrk="1" hangingPunct="1">
              <a:lnSpc>
                <a:spcPct val="80000"/>
              </a:lnSpc>
            </a:pPr>
            <a:r>
              <a:rPr lang="en-US" sz="1400" b="1" dirty="0" smtClean="0">
                <a:latin typeface="Arial" pitchFamily="34" charset="0"/>
                <a:cs typeface="Arial" pitchFamily="34" charset="0"/>
              </a:rPr>
              <a:t>VALIDATION - </a:t>
            </a:r>
            <a:r>
              <a:rPr lang="en-US" sz="1400" dirty="0" smtClean="0">
                <a:latin typeface="Arial" pitchFamily="34" charset="0"/>
                <a:cs typeface="Arial" pitchFamily="34" charset="0"/>
              </a:rPr>
              <a:t>Observation of birds from known areas at known times.  </a:t>
            </a:r>
          </a:p>
          <a:p>
            <a:pPr>
              <a:spcBef>
                <a:spcPct val="50000"/>
              </a:spcBef>
              <a:buFont typeface="Arial" pitchFamily="34" charset="0"/>
              <a:buChar char="•"/>
              <a:defRPr/>
            </a:pPr>
            <a:r>
              <a:rPr lang="en-US" sz="1400" dirty="0" smtClean="0">
                <a:latin typeface="Arial" pitchFamily="34" charset="0"/>
                <a:cs typeface="Arial" pitchFamily="34" charset="0"/>
              </a:rPr>
              <a:t> CEAT will use observational information from several sources:</a:t>
            </a:r>
          </a:p>
          <a:p>
            <a:pPr marL="971550" lvl="1" indent="-514350">
              <a:spcBef>
                <a:spcPct val="50000"/>
              </a:spcBef>
              <a:buFontTx/>
              <a:buAutoNum type="arabicPeriod"/>
              <a:defRPr/>
            </a:pPr>
            <a:r>
              <a:rPr lang="en-US" sz="1400" dirty="0" smtClean="0">
                <a:latin typeface="Arial" pitchFamily="34" charset="0"/>
                <a:cs typeface="Arial" pitchFamily="34" charset="0"/>
              </a:rPr>
              <a:t>Regular wildlife monitoring (point counts)</a:t>
            </a:r>
          </a:p>
          <a:p>
            <a:pPr marL="971550" lvl="1" indent="-514350">
              <a:spcBef>
                <a:spcPct val="50000"/>
              </a:spcBef>
              <a:buFontTx/>
              <a:buAutoNum type="arabicPeriod"/>
              <a:defRPr/>
            </a:pPr>
            <a:r>
              <a:rPr lang="en-US" sz="1400" dirty="0" smtClean="0">
                <a:latin typeface="Arial" pitchFamily="34" charset="0"/>
                <a:cs typeface="Arial" pitchFamily="34" charset="0"/>
              </a:rPr>
              <a:t>Observations at the radar by CEAT personnel using techniques developed  by CEAT at other radar installations.</a:t>
            </a:r>
          </a:p>
          <a:p>
            <a:pPr lvl="0" eaLnBrk="1" hangingPunct="1">
              <a:lnSpc>
                <a:spcPct val="80000"/>
              </a:lnSpc>
            </a:pPr>
            <a:endParaRPr lang="en-US" sz="2000" dirty="0"/>
          </a:p>
        </p:txBody>
      </p:sp>
      <p:sp>
        <p:nvSpPr>
          <p:cNvPr id="165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2F1817-E9E1-49BA-931C-4BDD22C59512}"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radar is not practical for real-time warnings</a:t>
            </a:r>
          </a:p>
          <a:p>
            <a:pPr lvl="1">
              <a:buFontTx/>
              <a:buChar char="-"/>
            </a:pPr>
            <a:r>
              <a:rPr lang="en-US" dirty="0" smtClean="0"/>
              <a:t> radar takes</a:t>
            </a:r>
            <a:r>
              <a:rPr lang="en-US" baseline="0" dirty="0" smtClean="0"/>
              <a:t> about 1.5-2 seconds to complete a pass</a:t>
            </a:r>
          </a:p>
          <a:p>
            <a:pPr lvl="1">
              <a:buFontTx/>
              <a:buChar char="-"/>
            </a:pPr>
            <a:r>
              <a:rPr lang="en-US" baseline="0" dirty="0" smtClean="0"/>
              <a:t> radar software must obtain 3 observations of a target to produce a track</a:t>
            </a:r>
          </a:p>
          <a:p>
            <a:pPr lvl="1">
              <a:buFontTx/>
              <a:buChar char="-"/>
            </a:pPr>
            <a:r>
              <a:rPr lang="en-US" baseline="0" dirty="0" smtClean="0"/>
              <a:t> by the time a track is produced, about 7 seconds have passed and the target may no longer be a hazard</a:t>
            </a:r>
          </a:p>
          <a:p>
            <a:pPr lvl="0">
              <a:buFontTx/>
              <a:buChar char="-"/>
            </a:pPr>
            <a:r>
              <a:rPr lang="en-US" baseline="0" dirty="0" smtClean="0"/>
              <a:t> Very technical tool that requires dedicated personnel to monitor and analyze</a:t>
            </a:r>
          </a:p>
          <a:p>
            <a:pPr lvl="0">
              <a:buFontTx/>
              <a:buChar char="-"/>
            </a:pPr>
            <a:r>
              <a:rPr lang="en-US" baseline="0" dirty="0" smtClean="0"/>
              <a:t> can’t tell between 2 large birds or a flock of 50 small birds</a:t>
            </a:r>
          </a:p>
          <a:p>
            <a:pPr lvl="0">
              <a:buFontTx/>
              <a:buChar char="-"/>
            </a:pPr>
            <a:r>
              <a:rPr lang="en-US" baseline="0" dirty="0" smtClean="0"/>
              <a:t> can’t distinguish species</a:t>
            </a:r>
          </a:p>
          <a:p>
            <a:pPr lvl="0">
              <a:buFontTx/>
              <a:buChar char="-"/>
            </a:pPr>
            <a:r>
              <a:rPr lang="en-US" baseline="0" dirty="0" smtClean="0"/>
              <a:t> requires multiple units to cover large areas and may sacrifice distance for near detections or vice versa</a:t>
            </a:r>
          </a:p>
          <a:p>
            <a:pPr lvl="0">
              <a:buFontTx/>
              <a:buChar char="-"/>
            </a:pPr>
            <a:endParaRPr lang="en-US" dirty="0"/>
          </a:p>
        </p:txBody>
      </p:sp>
      <p:sp>
        <p:nvSpPr>
          <p:cNvPr id="4" name="Slide Number Placeholder 3"/>
          <p:cNvSpPr>
            <a:spLocks noGrp="1"/>
          </p:cNvSpPr>
          <p:nvPr>
            <p:ph type="sldNum" sz="quarter" idx="10"/>
          </p:nvPr>
        </p:nvSpPr>
        <p:spPr/>
        <p:txBody>
          <a:bodyPr/>
          <a:lstStyle/>
          <a:p>
            <a:fld id="{02FDD91E-5053-4254-B183-63E72126ED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FDD91E-5053-4254-B183-63E72126EDF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2B2EC3-2E36-4F0B-BD88-9CFEB51595E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FDD91E-5053-4254-B183-63E72126ED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Inside trailer – two</a:t>
            </a:r>
            <a:r>
              <a:rPr lang="en-US" baseline="0" dirty="0" smtClean="0"/>
              <a:t> monitors for AR-2 Low and AR-3 High</a:t>
            </a:r>
            <a:endParaRPr lang="en-US" dirty="0"/>
          </a:p>
        </p:txBody>
      </p:sp>
      <p:sp>
        <p:nvSpPr>
          <p:cNvPr id="4" name="Slide Number Placeholder 3"/>
          <p:cNvSpPr>
            <a:spLocks noGrp="1"/>
          </p:cNvSpPr>
          <p:nvPr>
            <p:ph type="sldNum" sz="quarter" idx="10"/>
          </p:nvPr>
        </p:nvSpPr>
        <p:spPr/>
        <p:txBody>
          <a:bodyPr/>
          <a:lstStyle/>
          <a:p>
            <a:fld id="{02FDD91E-5053-4254-B183-63E72126ED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Radar can be used to assess activity dynamics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First we need to understand the basics of radar physics to correctly interpret the data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8B2B2EC3-2E36-4F0B-BD88-9CFEB51595E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 – I think they language here could be more concise</a:t>
            </a:r>
            <a:r>
              <a:rPr lang="en-US" baseline="0" dirty="0" smtClean="0"/>
              <a:t>.</a:t>
            </a:r>
            <a:endParaRPr lang="en-US"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1EC6A-C414-4505-8103-CB8EE489810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PL – width for the dishes is 2 degrees to either side. Range resolution is 20m.</a:t>
            </a: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6B704-B3B5-46EF-9121-6B42C47675A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05">
              <a:spcBef>
                <a:spcPct val="0"/>
              </a:spcBef>
              <a:defRPr/>
            </a:pPr>
            <a:r>
              <a:rPr lang="en-US" dirty="0" smtClean="0"/>
              <a:t>Range resolution at the eastern shore of subway island is 20m.</a:t>
            </a:r>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7C7B21-C1AC-464E-90EC-829A301298C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marL="3175" lvl="0" indent="4763" eaLnBrk="1" hangingPunct="1">
              <a:buFont typeface="Arial" pitchFamily="34" charset="0"/>
              <a:buChar char="•"/>
            </a:pPr>
            <a:r>
              <a:rPr lang="en-US" sz="1400" b="1" dirty="0" smtClean="0"/>
              <a:t>Track </a:t>
            </a:r>
          </a:p>
          <a:p>
            <a:pPr marL="460375" lvl="1" indent="4763" eaLnBrk="1" hangingPunct="1">
              <a:buFont typeface="Arial" pitchFamily="34" charset="0"/>
              <a:buNone/>
            </a:pPr>
            <a:r>
              <a:rPr lang="en-US" sz="1400" dirty="0" smtClean="0"/>
              <a:t>- target =</a:t>
            </a:r>
            <a:r>
              <a:rPr lang="en-US" sz="1400" baseline="0" dirty="0" smtClean="0"/>
              <a:t> </a:t>
            </a:r>
            <a:r>
              <a:rPr lang="en-US" sz="1400" dirty="0" smtClean="0"/>
              <a:t>single bird or group of birds detected as a single target due to radar resolution. </a:t>
            </a:r>
          </a:p>
          <a:p>
            <a:pPr marL="460375" lvl="1" indent="4763" eaLnBrk="1" hangingPunct="1">
              <a:buFont typeface="Arial" pitchFamily="34" charset="0"/>
              <a:buNone/>
            </a:pPr>
            <a:r>
              <a:rPr lang="en-US" sz="1400" dirty="0" smtClean="0"/>
              <a:t>- Each track is assigned an identifying  number </a:t>
            </a:r>
          </a:p>
          <a:p>
            <a:pPr marL="460375" lvl="1" indent="4763" eaLnBrk="1" hangingPunct="1">
              <a:buFont typeface="Arial" pitchFamily="34" charset="0"/>
              <a:buNone/>
            </a:pPr>
            <a:r>
              <a:rPr lang="en-US" sz="1400" dirty="0" smtClean="0"/>
              <a:t>- Each track has associated information like speed</a:t>
            </a:r>
            <a:endParaRPr lang="en-US" sz="1400" dirty="0" smtClean="0">
              <a:latin typeface="Arial" pitchFamily="34" charset="0"/>
              <a:cs typeface="Arial" pitchFamily="34" charset="0"/>
            </a:endParaRPr>
          </a:p>
          <a:p>
            <a:pPr marL="342900" lvl="1" indent="-342900" eaLnBrk="1" hangingPunct="1">
              <a:lnSpc>
                <a:spcPct val="80000"/>
              </a:lnSpc>
              <a:buFont typeface="Arial" pitchFamily="34" charset="0"/>
              <a:buChar char="•"/>
            </a:pPr>
            <a:r>
              <a:rPr lang="en-US" sz="1400" b="1" dirty="0" smtClean="0">
                <a:latin typeface="Arial" pitchFamily="34" charset="0"/>
                <a:cs typeface="Arial" pitchFamily="34" charset="0"/>
              </a:rPr>
              <a:t>MASKING </a:t>
            </a:r>
          </a:p>
          <a:p>
            <a:pPr marL="742950" lvl="2" indent="-342900" eaLnBrk="1" hangingPunct="1">
              <a:lnSpc>
                <a:spcPct val="80000"/>
              </a:lnSpc>
            </a:pPr>
            <a:r>
              <a:rPr lang="en-US" sz="1400" dirty="0" smtClean="0">
                <a:latin typeface="Arial" pitchFamily="34" charset="0"/>
                <a:cs typeface="Arial" pitchFamily="34" charset="0"/>
              </a:rPr>
              <a:t>- we mask some areas on AR2-L to eliminate influence of non-bird target detection in our analysis.  </a:t>
            </a:r>
          </a:p>
          <a:p>
            <a:pPr lvl="0" eaLnBrk="1" hangingPunct="1">
              <a:lnSpc>
                <a:spcPct val="80000"/>
              </a:lnSpc>
              <a:buFont typeface="Arial" pitchFamily="34" charset="0"/>
              <a:buChar char="•"/>
            </a:pPr>
            <a:r>
              <a:rPr lang="en-US" sz="1400" dirty="0" smtClean="0">
                <a:latin typeface="Arial" pitchFamily="34" charset="0"/>
                <a:cs typeface="Arial" pitchFamily="34" charset="0"/>
              </a:rPr>
              <a:t>      </a:t>
            </a:r>
            <a:r>
              <a:rPr lang="en-US" sz="1400" b="1" dirty="0" smtClean="0">
                <a:latin typeface="Arial" pitchFamily="34" charset="0"/>
                <a:cs typeface="Arial" pitchFamily="34" charset="0"/>
              </a:rPr>
              <a:t>Other sources of tracks</a:t>
            </a:r>
          </a:p>
          <a:p>
            <a:pPr lvl="1" eaLnBrk="1" hangingPunct="1">
              <a:lnSpc>
                <a:spcPct val="80000"/>
              </a:lnSpc>
            </a:pPr>
            <a:r>
              <a:rPr lang="en-US" sz="1400" u="sng" dirty="0" smtClean="0">
                <a:latin typeface="Arial" pitchFamily="34" charset="0"/>
                <a:cs typeface="Arial" pitchFamily="34" charset="0"/>
              </a:rPr>
              <a:t>Multipath reflection </a:t>
            </a:r>
            <a:r>
              <a:rPr lang="en-US" sz="1400" dirty="0" smtClean="0">
                <a:latin typeface="Arial" pitchFamily="34" charset="0"/>
                <a:cs typeface="Arial" pitchFamily="34" charset="0"/>
              </a:rPr>
              <a:t>= interference from aircraft produces that produce multiple false tracks.  </a:t>
            </a:r>
          </a:p>
          <a:p>
            <a:pPr lvl="1" eaLnBrk="1" hangingPunct="1">
              <a:lnSpc>
                <a:spcPct val="80000"/>
              </a:lnSpc>
            </a:pPr>
            <a:r>
              <a:rPr lang="en-US" sz="1400" u="sng" dirty="0" smtClean="0">
                <a:latin typeface="Arial" pitchFamily="34" charset="0"/>
                <a:cs typeface="Arial" pitchFamily="34" charset="0"/>
              </a:rPr>
              <a:t>Surface Vehicles </a:t>
            </a:r>
            <a:r>
              <a:rPr lang="en-US" sz="1400" dirty="0" smtClean="0">
                <a:latin typeface="Arial" pitchFamily="34" charset="0"/>
                <a:cs typeface="Arial" pitchFamily="34" charset="0"/>
              </a:rPr>
              <a:t>- Radar detection algorithms based on speed may also include surface vehicles in tracks.  </a:t>
            </a:r>
          </a:p>
          <a:p>
            <a:pPr lvl="0" eaLnBrk="1" hangingPunct="1">
              <a:lnSpc>
                <a:spcPct val="80000"/>
              </a:lnSpc>
              <a:buFont typeface="Arial" pitchFamily="34" charset="0"/>
              <a:buChar char="•"/>
            </a:pPr>
            <a:r>
              <a:rPr lang="en-US" sz="1400" dirty="0" smtClean="0">
                <a:latin typeface="Arial" pitchFamily="34" charset="0"/>
                <a:cs typeface="Arial" pitchFamily="34" charset="0"/>
              </a:rPr>
              <a:t>Data replayed faster than real time</a:t>
            </a:r>
          </a:p>
          <a:p>
            <a:pPr lvl="0" eaLnBrk="1" hangingPunct="1">
              <a:lnSpc>
                <a:spcPct val="80000"/>
              </a:lnSpc>
              <a:buFont typeface="Arial" pitchFamily="34" charset="0"/>
              <a:buChar char="•"/>
            </a:pPr>
            <a:r>
              <a:rPr lang="en-US" sz="1400" dirty="0" smtClean="0">
                <a:latin typeface="Arial" pitchFamily="34" charset="0"/>
                <a:cs typeface="Arial" pitchFamily="34" charset="0"/>
              </a:rPr>
              <a:t>Detections are at different altitudes</a:t>
            </a:r>
          </a:p>
          <a:p>
            <a:pPr lvl="0" eaLnBrk="1" hangingPunct="1">
              <a:lnSpc>
                <a:spcPct val="80000"/>
              </a:lnSpc>
              <a:buFont typeface="Arial" pitchFamily="34" charset="0"/>
              <a:buChar char="•"/>
            </a:pPr>
            <a:r>
              <a:rPr lang="en-US" sz="1400" dirty="0" smtClean="0">
                <a:latin typeface="Arial" pitchFamily="34" charset="0"/>
                <a:cs typeface="Arial" pitchFamily="34" charset="0"/>
              </a:rPr>
              <a:t>Not all tracks are birds</a:t>
            </a:r>
          </a:p>
          <a:p>
            <a:pPr eaLnBrk="1" hangingPunct="1">
              <a:spcBef>
                <a:spcPct val="0"/>
              </a:spcBef>
            </a:pPr>
            <a:endParaRPr lang="en-US" sz="1400" dirty="0" smtClean="0"/>
          </a:p>
        </p:txBody>
      </p:sp>
      <p:sp>
        <p:nvSpPr>
          <p:cNvPr id="122884"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0" tIns="45715" rIns="91430" bIns="45715" anchor="b"/>
          <a:lstStyle/>
          <a:p>
            <a:pPr algn="r"/>
            <a:fld id="{1D2E25E5-7E7F-47A5-AEB1-CF407554229E}" type="slidenum">
              <a:rPr lang="en-US" sz="1200"/>
              <a:pPr algn="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A945F9-8FD2-4BF8-A7F0-B9E0C2DCC199}"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945F9-8FD2-4BF8-A7F0-B9E0C2DCC199}"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945F9-8FD2-4BF8-A7F0-B9E0C2DCC199}"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A945F9-8FD2-4BF8-A7F0-B9E0C2DCC199}"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945F9-8FD2-4BF8-A7F0-B9E0C2DCC199}" type="datetimeFigureOut">
              <a:rPr lang="en-US" smtClean="0"/>
              <a:pPr/>
              <a:t>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A945F9-8FD2-4BF8-A7F0-B9E0C2DCC199}"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A945F9-8FD2-4BF8-A7F0-B9E0C2DCC199}" type="datetimeFigureOut">
              <a:rPr lang="en-US" smtClean="0"/>
              <a:pPr/>
              <a:t>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A945F9-8FD2-4BF8-A7F0-B9E0C2DCC199}" type="datetimeFigureOut">
              <a:rPr lang="en-US" smtClean="0"/>
              <a:pPr/>
              <a:t>1/12/2011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945F9-8FD2-4BF8-A7F0-B9E0C2DCC199}" type="datetimeFigureOut">
              <a:rPr lang="en-US" smtClean="0"/>
              <a:pPr/>
              <a:t>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945F9-8FD2-4BF8-A7F0-B9E0C2DCC199}"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945F9-8FD2-4BF8-A7F0-B9E0C2DCC199}" type="datetimeFigureOut">
              <a:rPr lang="en-US" smtClean="0"/>
              <a:pPr/>
              <a:t>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480C0-E08D-457C-B645-3C1A5FE85E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945F9-8FD2-4BF8-A7F0-B9E0C2DCC199}" type="datetimeFigureOut">
              <a:rPr lang="en-US" smtClean="0"/>
              <a:pPr/>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480C0-E08D-457C-B645-3C1A5FE85E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25562"/>
          </a:xfrm>
        </p:spPr>
        <p:txBody>
          <a:bodyPr>
            <a:noAutofit/>
          </a:bodyPr>
          <a:lstStyle/>
          <a:p>
            <a:r>
              <a:rPr lang="en-US" sz="4800" b="1" dirty="0" smtClean="0"/>
              <a:t>Avian Radar – Experience at </a:t>
            </a:r>
            <a:br>
              <a:rPr lang="en-US" sz="4800" b="1" dirty="0" smtClean="0"/>
            </a:br>
            <a:r>
              <a:rPr lang="en-US" sz="4800" b="1" dirty="0" smtClean="0"/>
              <a:t>John F. Kennedy Intl. Airport</a:t>
            </a:r>
            <a:endParaRPr lang="en-US" sz="4800" b="1" dirty="0"/>
          </a:p>
        </p:txBody>
      </p:sp>
      <p:pic>
        <p:nvPicPr>
          <p:cNvPr id="4" name="Content Placeholder 3" descr="CORP_ONELINE_DOM_MEMO"/>
          <p:cNvPicPr>
            <a:picLocks noGrp="1"/>
          </p:cNvPicPr>
          <p:nvPr>
            <p:ph idx="1"/>
          </p:nvPr>
        </p:nvPicPr>
        <p:blipFill>
          <a:blip r:embed="rId3"/>
          <a:srcRect/>
          <a:stretch>
            <a:fillRect/>
          </a:stretch>
        </p:blipFill>
        <p:spPr bwMode="auto">
          <a:xfrm>
            <a:off x="609600" y="2667000"/>
            <a:ext cx="7772400" cy="381000"/>
          </a:xfrm>
          <a:prstGeom prst="rect">
            <a:avLst/>
          </a:prstGeom>
          <a:noFill/>
          <a:ln w="9525">
            <a:noFill/>
            <a:miter lim="800000"/>
            <a:headEnd/>
            <a:tailEnd/>
          </a:ln>
        </p:spPr>
      </p:pic>
      <p:pic>
        <p:nvPicPr>
          <p:cNvPr id="5" name="Picture 4" descr="ilogo_horz_bold.gif"/>
          <p:cNvPicPr>
            <a:picLocks noChangeAspect="1"/>
          </p:cNvPicPr>
          <p:nvPr/>
        </p:nvPicPr>
        <p:blipFill>
          <a:blip r:embed="rId4" cstate="print"/>
          <a:stretch>
            <a:fillRect/>
          </a:stretch>
        </p:blipFill>
        <p:spPr>
          <a:xfrm>
            <a:off x="762000" y="3429000"/>
            <a:ext cx="4019550" cy="666750"/>
          </a:xfrm>
          <a:prstGeom prst="rect">
            <a:avLst/>
          </a:prstGeom>
        </p:spPr>
      </p:pic>
      <p:pic>
        <p:nvPicPr>
          <p:cNvPr id="6" name="Picture 5" descr="CEAT---Embossed-Logo---8x8T.gif"/>
          <p:cNvPicPr>
            <a:picLocks noChangeAspect="1"/>
          </p:cNvPicPr>
          <p:nvPr/>
        </p:nvPicPr>
        <p:blipFill>
          <a:blip r:embed="rId5" cstate="print"/>
          <a:stretch>
            <a:fillRect/>
          </a:stretch>
        </p:blipFill>
        <p:spPr>
          <a:xfrm>
            <a:off x="5486400" y="3352800"/>
            <a:ext cx="2286000" cy="89101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524000" y="4495800"/>
            <a:ext cx="1826443" cy="1905000"/>
          </a:xfrm>
          <a:prstGeom prst="rect">
            <a:avLst/>
          </a:prstGeom>
          <a:noFill/>
          <a:ln w="9525">
            <a:noFill/>
            <a:miter lim="800000"/>
            <a:headEnd/>
            <a:tailEnd/>
          </a:ln>
        </p:spPr>
      </p:pic>
      <p:pic>
        <p:nvPicPr>
          <p:cNvPr id="1027" name="Picture 3"/>
          <p:cNvPicPr>
            <a:picLocks noChangeAspect="1" noChangeArrowheads="1"/>
          </p:cNvPicPr>
          <p:nvPr/>
        </p:nvPicPr>
        <p:blipFill>
          <a:blip r:embed="rId7"/>
          <a:srcRect/>
          <a:stretch>
            <a:fillRect/>
          </a:stretch>
        </p:blipFill>
        <p:spPr bwMode="auto">
          <a:xfrm>
            <a:off x="4267200" y="5105400"/>
            <a:ext cx="3095625"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09600" y="5867400"/>
            <a:ext cx="7696200" cy="990600"/>
          </a:xfrm>
          <a:noFill/>
        </p:spPr>
        <p:txBody>
          <a:bodyPr>
            <a:noAutofit/>
          </a:bodyPr>
          <a:lstStyle/>
          <a:p>
            <a:pPr algn="ctr" eaLnBrk="1" hangingPunct="1">
              <a:defRPr/>
            </a:pPr>
            <a:r>
              <a:rPr lang="en-US" sz="1600" dirty="0" smtClean="0"/>
              <a:t>ITO results indicate both the variability that can be expected from day to day, and the general timing of ITO type movements during the day. </a:t>
            </a:r>
          </a:p>
          <a:p>
            <a:pPr algn="ctr" eaLnBrk="1" hangingPunct="1">
              <a:defRPr/>
            </a:pPr>
            <a:r>
              <a:rPr lang="en-US" sz="1600" dirty="0" smtClean="0"/>
              <a:t>Note: it is possible to have many single tracks and no ITOs</a:t>
            </a:r>
          </a:p>
        </p:txBody>
      </p:sp>
      <p:graphicFrame>
        <p:nvGraphicFramePr>
          <p:cNvPr id="4" name="Chart 3"/>
          <p:cNvGraphicFramePr>
            <a:graphicFrameLocks/>
          </p:cNvGraphicFramePr>
          <p:nvPr/>
        </p:nvGraphicFramePr>
        <p:xfrm>
          <a:off x="152400" y="381000"/>
          <a:ext cx="8758238" cy="5286375"/>
        </p:xfrm>
        <a:graphic>
          <a:graphicData uri="http://schemas.openxmlformats.org/drawingml/2006/chart">
            <c:chart xmlns:c="http://schemas.openxmlformats.org/drawingml/2006/chart" xmlns:r="http://schemas.openxmlformats.org/officeDocument/2006/relationships" r:id="rId3"/>
          </a:graphicData>
        </a:graphic>
      </p:graphicFrame>
      <p:sp>
        <p:nvSpPr>
          <p:cNvPr id="33796" name="TextBox 4"/>
          <p:cNvSpPr txBox="1">
            <a:spLocks noChangeArrowheads="1"/>
          </p:cNvSpPr>
          <p:nvPr/>
        </p:nvSpPr>
        <p:spPr bwMode="auto">
          <a:xfrm>
            <a:off x="0" y="0"/>
            <a:ext cx="1333500" cy="646113"/>
          </a:xfrm>
          <a:prstGeom prst="rect">
            <a:avLst/>
          </a:prstGeom>
          <a:noFill/>
          <a:ln w="9525">
            <a:noFill/>
            <a:miter lim="800000"/>
            <a:headEnd/>
            <a:tailEnd/>
          </a:ln>
        </p:spPr>
        <p:txBody>
          <a:bodyPr wrap="none">
            <a:spAutoFit/>
          </a:bodyPr>
          <a:lstStyle/>
          <a:p>
            <a:r>
              <a:rPr lang="en-US" sz="3600" b="1" dirty="0"/>
              <a:t>AR2-L</a:t>
            </a:r>
          </a:p>
        </p:txBody>
      </p:sp>
      <p:sp>
        <p:nvSpPr>
          <p:cNvPr id="6" name="Rectangle 5"/>
          <p:cNvSpPr/>
          <p:nvPr/>
        </p:nvSpPr>
        <p:spPr>
          <a:xfrm>
            <a:off x="8382000" y="2743200"/>
            <a:ext cx="3810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rPr>
              <a:t>ITO</a:t>
            </a:r>
          </a:p>
        </p:txBody>
      </p:sp>
      <p:cxnSp>
        <p:nvCxnSpPr>
          <p:cNvPr id="9" name="Straight Connector 8"/>
          <p:cNvCxnSpPr/>
          <p:nvPr/>
        </p:nvCxnSpPr>
        <p:spPr>
          <a:xfrm>
            <a:off x="8305800" y="3048000"/>
            <a:ext cx="4572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625475"/>
            <a:ext cx="8229600" cy="1143000"/>
          </a:xfrm>
        </p:spPr>
        <p:txBody>
          <a:bodyPr/>
          <a:lstStyle/>
          <a:p>
            <a:pPr eaLnBrk="1" hangingPunct="1"/>
            <a:endParaRPr lang="en-US" smtClean="0"/>
          </a:p>
        </p:txBody>
      </p:sp>
      <p:sp>
        <p:nvSpPr>
          <p:cNvPr id="56323" name="Content Placeholder 2"/>
          <p:cNvSpPr>
            <a:spLocks noGrp="1"/>
          </p:cNvSpPr>
          <p:nvPr>
            <p:ph idx="1"/>
          </p:nvPr>
        </p:nvSpPr>
        <p:spPr>
          <a:xfrm>
            <a:off x="457200" y="1951038"/>
            <a:ext cx="8229600" cy="4525962"/>
          </a:xfrm>
        </p:spPr>
        <p:txBody>
          <a:bodyPr/>
          <a:lstStyle/>
          <a:p>
            <a:pPr eaLnBrk="1" hangingPunct="1"/>
            <a:endParaRPr lang="en-US" smtClean="0"/>
          </a:p>
        </p:txBody>
      </p:sp>
      <p:pic>
        <p:nvPicPr>
          <p:cNvPr id="56324" name="Picture 2"/>
          <p:cNvPicPr>
            <a:picLocks noChangeAspect="1" noChangeArrowheads="1"/>
          </p:cNvPicPr>
          <p:nvPr/>
        </p:nvPicPr>
        <p:blipFill>
          <a:blip r:embed="rId3" cstate="print"/>
          <a:srcRect/>
          <a:stretch>
            <a:fillRect/>
          </a:stretch>
        </p:blipFill>
        <p:spPr bwMode="auto">
          <a:xfrm>
            <a:off x="228600" y="579438"/>
            <a:ext cx="8731250" cy="5872162"/>
          </a:xfrm>
          <a:prstGeom prst="rect">
            <a:avLst/>
          </a:prstGeom>
          <a:noFill/>
          <a:ln w="9525">
            <a:noFill/>
            <a:miter lim="800000"/>
            <a:headEnd/>
            <a:tailEnd/>
          </a:ln>
        </p:spPr>
      </p:pic>
      <p:cxnSp>
        <p:nvCxnSpPr>
          <p:cNvPr id="19" name="Straight Arrow Connector 18"/>
          <p:cNvCxnSpPr/>
          <p:nvPr/>
        </p:nvCxnSpPr>
        <p:spPr>
          <a:xfrm>
            <a:off x="2438400" y="3475038"/>
            <a:ext cx="1600200" cy="1219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1752601" y="2787650"/>
            <a:ext cx="1371600" cy="317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38400" y="3475038"/>
            <a:ext cx="3886200" cy="381000"/>
          </a:xfrm>
          <a:prstGeom prst="straightConnector1">
            <a:avLst/>
          </a:prstGeom>
          <a:ln w="2857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6328" name="TextBox 26"/>
          <p:cNvSpPr txBox="1">
            <a:spLocks noChangeArrowheads="1"/>
          </p:cNvSpPr>
          <p:nvPr/>
        </p:nvSpPr>
        <p:spPr bwMode="auto">
          <a:xfrm>
            <a:off x="0" y="6211888"/>
            <a:ext cx="2971800" cy="641350"/>
          </a:xfrm>
          <a:prstGeom prst="rect">
            <a:avLst/>
          </a:prstGeom>
          <a:solidFill>
            <a:srgbClr val="FFFF66"/>
          </a:solidFill>
          <a:ln w="9525">
            <a:noFill/>
            <a:miter lim="800000"/>
            <a:headEnd/>
            <a:tailEnd/>
          </a:ln>
        </p:spPr>
        <p:txBody>
          <a:bodyPr>
            <a:spAutoFit/>
          </a:bodyPr>
          <a:lstStyle/>
          <a:p>
            <a:pPr algn="ctr"/>
            <a:r>
              <a:rPr lang="en-US" sz="1800"/>
              <a:t>Yellow = AR2-H movements</a:t>
            </a:r>
          </a:p>
          <a:p>
            <a:pPr algn="ctr"/>
            <a:r>
              <a:rPr lang="en-US" sz="1800"/>
              <a:t>Red = AR2-L movements</a:t>
            </a:r>
          </a:p>
        </p:txBody>
      </p:sp>
      <p:cxnSp>
        <p:nvCxnSpPr>
          <p:cNvPr id="9" name="Straight Arrow Connector 8"/>
          <p:cNvCxnSpPr/>
          <p:nvPr/>
        </p:nvCxnSpPr>
        <p:spPr>
          <a:xfrm rot="5400000">
            <a:off x="1524794" y="2331244"/>
            <a:ext cx="1676400" cy="1539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66900" y="2141538"/>
            <a:ext cx="2819400" cy="1676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743200" y="2789238"/>
            <a:ext cx="838200" cy="609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009900" y="3360738"/>
            <a:ext cx="1219200" cy="76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3048000" y="3322638"/>
            <a:ext cx="1752600" cy="685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14600" y="3551238"/>
            <a:ext cx="2209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0" y="0"/>
            <a:ext cx="8229600" cy="609600"/>
          </a:xfrm>
          <a:prstGeom prst="rect">
            <a:avLst/>
          </a:prstGeom>
        </p:spPr>
        <p:txBody>
          <a:bodyPr anchor="ctr">
            <a:normAutofit fontScale="90000" lnSpcReduction="20000"/>
          </a:bodyPr>
          <a:lstStyle/>
          <a:p>
            <a:pPr algn="ctr" fontAlgn="auto">
              <a:spcAft>
                <a:spcPts val="0"/>
              </a:spcAft>
              <a:defRPr/>
            </a:pPr>
            <a:r>
              <a:rPr lang="en-US" sz="4400" dirty="0">
                <a:latin typeface="+mj-lt"/>
                <a:ea typeface="+mj-ea"/>
                <a:cs typeface="+mj-cs"/>
              </a:rPr>
              <a:t>Common Movements on AR2 in May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228600" y="579438"/>
            <a:ext cx="8731250" cy="5872162"/>
          </a:xfrm>
          <a:prstGeom prst="rect">
            <a:avLst/>
          </a:prstGeom>
          <a:noFill/>
          <a:ln w="9525">
            <a:noFill/>
            <a:miter lim="800000"/>
            <a:headEnd/>
            <a:tailEnd/>
          </a:ln>
        </p:spPr>
      </p:pic>
      <p:sp>
        <p:nvSpPr>
          <p:cNvPr id="62467" name="TextBox 5"/>
          <p:cNvSpPr txBox="1">
            <a:spLocks noChangeArrowheads="1"/>
          </p:cNvSpPr>
          <p:nvPr/>
        </p:nvSpPr>
        <p:spPr bwMode="auto">
          <a:xfrm>
            <a:off x="1447800" y="0"/>
            <a:ext cx="6734175" cy="461963"/>
          </a:xfrm>
          <a:prstGeom prst="rect">
            <a:avLst/>
          </a:prstGeom>
          <a:noFill/>
          <a:ln w="9525">
            <a:noFill/>
            <a:miter lim="800000"/>
            <a:headEnd/>
            <a:tailEnd/>
          </a:ln>
        </p:spPr>
        <p:txBody>
          <a:bodyPr wrap="none">
            <a:spAutoFit/>
          </a:bodyPr>
          <a:lstStyle/>
          <a:p>
            <a:r>
              <a:rPr lang="en-US" sz="2400"/>
              <a:t>Summary of Movements for September 2010 - Night</a:t>
            </a:r>
          </a:p>
        </p:txBody>
      </p:sp>
      <p:cxnSp>
        <p:nvCxnSpPr>
          <p:cNvPr id="25" name="Straight Arrow Connector 24"/>
          <p:cNvCxnSpPr/>
          <p:nvPr/>
        </p:nvCxnSpPr>
        <p:spPr>
          <a:xfrm rot="5400000">
            <a:off x="3848100" y="3619500"/>
            <a:ext cx="9906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V="1">
            <a:off x="2667000" y="2514600"/>
            <a:ext cx="990600" cy="9906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V="1">
            <a:off x="3048000" y="2590800"/>
            <a:ext cx="685800" cy="685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381500" y="3924300"/>
            <a:ext cx="9906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324100" y="1028700"/>
            <a:ext cx="9906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372100" y="952500"/>
            <a:ext cx="9906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277100" y="1943100"/>
            <a:ext cx="9906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515100" y="4152900"/>
            <a:ext cx="9906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476" name="TextBox 33"/>
          <p:cNvSpPr txBox="1">
            <a:spLocks noChangeArrowheads="1"/>
          </p:cNvSpPr>
          <p:nvPr/>
        </p:nvSpPr>
        <p:spPr bwMode="auto">
          <a:xfrm>
            <a:off x="2667000" y="6488113"/>
            <a:ext cx="3084513" cy="369887"/>
          </a:xfrm>
          <a:prstGeom prst="rect">
            <a:avLst/>
          </a:prstGeom>
          <a:noFill/>
          <a:ln w="9525">
            <a:noFill/>
            <a:miter lim="800000"/>
            <a:headEnd/>
            <a:tailEnd/>
          </a:ln>
        </p:spPr>
        <p:txBody>
          <a:bodyPr wrap="none">
            <a:spAutoFit/>
          </a:bodyPr>
          <a:lstStyle/>
          <a:p>
            <a:r>
              <a:rPr lang="en-US" sz="1800"/>
              <a:t>Yellow – AR2-L       Red – AR2-H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0"/>
            <a:ext cx="8229600" cy="792162"/>
          </a:xfrm>
        </p:spPr>
        <p:txBody>
          <a:bodyPr/>
          <a:lstStyle/>
          <a:p>
            <a:pPr eaLnBrk="1" hangingPunct="1"/>
            <a:r>
              <a:rPr lang="en-US" b="1" dirty="0" smtClean="0"/>
              <a:t>Summary of Initial Radar Analysis</a:t>
            </a:r>
          </a:p>
        </p:txBody>
      </p:sp>
      <p:sp>
        <p:nvSpPr>
          <p:cNvPr id="98307" name="Content Placeholder 2"/>
          <p:cNvSpPr>
            <a:spLocks noGrp="1"/>
          </p:cNvSpPr>
          <p:nvPr>
            <p:ph idx="1"/>
          </p:nvPr>
        </p:nvSpPr>
        <p:spPr>
          <a:xfrm>
            <a:off x="304800" y="914400"/>
            <a:ext cx="8839200" cy="5257800"/>
          </a:xfrm>
        </p:spPr>
        <p:txBody>
          <a:bodyPr>
            <a:noAutofit/>
          </a:bodyPr>
          <a:lstStyle/>
          <a:p>
            <a:r>
              <a:rPr lang="en-US" sz="2800" b="1" dirty="0" smtClean="0">
                <a:solidFill>
                  <a:srgbClr val="FF0000"/>
                </a:solidFill>
                <a:latin typeface="Arial" pitchFamily="34" charset="0"/>
                <a:cs typeface="Arial" pitchFamily="34" charset="0"/>
              </a:rPr>
              <a:t>Timing</a:t>
            </a:r>
            <a:r>
              <a:rPr lang="en-US" sz="2800" dirty="0" smtClean="0">
                <a:solidFill>
                  <a:srgbClr val="FF0000"/>
                </a:solidFill>
                <a:latin typeface="Arial" pitchFamily="34" charset="0"/>
                <a:cs typeface="Arial" pitchFamily="34" charset="0"/>
              </a:rPr>
              <a:t> </a:t>
            </a:r>
            <a:endParaRPr lang="en-US" sz="2800" dirty="0" smtClean="0">
              <a:solidFill>
                <a:srgbClr val="FF0000"/>
              </a:solidFill>
              <a:latin typeface="Arial" pitchFamily="34" charset="0"/>
              <a:cs typeface="Arial" pitchFamily="34" charset="0"/>
            </a:endParaRPr>
          </a:p>
          <a:p>
            <a:pPr lvl="1"/>
            <a:r>
              <a:rPr lang="en-US" sz="2400" dirty="0" smtClean="0">
                <a:latin typeface="Arial" pitchFamily="34" charset="0"/>
                <a:cs typeface="Arial" pitchFamily="34" charset="0"/>
              </a:rPr>
              <a:t>peak of activity in the 15 minutes surrounding sunrise.  </a:t>
            </a:r>
          </a:p>
          <a:p>
            <a:pPr lvl="1"/>
            <a:r>
              <a:rPr lang="en-US" sz="2400" dirty="0" smtClean="0">
                <a:latin typeface="Arial" pitchFamily="34" charset="0"/>
                <a:cs typeface="Arial" pitchFamily="34" charset="0"/>
              </a:rPr>
              <a:t>higher levels of activity in the afternoon and near sunset. </a:t>
            </a:r>
          </a:p>
          <a:p>
            <a:pPr lvl="1"/>
            <a:r>
              <a:rPr lang="en-US" sz="2400" dirty="0" smtClean="0">
                <a:latin typeface="Arial" pitchFamily="34" charset="0"/>
                <a:cs typeface="Arial" pitchFamily="34" charset="0"/>
              </a:rPr>
              <a:t>least amount of activity at night</a:t>
            </a:r>
          </a:p>
          <a:p>
            <a:pPr eaLnBrk="1" hangingPunct="1"/>
            <a:r>
              <a:rPr lang="en-US" sz="2800" b="1" dirty="0" smtClean="0">
                <a:solidFill>
                  <a:srgbClr val="FF0000"/>
                </a:solidFill>
                <a:latin typeface="Arial" pitchFamily="34" charset="0"/>
                <a:cs typeface="Arial" pitchFamily="34" charset="0"/>
              </a:rPr>
              <a:t>Location </a:t>
            </a:r>
            <a:r>
              <a:rPr lang="en-US" sz="2800" b="1" dirty="0" smtClean="0">
                <a:solidFill>
                  <a:srgbClr val="FF0000"/>
                </a:solidFill>
                <a:latin typeface="Arial" pitchFamily="34" charset="0"/>
                <a:cs typeface="Arial" pitchFamily="34" charset="0"/>
              </a:rPr>
              <a:t>Analysis</a:t>
            </a:r>
          </a:p>
          <a:p>
            <a:pPr lvl="1" eaLnBrk="1" hangingPunct="1"/>
            <a:r>
              <a:rPr lang="en-US" sz="2400" dirty="0" smtClean="0">
                <a:latin typeface="Arial" pitchFamily="34" charset="0"/>
                <a:cs typeface="Arial" pitchFamily="34" charset="0"/>
              </a:rPr>
              <a:t>high </a:t>
            </a:r>
            <a:r>
              <a:rPr lang="en-US" sz="2400" dirty="0" smtClean="0">
                <a:latin typeface="Arial" pitchFamily="34" charset="0"/>
                <a:cs typeface="Arial" pitchFamily="34" charset="0"/>
              </a:rPr>
              <a:t>levels of bird activity in Jamaica </a:t>
            </a:r>
            <a:r>
              <a:rPr lang="en-US" sz="2400" dirty="0" smtClean="0">
                <a:latin typeface="Arial" pitchFamily="34" charset="0"/>
                <a:cs typeface="Arial" pitchFamily="34" charset="0"/>
              </a:rPr>
              <a:t>Bay</a:t>
            </a:r>
            <a:endParaRPr lang="en-US" sz="2400" dirty="0" smtClean="0">
              <a:latin typeface="Arial" pitchFamily="34" charset="0"/>
              <a:cs typeface="Arial" pitchFamily="34" charset="0"/>
            </a:endParaRPr>
          </a:p>
          <a:p>
            <a:pPr lvl="1" eaLnBrk="1" hangingPunct="1"/>
            <a:r>
              <a:rPr lang="en-US" sz="2400" dirty="0" smtClean="0">
                <a:latin typeface="Arial" pitchFamily="34" charset="0"/>
                <a:cs typeface="Arial" pitchFamily="34" charset="0"/>
              </a:rPr>
              <a:t>Subway </a:t>
            </a:r>
            <a:r>
              <a:rPr lang="en-US" sz="2400" dirty="0" smtClean="0">
                <a:latin typeface="Arial" pitchFamily="34" charset="0"/>
                <a:cs typeface="Arial" pitchFamily="34" charset="0"/>
              </a:rPr>
              <a:t>Island may play </a:t>
            </a:r>
            <a:r>
              <a:rPr lang="en-US" sz="2400" dirty="0" smtClean="0">
                <a:latin typeface="Arial" pitchFamily="34" charset="0"/>
                <a:cs typeface="Arial" pitchFamily="34" charset="0"/>
              </a:rPr>
              <a:t>significant </a:t>
            </a:r>
            <a:r>
              <a:rPr lang="en-US" sz="2400" dirty="0" smtClean="0">
                <a:latin typeface="Arial" pitchFamily="34" charset="0"/>
                <a:cs typeface="Arial" pitchFamily="34" charset="0"/>
              </a:rPr>
              <a:t>role in </a:t>
            </a:r>
            <a:r>
              <a:rPr lang="en-US" sz="2400" dirty="0" smtClean="0">
                <a:latin typeface="Arial" pitchFamily="34" charset="0"/>
                <a:cs typeface="Arial" pitchFamily="34" charset="0"/>
              </a:rPr>
              <a:t>activity </a:t>
            </a:r>
            <a:r>
              <a:rPr lang="en-US" sz="2400" dirty="0" smtClean="0">
                <a:latin typeface="Arial" pitchFamily="34" charset="0"/>
                <a:cs typeface="Arial" pitchFamily="34" charset="0"/>
              </a:rPr>
              <a:t>at </a:t>
            </a:r>
            <a:r>
              <a:rPr lang="en-US" sz="2400" dirty="0" smtClean="0">
                <a:latin typeface="Arial" pitchFamily="34" charset="0"/>
                <a:cs typeface="Arial" pitchFamily="34" charset="0"/>
              </a:rPr>
              <a:t>JFK</a:t>
            </a:r>
            <a:endParaRPr lang="en-US" sz="2400" dirty="0" smtClean="0">
              <a:latin typeface="Arial" pitchFamily="34" charset="0"/>
              <a:cs typeface="Arial" pitchFamily="34" charset="0"/>
            </a:endParaRPr>
          </a:p>
          <a:p>
            <a:pPr eaLnBrk="1" hangingPunct="1"/>
            <a:r>
              <a:rPr lang="en-US" sz="2800" b="1" dirty="0" smtClean="0">
                <a:solidFill>
                  <a:srgbClr val="FF0000"/>
                </a:solidFill>
                <a:latin typeface="Arial" pitchFamily="34" charset="0"/>
                <a:cs typeface="Arial" pitchFamily="34" charset="0"/>
              </a:rPr>
              <a:t>Upcoming </a:t>
            </a:r>
            <a:r>
              <a:rPr lang="en-US" sz="2800" b="1" dirty="0" smtClean="0">
                <a:solidFill>
                  <a:srgbClr val="FF0000"/>
                </a:solidFill>
                <a:latin typeface="Arial" pitchFamily="34" charset="0"/>
                <a:cs typeface="Arial" pitchFamily="34" charset="0"/>
              </a:rPr>
              <a:t>Studies</a:t>
            </a:r>
          </a:p>
          <a:p>
            <a:pPr lvl="1" eaLnBrk="1" hangingPunct="1"/>
            <a:r>
              <a:rPr lang="en-US" sz="2400" dirty="0" smtClean="0">
                <a:latin typeface="Arial" pitchFamily="34" charset="0"/>
                <a:cs typeface="Arial" pitchFamily="34" charset="0"/>
              </a:rPr>
              <a:t>comparison </a:t>
            </a:r>
            <a:r>
              <a:rPr lang="en-US" sz="2400" dirty="0" smtClean="0">
                <a:latin typeface="Arial" pitchFamily="34" charset="0"/>
                <a:cs typeface="Arial" pitchFamily="34" charset="0"/>
              </a:rPr>
              <a:t>of amount of tracks in Jamaica Bay v. </a:t>
            </a:r>
            <a:r>
              <a:rPr lang="en-US" sz="2400" dirty="0" smtClean="0">
                <a:latin typeface="Arial" pitchFamily="34" charset="0"/>
                <a:cs typeface="Arial" pitchFamily="34" charset="0"/>
              </a:rPr>
              <a:t>JFK</a:t>
            </a:r>
            <a:endParaRPr lang="en-US" sz="2400" dirty="0" smtClean="0">
              <a:latin typeface="Arial" pitchFamily="34" charset="0"/>
              <a:cs typeface="Arial" pitchFamily="34" charset="0"/>
            </a:endParaRPr>
          </a:p>
          <a:p>
            <a:pPr lvl="1" eaLnBrk="1" hangingPunct="1"/>
            <a:r>
              <a:rPr lang="en-US" sz="2400" dirty="0" smtClean="0">
                <a:latin typeface="Arial" pitchFamily="34" charset="0"/>
                <a:cs typeface="Arial" pitchFamily="34" charset="0"/>
              </a:rPr>
              <a:t>analysis </a:t>
            </a:r>
            <a:r>
              <a:rPr lang="en-US" sz="2400" dirty="0" smtClean="0">
                <a:latin typeface="Arial" pitchFamily="34" charset="0"/>
                <a:cs typeface="Arial" pitchFamily="34" charset="0"/>
              </a:rPr>
              <a:t>of ITOs and movements for other months</a:t>
            </a:r>
          </a:p>
          <a:p>
            <a:pPr lvl="1" eaLnBrk="1" hangingPunct="1"/>
            <a:r>
              <a:rPr lang="en-US" sz="2400" dirty="0" smtClean="0">
                <a:latin typeface="Arial" pitchFamily="34" charset="0"/>
                <a:cs typeface="Arial" pitchFamily="34" charset="0"/>
              </a:rPr>
              <a:t>validation </a:t>
            </a:r>
            <a:r>
              <a:rPr lang="en-US" sz="2400" dirty="0" smtClean="0">
                <a:latin typeface="Arial" pitchFamily="34" charset="0"/>
                <a:cs typeface="Arial" pitchFamily="34" charset="0"/>
              </a:rPr>
              <a:t>studies</a:t>
            </a:r>
          </a:p>
          <a:p>
            <a:pPr lvl="1" eaLnBrk="1" hangingPunct="1"/>
            <a:r>
              <a:rPr lang="en-US" sz="2400" dirty="0" smtClean="0">
                <a:latin typeface="Arial" pitchFamily="34" charset="0"/>
                <a:cs typeface="Arial" pitchFamily="34" charset="0"/>
              </a:rPr>
              <a:t>and more !!!</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Radar Limitations</a:t>
            </a:r>
            <a:endParaRPr lang="en-US" b="1" dirty="0"/>
          </a:p>
        </p:txBody>
      </p:sp>
      <p:sp>
        <p:nvSpPr>
          <p:cNvPr id="3" name="Content Placeholder 2"/>
          <p:cNvSpPr>
            <a:spLocks noGrp="1"/>
          </p:cNvSpPr>
          <p:nvPr>
            <p:ph idx="1"/>
          </p:nvPr>
        </p:nvSpPr>
        <p:spPr>
          <a:xfrm>
            <a:off x="381000" y="1143001"/>
            <a:ext cx="8229600" cy="3809999"/>
          </a:xfrm>
        </p:spPr>
        <p:txBody>
          <a:bodyPr>
            <a:normAutofit fontScale="92500"/>
          </a:bodyPr>
          <a:lstStyle/>
          <a:p>
            <a:r>
              <a:rPr lang="en-US" sz="3000" dirty="0" smtClean="0">
                <a:latin typeface="Arial" pitchFamily="34" charset="0"/>
                <a:cs typeface="Arial" pitchFamily="34" charset="0"/>
              </a:rPr>
              <a:t>Not practical for real time warnings</a:t>
            </a:r>
          </a:p>
          <a:p>
            <a:r>
              <a:rPr lang="en-US" sz="3000" dirty="0" smtClean="0">
                <a:latin typeface="Arial" pitchFamily="34" charset="0"/>
                <a:cs typeface="Arial" pitchFamily="34" charset="0"/>
              </a:rPr>
              <a:t>Very technical tool requires dedicated personnel</a:t>
            </a:r>
          </a:p>
          <a:p>
            <a:r>
              <a:rPr lang="en-US" sz="3000" dirty="0" smtClean="0">
                <a:latin typeface="Arial" pitchFamily="34" charset="0"/>
                <a:cs typeface="Arial" pitchFamily="34" charset="0"/>
              </a:rPr>
              <a:t>Expensive</a:t>
            </a:r>
          </a:p>
          <a:p>
            <a:r>
              <a:rPr lang="en-US" sz="3000" dirty="0" smtClean="0">
                <a:latin typeface="Arial" pitchFamily="34" charset="0"/>
                <a:cs typeface="Arial" pitchFamily="34" charset="0"/>
              </a:rPr>
              <a:t>Cannot </a:t>
            </a:r>
            <a:r>
              <a:rPr lang="en-US" sz="3000" dirty="0" smtClean="0">
                <a:latin typeface="Arial" pitchFamily="34" charset="0"/>
                <a:cs typeface="Arial" pitchFamily="34" charset="0"/>
              </a:rPr>
              <a:t>discriminate </a:t>
            </a:r>
            <a:r>
              <a:rPr lang="en-US" sz="3000" dirty="0" smtClean="0">
                <a:latin typeface="Arial" pitchFamily="34" charset="0"/>
                <a:cs typeface="Arial" pitchFamily="34" charset="0"/>
              </a:rPr>
              <a:t>between single birds and flocks or between species of birds</a:t>
            </a:r>
          </a:p>
          <a:p>
            <a:r>
              <a:rPr lang="en-US" sz="3000" dirty="0" smtClean="0">
                <a:latin typeface="Arial" pitchFamily="34" charset="0"/>
                <a:cs typeface="Arial" pitchFamily="34" charset="0"/>
              </a:rPr>
              <a:t>Need several radar units to cover large areas</a:t>
            </a:r>
          </a:p>
          <a:p>
            <a:r>
              <a:rPr lang="en-US" sz="3000" dirty="0" smtClean="0">
                <a:latin typeface="Arial" pitchFamily="34" charset="0"/>
                <a:cs typeface="Arial" pitchFamily="34" charset="0"/>
              </a:rPr>
              <a:t>May sacrifice distant detection for near detection</a:t>
            </a:r>
          </a:p>
        </p:txBody>
      </p:sp>
      <p:grpSp>
        <p:nvGrpSpPr>
          <p:cNvPr id="13" name="Group 12"/>
          <p:cNvGrpSpPr/>
          <p:nvPr/>
        </p:nvGrpSpPr>
        <p:grpSpPr>
          <a:xfrm>
            <a:off x="4495800" y="4876800"/>
            <a:ext cx="3106520" cy="1624736"/>
            <a:chOff x="2514600" y="4953000"/>
            <a:chExt cx="3106520" cy="1624736"/>
          </a:xfrm>
        </p:grpSpPr>
        <p:pic>
          <p:nvPicPr>
            <p:cNvPr id="1028" name="Picture 4" descr="C:\Documents and Settings\Lfrancoe\Local Settings\Temporary Internet Files\Content.IE5\UE2X9LXL\MC900359841[1].wmf"/>
            <p:cNvPicPr>
              <a:picLocks noChangeAspect="1" noChangeArrowheads="1"/>
            </p:cNvPicPr>
            <p:nvPr/>
          </p:nvPicPr>
          <p:blipFill>
            <a:blip r:embed="rId3"/>
            <a:srcRect/>
            <a:stretch>
              <a:fillRect/>
            </a:stretch>
          </p:blipFill>
          <p:spPr bwMode="auto">
            <a:xfrm>
              <a:off x="4572000" y="4953000"/>
              <a:ext cx="1049120" cy="1624736"/>
            </a:xfrm>
            <a:prstGeom prst="rect">
              <a:avLst/>
            </a:prstGeom>
            <a:noFill/>
          </p:spPr>
        </p:pic>
        <p:grpSp>
          <p:nvGrpSpPr>
            <p:cNvPr id="12" name="Group 11"/>
            <p:cNvGrpSpPr/>
            <p:nvPr/>
          </p:nvGrpSpPr>
          <p:grpSpPr>
            <a:xfrm>
              <a:off x="2514600" y="5410200"/>
              <a:ext cx="1524000" cy="744647"/>
              <a:chOff x="381000" y="4953000"/>
              <a:chExt cx="2080524" cy="1201847"/>
            </a:xfrm>
          </p:grpSpPr>
          <p:pic>
            <p:nvPicPr>
              <p:cNvPr id="1026" name="Picture 2" descr="C:\Documents and Settings\Lfrancoe\Local Settings\Temporary Internet Files\Content.IE5\L42QB7EE\MC900269810[1].wmf"/>
              <p:cNvPicPr>
                <a:picLocks noChangeAspect="1" noChangeArrowheads="1"/>
              </p:cNvPicPr>
              <p:nvPr/>
            </p:nvPicPr>
            <p:blipFill>
              <a:blip r:embed="rId4"/>
              <a:srcRect/>
              <a:stretch>
                <a:fillRect/>
              </a:stretch>
            </p:blipFill>
            <p:spPr bwMode="auto">
              <a:xfrm>
                <a:off x="990600" y="4953000"/>
                <a:ext cx="861324" cy="1201847"/>
              </a:xfrm>
              <a:prstGeom prst="rect">
                <a:avLst/>
              </a:prstGeom>
              <a:noFill/>
            </p:spPr>
          </p:pic>
          <p:pic>
            <p:nvPicPr>
              <p:cNvPr id="7" name="Picture 2" descr="C:\Documents and Settings\Lfrancoe\Local Settings\Temporary Internet Files\Content.IE5\L42QB7EE\MC900269810[1].wmf"/>
              <p:cNvPicPr>
                <a:picLocks noChangeAspect="1" noChangeArrowheads="1"/>
              </p:cNvPicPr>
              <p:nvPr/>
            </p:nvPicPr>
            <p:blipFill>
              <a:blip r:embed="rId4"/>
              <a:srcRect/>
              <a:stretch>
                <a:fillRect/>
              </a:stretch>
            </p:blipFill>
            <p:spPr bwMode="auto">
              <a:xfrm>
                <a:off x="1600200" y="4953000"/>
                <a:ext cx="861324" cy="1201847"/>
              </a:xfrm>
              <a:prstGeom prst="rect">
                <a:avLst/>
              </a:prstGeom>
              <a:noFill/>
            </p:spPr>
          </p:pic>
          <p:pic>
            <p:nvPicPr>
              <p:cNvPr id="8" name="Picture 2" descr="C:\Documents and Settings\Lfrancoe\Local Settings\Temporary Internet Files\Content.IE5\L42QB7EE\MC900269810[1].wmf"/>
              <p:cNvPicPr>
                <a:picLocks noChangeAspect="1" noChangeArrowheads="1"/>
              </p:cNvPicPr>
              <p:nvPr/>
            </p:nvPicPr>
            <p:blipFill>
              <a:blip r:embed="rId4"/>
              <a:srcRect/>
              <a:stretch>
                <a:fillRect/>
              </a:stretch>
            </p:blipFill>
            <p:spPr bwMode="auto">
              <a:xfrm>
                <a:off x="381000" y="4953000"/>
                <a:ext cx="861324" cy="1201847"/>
              </a:xfrm>
              <a:prstGeom prst="rect">
                <a:avLst/>
              </a:prstGeom>
              <a:noFill/>
            </p:spPr>
          </p:pic>
        </p:grpSp>
        <p:sp>
          <p:nvSpPr>
            <p:cNvPr id="9" name="TextBox 8"/>
            <p:cNvSpPr txBox="1"/>
            <p:nvPr/>
          </p:nvSpPr>
          <p:spPr>
            <a:xfrm>
              <a:off x="4038600" y="5486400"/>
              <a:ext cx="609600" cy="461665"/>
            </a:xfrm>
            <a:prstGeom prst="rect">
              <a:avLst/>
            </a:prstGeom>
            <a:noFill/>
          </p:spPr>
          <p:txBody>
            <a:bodyPr wrap="square" rtlCol="0">
              <a:spAutoFit/>
            </a:bodyPr>
            <a:lstStyle/>
            <a:p>
              <a:r>
                <a:rPr lang="en-US" sz="2400" b="1" dirty="0" smtClean="0">
                  <a:latin typeface="Arial" pitchFamily="34" charset="0"/>
                  <a:cs typeface="Arial" pitchFamily="34" charset="0"/>
                </a:rPr>
                <a:t>or</a:t>
              </a:r>
              <a:endParaRPr lang="en-US" sz="2400" b="1" dirty="0">
                <a:latin typeface="Arial" pitchFamily="34" charset="0"/>
                <a:cs typeface="Arial" pitchFamily="34" charset="0"/>
              </a:endParaRPr>
            </a:p>
          </p:txBody>
        </p:sp>
      </p:grpSp>
      <p:sp>
        <p:nvSpPr>
          <p:cNvPr id="10" name="TextBox 9"/>
          <p:cNvSpPr txBox="1"/>
          <p:nvPr/>
        </p:nvSpPr>
        <p:spPr>
          <a:xfrm>
            <a:off x="5715000" y="5410200"/>
            <a:ext cx="609600" cy="461665"/>
          </a:xfrm>
          <a:prstGeom prst="rect">
            <a:avLst/>
          </a:prstGeom>
          <a:noFill/>
        </p:spPr>
        <p:txBody>
          <a:bodyPr wrap="square" rtlCol="0">
            <a:spAutoFit/>
          </a:bodyPr>
          <a:lstStyle/>
          <a:p>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pic>
        <p:nvPicPr>
          <p:cNvPr id="4" name="Picture 2" descr="C:\Documents and Settings\Lfrancoe\Local Settings\Temporary Internet Files\Content.IE5\UE2X9LXL\MC900441314[1].png"/>
          <p:cNvPicPr>
            <a:picLocks noChangeAspect="1" noChangeArrowheads="1"/>
          </p:cNvPicPr>
          <p:nvPr/>
        </p:nvPicPr>
        <p:blipFill>
          <a:blip r:embed="rId5"/>
          <a:srcRect/>
          <a:stretch>
            <a:fillRect/>
          </a:stretch>
        </p:blipFill>
        <p:spPr bwMode="auto">
          <a:xfrm>
            <a:off x="7467600" y="304800"/>
            <a:ext cx="1219200" cy="1219200"/>
          </a:xfrm>
          <a:prstGeom prst="rect">
            <a:avLst/>
          </a:prstGeom>
          <a:noFill/>
        </p:spPr>
      </p:pic>
      <p:pic>
        <p:nvPicPr>
          <p:cNvPr id="1031" name="Picture 7" descr="C:\Documents and Settings\Lfrancoe\Local Settings\Temporary Internet Files\Content.IE5\L42QB7EE\MC900000981[1].wmf"/>
          <p:cNvPicPr>
            <a:picLocks noChangeAspect="1" noChangeArrowheads="1"/>
          </p:cNvPicPr>
          <p:nvPr/>
        </p:nvPicPr>
        <p:blipFill>
          <a:blip r:embed="rId6"/>
          <a:srcRect/>
          <a:stretch>
            <a:fillRect/>
          </a:stretch>
        </p:blipFill>
        <p:spPr bwMode="auto">
          <a:xfrm>
            <a:off x="762000" y="304800"/>
            <a:ext cx="1295400" cy="780033"/>
          </a:xfrm>
          <a:prstGeom prst="rect">
            <a:avLst/>
          </a:prstGeom>
          <a:noFill/>
        </p:spPr>
      </p:pic>
      <p:pic>
        <p:nvPicPr>
          <p:cNvPr id="1035" name="Picture 11" descr="C:\Documents and Settings\Lfrancoe\Local Settings\Temporary Internet Files\Content.IE5\K4AZUKQW\MC900082993[1].wmf"/>
          <p:cNvPicPr>
            <a:picLocks noChangeAspect="1" noChangeArrowheads="1"/>
          </p:cNvPicPr>
          <p:nvPr/>
        </p:nvPicPr>
        <p:blipFill>
          <a:blip r:embed="rId7"/>
          <a:srcRect/>
          <a:stretch>
            <a:fillRect/>
          </a:stretch>
        </p:blipFill>
        <p:spPr bwMode="auto">
          <a:xfrm>
            <a:off x="1143000" y="4953000"/>
            <a:ext cx="1752600" cy="16348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dar 5 rabbit closeup 1-11-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t>Introduction</a:t>
            </a:r>
            <a:endParaRPr lang="en-US" b="1" dirty="0"/>
          </a:p>
        </p:txBody>
      </p:sp>
      <p:sp>
        <p:nvSpPr>
          <p:cNvPr id="3" name="Content Placeholder 2"/>
          <p:cNvSpPr>
            <a:spLocks noGrp="1"/>
          </p:cNvSpPr>
          <p:nvPr>
            <p:ph idx="1"/>
          </p:nvPr>
        </p:nvSpPr>
        <p:spPr>
          <a:xfrm>
            <a:off x="457200" y="1066800"/>
            <a:ext cx="8229600" cy="5562600"/>
          </a:xfrm>
        </p:spPr>
        <p:txBody>
          <a:bodyPr>
            <a:noAutofit/>
          </a:bodyPr>
          <a:lstStyle/>
          <a:p>
            <a:r>
              <a:rPr lang="en-US" sz="2000" dirty="0" smtClean="0">
                <a:latin typeface="Arial" pitchFamily="34" charset="0"/>
                <a:cs typeface="Arial" pitchFamily="34" charset="0"/>
              </a:rPr>
              <a:t>FAA avian radar performance assessment program at several US airports</a:t>
            </a:r>
          </a:p>
          <a:p>
            <a:r>
              <a:rPr lang="en-US" sz="2000" dirty="0" smtClean="0">
                <a:latin typeface="Arial" pitchFamily="34" charset="0"/>
                <a:cs typeface="Arial" pitchFamily="34" charset="0"/>
              </a:rPr>
              <a:t>The Center of Excellence for Airport Technology (CEAT) cooperated with JFK to define objectives for radar analysis &amp; analyze radar data</a:t>
            </a:r>
          </a:p>
          <a:p>
            <a:r>
              <a:rPr lang="en-US" sz="2000" dirty="0" smtClean="0">
                <a:latin typeface="Arial" pitchFamily="34" charset="0"/>
                <a:cs typeface="Arial" pitchFamily="34" charset="0"/>
              </a:rPr>
              <a:t>Avian radar was deployed to JFK and was operational in January 2010</a:t>
            </a:r>
          </a:p>
          <a:p>
            <a:r>
              <a:rPr lang="en-US" sz="2000" dirty="0" smtClean="0">
                <a:latin typeface="Arial" pitchFamily="34" charset="0"/>
                <a:cs typeface="Arial" pitchFamily="34" charset="0"/>
              </a:rPr>
              <a:t>After an initial period of tuning and calibration, the radars have been operating continuously since March 2010</a:t>
            </a:r>
          </a:p>
          <a:p>
            <a:r>
              <a:rPr lang="en-US" sz="2000" dirty="0" smtClean="0">
                <a:latin typeface="Arial" pitchFamily="34" charset="0"/>
                <a:cs typeface="Arial" pitchFamily="34" charset="0"/>
              </a:rPr>
              <a:t>2 radar systems deployed</a:t>
            </a:r>
          </a:p>
          <a:p>
            <a:pPr lvl="1"/>
            <a:r>
              <a:rPr lang="en-US" sz="2000" dirty="0" smtClean="0">
                <a:latin typeface="Arial" pitchFamily="34" charset="0"/>
                <a:cs typeface="Arial" pitchFamily="34" charset="0"/>
              </a:rPr>
              <a:t>AR1   (single sensor)</a:t>
            </a:r>
          </a:p>
          <a:p>
            <a:pPr lvl="2"/>
            <a:r>
              <a:rPr lang="en-US" sz="2000" dirty="0" smtClean="0">
                <a:latin typeface="Arial" pitchFamily="34" charset="0"/>
                <a:cs typeface="Arial" pitchFamily="34" charset="0"/>
              </a:rPr>
              <a:t>Located between runways 22L and 22R by Rockaway Blvd.</a:t>
            </a:r>
          </a:p>
          <a:p>
            <a:pPr lvl="1"/>
            <a:r>
              <a:rPr lang="en-US" sz="2000" dirty="0" smtClean="0">
                <a:latin typeface="Arial" pitchFamily="34" charset="0"/>
                <a:cs typeface="Arial" pitchFamily="34" charset="0"/>
              </a:rPr>
              <a:t>AR2   (dual sensors)</a:t>
            </a:r>
          </a:p>
          <a:p>
            <a:pPr lvl="2"/>
            <a:r>
              <a:rPr lang="en-US" sz="2000" dirty="0" smtClean="0">
                <a:latin typeface="Arial" pitchFamily="34" charset="0"/>
                <a:cs typeface="Arial" pitchFamily="34" charset="0"/>
              </a:rPr>
              <a:t>On Jamaica Bay at the midpoint of 13L/31R</a:t>
            </a:r>
          </a:p>
          <a:p>
            <a:pPr lvl="2"/>
            <a:r>
              <a:rPr lang="en-US" sz="2000" dirty="0" smtClean="0">
                <a:latin typeface="Arial" pitchFamily="34" charset="0"/>
                <a:cs typeface="Arial" pitchFamily="34" charset="0"/>
              </a:rPr>
              <a:t>Parabolic dish antennas - beam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dar 5 closeup 1-11-1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6-09 inside radar trailer_Beth &amp; Dave.jpg"/>
          <p:cNvPicPr>
            <a:picLocks noGrp="1" noChangeAspect="1"/>
          </p:cNvPicPr>
          <p:nvPr>
            <p:ph idx="1"/>
          </p:nvPr>
        </p:nvPicPr>
        <p:blipFill>
          <a:blip r:embed="rId3"/>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Objectives</a:t>
            </a:r>
            <a:endParaRPr lang="en-US" b="1" dirty="0"/>
          </a:p>
        </p:txBody>
      </p:sp>
      <p:sp>
        <p:nvSpPr>
          <p:cNvPr id="3" name="Content Placeholder 2"/>
          <p:cNvSpPr>
            <a:spLocks noGrp="1"/>
          </p:cNvSpPr>
          <p:nvPr>
            <p:ph idx="1"/>
          </p:nvPr>
        </p:nvSpPr>
        <p:spPr>
          <a:xfrm>
            <a:off x="228600" y="914400"/>
            <a:ext cx="8686800" cy="5410200"/>
          </a:xfrm>
        </p:spPr>
        <p:txBody>
          <a:bodyPr>
            <a:noAutofit/>
          </a:bodyPr>
          <a:lstStyle/>
          <a:p>
            <a:pPr>
              <a:lnSpc>
                <a:spcPct val="80000"/>
              </a:lnSpc>
            </a:pPr>
            <a:r>
              <a:rPr lang="en-US" sz="2800" b="1" dirty="0" smtClean="0">
                <a:solidFill>
                  <a:srgbClr val="FF0000"/>
                </a:solidFill>
                <a:latin typeface="Arial" pitchFamily="34" charset="0"/>
                <a:cs typeface="Arial" pitchFamily="34" charset="0"/>
              </a:rPr>
              <a:t>General Activity </a:t>
            </a:r>
          </a:p>
          <a:p>
            <a:pPr lvl="1">
              <a:lnSpc>
                <a:spcPct val="80000"/>
              </a:lnSpc>
            </a:pPr>
            <a:r>
              <a:rPr lang="en-US" sz="2400" dirty="0" smtClean="0">
                <a:latin typeface="Arial" pitchFamily="34" charset="0"/>
                <a:cs typeface="Arial" pitchFamily="34" charset="0"/>
              </a:rPr>
              <a:t>Observe </a:t>
            </a:r>
            <a:r>
              <a:rPr lang="en-US" sz="2400" dirty="0" smtClean="0">
                <a:latin typeface="Arial" pitchFamily="34" charset="0"/>
                <a:cs typeface="Arial" pitchFamily="34" charset="0"/>
              </a:rPr>
              <a:t>both low and high elevation targets with the AR2</a:t>
            </a:r>
          </a:p>
          <a:p>
            <a:pPr lvl="1">
              <a:lnSpc>
                <a:spcPct val="80000"/>
              </a:lnSpc>
            </a:pPr>
            <a:r>
              <a:rPr lang="en-US" sz="2400" dirty="0" smtClean="0">
                <a:latin typeface="Arial" pitchFamily="34" charset="0"/>
                <a:cs typeface="Arial" pitchFamily="34" charset="0"/>
              </a:rPr>
              <a:t>Concentrations of detections shows where groups of birds are staging and what areas can be attractants to large numbers of birds </a:t>
            </a:r>
            <a:endParaRPr lang="en-US" sz="2400" dirty="0" smtClean="0">
              <a:latin typeface="Arial" pitchFamily="34" charset="0"/>
              <a:cs typeface="Arial" pitchFamily="34" charset="0"/>
            </a:endParaRPr>
          </a:p>
          <a:p>
            <a:pPr lvl="1">
              <a:lnSpc>
                <a:spcPct val="80000"/>
              </a:lnSpc>
            </a:pPr>
            <a:r>
              <a:rPr lang="en-US" sz="2400" dirty="0" smtClean="0">
                <a:latin typeface="Arial" pitchFamily="34" charset="0"/>
                <a:cs typeface="Arial" pitchFamily="34" charset="0"/>
              </a:rPr>
              <a:t>Timing related to sunrise/sunset &amp; tides</a:t>
            </a:r>
            <a:endParaRPr lang="en-US" sz="2400" dirty="0" smtClean="0">
              <a:latin typeface="Arial" pitchFamily="34" charset="0"/>
              <a:cs typeface="Arial" pitchFamily="34" charset="0"/>
            </a:endParaRPr>
          </a:p>
          <a:p>
            <a:pPr>
              <a:lnSpc>
                <a:spcPct val="80000"/>
              </a:lnSpc>
            </a:pPr>
            <a:r>
              <a:rPr lang="en-US" sz="2800" b="1" dirty="0" smtClean="0">
                <a:solidFill>
                  <a:srgbClr val="FF0000"/>
                </a:solidFill>
                <a:latin typeface="Arial" pitchFamily="34" charset="0"/>
                <a:cs typeface="Arial" pitchFamily="34" charset="0"/>
              </a:rPr>
              <a:t>Night Movement </a:t>
            </a:r>
          </a:p>
          <a:p>
            <a:pPr lvl="1">
              <a:lnSpc>
                <a:spcPct val="80000"/>
              </a:lnSpc>
            </a:pPr>
            <a:r>
              <a:rPr lang="en-US" sz="2400" dirty="0" smtClean="0">
                <a:latin typeface="Arial" pitchFamily="34" charset="0"/>
                <a:cs typeface="Arial" pitchFamily="34" charset="0"/>
              </a:rPr>
              <a:t>Frequency, timing, and direction</a:t>
            </a:r>
            <a:endParaRPr lang="en-US" sz="2400" dirty="0" smtClean="0">
              <a:latin typeface="Arial" pitchFamily="34" charset="0"/>
              <a:cs typeface="Arial" pitchFamily="34" charset="0"/>
            </a:endParaRPr>
          </a:p>
          <a:p>
            <a:pPr>
              <a:lnSpc>
                <a:spcPct val="80000"/>
              </a:lnSpc>
            </a:pPr>
            <a:r>
              <a:rPr lang="en-US" sz="2800" b="1" dirty="0" smtClean="0">
                <a:solidFill>
                  <a:srgbClr val="FF0000"/>
                </a:solidFill>
                <a:latin typeface="Arial" pitchFamily="34" charset="0"/>
                <a:cs typeface="Arial" pitchFamily="34" charset="0"/>
              </a:rPr>
              <a:t>Migration</a:t>
            </a:r>
          </a:p>
          <a:p>
            <a:pPr lvl="1">
              <a:lnSpc>
                <a:spcPct val="80000"/>
              </a:lnSpc>
            </a:pPr>
            <a:r>
              <a:rPr lang="en-US" sz="2400" dirty="0" smtClean="0">
                <a:latin typeface="Arial" pitchFamily="34" charset="0"/>
                <a:cs typeface="Arial" pitchFamily="34" charset="0"/>
              </a:rPr>
              <a:t>migration periods and patterns of bird dynamics related to migration</a:t>
            </a:r>
          </a:p>
          <a:p>
            <a:pPr>
              <a:lnSpc>
                <a:spcPct val="80000"/>
              </a:lnSpc>
            </a:pPr>
            <a:r>
              <a:rPr lang="en-US" sz="2800" b="1" dirty="0" smtClean="0">
                <a:solidFill>
                  <a:srgbClr val="FF0000"/>
                </a:solidFill>
                <a:latin typeface="Arial" pitchFamily="34" charset="0"/>
                <a:cs typeface="Arial" pitchFamily="34" charset="0"/>
              </a:rPr>
              <a:t>Local  </a:t>
            </a:r>
            <a:r>
              <a:rPr lang="en-US" sz="2800" b="1" dirty="0" smtClean="0">
                <a:solidFill>
                  <a:srgbClr val="FF0000"/>
                </a:solidFill>
                <a:latin typeface="Arial" pitchFamily="34" charset="0"/>
                <a:cs typeface="Arial" pitchFamily="34" charset="0"/>
              </a:rPr>
              <a:t>Bird Movements</a:t>
            </a:r>
          </a:p>
          <a:p>
            <a:pPr lvl="1">
              <a:lnSpc>
                <a:spcPct val="80000"/>
              </a:lnSpc>
            </a:pPr>
            <a:r>
              <a:rPr lang="en-US" sz="2400" dirty="0" smtClean="0">
                <a:latin typeface="Arial" pitchFamily="34" charset="0"/>
                <a:cs typeface="Arial" pitchFamily="34" charset="0"/>
              </a:rPr>
              <a:t>Radar can provide information on local bird movements</a:t>
            </a:r>
          </a:p>
          <a:p>
            <a:pPr lvl="1">
              <a:lnSpc>
                <a:spcPct val="80000"/>
              </a:lnSpc>
            </a:pPr>
            <a:r>
              <a:rPr lang="en-US" sz="2400" dirty="0" smtClean="0">
                <a:latin typeface="Arial" pitchFamily="34" charset="0"/>
                <a:cs typeface="Arial" pitchFamily="34" charset="0"/>
              </a:rPr>
              <a:t>Information on long and short distance </a:t>
            </a:r>
            <a:r>
              <a:rPr lang="en-US" sz="2400" dirty="0" smtClean="0">
                <a:latin typeface="Arial" pitchFamily="34" charset="0"/>
                <a:cs typeface="Arial" pitchFamily="34" charset="0"/>
              </a:rPr>
              <a:t>commuters</a:t>
            </a: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US" b="1" dirty="0" smtClean="0"/>
              <a:t>Understanding Radar Physics</a:t>
            </a:r>
          </a:p>
        </p:txBody>
      </p:sp>
      <p:sp>
        <p:nvSpPr>
          <p:cNvPr id="12291" name="Content Placeholder 2"/>
          <p:cNvSpPr>
            <a:spLocks noGrp="1"/>
          </p:cNvSpPr>
          <p:nvPr>
            <p:ph idx="1"/>
          </p:nvPr>
        </p:nvSpPr>
        <p:spPr>
          <a:xfrm>
            <a:off x="381000" y="990600"/>
            <a:ext cx="8229600" cy="2667000"/>
          </a:xfrm>
        </p:spPr>
        <p:txBody>
          <a:bodyPr/>
          <a:lstStyle/>
          <a:p>
            <a:pPr eaLnBrk="1" hangingPunct="1"/>
            <a:r>
              <a:rPr lang="en-US" sz="2400" dirty="0" smtClean="0"/>
              <a:t>The radar with a parabolic dish antenna produces a cone of energy which is directed in a beam.  </a:t>
            </a:r>
          </a:p>
          <a:p>
            <a:pPr eaLnBrk="1" hangingPunct="1"/>
            <a:r>
              <a:rPr lang="en-US" sz="2400" dirty="0" smtClean="0"/>
              <a:t>AR2  at JFK has 2 dishes set at different </a:t>
            </a:r>
            <a:r>
              <a:rPr lang="en-US" sz="2400" dirty="0" err="1" smtClean="0"/>
              <a:t>uptilt</a:t>
            </a:r>
            <a:r>
              <a:rPr lang="en-US" sz="2400" dirty="0" smtClean="0"/>
              <a:t> angles </a:t>
            </a:r>
          </a:p>
          <a:p>
            <a:pPr eaLnBrk="1" hangingPunct="1"/>
            <a:r>
              <a:rPr lang="en-US" sz="2400" dirty="0" smtClean="0"/>
              <a:t>Hence 2 cones of energy emitted from the sensor</a:t>
            </a:r>
          </a:p>
          <a:p>
            <a:pPr eaLnBrk="1" hangingPunct="1"/>
            <a:r>
              <a:rPr lang="en-US" sz="2400" dirty="0" smtClean="0"/>
              <a:t>Then antennas rotate 360 degrees for a complete zone of coverage.</a:t>
            </a:r>
          </a:p>
        </p:txBody>
      </p:sp>
      <p:pic>
        <p:nvPicPr>
          <p:cNvPr id="12292" name="Picture 3" descr="AR2_cones.jpg"/>
          <p:cNvPicPr>
            <a:picLocks noChangeAspect="1"/>
          </p:cNvPicPr>
          <p:nvPr/>
        </p:nvPicPr>
        <p:blipFill>
          <a:blip r:embed="rId3" cstate="print"/>
          <a:srcRect/>
          <a:stretch>
            <a:fillRect/>
          </a:stretch>
        </p:blipFill>
        <p:spPr bwMode="auto">
          <a:xfrm>
            <a:off x="0" y="3884613"/>
            <a:ext cx="4422775" cy="2973387"/>
          </a:xfrm>
          <a:prstGeom prst="rect">
            <a:avLst/>
          </a:prstGeom>
          <a:noFill/>
          <a:ln w="9525">
            <a:noFill/>
            <a:miter lim="800000"/>
            <a:headEnd/>
            <a:tailEnd/>
          </a:ln>
        </p:spPr>
      </p:pic>
      <p:pic>
        <p:nvPicPr>
          <p:cNvPr id="12293" name="Picture 4" descr="360_degree_cones.jpg"/>
          <p:cNvPicPr>
            <a:picLocks noChangeAspect="1"/>
          </p:cNvPicPr>
          <p:nvPr/>
        </p:nvPicPr>
        <p:blipFill>
          <a:blip r:embed="rId4" cstate="print"/>
          <a:srcRect/>
          <a:stretch>
            <a:fillRect/>
          </a:stretch>
        </p:blipFill>
        <p:spPr bwMode="auto">
          <a:xfrm>
            <a:off x="4684713" y="3860800"/>
            <a:ext cx="4459287"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3733800" cy="1143000"/>
          </a:xfrm>
        </p:spPr>
        <p:txBody>
          <a:bodyPr/>
          <a:lstStyle/>
          <a:p>
            <a:pPr eaLnBrk="1" hangingPunct="1"/>
            <a:r>
              <a:rPr lang="en-US" b="1" dirty="0" smtClean="0"/>
              <a:t>Radar Physics</a:t>
            </a:r>
          </a:p>
        </p:txBody>
      </p:sp>
      <p:sp>
        <p:nvSpPr>
          <p:cNvPr id="13315" name="Content Placeholder 2"/>
          <p:cNvSpPr>
            <a:spLocks noGrp="1"/>
          </p:cNvSpPr>
          <p:nvPr>
            <p:ph idx="1"/>
          </p:nvPr>
        </p:nvSpPr>
        <p:spPr>
          <a:xfrm>
            <a:off x="457200" y="1371600"/>
            <a:ext cx="8229600" cy="3124200"/>
          </a:xfrm>
        </p:spPr>
        <p:txBody>
          <a:bodyPr/>
          <a:lstStyle/>
          <a:p>
            <a:pPr eaLnBrk="1" hangingPunct="1"/>
            <a:r>
              <a:rPr lang="en-US" sz="2400" dirty="0" smtClean="0"/>
              <a:t>The AR2-L (low) is a 4 degree beam tilted  to center at 2 degrees above horizontal.  Hence this sensor covers from horizontal to 4 degrees.</a:t>
            </a:r>
          </a:p>
          <a:p>
            <a:pPr eaLnBrk="1" hangingPunct="1"/>
            <a:r>
              <a:rPr lang="en-US" sz="2400" dirty="0" smtClean="0"/>
              <a:t>The AR2-H (high) is a 4 degree beam tilted to center at 6 degrees above horizontal .  Hence the AR2H covers from 4 to 8 degrees</a:t>
            </a:r>
          </a:p>
          <a:p>
            <a:pPr eaLnBrk="1" hangingPunct="1"/>
            <a:r>
              <a:rPr lang="en-US" sz="2400" dirty="0" smtClean="0"/>
              <a:t>This a zone of coverage with altitude specific information.</a:t>
            </a:r>
          </a:p>
          <a:p>
            <a:pPr eaLnBrk="1" hangingPunct="1">
              <a:buFont typeface="Arial" charset="0"/>
              <a:buNone/>
            </a:pPr>
            <a:endParaRPr lang="en-US" sz="2400" dirty="0" smtClean="0"/>
          </a:p>
        </p:txBody>
      </p:sp>
      <p:pic>
        <p:nvPicPr>
          <p:cNvPr id="13316" name="Picture 2" descr="C:\JFK\JFK Radar Beam  Visuals 23oct2010\JFK_coverage_frames_AR2_refuge_ex2.jpg"/>
          <p:cNvPicPr>
            <a:picLocks noChangeAspect="1" noChangeArrowheads="1"/>
          </p:cNvPicPr>
          <p:nvPr/>
        </p:nvPicPr>
        <p:blipFill>
          <a:blip r:embed="rId3" cstate="print"/>
          <a:srcRect/>
          <a:stretch>
            <a:fillRect/>
          </a:stretch>
        </p:blipFill>
        <p:spPr bwMode="auto">
          <a:xfrm>
            <a:off x="0" y="4114800"/>
            <a:ext cx="4005263" cy="2743200"/>
          </a:xfrm>
          <a:prstGeom prst="rect">
            <a:avLst/>
          </a:prstGeom>
          <a:noFill/>
          <a:ln w="9525">
            <a:noFill/>
            <a:miter lim="800000"/>
            <a:headEnd/>
            <a:tailEnd/>
          </a:ln>
        </p:spPr>
      </p:pic>
      <p:pic>
        <p:nvPicPr>
          <p:cNvPr id="13317" name="Picture 3" descr="C:\JFK\JFK Radar Beam  Visuals 23oct2010\JFK_coverage_frames_AR2_refuge_ex.jpg"/>
          <p:cNvPicPr>
            <a:picLocks noChangeAspect="1" noChangeArrowheads="1"/>
          </p:cNvPicPr>
          <p:nvPr/>
        </p:nvPicPr>
        <p:blipFill>
          <a:blip r:embed="rId4" cstate="print"/>
          <a:srcRect/>
          <a:stretch>
            <a:fillRect/>
          </a:stretch>
        </p:blipFill>
        <p:spPr bwMode="auto">
          <a:xfrm>
            <a:off x="5138738" y="4114800"/>
            <a:ext cx="4005262" cy="2743200"/>
          </a:xfrm>
          <a:prstGeom prst="rect">
            <a:avLst/>
          </a:prstGeom>
          <a:noFill/>
          <a:ln w="9525">
            <a:noFill/>
            <a:miter lim="800000"/>
            <a:headEnd/>
            <a:tailEnd/>
          </a:ln>
        </p:spPr>
      </p:pic>
      <p:pic>
        <p:nvPicPr>
          <p:cNvPr id="13318" name="Picture 4" descr="C:\JFK\JFK Radar Beam  Visuals 23oct2010\view_6.jpg"/>
          <p:cNvPicPr>
            <a:picLocks noChangeAspect="1" noChangeArrowheads="1"/>
          </p:cNvPicPr>
          <p:nvPr/>
        </p:nvPicPr>
        <p:blipFill>
          <a:blip r:embed="rId5" cstate="print"/>
          <a:srcRect/>
          <a:stretch>
            <a:fillRect/>
          </a:stretch>
        </p:blipFill>
        <p:spPr bwMode="auto">
          <a:xfrm>
            <a:off x="5715000" y="0"/>
            <a:ext cx="3429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8229600" cy="1143000"/>
          </a:xfrm>
        </p:spPr>
        <p:txBody>
          <a:bodyPr/>
          <a:lstStyle/>
          <a:p>
            <a:pPr eaLnBrk="1" hangingPunct="1"/>
            <a:r>
              <a:rPr lang="en-US" b="1" dirty="0" smtClean="0"/>
              <a:t>Understanding Radar Physics</a:t>
            </a:r>
          </a:p>
        </p:txBody>
      </p:sp>
      <p:sp>
        <p:nvSpPr>
          <p:cNvPr id="14339" name="Content Placeholder 2"/>
          <p:cNvSpPr>
            <a:spLocks noGrp="1"/>
          </p:cNvSpPr>
          <p:nvPr>
            <p:ph idx="1"/>
          </p:nvPr>
        </p:nvSpPr>
        <p:spPr>
          <a:xfrm>
            <a:off x="457200" y="1066800"/>
            <a:ext cx="8229600" cy="2392363"/>
          </a:xfrm>
        </p:spPr>
        <p:txBody>
          <a:bodyPr/>
          <a:lstStyle/>
          <a:p>
            <a:pPr eaLnBrk="1" hangingPunct="1"/>
            <a:r>
              <a:rPr lang="en-US" sz="2400" dirty="0" smtClean="0"/>
              <a:t>The volume of airspace coverage increases with range from the radar. </a:t>
            </a:r>
          </a:p>
          <a:p>
            <a:pPr eaLnBrk="1" hangingPunct="1"/>
            <a:r>
              <a:rPr lang="en-US" sz="2400" dirty="0" smtClean="0"/>
              <a:t>For example, the eastern shore of Broad Channel is closer to the radar and at this range the beam detects birds at lower altitudes than on the SW side of the island.</a:t>
            </a:r>
          </a:p>
        </p:txBody>
      </p:sp>
      <p:pic>
        <p:nvPicPr>
          <p:cNvPr id="14340" name="Picture 2" descr="C:\JFK\JFK Radar Beam  Visuals 23oct2010\JFK_atlas_W_SW_subwayisland.jpg"/>
          <p:cNvPicPr>
            <a:picLocks noChangeAspect="1" noChangeArrowheads="1"/>
          </p:cNvPicPr>
          <p:nvPr/>
        </p:nvPicPr>
        <p:blipFill>
          <a:blip r:embed="rId3" cstate="print"/>
          <a:srcRect/>
          <a:stretch>
            <a:fillRect/>
          </a:stretch>
        </p:blipFill>
        <p:spPr bwMode="auto">
          <a:xfrm>
            <a:off x="2362200" y="3411538"/>
            <a:ext cx="5029200" cy="3446462"/>
          </a:xfrm>
          <a:prstGeom prst="rect">
            <a:avLst/>
          </a:prstGeom>
          <a:noFill/>
          <a:ln w="9525">
            <a:noFill/>
            <a:miter lim="800000"/>
            <a:headEnd/>
            <a:tailEnd/>
          </a:ln>
        </p:spPr>
      </p:pic>
      <p:sp>
        <p:nvSpPr>
          <p:cNvPr id="14341" name="TextBox 4"/>
          <p:cNvSpPr txBox="1">
            <a:spLocks noChangeArrowheads="1"/>
          </p:cNvSpPr>
          <p:nvPr/>
        </p:nvSpPr>
        <p:spPr bwMode="auto">
          <a:xfrm>
            <a:off x="2971800" y="4267200"/>
            <a:ext cx="1143000" cy="1323439"/>
          </a:xfrm>
          <a:prstGeom prst="rect">
            <a:avLst/>
          </a:prstGeom>
          <a:noFill/>
          <a:ln w="9525">
            <a:noFill/>
            <a:miter lim="800000"/>
            <a:headEnd/>
            <a:tailEnd/>
          </a:ln>
        </p:spPr>
        <p:txBody>
          <a:bodyPr>
            <a:spAutoFit/>
          </a:bodyPr>
          <a:lstStyle/>
          <a:p>
            <a:r>
              <a:rPr lang="en-US" sz="1600" dirty="0" smtClean="0">
                <a:solidFill>
                  <a:schemeClr val="bg1"/>
                </a:solidFill>
              </a:rPr>
              <a:t>1113’-1484’-radar </a:t>
            </a:r>
            <a:r>
              <a:rPr lang="en-US" sz="1600" dirty="0">
                <a:solidFill>
                  <a:schemeClr val="bg1"/>
                </a:solidFill>
              </a:rPr>
              <a:t>beam of the AR2-H</a:t>
            </a:r>
          </a:p>
        </p:txBody>
      </p:sp>
      <p:cxnSp>
        <p:nvCxnSpPr>
          <p:cNvPr id="6" name="Straight Arrow Connector 5"/>
          <p:cNvCxnSpPr/>
          <p:nvPr/>
        </p:nvCxnSpPr>
        <p:spPr>
          <a:xfrm flipV="1">
            <a:off x="3886200" y="4724400"/>
            <a:ext cx="3048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343" name="TextBox 6"/>
          <p:cNvSpPr txBox="1">
            <a:spLocks noChangeArrowheads="1"/>
          </p:cNvSpPr>
          <p:nvPr/>
        </p:nvSpPr>
        <p:spPr bwMode="auto">
          <a:xfrm>
            <a:off x="5638800" y="5780088"/>
            <a:ext cx="1143000" cy="1077912"/>
          </a:xfrm>
          <a:prstGeom prst="rect">
            <a:avLst/>
          </a:prstGeom>
          <a:noFill/>
          <a:ln w="9525">
            <a:noFill/>
            <a:miter lim="800000"/>
            <a:headEnd/>
            <a:tailEnd/>
          </a:ln>
        </p:spPr>
        <p:txBody>
          <a:bodyPr>
            <a:spAutoFit/>
          </a:bodyPr>
          <a:lstStyle/>
          <a:p>
            <a:r>
              <a:rPr lang="en-US" sz="1600" dirty="0" smtClean="0">
                <a:solidFill>
                  <a:schemeClr val="bg1"/>
                </a:solidFill>
              </a:rPr>
              <a:t>554</a:t>
            </a:r>
            <a:r>
              <a:rPr lang="en-US" sz="1600" dirty="0">
                <a:solidFill>
                  <a:schemeClr val="bg1"/>
                </a:solidFill>
              </a:rPr>
              <a:t>’ </a:t>
            </a:r>
            <a:r>
              <a:rPr lang="en-US" sz="1600" dirty="0" smtClean="0">
                <a:solidFill>
                  <a:schemeClr val="bg1"/>
                </a:solidFill>
              </a:rPr>
              <a:t>-738 radar </a:t>
            </a:r>
            <a:r>
              <a:rPr lang="en-US" sz="1600" dirty="0">
                <a:solidFill>
                  <a:schemeClr val="bg1"/>
                </a:solidFill>
              </a:rPr>
              <a:t>beam of the AR2-H</a:t>
            </a:r>
          </a:p>
        </p:txBody>
      </p:sp>
      <p:cxnSp>
        <p:nvCxnSpPr>
          <p:cNvPr id="8" name="Straight Arrow Connector 7"/>
          <p:cNvCxnSpPr>
            <a:stCxn id="14343" idx="0"/>
          </p:cNvCxnSpPr>
          <p:nvPr/>
        </p:nvCxnSpPr>
        <p:spPr>
          <a:xfrm rot="16200000" flipV="1">
            <a:off x="4977606" y="4547394"/>
            <a:ext cx="1284288" cy="11811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l="6250" t="7031" r="781" b="13281"/>
          <a:stretch>
            <a:fillRect/>
          </a:stretch>
        </p:blipFill>
        <p:spPr bwMode="auto">
          <a:xfrm>
            <a:off x="0" y="1828800"/>
            <a:ext cx="3657600" cy="2463800"/>
          </a:xfrm>
          <a:prstGeom prst="rect">
            <a:avLst/>
          </a:prstGeom>
          <a:noFill/>
          <a:ln w="9525">
            <a:noFill/>
            <a:miter lim="800000"/>
            <a:headEnd/>
            <a:tailEnd/>
          </a:ln>
        </p:spPr>
      </p:pic>
      <p:sp>
        <p:nvSpPr>
          <p:cNvPr id="24579" name="TextBox 4"/>
          <p:cNvSpPr txBox="1">
            <a:spLocks noChangeArrowheads="1"/>
          </p:cNvSpPr>
          <p:nvPr/>
        </p:nvSpPr>
        <p:spPr bwMode="auto">
          <a:xfrm>
            <a:off x="0" y="609600"/>
            <a:ext cx="9144000" cy="641350"/>
          </a:xfrm>
          <a:prstGeom prst="rect">
            <a:avLst/>
          </a:prstGeom>
          <a:noFill/>
          <a:ln w="9525">
            <a:noFill/>
            <a:miter lim="800000"/>
            <a:headEnd/>
            <a:tailEnd/>
          </a:ln>
        </p:spPr>
        <p:txBody>
          <a:bodyPr>
            <a:spAutoFit/>
          </a:bodyPr>
          <a:lstStyle/>
          <a:p>
            <a:pPr algn="ctr"/>
            <a:r>
              <a:rPr lang="en-US" sz="1800" dirty="0">
                <a:latin typeface="Arial" pitchFamily="34" charset="0"/>
                <a:cs typeface="Arial" pitchFamily="34" charset="0"/>
              </a:rPr>
              <a:t>Because the beam of the AR2-L covers low elevations over the airport, a mask was created to assist in our analysis.  (Note: it was not necessary to mask the AR2-H)   </a:t>
            </a:r>
          </a:p>
        </p:txBody>
      </p:sp>
      <p:sp>
        <p:nvSpPr>
          <p:cNvPr id="24580" name="TextBox 5"/>
          <p:cNvSpPr txBox="1">
            <a:spLocks noChangeArrowheads="1"/>
          </p:cNvSpPr>
          <p:nvPr/>
        </p:nvSpPr>
        <p:spPr bwMode="auto">
          <a:xfrm>
            <a:off x="533400" y="0"/>
            <a:ext cx="8432886" cy="584775"/>
          </a:xfrm>
          <a:prstGeom prst="rect">
            <a:avLst/>
          </a:prstGeom>
          <a:noFill/>
          <a:ln w="9525">
            <a:noFill/>
            <a:miter lim="800000"/>
            <a:headEnd/>
            <a:tailEnd/>
          </a:ln>
        </p:spPr>
        <p:txBody>
          <a:bodyPr wrap="none">
            <a:spAutoFit/>
          </a:bodyPr>
          <a:lstStyle/>
          <a:p>
            <a:r>
              <a:rPr lang="en-US" sz="3200" b="1" dirty="0" smtClean="0"/>
              <a:t>ANALYTICAL METHODS </a:t>
            </a:r>
            <a:r>
              <a:rPr lang="en-US" sz="3200" b="1" dirty="0"/>
              <a:t>– MASKING on the AR2-L</a:t>
            </a:r>
          </a:p>
        </p:txBody>
      </p:sp>
      <p:pic>
        <p:nvPicPr>
          <p:cNvPr id="24581" name="Picture 3"/>
          <p:cNvPicPr>
            <a:picLocks noChangeAspect="1" noChangeArrowheads="1"/>
          </p:cNvPicPr>
          <p:nvPr/>
        </p:nvPicPr>
        <p:blipFill>
          <a:blip r:embed="rId4" cstate="print"/>
          <a:srcRect l="6818" t="7408" r="1135" b="13580"/>
          <a:stretch>
            <a:fillRect/>
          </a:stretch>
        </p:blipFill>
        <p:spPr bwMode="auto">
          <a:xfrm>
            <a:off x="4584700" y="1752600"/>
            <a:ext cx="4559300" cy="2803525"/>
          </a:xfrm>
          <a:prstGeom prst="rect">
            <a:avLst/>
          </a:prstGeom>
          <a:noFill/>
          <a:ln w="9525">
            <a:noFill/>
            <a:miter lim="800000"/>
            <a:headEnd/>
            <a:tailEnd/>
          </a:ln>
        </p:spPr>
      </p:pic>
      <p:sp>
        <p:nvSpPr>
          <p:cNvPr id="24582" name="TextBox 7"/>
          <p:cNvSpPr txBox="1">
            <a:spLocks noChangeArrowheads="1"/>
          </p:cNvSpPr>
          <p:nvPr/>
        </p:nvSpPr>
        <p:spPr bwMode="auto">
          <a:xfrm>
            <a:off x="5257800" y="4953000"/>
            <a:ext cx="3886200" cy="738188"/>
          </a:xfrm>
          <a:prstGeom prst="rect">
            <a:avLst/>
          </a:prstGeom>
          <a:noFill/>
          <a:ln w="9525">
            <a:noFill/>
            <a:miter lim="800000"/>
            <a:headEnd/>
            <a:tailEnd/>
          </a:ln>
        </p:spPr>
        <p:txBody>
          <a:bodyPr>
            <a:spAutoFit/>
          </a:bodyPr>
          <a:lstStyle/>
          <a:p>
            <a:pPr algn="ctr"/>
            <a:r>
              <a:rPr lang="en-US" sz="1400" b="1" dirty="0">
                <a:latin typeface="Arial" pitchFamily="34" charset="0"/>
                <a:cs typeface="Arial" pitchFamily="34" charset="0"/>
              </a:rPr>
              <a:t>May 20 2010; 04:30:00a.m.-5:00:01a.m</a:t>
            </a:r>
            <a:r>
              <a:rPr lang="en-US" sz="1400" dirty="0">
                <a:latin typeface="Arial" pitchFamily="34" charset="0"/>
                <a:cs typeface="Arial" pitchFamily="34" charset="0"/>
              </a:rPr>
              <a:t>.(Local Time),  </a:t>
            </a:r>
          </a:p>
          <a:p>
            <a:pPr algn="ctr"/>
            <a:r>
              <a:rPr lang="en-US" sz="1400" dirty="0">
                <a:latin typeface="Arial" pitchFamily="34" charset="0"/>
                <a:cs typeface="Arial" pitchFamily="34" charset="0"/>
              </a:rPr>
              <a:t>without the use of a mask</a:t>
            </a:r>
          </a:p>
        </p:txBody>
      </p:sp>
      <p:pic>
        <p:nvPicPr>
          <p:cNvPr id="24583" name="Picture 1"/>
          <p:cNvPicPr>
            <a:picLocks noChangeAspect="1" noChangeArrowheads="1"/>
          </p:cNvPicPr>
          <p:nvPr/>
        </p:nvPicPr>
        <p:blipFill>
          <a:blip r:embed="rId5" cstate="print"/>
          <a:srcRect l="6364" t="6818" r="909" b="13635"/>
          <a:stretch>
            <a:fillRect/>
          </a:stretch>
        </p:blipFill>
        <p:spPr bwMode="auto">
          <a:xfrm>
            <a:off x="1143000" y="4033838"/>
            <a:ext cx="4114800" cy="2824162"/>
          </a:xfrm>
          <a:prstGeom prst="rect">
            <a:avLst/>
          </a:prstGeom>
          <a:noFill/>
          <a:ln w="9525">
            <a:noFill/>
            <a:miter lim="800000"/>
            <a:headEnd/>
            <a:tailEnd/>
          </a:ln>
        </p:spPr>
      </p:pic>
      <p:sp>
        <p:nvSpPr>
          <p:cNvPr id="24584" name="TextBox 9"/>
          <p:cNvSpPr txBox="1">
            <a:spLocks noChangeArrowheads="1"/>
          </p:cNvSpPr>
          <p:nvPr/>
        </p:nvSpPr>
        <p:spPr bwMode="auto">
          <a:xfrm>
            <a:off x="5257800" y="6119813"/>
            <a:ext cx="3886200" cy="738187"/>
          </a:xfrm>
          <a:prstGeom prst="rect">
            <a:avLst/>
          </a:prstGeom>
          <a:noFill/>
          <a:ln w="9525">
            <a:noFill/>
            <a:miter lim="800000"/>
            <a:headEnd/>
            <a:tailEnd/>
          </a:ln>
        </p:spPr>
        <p:txBody>
          <a:bodyPr>
            <a:spAutoFit/>
          </a:bodyPr>
          <a:lstStyle/>
          <a:p>
            <a:pPr algn="ctr"/>
            <a:r>
              <a:rPr lang="en-US" sz="1400" b="1" dirty="0">
                <a:latin typeface="Arial" pitchFamily="34" charset="0"/>
                <a:cs typeface="Arial" pitchFamily="34" charset="0"/>
              </a:rPr>
              <a:t>May 20 2010; 04:30:00a.m.-5:00:01a.m</a:t>
            </a:r>
            <a:r>
              <a:rPr lang="en-US" sz="1400" dirty="0">
                <a:latin typeface="Arial" pitchFamily="34" charset="0"/>
                <a:cs typeface="Arial" pitchFamily="34" charset="0"/>
              </a:rPr>
              <a:t>.(Local Time),  </a:t>
            </a:r>
          </a:p>
          <a:p>
            <a:pPr algn="ctr"/>
            <a:r>
              <a:rPr lang="en-US" sz="1400" dirty="0">
                <a:latin typeface="Arial" pitchFamily="34" charset="0"/>
                <a:cs typeface="Arial" pitchFamily="34" charset="0"/>
              </a:rPr>
              <a:t>With the use of a mask</a:t>
            </a:r>
          </a:p>
        </p:txBody>
      </p:sp>
      <p:cxnSp>
        <p:nvCxnSpPr>
          <p:cNvPr id="12" name="Straight Arrow Connector 11"/>
          <p:cNvCxnSpPr>
            <a:stCxn id="24582" idx="0"/>
          </p:cNvCxnSpPr>
          <p:nvPr/>
        </p:nvCxnSpPr>
        <p:spPr>
          <a:xfrm rot="16200000" flipV="1">
            <a:off x="7029450" y="4781550"/>
            <a:ext cx="304800" cy="381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24584" idx="1"/>
          </p:cNvCxnSpPr>
          <p:nvPr/>
        </p:nvCxnSpPr>
        <p:spPr>
          <a:xfrm rot="10800000">
            <a:off x="5257800" y="6488113"/>
            <a:ext cx="914400" cy="6508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04801" y="1447800"/>
            <a:ext cx="609600" cy="3175"/>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335</TotalTime>
  <Words>1340</Words>
  <Application>Microsoft Office PowerPoint</Application>
  <PresentationFormat>On-screen Show (4:3)</PresentationFormat>
  <Paragraphs>157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Avian Radar – Experience at  John F. Kennedy Intl. Airport</vt:lpstr>
      <vt:lpstr>Introduction</vt:lpstr>
      <vt:lpstr>Slide 3</vt:lpstr>
      <vt:lpstr>Slide 4</vt:lpstr>
      <vt:lpstr>Objectives</vt:lpstr>
      <vt:lpstr>Understanding Radar Physics</vt:lpstr>
      <vt:lpstr>Radar Physics</vt:lpstr>
      <vt:lpstr>Understanding Radar Physics</vt:lpstr>
      <vt:lpstr>Slide 9</vt:lpstr>
      <vt:lpstr>Slide 10</vt:lpstr>
      <vt:lpstr>Slide 11</vt:lpstr>
      <vt:lpstr>Slide 12</vt:lpstr>
      <vt:lpstr>Summary of Initial Radar Analysis</vt:lpstr>
      <vt:lpstr>Radar Limitations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JFK Avian Radar Update</dc:title>
  <dc:creator>Elizabeth Woodworth</dc:creator>
  <cp:lastModifiedBy>lfrancoeur</cp:lastModifiedBy>
  <cp:revision>36</cp:revision>
  <dcterms:created xsi:type="dcterms:W3CDTF">2011-01-10T14:14:37Z</dcterms:created>
  <dcterms:modified xsi:type="dcterms:W3CDTF">2011-01-12T21:19:48Z</dcterms:modified>
</cp:coreProperties>
</file>