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1" r:id="rId2"/>
    <p:sldId id="259" r:id="rId3"/>
    <p:sldId id="257" r:id="rId4"/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57DDD-F884-4D60-996B-1A314019F2CE}" type="datetimeFigureOut">
              <a:rPr lang="en-US" smtClean="0"/>
              <a:t>1/13/2011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6BE12-894F-49FB-9270-38CA275728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90508-47D2-4182-9DC0-B0E85E60B464}" type="datetimeFigureOut">
              <a:rPr lang="en-US" smtClean="0"/>
              <a:t>1/13/2011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FAEE5-3B6F-49D6-975F-706FD5700F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2A5043-90E9-4DE5-A5D6-A79497A47EE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9939" name="Rectangle 2050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86D3-7F66-4A4A-93EC-D18E047EF977}" type="datetimeFigureOut">
              <a:rPr lang="en-US" smtClean="0"/>
              <a:t>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C09A-166F-431E-9599-3C0FA7B55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86D3-7F66-4A4A-93EC-D18E047EF977}" type="datetimeFigureOut">
              <a:rPr lang="en-US" smtClean="0"/>
              <a:t>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C09A-166F-431E-9599-3C0FA7B55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86D3-7F66-4A4A-93EC-D18E047EF977}" type="datetimeFigureOut">
              <a:rPr lang="en-US" smtClean="0"/>
              <a:t>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C09A-166F-431E-9599-3C0FA7B55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86D3-7F66-4A4A-93EC-D18E047EF977}" type="datetimeFigureOut">
              <a:rPr lang="en-US" smtClean="0"/>
              <a:t>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C09A-166F-431E-9599-3C0FA7B55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86D3-7F66-4A4A-93EC-D18E047EF977}" type="datetimeFigureOut">
              <a:rPr lang="en-US" smtClean="0"/>
              <a:t>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C09A-166F-431E-9599-3C0FA7B55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86D3-7F66-4A4A-93EC-D18E047EF977}" type="datetimeFigureOut">
              <a:rPr lang="en-US" smtClean="0"/>
              <a:t>1/13/2011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C09A-166F-431E-9599-3C0FA7B55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86D3-7F66-4A4A-93EC-D18E047EF977}" type="datetimeFigureOut">
              <a:rPr lang="en-US" smtClean="0"/>
              <a:t>1/13/2011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C09A-166F-431E-9599-3C0FA7B55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86D3-7F66-4A4A-93EC-D18E047EF977}" type="datetimeFigureOut">
              <a:rPr lang="en-US" smtClean="0"/>
              <a:t>1/13/2011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C09A-166F-431E-9599-3C0FA7B55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86D3-7F66-4A4A-93EC-D18E047EF977}" type="datetimeFigureOut">
              <a:rPr lang="en-US" smtClean="0"/>
              <a:t>1/13/2011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C09A-166F-431E-9599-3C0FA7B55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86D3-7F66-4A4A-93EC-D18E047EF977}" type="datetimeFigureOut">
              <a:rPr lang="en-US" smtClean="0"/>
              <a:t>1/13/2011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C09A-166F-431E-9599-3C0FA7B55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86D3-7F66-4A4A-93EC-D18E047EF977}" type="datetimeFigureOut">
              <a:rPr lang="en-US" smtClean="0"/>
              <a:t>1/13/2011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C09A-166F-431E-9599-3C0FA7B55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686D3-7F66-4A4A-93EC-D18E047EF977}" type="datetimeFigureOut">
              <a:rPr lang="en-US" smtClean="0"/>
              <a:t>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9C09A-166F-431E-9599-3C0FA7B55E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THE </a:t>
            </a:r>
            <a:r>
              <a:rPr lang="en-US" sz="3600" dirty="0">
                <a:solidFill>
                  <a:srgbClr val="002060"/>
                </a:solidFill>
              </a:rPr>
              <a:t>DIAMOND ALKALI NRDAR </a:t>
            </a:r>
            <a:r>
              <a:rPr lang="en-US" sz="3600" dirty="0" smtClean="0">
                <a:solidFill>
                  <a:srgbClr val="002060"/>
                </a:solidFill>
              </a:rPr>
              <a:t>CASE</a:t>
            </a:r>
            <a:endParaRPr lang="en-US" sz="36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en-US" sz="3600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HARBOR HERONS MEETING</a:t>
            </a:r>
            <a:r>
              <a:rPr lang="en-US" sz="3600" dirty="0" smtClean="0">
                <a:solidFill>
                  <a:srgbClr val="002060"/>
                </a:solidFill>
              </a:rPr>
              <a:t> UPDATE</a:t>
            </a:r>
            <a:r>
              <a:rPr lang="en-US" sz="3600" dirty="0" smtClean="0">
                <a:solidFill>
                  <a:srgbClr val="002060"/>
                </a:solidFill>
              </a:rPr>
              <a:t>  </a:t>
            </a:r>
            <a:endParaRPr lang="en-US" sz="36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en-US" sz="3600" dirty="0">
                <a:solidFill>
                  <a:srgbClr val="002060"/>
                </a:solidFill>
              </a:rPr>
              <a:t> </a:t>
            </a:r>
          </a:p>
          <a:p>
            <a:pPr algn="ctr" eaLnBrk="0" hangingPunct="0"/>
            <a:endParaRPr lang="en-US" sz="3600" b="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en-US" sz="3600" dirty="0" smtClean="0">
                <a:solidFill>
                  <a:srgbClr val="002060"/>
                </a:solidFill>
              </a:rPr>
              <a:t>JANUARY 13, 2011</a:t>
            </a:r>
            <a:endParaRPr lang="en-US" sz="3600" dirty="0">
              <a:solidFill>
                <a:srgbClr val="002060"/>
              </a:solidFill>
            </a:endParaRPr>
          </a:p>
          <a:p>
            <a:pPr algn="l"/>
            <a:endParaRPr lang="en-US" sz="3600" dirty="0">
              <a:solidFill>
                <a:srgbClr val="002060"/>
              </a:solidFill>
            </a:endParaRPr>
          </a:p>
          <a:p>
            <a:pPr algn="l"/>
            <a:endParaRPr lang="en-US" sz="2400" dirty="0">
              <a:solidFill>
                <a:srgbClr val="002060"/>
              </a:solidFill>
            </a:endParaRPr>
          </a:p>
          <a:p>
            <a:pPr algn="l"/>
            <a:endParaRPr lang="en-US" dirty="0" smtClean="0">
              <a:solidFill>
                <a:srgbClr val="002060"/>
              </a:solidFill>
            </a:endParaRPr>
          </a:p>
          <a:p>
            <a:pPr algn="l"/>
            <a:endParaRPr lang="en-US" dirty="0">
              <a:solidFill>
                <a:srgbClr val="002060"/>
              </a:solidFill>
            </a:endParaRPr>
          </a:p>
          <a:p>
            <a:pPr algn="l"/>
            <a:endParaRPr lang="en-US" dirty="0" smtClean="0">
              <a:solidFill>
                <a:srgbClr val="002060"/>
              </a:solidFill>
            </a:endParaRPr>
          </a:p>
          <a:p>
            <a:pPr lvl="7"/>
            <a:r>
              <a:rPr lang="en-US" sz="2000" dirty="0" smtClean="0">
                <a:solidFill>
                  <a:srgbClr val="002060"/>
                </a:solidFill>
              </a:rPr>
              <a:t>Tim </a:t>
            </a:r>
            <a:r>
              <a:rPr lang="en-US" sz="2000" dirty="0" err="1">
                <a:solidFill>
                  <a:srgbClr val="002060"/>
                </a:solidFill>
              </a:rPr>
              <a:t>Kubiak</a:t>
            </a:r>
            <a:r>
              <a:rPr lang="en-US" sz="2000" dirty="0">
                <a:solidFill>
                  <a:srgbClr val="002060"/>
                </a:solidFill>
              </a:rPr>
              <a:t>			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7"/>
            <a:r>
              <a:rPr lang="en-US" sz="2000" dirty="0" smtClean="0">
                <a:solidFill>
                  <a:srgbClr val="002060"/>
                </a:solidFill>
              </a:rPr>
              <a:t>New </a:t>
            </a:r>
            <a:r>
              <a:rPr lang="en-US" sz="2000" dirty="0">
                <a:solidFill>
                  <a:srgbClr val="002060"/>
                </a:solidFill>
              </a:rPr>
              <a:t>Jersey Field Office			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7" eaLnBrk="0" hangingPunct="0"/>
            <a:r>
              <a:rPr lang="en-US" sz="2000" dirty="0" smtClean="0">
                <a:solidFill>
                  <a:srgbClr val="002060"/>
                </a:solidFill>
              </a:rPr>
              <a:t>U.S</a:t>
            </a:r>
            <a:r>
              <a:rPr lang="en-US" sz="2000" dirty="0">
                <a:solidFill>
                  <a:srgbClr val="002060"/>
                </a:solidFill>
              </a:rPr>
              <a:t>. Fish &amp; Wildlife Service</a:t>
            </a:r>
            <a:r>
              <a:rPr lang="en-US" sz="2000" b="0" dirty="0">
                <a:solidFill>
                  <a:srgbClr val="002060"/>
                </a:solidFill>
                <a:latin typeface="Times New Roman" pitchFamily="80" charset="0"/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		</a:t>
            </a:r>
          </a:p>
          <a:p>
            <a:pPr lvl="7" eaLnBrk="0" hangingPunct="0"/>
            <a:r>
              <a:rPr lang="en-US" sz="2000" dirty="0">
                <a:solidFill>
                  <a:srgbClr val="002060"/>
                </a:solidFill>
              </a:rPr>
              <a:t>Pleasantville, New Jersey 		</a:t>
            </a:r>
          </a:p>
          <a:p>
            <a:pPr lvl="7" eaLnBrk="0" hangingPunct="0"/>
            <a:r>
              <a:rPr lang="en-US" sz="2000" dirty="0">
                <a:solidFill>
                  <a:srgbClr val="002060"/>
                </a:solidFill>
              </a:rPr>
              <a:t>tim_kubiak@fws.gov	</a:t>
            </a: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/>
              <a:t>	</a:t>
            </a:r>
          </a:p>
        </p:txBody>
      </p:sp>
      <p:pic>
        <p:nvPicPr>
          <p:cNvPr id="1026" name="Picture 2" descr="fws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486400"/>
            <a:ext cx="114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ma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Line 5"/>
          <p:cNvSpPr>
            <a:spLocks noChangeShapeType="1"/>
          </p:cNvSpPr>
          <p:nvPr/>
        </p:nvSpPr>
        <p:spPr bwMode="auto">
          <a:xfrm>
            <a:off x="7010400" y="3200400"/>
            <a:ext cx="533400" cy="76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Freeform 7"/>
          <p:cNvSpPr>
            <a:spLocks/>
          </p:cNvSpPr>
          <p:nvPr/>
        </p:nvSpPr>
        <p:spPr bwMode="auto">
          <a:xfrm>
            <a:off x="7239000" y="1447800"/>
            <a:ext cx="1524000" cy="1752600"/>
          </a:xfrm>
          <a:custGeom>
            <a:avLst/>
            <a:gdLst>
              <a:gd name="T0" fmla="*/ 0 w 960"/>
              <a:gd name="T1" fmla="*/ 2147483647 h 1104"/>
              <a:gd name="T2" fmla="*/ 2147483647 w 960"/>
              <a:gd name="T3" fmla="*/ 2147483647 h 1104"/>
              <a:gd name="T4" fmla="*/ 2147483647 w 960"/>
              <a:gd name="T5" fmla="*/ 0 h 1104"/>
              <a:gd name="T6" fmla="*/ 0 60000 65536"/>
              <a:gd name="T7" fmla="*/ 0 60000 65536"/>
              <a:gd name="T8" fmla="*/ 0 60000 65536"/>
              <a:gd name="T9" fmla="*/ 0 w 960"/>
              <a:gd name="T10" fmla="*/ 0 h 1104"/>
              <a:gd name="T11" fmla="*/ 960 w 960"/>
              <a:gd name="T12" fmla="*/ 1104 h 1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104">
                <a:moveTo>
                  <a:pt x="0" y="1104"/>
                </a:moveTo>
                <a:cubicBezTo>
                  <a:pt x="40" y="908"/>
                  <a:pt x="80" y="712"/>
                  <a:pt x="240" y="528"/>
                </a:cubicBezTo>
                <a:cubicBezTo>
                  <a:pt x="400" y="344"/>
                  <a:pt x="840" y="88"/>
                  <a:pt x="960" y="0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9"/>
          <p:cNvSpPr>
            <a:spLocks noChangeShapeType="1"/>
          </p:cNvSpPr>
          <p:nvPr/>
        </p:nvSpPr>
        <p:spPr bwMode="auto">
          <a:xfrm>
            <a:off x="3886200" y="4191000"/>
            <a:ext cx="762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2514600" y="4267200"/>
            <a:ext cx="152400" cy="76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>
            <a:off x="5105400" y="2819400"/>
            <a:ext cx="152400" cy="76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Freeform 14"/>
          <p:cNvSpPr>
            <a:spLocks/>
          </p:cNvSpPr>
          <p:nvPr/>
        </p:nvSpPr>
        <p:spPr bwMode="auto">
          <a:xfrm>
            <a:off x="2590800" y="304800"/>
            <a:ext cx="2628900" cy="4076700"/>
          </a:xfrm>
          <a:custGeom>
            <a:avLst/>
            <a:gdLst>
              <a:gd name="T0" fmla="*/ 0 w 1656"/>
              <a:gd name="T1" fmla="*/ 2147483647 h 2568"/>
              <a:gd name="T2" fmla="*/ 2147483647 w 1656"/>
              <a:gd name="T3" fmla="*/ 2147483647 h 2568"/>
              <a:gd name="T4" fmla="*/ 2147483647 w 1656"/>
              <a:gd name="T5" fmla="*/ 2147483647 h 2568"/>
              <a:gd name="T6" fmla="*/ 2147483647 w 1656"/>
              <a:gd name="T7" fmla="*/ 2147483647 h 2568"/>
              <a:gd name="T8" fmla="*/ 2147483647 w 1656"/>
              <a:gd name="T9" fmla="*/ 2147483647 h 2568"/>
              <a:gd name="T10" fmla="*/ 2147483647 w 1656"/>
              <a:gd name="T11" fmla="*/ 2147483647 h 2568"/>
              <a:gd name="T12" fmla="*/ 2147483647 w 1656"/>
              <a:gd name="T13" fmla="*/ 2147483647 h 2568"/>
              <a:gd name="T14" fmla="*/ 2147483647 w 1656"/>
              <a:gd name="T15" fmla="*/ 2147483647 h 2568"/>
              <a:gd name="T16" fmla="*/ 2147483647 w 1656"/>
              <a:gd name="T17" fmla="*/ 2147483647 h 2568"/>
              <a:gd name="T18" fmla="*/ 2147483647 w 1656"/>
              <a:gd name="T19" fmla="*/ 2147483647 h 2568"/>
              <a:gd name="T20" fmla="*/ 2147483647 w 1656"/>
              <a:gd name="T21" fmla="*/ 2147483647 h 2568"/>
              <a:gd name="T22" fmla="*/ 2147483647 w 1656"/>
              <a:gd name="T23" fmla="*/ 2147483647 h 2568"/>
              <a:gd name="T24" fmla="*/ 2147483647 w 1656"/>
              <a:gd name="T25" fmla="*/ 2147483647 h 2568"/>
              <a:gd name="T26" fmla="*/ 2147483647 w 1656"/>
              <a:gd name="T27" fmla="*/ 2147483647 h 2568"/>
              <a:gd name="T28" fmla="*/ 2147483647 w 1656"/>
              <a:gd name="T29" fmla="*/ 2147483647 h 2568"/>
              <a:gd name="T30" fmla="*/ 2147483647 w 1656"/>
              <a:gd name="T31" fmla="*/ 2147483647 h 2568"/>
              <a:gd name="T32" fmla="*/ 2147483647 w 1656"/>
              <a:gd name="T33" fmla="*/ 2147483647 h 2568"/>
              <a:gd name="T34" fmla="*/ 2147483647 w 1656"/>
              <a:gd name="T35" fmla="*/ 2147483647 h 2568"/>
              <a:gd name="T36" fmla="*/ 2147483647 w 1656"/>
              <a:gd name="T37" fmla="*/ 2147483647 h 2568"/>
              <a:gd name="T38" fmla="*/ 2147483647 w 1656"/>
              <a:gd name="T39" fmla="*/ 2147483647 h 2568"/>
              <a:gd name="T40" fmla="*/ 2147483647 w 1656"/>
              <a:gd name="T41" fmla="*/ 2147483647 h 2568"/>
              <a:gd name="T42" fmla="*/ 2147483647 w 1656"/>
              <a:gd name="T43" fmla="*/ 2147483647 h 2568"/>
              <a:gd name="T44" fmla="*/ 2147483647 w 1656"/>
              <a:gd name="T45" fmla="*/ 2147483647 h 2568"/>
              <a:gd name="T46" fmla="*/ 2147483647 w 1656"/>
              <a:gd name="T47" fmla="*/ 2147483647 h 2568"/>
              <a:gd name="T48" fmla="*/ 2147483647 w 1656"/>
              <a:gd name="T49" fmla="*/ 2147483647 h 2568"/>
              <a:gd name="T50" fmla="*/ 2147483647 w 1656"/>
              <a:gd name="T51" fmla="*/ 2147483647 h 2568"/>
              <a:gd name="T52" fmla="*/ 2147483647 w 1656"/>
              <a:gd name="T53" fmla="*/ 2147483647 h 2568"/>
              <a:gd name="T54" fmla="*/ 2147483647 w 1656"/>
              <a:gd name="T55" fmla="*/ 2147483647 h 2568"/>
              <a:gd name="T56" fmla="*/ 2147483647 w 1656"/>
              <a:gd name="T57" fmla="*/ 2147483647 h 2568"/>
              <a:gd name="T58" fmla="*/ 2147483647 w 1656"/>
              <a:gd name="T59" fmla="*/ 2147483647 h 2568"/>
              <a:gd name="T60" fmla="*/ 2147483647 w 1656"/>
              <a:gd name="T61" fmla="*/ 2147483647 h 2568"/>
              <a:gd name="T62" fmla="*/ 2147483647 w 1656"/>
              <a:gd name="T63" fmla="*/ 2147483647 h 2568"/>
              <a:gd name="T64" fmla="*/ 2147483647 w 1656"/>
              <a:gd name="T65" fmla="*/ 2147483647 h 2568"/>
              <a:gd name="T66" fmla="*/ 2147483647 w 1656"/>
              <a:gd name="T67" fmla="*/ 2147483647 h 2568"/>
              <a:gd name="T68" fmla="*/ 2147483647 w 1656"/>
              <a:gd name="T69" fmla="*/ 2147483647 h 2568"/>
              <a:gd name="T70" fmla="*/ 2147483647 w 1656"/>
              <a:gd name="T71" fmla="*/ 2147483647 h 2568"/>
              <a:gd name="T72" fmla="*/ 2147483647 w 1656"/>
              <a:gd name="T73" fmla="*/ 2147483647 h 2568"/>
              <a:gd name="T74" fmla="*/ 2147483647 w 1656"/>
              <a:gd name="T75" fmla="*/ 2147483647 h 2568"/>
              <a:gd name="T76" fmla="*/ 2147483647 w 1656"/>
              <a:gd name="T77" fmla="*/ 2147483647 h 2568"/>
              <a:gd name="T78" fmla="*/ 2147483647 w 1656"/>
              <a:gd name="T79" fmla="*/ 2147483647 h 2568"/>
              <a:gd name="T80" fmla="*/ 2147483647 w 1656"/>
              <a:gd name="T81" fmla="*/ 2147483647 h 2568"/>
              <a:gd name="T82" fmla="*/ 2147483647 w 1656"/>
              <a:gd name="T83" fmla="*/ 2147483647 h 2568"/>
              <a:gd name="T84" fmla="*/ 2147483647 w 1656"/>
              <a:gd name="T85" fmla="*/ 2147483647 h 2568"/>
              <a:gd name="T86" fmla="*/ 2147483647 w 1656"/>
              <a:gd name="T87" fmla="*/ 2147483647 h 2568"/>
              <a:gd name="T88" fmla="*/ 2147483647 w 1656"/>
              <a:gd name="T89" fmla="*/ 2147483647 h 2568"/>
              <a:gd name="T90" fmla="*/ 2147483647 w 1656"/>
              <a:gd name="T91" fmla="*/ 2147483647 h 2568"/>
              <a:gd name="T92" fmla="*/ 2147483647 w 1656"/>
              <a:gd name="T93" fmla="*/ 2147483647 h 2568"/>
              <a:gd name="T94" fmla="*/ 2147483647 w 1656"/>
              <a:gd name="T95" fmla="*/ 2147483647 h 2568"/>
              <a:gd name="T96" fmla="*/ 2147483647 w 1656"/>
              <a:gd name="T97" fmla="*/ 2147483647 h 2568"/>
              <a:gd name="T98" fmla="*/ 2147483647 w 1656"/>
              <a:gd name="T99" fmla="*/ 2147483647 h 2568"/>
              <a:gd name="T100" fmla="*/ 2147483647 w 1656"/>
              <a:gd name="T101" fmla="*/ 2147483647 h 2568"/>
              <a:gd name="T102" fmla="*/ 2147483647 w 1656"/>
              <a:gd name="T103" fmla="*/ 2147483647 h 2568"/>
              <a:gd name="T104" fmla="*/ 2147483647 w 1656"/>
              <a:gd name="T105" fmla="*/ 2147483647 h 2568"/>
              <a:gd name="T106" fmla="*/ 2147483647 w 1656"/>
              <a:gd name="T107" fmla="*/ 2147483647 h 2568"/>
              <a:gd name="T108" fmla="*/ 2147483647 w 1656"/>
              <a:gd name="T109" fmla="*/ 2147483647 h 2568"/>
              <a:gd name="T110" fmla="*/ 2147483647 w 1656"/>
              <a:gd name="T111" fmla="*/ 2147483647 h 2568"/>
              <a:gd name="T112" fmla="*/ 2147483647 w 1656"/>
              <a:gd name="T113" fmla="*/ 2147483647 h 256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656"/>
              <a:gd name="T172" fmla="*/ 0 h 2568"/>
              <a:gd name="T173" fmla="*/ 1656 w 1656"/>
              <a:gd name="T174" fmla="*/ 2568 h 256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656" h="2568">
                <a:moveTo>
                  <a:pt x="0" y="2504"/>
                </a:moveTo>
                <a:cubicBezTo>
                  <a:pt x="32" y="2476"/>
                  <a:pt x="64" y="2448"/>
                  <a:pt x="192" y="2456"/>
                </a:cubicBezTo>
                <a:cubicBezTo>
                  <a:pt x="320" y="2464"/>
                  <a:pt x="672" y="2552"/>
                  <a:pt x="768" y="2552"/>
                </a:cubicBezTo>
                <a:cubicBezTo>
                  <a:pt x="864" y="2552"/>
                  <a:pt x="792" y="2472"/>
                  <a:pt x="768" y="2456"/>
                </a:cubicBezTo>
                <a:cubicBezTo>
                  <a:pt x="744" y="2440"/>
                  <a:pt x="504" y="2568"/>
                  <a:pt x="624" y="2456"/>
                </a:cubicBezTo>
                <a:cubicBezTo>
                  <a:pt x="744" y="2344"/>
                  <a:pt x="1320" y="1920"/>
                  <a:pt x="1488" y="1784"/>
                </a:cubicBezTo>
                <a:cubicBezTo>
                  <a:pt x="1656" y="1648"/>
                  <a:pt x="1632" y="1656"/>
                  <a:pt x="1632" y="1640"/>
                </a:cubicBezTo>
                <a:cubicBezTo>
                  <a:pt x="1632" y="1624"/>
                  <a:pt x="1536" y="1672"/>
                  <a:pt x="1488" y="1688"/>
                </a:cubicBezTo>
                <a:cubicBezTo>
                  <a:pt x="1440" y="1704"/>
                  <a:pt x="1376" y="1728"/>
                  <a:pt x="1344" y="1736"/>
                </a:cubicBezTo>
                <a:cubicBezTo>
                  <a:pt x="1312" y="1744"/>
                  <a:pt x="1304" y="1744"/>
                  <a:pt x="1296" y="1736"/>
                </a:cubicBezTo>
                <a:cubicBezTo>
                  <a:pt x="1288" y="1728"/>
                  <a:pt x="1304" y="1704"/>
                  <a:pt x="1296" y="1688"/>
                </a:cubicBezTo>
                <a:cubicBezTo>
                  <a:pt x="1288" y="1672"/>
                  <a:pt x="1248" y="1664"/>
                  <a:pt x="1248" y="1640"/>
                </a:cubicBezTo>
                <a:cubicBezTo>
                  <a:pt x="1248" y="1616"/>
                  <a:pt x="1288" y="1568"/>
                  <a:pt x="1296" y="1544"/>
                </a:cubicBezTo>
                <a:cubicBezTo>
                  <a:pt x="1304" y="1520"/>
                  <a:pt x="1304" y="1504"/>
                  <a:pt x="1296" y="1496"/>
                </a:cubicBezTo>
                <a:cubicBezTo>
                  <a:pt x="1288" y="1488"/>
                  <a:pt x="1272" y="1504"/>
                  <a:pt x="1248" y="1496"/>
                </a:cubicBezTo>
                <a:cubicBezTo>
                  <a:pt x="1224" y="1488"/>
                  <a:pt x="1192" y="1456"/>
                  <a:pt x="1152" y="1448"/>
                </a:cubicBezTo>
                <a:cubicBezTo>
                  <a:pt x="1112" y="1440"/>
                  <a:pt x="1040" y="1440"/>
                  <a:pt x="1008" y="1448"/>
                </a:cubicBezTo>
                <a:cubicBezTo>
                  <a:pt x="976" y="1456"/>
                  <a:pt x="984" y="1488"/>
                  <a:pt x="960" y="1496"/>
                </a:cubicBezTo>
                <a:cubicBezTo>
                  <a:pt x="936" y="1504"/>
                  <a:pt x="888" y="1496"/>
                  <a:pt x="864" y="1496"/>
                </a:cubicBezTo>
                <a:cubicBezTo>
                  <a:pt x="840" y="1496"/>
                  <a:pt x="840" y="1488"/>
                  <a:pt x="816" y="1496"/>
                </a:cubicBezTo>
                <a:cubicBezTo>
                  <a:pt x="792" y="1504"/>
                  <a:pt x="752" y="1536"/>
                  <a:pt x="720" y="1544"/>
                </a:cubicBezTo>
                <a:cubicBezTo>
                  <a:pt x="688" y="1552"/>
                  <a:pt x="656" y="1544"/>
                  <a:pt x="624" y="1544"/>
                </a:cubicBezTo>
                <a:cubicBezTo>
                  <a:pt x="592" y="1544"/>
                  <a:pt x="552" y="1552"/>
                  <a:pt x="528" y="1544"/>
                </a:cubicBezTo>
                <a:cubicBezTo>
                  <a:pt x="504" y="1536"/>
                  <a:pt x="496" y="1520"/>
                  <a:pt x="480" y="1496"/>
                </a:cubicBezTo>
                <a:cubicBezTo>
                  <a:pt x="464" y="1472"/>
                  <a:pt x="440" y="1424"/>
                  <a:pt x="432" y="1400"/>
                </a:cubicBezTo>
                <a:cubicBezTo>
                  <a:pt x="424" y="1376"/>
                  <a:pt x="424" y="1376"/>
                  <a:pt x="432" y="1352"/>
                </a:cubicBezTo>
                <a:cubicBezTo>
                  <a:pt x="440" y="1328"/>
                  <a:pt x="464" y="1280"/>
                  <a:pt x="480" y="1256"/>
                </a:cubicBezTo>
                <a:cubicBezTo>
                  <a:pt x="496" y="1232"/>
                  <a:pt x="504" y="1224"/>
                  <a:pt x="528" y="1208"/>
                </a:cubicBezTo>
                <a:cubicBezTo>
                  <a:pt x="552" y="1192"/>
                  <a:pt x="592" y="1176"/>
                  <a:pt x="624" y="1160"/>
                </a:cubicBezTo>
                <a:cubicBezTo>
                  <a:pt x="656" y="1144"/>
                  <a:pt x="696" y="1128"/>
                  <a:pt x="720" y="1112"/>
                </a:cubicBezTo>
                <a:cubicBezTo>
                  <a:pt x="744" y="1096"/>
                  <a:pt x="760" y="1080"/>
                  <a:pt x="768" y="1064"/>
                </a:cubicBezTo>
                <a:cubicBezTo>
                  <a:pt x="776" y="1048"/>
                  <a:pt x="760" y="1032"/>
                  <a:pt x="768" y="1016"/>
                </a:cubicBezTo>
                <a:cubicBezTo>
                  <a:pt x="776" y="1000"/>
                  <a:pt x="792" y="992"/>
                  <a:pt x="816" y="968"/>
                </a:cubicBezTo>
                <a:cubicBezTo>
                  <a:pt x="840" y="944"/>
                  <a:pt x="896" y="896"/>
                  <a:pt x="912" y="872"/>
                </a:cubicBezTo>
                <a:cubicBezTo>
                  <a:pt x="928" y="848"/>
                  <a:pt x="912" y="840"/>
                  <a:pt x="912" y="824"/>
                </a:cubicBezTo>
                <a:cubicBezTo>
                  <a:pt x="912" y="808"/>
                  <a:pt x="912" y="792"/>
                  <a:pt x="912" y="776"/>
                </a:cubicBezTo>
                <a:cubicBezTo>
                  <a:pt x="912" y="760"/>
                  <a:pt x="904" y="744"/>
                  <a:pt x="912" y="728"/>
                </a:cubicBezTo>
                <a:cubicBezTo>
                  <a:pt x="920" y="712"/>
                  <a:pt x="936" y="688"/>
                  <a:pt x="960" y="680"/>
                </a:cubicBezTo>
                <a:cubicBezTo>
                  <a:pt x="984" y="672"/>
                  <a:pt x="1024" y="688"/>
                  <a:pt x="1056" y="680"/>
                </a:cubicBezTo>
                <a:cubicBezTo>
                  <a:pt x="1088" y="672"/>
                  <a:pt x="1128" y="640"/>
                  <a:pt x="1152" y="632"/>
                </a:cubicBezTo>
                <a:cubicBezTo>
                  <a:pt x="1176" y="624"/>
                  <a:pt x="1184" y="648"/>
                  <a:pt x="1200" y="632"/>
                </a:cubicBezTo>
                <a:cubicBezTo>
                  <a:pt x="1216" y="616"/>
                  <a:pt x="1248" y="560"/>
                  <a:pt x="1248" y="536"/>
                </a:cubicBezTo>
                <a:cubicBezTo>
                  <a:pt x="1248" y="512"/>
                  <a:pt x="1200" y="512"/>
                  <a:pt x="1200" y="488"/>
                </a:cubicBezTo>
                <a:cubicBezTo>
                  <a:pt x="1200" y="464"/>
                  <a:pt x="1240" y="416"/>
                  <a:pt x="1248" y="392"/>
                </a:cubicBezTo>
                <a:cubicBezTo>
                  <a:pt x="1256" y="368"/>
                  <a:pt x="1248" y="360"/>
                  <a:pt x="1248" y="344"/>
                </a:cubicBezTo>
                <a:cubicBezTo>
                  <a:pt x="1248" y="328"/>
                  <a:pt x="1240" y="312"/>
                  <a:pt x="1248" y="296"/>
                </a:cubicBezTo>
                <a:cubicBezTo>
                  <a:pt x="1256" y="280"/>
                  <a:pt x="1272" y="256"/>
                  <a:pt x="1296" y="248"/>
                </a:cubicBezTo>
                <a:cubicBezTo>
                  <a:pt x="1320" y="240"/>
                  <a:pt x="1368" y="240"/>
                  <a:pt x="1392" y="248"/>
                </a:cubicBezTo>
                <a:cubicBezTo>
                  <a:pt x="1416" y="256"/>
                  <a:pt x="1424" y="296"/>
                  <a:pt x="1440" y="296"/>
                </a:cubicBezTo>
                <a:cubicBezTo>
                  <a:pt x="1456" y="296"/>
                  <a:pt x="1480" y="264"/>
                  <a:pt x="1488" y="248"/>
                </a:cubicBezTo>
                <a:cubicBezTo>
                  <a:pt x="1496" y="232"/>
                  <a:pt x="1496" y="208"/>
                  <a:pt x="1488" y="200"/>
                </a:cubicBezTo>
                <a:cubicBezTo>
                  <a:pt x="1480" y="192"/>
                  <a:pt x="1456" y="208"/>
                  <a:pt x="1440" y="200"/>
                </a:cubicBezTo>
                <a:cubicBezTo>
                  <a:pt x="1424" y="192"/>
                  <a:pt x="1408" y="168"/>
                  <a:pt x="1392" y="152"/>
                </a:cubicBezTo>
                <a:cubicBezTo>
                  <a:pt x="1376" y="136"/>
                  <a:pt x="1360" y="120"/>
                  <a:pt x="1344" y="104"/>
                </a:cubicBezTo>
                <a:cubicBezTo>
                  <a:pt x="1328" y="88"/>
                  <a:pt x="1320" y="72"/>
                  <a:pt x="1296" y="56"/>
                </a:cubicBezTo>
                <a:cubicBezTo>
                  <a:pt x="1272" y="40"/>
                  <a:pt x="1224" y="16"/>
                  <a:pt x="1200" y="8"/>
                </a:cubicBezTo>
                <a:cubicBezTo>
                  <a:pt x="1176" y="0"/>
                  <a:pt x="1160" y="8"/>
                  <a:pt x="1152" y="8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Line 16"/>
          <p:cNvSpPr>
            <a:spLocks noChangeShapeType="1"/>
          </p:cNvSpPr>
          <p:nvPr/>
        </p:nvSpPr>
        <p:spPr bwMode="auto">
          <a:xfrm>
            <a:off x="3962400" y="2667000"/>
            <a:ext cx="152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Text Box 17"/>
          <p:cNvSpPr txBox="1">
            <a:spLocks noChangeArrowheads="1"/>
          </p:cNvSpPr>
          <p:nvPr/>
        </p:nvSpPr>
        <p:spPr bwMode="auto">
          <a:xfrm>
            <a:off x="838200" y="1219200"/>
            <a:ext cx="272415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Current Diamond Alkali</a:t>
            </a:r>
          </a:p>
          <a:p>
            <a:r>
              <a:rPr lang="en-US">
                <a:solidFill>
                  <a:srgbClr val="FFFF00"/>
                </a:solidFill>
              </a:rPr>
              <a:t>         Study Area </a:t>
            </a:r>
          </a:p>
        </p:txBody>
      </p:sp>
      <p:sp>
        <p:nvSpPr>
          <p:cNvPr id="7179" name="Line 18"/>
          <p:cNvSpPr>
            <a:spLocks noChangeShapeType="1"/>
          </p:cNvSpPr>
          <p:nvPr/>
        </p:nvSpPr>
        <p:spPr bwMode="auto">
          <a:xfrm flipV="1">
            <a:off x="3124200" y="304800"/>
            <a:ext cx="1295400" cy="1524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Line 19"/>
          <p:cNvSpPr>
            <a:spLocks noChangeShapeType="1"/>
          </p:cNvSpPr>
          <p:nvPr/>
        </p:nvSpPr>
        <p:spPr bwMode="auto">
          <a:xfrm flipH="1">
            <a:off x="2590800" y="1828800"/>
            <a:ext cx="533400" cy="2362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Line 20"/>
          <p:cNvSpPr>
            <a:spLocks noChangeShapeType="1"/>
          </p:cNvSpPr>
          <p:nvPr/>
        </p:nvSpPr>
        <p:spPr bwMode="auto">
          <a:xfrm>
            <a:off x="3124200" y="1828800"/>
            <a:ext cx="1981200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Text Box 23"/>
          <p:cNvSpPr txBox="1">
            <a:spLocks noChangeArrowheads="1"/>
          </p:cNvSpPr>
          <p:nvPr/>
        </p:nvSpPr>
        <p:spPr bwMode="auto">
          <a:xfrm>
            <a:off x="6934200" y="1828800"/>
            <a:ext cx="1487267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Current </a:t>
            </a:r>
          </a:p>
          <a:p>
            <a:r>
              <a:rPr lang="en-US" dirty="0">
                <a:solidFill>
                  <a:srgbClr val="FFFF00"/>
                </a:solidFill>
              </a:rPr>
              <a:t>Hudson River </a:t>
            </a:r>
          </a:p>
          <a:p>
            <a:r>
              <a:rPr lang="en-US" dirty="0">
                <a:solidFill>
                  <a:srgbClr val="FFFF00"/>
                </a:solidFill>
              </a:rPr>
              <a:t>Study Area</a:t>
            </a:r>
          </a:p>
        </p:txBody>
      </p:sp>
      <p:sp>
        <p:nvSpPr>
          <p:cNvPr id="7185" name="Text Box 24"/>
          <p:cNvSpPr txBox="1">
            <a:spLocks noChangeArrowheads="1"/>
          </p:cNvSpPr>
          <p:nvPr/>
        </p:nvSpPr>
        <p:spPr bwMode="auto">
          <a:xfrm>
            <a:off x="838200" y="4495800"/>
            <a:ext cx="103720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LCP/GAF </a:t>
            </a:r>
          </a:p>
          <a:p>
            <a:r>
              <a:rPr lang="en-US" dirty="0">
                <a:solidFill>
                  <a:srgbClr val="FFFF00"/>
                </a:solidFill>
              </a:rPr>
              <a:t>Site</a:t>
            </a:r>
          </a:p>
        </p:txBody>
      </p:sp>
      <p:sp>
        <p:nvSpPr>
          <p:cNvPr id="7186" name="Text Box 25"/>
          <p:cNvSpPr txBox="1">
            <a:spLocks noChangeArrowheads="1"/>
          </p:cNvSpPr>
          <p:nvPr/>
        </p:nvSpPr>
        <p:spPr bwMode="auto">
          <a:xfrm>
            <a:off x="5334000" y="2133600"/>
            <a:ext cx="1081193" cy="92333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Standard </a:t>
            </a:r>
          </a:p>
          <a:p>
            <a:r>
              <a:rPr lang="en-US" dirty="0">
                <a:solidFill>
                  <a:srgbClr val="FFFF00"/>
                </a:solidFill>
              </a:rPr>
              <a:t>Chlorine </a:t>
            </a:r>
          </a:p>
          <a:p>
            <a:r>
              <a:rPr lang="en-US" dirty="0">
                <a:solidFill>
                  <a:srgbClr val="FFFF00"/>
                </a:solidFill>
              </a:rPr>
              <a:t>Site</a:t>
            </a:r>
          </a:p>
        </p:txBody>
      </p:sp>
      <p:sp>
        <p:nvSpPr>
          <p:cNvPr id="7187" name="Text Box 26"/>
          <p:cNvSpPr txBox="1">
            <a:spLocks noChangeArrowheads="1"/>
          </p:cNvSpPr>
          <p:nvPr/>
        </p:nvSpPr>
        <p:spPr bwMode="auto">
          <a:xfrm>
            <a:off x="5715000" y="5638800"/>
            <a:ext cx="2413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Hoffman / Swinburne </a:t>
            </a:r>
          </a:p>
          <a:p>
            <a:r>
              <a:rPr lang="en-US" dirty="0">
                <a:solidFill>
                  <a:srgbClr val="FFFF00"/>
                </a:solidFill>
              </a:rPr>
              <a:t>Islands</a:t>
            </a:r>
          </a:p>
        </p:txBody>
      </p:sp>
      <p:sp>
        <p:nvSpPr>
          <p:cNvPr id="7188" name="Oval 27"/>
          <p:cNvSpPr>
            <a:spLocks noChangeArrowheads="1"/>
          </p:cNvSpPr>
          <p:nvPr/>
        </p:nvSpPr>
        <p:spPr bwMode="auto">
          <a:xfrm>
            <a:off x="6324600" y="5181600"/>
            <a:ext cx="381000" cy="457200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9" name="Freeform 29"/>
          <p:cNvSpPr>
            <a:spLocks/>
          </p:cNvSpPr>
          <p:nvPr/>
        </p:nvSpPr>
        <p:spPr bwMode="auto">
          <a:xfrm>
            <a:off x="4025900" y="4864100"/>
            <a:ext cx="4813300" cy="1346200"/>
          </a:xfrm>
          <a:custGeom>
            <a:avLst/>
            <a:gdLst>
              <a:gd name="T0" fmla="*/ 2147483647 w 3032"/>
              <a:gd name="T1" fmla="*/ 2147483647 h 848"/>
              <a:gd name="T2" fmla="*/ 2147483647 w 3032"/>
              <a:gd name="T3" fmla="*/ 2147483647 h 848"/>
              <a:gd name="T4" fmla="*/ 2147483647 w 3032"/>
              <a:gd name="T5" fmla="*/ 2147483647 h 848"/>
              <a:gd name="T6" fmla="*/ 2147483647 w 3032"/>
              <a:gd name="T7" fmla="*/ 2147483647 h 848"/>
              <a:gd name="T8" fmla="*/ 2147483647 w 3032"/>
              <a:gd name="T9" fmla="*/ 2147483647 h 848"/>
              <a:gd name="T10" fmla="*/ 2147483647 w 3032"/>
              <a:gd name="T11" fmla="*/ 2147483647 h 848"/>
              <a:gd name="T12" fmla="*/ 2147483647 w 3032"/>
              <a:gd name="T13" fmla="*/ 2147483647 h 8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32"/>
              <a:gd name="T22" fmla="*/ 0 h 848"/>
              <a:gd name="T23" fmla="*/ 3032 w 3032"/>
              <a:gd name="T24" fmla="*/ 848 h 8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32" h="848">
                <a:moveTo>
                  <a:pt x="56" y="776"/>
                </a:moveTo>
                <a:cubicBezTo>
                  <a:pt x="28" y="812"/>
                  <a:pt x="0" y="848"/>
                  <a:pt x="248" y="728"/>
                </a:cubicBezTo>
                <a:cubicBezTo>
                  <a:pt x="496" y="608"/>
                  <a:pt x="1184" y="112"/>
                  <a:pt x="1544" y="56"/>
                </a:cubicBezTo>
                <a:cubicBezTo>
                  <a:pt x="1904" y="0"/>
                  <a:pt x="2240" y="344"/>
                  <a:pt x="2408" y="392"/>
                </a:cubicBezTo>
                <a:cubicBezTo>
                  <a:pt x="2576" y="440"/>
                  <a:pt x="2464" y="352"/>
                  <a:pt x="2552" y="344"/>
                </a:cubicBezTo>
                <a:cubicBezTo>
                  <a:pt x="2640" y="336"/>
                  <a:pt x="2856" y="304"/>
                  <a:pt x="2936" y="344"/>
                </a:cubicBezTo>
                <a:cubicBezTo>
                  <a:pt x="3016" y="384"/>
                  <a:pt x="3024" y="484"/>
                  <a:pt x="3032" y="584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0" name="Text Box 30"/>
          <p:cNvSpPr txBox="1">
            <a:spLocks noChangeArrowheads="1"/>
          </p:cNvSpPr>
          <p:nvPr/>
        </p:nvSpPr>
        <p:spPr bwMode="auto">
          <a:xfrm>
            <a:off x="3733800" y="6248400"/>
            <a:ext cx="146084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Gateway NRA</a:t>
            </a:r>
          </a:p>
        </p:txBody>
      </p:sp>
      <p:sp>
        <p:nvSpPr>
          <p:cNvPr id="7191" name="Line 31"/>
          <p:cNvSpPr>
            <a:spLocks noChangeShapeType="1"/>
          </p:cNvSpPr>
          <p:nvPr/>
        </p:nvSpPr>
        <p:spPr bwMode="auto">
          <a:xfrm flipV="1">
            <a:off x="5334000" y="5562600"/>
            <a:ext cx="152400" cy="533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2" name="Line 32"/>
          <p:cNvSpPr>
            <a:spLocks noChangeShapeType="1"/>
          </p:cNvSpPr>
          <p:nvPr/>
        </p:nvSpPr>
        <p:spPr bwMode="auto">
          <a:xfrm flipV="1">
            <a:off x="5334000" y="5410200"/>
            <a:ext cx="914400" cy="838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3" name="Oval 33"/>
          <p:cNvSpPr>
            <a:spLocks noChangeArrowheads="1"/>
          </p:cNvSpPr>
          <p:nvPr/>
        </p:nvSpPr>
        <p:spPr bwMode="auto">
          <a:xfrm>
            <a:off x="6553200" y="3200400"/>
            <a:ext cx="533400" cy="533400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4" name="Line 34"/>
          <p:cNvSpPr>
            <a:spLocks noChangeShapeType="1"/>
          </p:cNvSpPr>
          <p:nvPr/>
        </p:nvSpPr>
        <p:spPr bwMode="auto">
          <a:xfrm flipV="1">
            <a:off x="5105400" y="3657600"/>
            <a:ext cx="1447800" cy="2362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5" name="Line 19"/>
          <p:cNvSpPr>
            <a:spLocks noChangeShapeType="1"/>
          </p:cNvSpPr>
          <p:nvPr/>
        </p:nvSpPr>
        <p:spPr bwMode="auto">
          <a:xfrm>
            <a:off x="3124200" y="1828800"/>
            <a:ext cx="762000" cy="2286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Oval 27"/>
          <p:cNvSpPr>
            <a:spLocks noChangeArrowheads="1"/>
          </p:cNvSpPr>
          <p:nvPr/>
        </p:nvSpPr>
        <p:spPr bwMode="auto">
          <a:xfrm>
            <a:off x="5029200" y="2362200"/>
            <a:ext cx="381000" cy="304800"/>
          </a:xfrm>
          <a:prstGeom prst="ellipse">
            <a:avLst/>
          </a:prstGeom>
          <a:noFill/>
          <a:ln w="19050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7" name="Line 19"/>
          <p:cNvSpPr>
            <a:spLocks noChangeShapeType="1"/>
          </p:cNvSpPr>
          <p:nvPr/>
        </p:nvSpPr>
        <p:spPr bwMode="auto">
          <a:xfrm>
            <a:off x="2209800" y="2667000"/>
            <a:ext cx="1828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8" name="TextBox 29"/>
          <p:cNvSpPr txBox="1">
            <a:spLocks noChangeArrowheads="1"/>
          </p:cNvSpPr>
          <p:nvPr/>
        </p:nvSpPr>
        <p:spPr bwMode="auto">
          <a:xfrm>
            <a:off x="457200" y="2438400"/>
            <a:ext cx="1649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Diamond Alkali </a:t>
            </a:r>
          </a:p>
          <a:p>
            <a:r>
              <a:rPr lang="en-US" dirty="0">
                <a:solidFill>
                  <a:srgbClr val="FFFF00"/>
                </a:solidFill>
              </a:rPr>
              <a:t>Plant Site</a:t>
            </a:r>
          </a:p>
        </p:txBody>
      </p:sp>
      <p:sp>
        <p:nvSpPr>
          <p:cNvPr id="7199" name="TextBox 30"/>
          <p:cNvSpPr txBox="1">
            <a:spLocks noChangeArrowheads="1"/>
          </p:cNvSpPr>
          <p:nvPr/>
        </p:nvSpPr>
        <p:spPr bwMode="auto">
          <a:xfrm>
            <a:off x="3124200" y="5029200"/>
            <a:ext cx="17173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Isle of Meadows</a:t>
            </a:r>
          </a:p>
        </p:txBody>
      </p:sp>
      <p:sp>
        <p:nvSpPr>
          <p:cNvPr id="7200" name="Line 19"/>
          <p:cNvSpPr>
            <a:spLocks noChangeShapeType="1"/>
          </p:cNvSpPr>
          <p:nvPr/>
        </p:nvSpPr>
        <p:spPr bwMode="auto">
          <a:xfrm flipH="1">
            <a:off x="2362200" y="5257800"/>
            <a:ext cx="762000" cy="76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1" name="Line 19"/>
          <p:cNvSpPr>
            <a:spLocks noChangeShapeType="1"/>
          </p:cNvSpPr>
          <p:nvPr/>
        </p:nvSpPr>
        <p:spPr bwMode="auto">
          <a:xfrm flipH="1">
            <a:off x="2438400" y="4724400"/>
            <a:ext cx="762000" cy="76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2" name="TextBox 33"/>
          <p:cNvSpPr txBox="1">
            <a:spLocks noChangeArrowheads="1"/>
          </p:cNvSpPr>
          <p:nvPr/>
        </p:nvSpPr>
        <p:spPr bwMode="auto">
          <a:xfrm>
            <a:off x="3200400" y="4572000"/>
            <a:ext cx="13360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Prall’s Island</a:t>
            </a:r>
          </a:p>
        </p:txBody>
      </p:sp>
      <p:sp>
        <p:nvSpPr>
          <p:cNvPr id="7203" name="TextBox 34"/>
          <p:cNvSpPr txBox="1">
            <a:spLocks noChangeArrowheads="1"/>
          </p:cNvSpPr>
          <p:nvPr/>
        </p:nvSpPr>
        <p:spPr bwMode="auto">
          <a:xfrm>
            <a:off x="3657600" y="4343400"/>
            <a:ext cx="16771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Shooter’s Island</a:t>
            </a:r>
          </a:p>
        </p:txBody>
      </p:sp>
      <p:sp>
        <p:nvSpPr>
          <p:cNvPr id="7204" name="Line 19"/>
          <p:cNvSpPr>
            <a:spLocks noChangeShapeType="1"/>
          </p:cNvSpPr>
          <p:nvPr/>
        </p:nvSpPr>
        <p:spPr bwMode="auto">
          <a:xfrm flipH="1" flipV="1">
            <a:off x="3429000" y="4267200"/>
            <a:ext cx="304800" cy="152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TextBox 36"/>
          <p:cNvSpPr txBox="1">
            <a:spLocks noChangeArrowheads="1"/>
          </p:cNvSpPr>
          <p:nvPr/>
        </p:nvSpPr>
        <p:spPr bwMode="auto">
          <a:xfrm>
            <a:off x="6629400" y="3810000"/>
            <a:ext cx="17075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Liberty and Ellis </a:t>
            </a:r>
          </a:p>
          <a:p>
            <a:r>
              <a:rPr lang="en-US" dirty="0">
                <a:solidFill>
                  <a:srgbClr val="FFFF00"/>
                </a:solidFill>
              </a:rPr>
              <a:t>Islands</a:t>
            </a:r>
          </a:p>
        </p:txBody>
      </p:sp>
      <p:sp>
        <p:nvSpPr>
          <p:cNvPr id="7206" name="TextBox 37"/>
          <p:cNvSpPr txBox="1">
            <a:spLocks noChangeArrowheads="1"/>
          </p:cNvSpPr>
          <p:nvPr/>
        </p:nvSpPr>
        <p:spPr bwMode="auto">
          <a:xfrm>
            <a:off x="3473450" y="1676400"/>
            <a:ext cx="84830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00"/>
                </a:solidFill>
              </a:rPr>
              <a:t>Passaic River</a:t>
            </a:r>
          </a:p>
        </p:txBody>
      </p:sp>
      <p:sp>
        <p:nvSpPr>
          <p:cNvPr id="7207" name="TextBox 38"/>
          <p:cNvSpPr txBox="1">
            <a:spLocks noChangeArrowheads="1"/>
          </p:cNvSpPr>
          <p:nvPr/>
        </p:nvSpPr>
        <p:spPr bwMode="auto">
          <a:xfrm>
            <a:off x="6172200" y="1371600"/>
            <a:ext cx="10855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00"/>
                </a:solidFill>
              </a:rPr>
              <a:t>Hackensack River</a:t>
            </a:r>
          </a:p>
        </p:txBody>
      </p:sp>
      <p:sp>
        <p:nvSpPr>
          <p:cNvPr id="7208" name="TextBox 39"/>
          <p:cNvSpPr txBox="1">
            <a:spLocks noChangeArrowheads="1"/>
          </p:cNvSpPr>
          <p:nvPr/>
        </p:nvSpPr>
        <p:spPr bwMode="auto">
          <a:xfrm>
            <a:off x="4572000" y="1828800"/>
            <a:ext cx="9188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00"/>
                </a:solidFill>
              </a:rPr>
              <a:t>Meadowlands</a:t>
            </a:r>
          </a:p>
        </p:txBody>
      </p:sp>
      <p:sp>
        <p:nvSpPr>
          <p:cNvPr id="7209" name="TextBox 40"/>
          <p:cNvSpPr txBox="1">
            <a:spLocks noChangeArrowheads="1"/>
          </p:cNvSpPr>
          <p:nvPr/>
        </p:nvSpPr>
        <p:spPr bwMode="auto">
          <a:xfrm>
            <a:off x="1981200" y="4419600"/>
            <a:ext cx="7088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</a:rPr>
              <a:t>Arthur Kill</a:t>
            </a:r>
          </a:p>
        </p:txBody>
      </p:sp>
      <p:sp>
        <p:nvSpPr>
          <p:cNvPr id="7210" name="TextBox 41"/>
          <p:cNvSpPr txBox="1">
            <a:spLocks noChangeArrowheads="1"/>
          </p:cNvSpPr>
          <p:nvPr/>
        </p:nvSpPr>
        <p:spPr bwMode="auto">
          <a:xfrm>
            <a:off x="4114800" y="3352800"/>
            <a:ext cx="80502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</a:rPr>
              <a:t>Newark Bay</a:t>
            </a:r>
          </a:p>
        </p:txBody>
      </p:sp>
      <p:sp>
        <p:nvSpPr>
          <p:cNvPr id="7211" name="TextBox 42"/>
          <p:cNvSpPr txBox="1">
            <a:spLocks noChangeArrowheads="1"/>
          </p:cNvSpPr>
          <p:nvPr/>
        </p:nvSpPr>
        <p:spPr bwMode="auto">
          <a:xfrm>
            <a:off x="4183063" y="4114800"/>
            <a:ext cx="7889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00"/>
                </a:solidFill>
              </a:rPr>
              <a:t>Kill Van Kull</a:t>
            </a:r>
          </a:p>
        </p:txBody>
      </p:sp>
      <p:sp>
        <p:nvSpPr>
          <p:cNvPr id="7182" name="Text Box 21"/>
          <p:cNvSpPr txBox="1">
            <a:spLocks noChangeArrowheads="1"/>
          </p:cNvSpPr>
          <p:nvPr/>
        </p:nvSpPr>
        <p:spPr bwMode="auto">
          <a:xfrm>
            <a:off x="4953000" y="152400"/>
            <a:ext cx="326076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Current </a:t>
            </a:r>
            <a:r>
              <a:rPr lang="en-US" dirty="0" err="1">
                <a:solidFill>
                  <a:srgbClr val="FFFF00"/>
                </a:solidFill>
              </a:rPr>
              <a:t>Berrys</a:t>
            </a:r>
            <a:r>
              <a:rPr lang="en-US" dirty="0">
                <a:solidFill>
                  <a:srgbClr val="FFFF00"/>
                </a:solidFill>
              </a:rPr>
              <a:t> Creek Watershed </a:t>
            </a:r>
          </a:p>
          <a:p>
            <a:r>
              <a:rPr lang="en-US" dirty="0">
                <a:solidFill>
                  <a:srgbClr val="FFFF00"/>
                </a:solidFill>
              </a:rPr>
              <a:t>Study Area</a:t>
            </a:r>
          </a:p>
        </p:txBody>
      </p:sp>
      <p:sp>
        <p:nvSpPr>
          <p:cNvPr id="7183" name="Oval 22"/>
          <p:cNvSpPr>
            <a:spLocks noChangeArrowheads="1"/>
          </p:cNvSpPr>
          <p:nvPr/>
        </p:nvSpPr>
        <p:spPr bwMode="auto">
          <a:xfrm rot="2371312">
            <a:off x="5257800" y="749300"/>
            <a:ext cx="858838" cy="1006475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33"/>
          <p:cNvSpPr>
            <a:spLocks noChangeArrowheads="1"/>
          </p:cNvSpPr>
          <p:nvPr/>
        </p:nvSpPr>
        <p:spPr bwMode="auto">
          <a:xfrm>
            <a:off x="1676400" y="4648200"/>
            <a:ext cx="533400" cy="533400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31"/>
          <p:cNvSpPr>
            <a:spLocks noChangeShapeType="1"/>
          </p:cNvSpPr>
          <p:nvPr/>
        </p:nvSpPr>
        <p:spPr bwMode="auto">
          <a:xfrm>
            <a:off x="1371600" y="4800600"/>
            <a:ext cx="228600" cy="152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819400" y="1981200"/>
            <a:ext cx="25292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Diamond Alkali Plant Site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ma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77</Words>
  <Application>Microsoft Office PowerPoint</Application>
  <PresentationFormat>On-screen Show (4:3)</PresentationFormat>
  <Paragraphs>46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U.S. Fish &amp; Wildlife Service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R5</dc:creator>
  <cp:lastModifiedBy>R5</cp:lastModifiedBy>
  <cp:revision>7</cp:revision>
  <dcterms:created xsi:type="dcterms:W3CDTF">2011-01-13T16:28:22Z</dcterms:created>
  <dcterms:modified xsi:type="dcterms:W3CDTF">2011-01-13T18:12:09Z</dcterms:modified>
</cp:coreProperties>
</file>