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8" r:id="rId2"/>
    <p:sldId id="269" r:id="rId3"/>
    <p:sldId id="270" r:id="rId4"/>
    <p:sldId id="272" r:id="rId5"/>
    <p:sldId id="273" r:id="rId6"/>
    <p:sldId id="275" r:id="rId7"/>
    <p:sldId id="276" r:id="rId8"/>
  </p:sldIdLst>
  <p:sldSz cx="19050000" cy="142875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300" y="-76"/>
      </p:cViewPr>
      <p:guideLst>
        <p:guide orient="horz" pos="4500"/>
        <p:guide pos="60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4438650"/>
            <a:ext cx="16192500" cy="3062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0" y="8096250"/>
            <a:ext cx="13335000" cy="3651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571500"/>
            <a:ext cx="17145000" cy="2381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3333750"/>
            <a:ext cx="17145000" cy="9429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11250" y="571500"/>
            <a:ext cx="4286250" cy="12192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571500"/>
            <a:ext cx="12706350" cy="1219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571500"/>
            <a:ext cx="17145000" cy="2381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3333750"/>
            <a:ext cx="17145000" cy="942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50" y="9180513"/>
            <a:ext cx="16192500" cy="28384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4950" y="6056313"/>
            <a:ext cx="16192500" cy="3124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571500"/>
            <a:ext cx="17145000" cy="2381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3333750"/>
            <a:ext cx="8496300" cy="94297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0" y="3333750"/>
            <a:ext cx="8496300" cy="94297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571500"/>
            <a:ext cx="17145000" cy="2381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3198813"/>
            <a:ext cx="8416925" cy="1331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500" y="4530725"/>
            <a:ext cx="8416925" cy="82327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77400" y="3198813"/>
            <a:ext cx="8420100" cy="1331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77400" y="4530725"/>
            <a:ext cx="8420100" cy="82327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571500"/>
            <a:ext cx="17145000" cy="2381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568325"/>
            <a:ext cx="6267450" cy="24209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8550" y="568325"/>
            <a:ext cx="10648950" cy="121951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2989263"/>
            <a:ext cx="6267450" cy="9774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0001250"/>
            <a:ext cx="11430000" cy="1181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33800" y="1276350"/>
            <a:ext cx="11430000" cy="857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3800" y="11182350"/>
            <a:ext cx="114300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 r="32946"/>
          <a:stretch>
            <a:fillRect/>
          </a:stretch>
        </p:blipFill>
        <p:spPr bwMode="auto">
          <a:xfrm>
            <a:off x="0" y="0"/>
            <a:ext cx="19050000" cy="142875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12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12200">
          <a:solidFill>
            <a:schemeClr val="tx1"/>
          </a:solidFill>
          <a:latin typeface="Gill Sans" charset="0"/>
          <a:sym typeface="Gill Sans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12200">
          <a:solidFill>
            <a:schemeClr val="tx1"/>
          </a:solidFill>
          <a:latin typeface="Gill Sans" charset="0"/>
          <a:sym typeface="Gill Sans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12200">
          <a:solidFill>
            <a:schemeClr val="tx1"/>
          </a:solidFill>
          <a:latin typeface="Gill Sans" charset="0"/>
          <a:sym typeface="Gill Sans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12200">
          <a:solidFill>
            <a:schemeClr val="tx1"/>
          </a:solidFill>
          <a:latin typeface="Gill Sans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12200">
          <a:solidFill>
            <a:schemeClr val="tx1"/>
          </a:solidFill>
          <a:latin typeface="Gill Sans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12200">
          <a:solidFill>
            <a:schemeClr val="tx1"/>
          </a:solidFill>
          <a:latin typeface="Gill Sans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12200">
          <a:solidFill>
            <a:schemeClr val="tx1"/>
          </a:solidFill>
          <a:latin typeface="Gill Sans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122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928688" indent="-571500" algn="l" rtl="0" fontAlgn="base">
        <a:spcBef>
          <a:spcPts val="3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6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fontAlgn="base">
        <a:spcBef>
          <a:spcPts val="3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6000">
          <a:solidFill>
            <a:schemeClr val="tx1"/>
          </a:solidFill>
          <a:latin typeface="+mn-lt"/>
          <a:sym typeface="Gill Sans" charset="0"/>
        </a:defRPr>
      </a:lvl2pPr>
      <a:lvl3pPr marL="1817688" indent="-571500" algn="l" rtl="0" fontAlgn="base">
        <a:spcBef>
          <a:spcPts val="3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6000">
          <a:solidFill>
            <a:schemeClr val="tx1"/>
          </a:solidFill>
          <a:latin typeface="+mn-lt"/>
          <a:sym typeface="Gill Sans" charset="0"/>
        </a:defRPr>
      </a:lvl3pPr>
      <a:lvl4pPr marL="2262188" indent="-571500" algn="l" rtl="0" fontAlgn="base">
        <a:spcBef>
          <a:spcPts val="3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6000">
          <a:solidFill>
            <a:schemeClr val="tx1"/>
          </a:solidFill>
          <a:latin typeface="+mn-lt"/>
          <a:sym typeface="Gill Sans" charset="0"/>
        </a:defRPr>
      </a:lvl4pPr>
      <a:lvl5pPr marL="2706688" indent="-571500" algn="l" rtl="0" fontAlgn="base">
        <a:spcBef>
          <a:spcPts val="3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6000">
          <a:solidFill>
            <a:schemeClr val="tx1"/>
          </a:solidFill>
          <a:latin typeface="+mn-lt"/>
          <a:sym typeface="Gill Sans" charset="0"/>
        </a:defRPr>
      </a:lvl5pPr>
      <a:lvl6pPr marL="3163888" indent="-571500" algn="l" rtl="0" fontAlgn="base">
        <a:spcBef>
          <a:spcPts val="3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6000">
          <a:solidFill>
            <a:schemeClr val="tx1"/>
          </a:solidFill>
          <a:latin typeface="+mn-lt"/>
          <a:sym typeface="Gill Sans" charset="0"/>
        </a:defRPr>
      </a:lvl6pPr>
      <a:lvl7pPr marL="3621088" indent="-571500" algn="l" rtl="0" fontAlgn="base">
        <a:spcBef>
          <a:spcPts val="3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6000">
          <a:solidFill>
            <a:schemeClr val="tx1"/>
          </a:solidFill>
          <a:latin typeface="+mn-lt"/>
          <a:sym typeface="Gill Sans" charset="0"/>
        </a:defRPr>
      </a:lvl7pPr>
      <a:lvl8pPr marL="4078288" indent="-571500" algn="l" rtl="0" fontAlgn="base">
        <a:spcBef>
          <a:spcPts val="3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6000">
          <a:solidFill>
            <a:schemeClr val="tx1"/>
          </a:solidFill>
          <a:latin typeface="+mn-lt"/>
          <a:sym typeface="Gill Sans" charset="0"/>
        </a:defRPr>
      </a:lvl8pPr>
      <a:lvl9pPr marL="4535488" indent="-571500" algn="l" rtl="0" fontAlgn="base">
        <a:spcBef>
          <a:spcPts val="35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60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wb2.googlegroups.com/web/HHjan52010_submitted.docx?hl=en&amp;gda=-jyW6UsAAADqSats5a5In7dYliuw-joJuuOjWvi8Fq3i0vpQldV6ZPb1rt7I6V4-F4xtjXiPGs6vvjozptly7qomCrQ9cKmOBkXa90K8pT5MNmkW1w_4BQ&amp;gsc=AVer8AsAAAAVIWoIsBVEmtlnv4qG45X0" TargetMode="External"/><Relationship Id="rId2" Type="http://schemas.openxmlformats.org/officeDocument/2006/relationships/hyperlink" Target="http://groups.google.com/group/cwb2/files?hl=en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2038350"/>
            <a:ext cx="16421100" cy="10143803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5400" u="sng" dirty="0">
                <a:solidFill>
                  <a:srgbClr val="FFC000"/>
                </a:solidFill>
              </a:rPr>
              <a:t> </a:t>
            </a:r>
            <a:r>
              <a:rPr lang="en-US" sz="5400" u="sng" dirty="0">
                <a:solidFill>
                  <a:srgbClr val="FFC000"/>
                </a:solidFill>
                <a:latin typeface="Calibri" pitchFamily="34" charset="0"/>
              </a:rPr>
              <a:t>The Harbor Herons Conservation Plan</a:t>
            </a:r>
            <a:endParaRPr lang="en-US" sz="5400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5400" dirty="0" smtClean="0">
                <a:solidFill>
                  <a:srgbClr val="FFC000"/>
                </a:solidFill>
                <a:latin typeface="Calibri" pitchFamily="34" charset="0"/>
              </a:rPr>
              <a:t>New </a:t>
            </a:r>
            <a:r>
              <a:rPr lang="en-US" sz="5400" dirty="0">
                <a:solidFill>
                  <a:srgbClr val="FFC000"/>
                </a:solidFill>
                <a:latin typeface="Calibri" pitchFamily="34" charset="0"/>
              </a:rPr>
              <a:t>York/New Jersey Harbor Region </a:t>
            </a:r>
            <a:endParaRPr lang="en-US" sz="5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4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4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4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4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4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4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4400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 i="1" dirty="0">
                <a:solidFill>
                  <a:srgbClr val="FFC000"/>
                </a:solidFill>
              </a:rPr>
              <a:t> </a:t>
            </a:r>
            <a:endParaRPr lang="en-US" sz="3200" dirty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</a:pPr>
            <a:endParaRPr lang="en-US" sz="3200" i="1" dirty="0" smtClean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200" i="1" dirty="0" smtClean="0">
                <a:solidFill>
                  <a:srgbClr val="FFC000"/>
                </a:solidFill>
              </a:rPr>
              <a:t>Written by</a:t>
            </a:r>
            <a:r>
              <a:rPr lang="en-US" sz="3200" dirty="0" smtClean="0">
                <a:solidFill>
                  <a:srgbClr val="FFC000"/>
                </a:solidFill>
              </a:rPr>
              <a:t>: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The </a:t>
            </a:r>
            <a:r>
              <a:rPr lang="en-US" sz="3200" dirty="0">
                <a:solidFill>
                  <a:srgbClr val="FFC000"/>
                </a:solidFill>
              </a:rPr>
              <a:t>Harbor Herons </a:t>
            </a:r>
            <a:r>
              <a:rPr lang="en-US" sz="3200" dirty="0" smtClean="0">
                <a:solidFill>
                  <a:srgbClr val="FFC000"/>
                </a:solidFill>
              </a:rPr>
              <a:t>Subcommittee Habitat Workgroup NY/NJ HEP</a:t>
            </a:r>
            <a:endParaRPr lang="en-US" sz="3200" dirty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200" i="1" dirty="0">
                <a:solidFill>
                  <a:srgbClr val="FFC000"/>
                </a:solidFill>
              </a:rPr>
              <a:t>edited by Susan B. </a:t>
            </a:r>
            <a:r>
              <a:rPr lang="en-US" sz="3200" i="1" dirty="0" err="1">
                <a:solidFill>
                  <a:srgbClr val="FFC000"/>
                </a:solidFill>
              </a:rPr>
              <a:t>Elbin</a:t>
            </a:r>
            <a:r>
              <a:rPr lang="en-US" sz="3200" i="1" dirty="0">
                <a:solidFill>
                  <a:srgbClr val="FFC000"/>
                </a:solidFill>
              </a:rPr>
              <a:t> and Nellie K. </a:t>
            </a:r>
            <a:r>
              <a:rPr lang="en-US" sz="3200" i="1" dirty="0" err="1">
                <a:solidFill>
                  <a:srgbClr val="FFC000"/>
                </a:solidFill>
              </a:rPr>
              <a:t>Tsipoura</a:t>
            </a:r>
            <a:r>
              <a:rPr lang="en-US" sz="3200" i="1" dirty="0">
                <a:solidFill>
                  <a:srgbClr val="FFC000"/>
                </a:solidFill>
              </a:rPr>
              <a:t>*</a:t>
            </a:r>
            <a:endParaRPr lang="en-US" sz="3200" dirty="0">
              <a:solidFill>
                <a:srgbClr val="FFC000"/>
              </a:solidFill>
            </a:endParaRPr>
          </a:p>
          <a:p>
            <a:r>
              <a:rPr lang="en-US" i="1" dirty="0"/>
              <a:t> </a:t>
            </a:r>
            <a:endParaRPr lang="en-US" dirty="0"/>
          </a:p>
        </p:txBody>
      </p:sp>
      <p:pic>
        <p:nvPicPr>
          <p:cNvPr id="4" name="Picture 3" descr="SteveMattan_20060219_7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476750"/>
            <a:ext cx="7924800" cy="5287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3731122"/>
            <a:ext cx="16421100" cy="8451031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7200" u="sng" dirty="0" smtClean="0">
                <a:solidFill>
                  <a:srgbClr val="FFC000"/>
                </a:solidFill>
                <a:latin typeface="Calibri" pitchFamily="34" charset="0"/>
              </a:rPr>
              <a:t>First rough draft available for review</a:t>
            </a:r>
          </a:p>
          <a:p>
            <a:pPr>
              <a:spcBef>
                <a:spcPts val="600"/>
              </a:spcBef>
            </a:pPr>
            <a:endParaRPr lang="en-US" sz="5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4400" dirty="0" smtClean="0">
                <a:solidFill>
                  <a:srgbClr val="FFC000"/>
                </a:solidFill>
                <a:latin typeface="Calibri" pitchFamily="34" charset="0"/>
              </a:rPr>
              <a:t> Google groups Colonial </a:t>
            </a:r>
            <a:r>
              <a:rPr lang="en-US" sz="4400" dirty="0" err="1" smtClean="0">
                <a:solidFill>
                  <a:srgbClr val="FFC000"/>
                </a:solidFill>
                <a:latin typeface="Calibri" pitchFamily="34" charset="0"/>
              </a:rPr>
              <a:t>Waterbirds</a:t>
            </a:r>
            <a:r>
              <a:rPr lang="en-US" sz="4400" dirty="0" smtClean="0">
                <a:solidFill>
                  <a:srgbClr val="FFC000"/>
                </a:solidFill>
                <a:latin typeface="Calibri" pitchFamily="34" charset="0"/>
              </a:rPr>
              <a:t> Harbor Heron Subcommittee site: </a:t>
            </a:r>
            <a:r>
              <a:rPr lang="en-US" sz="4400" b="1" dirty="0" smtClean="0">
                <a:solidFill>
                  <a:srgbClr val="CCECFF"/>
                </a:solidFill>
                <a:latin typeface="Calibri" pitchFamily="34" charset="0"/>
                <a:hlinkClick r:id="rId2"/>
              </a:rPr>
              <a:t>http://groups.google.com/group/cwb2/files?hl=en</a:t>
            </a:r>
            <a:endParaRPr lang="en-US" sz="4400" b="1" dirty="0" smtClean="0">
              <a:solidFill>
                <a:srgbClr val="CCECFF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4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4400" dirty="0" smtClean="0">
                <a:solidFill>
                  <a:srgbClr val="FFC000"/>
                </a:solidFill>
                <a:latin typeface="Calibri" pitchFamily="34" charset="0"/>
              </a:rPr>
              <a:t>File Name:</a:t>
            </a:r>
          </a:p>
          <a:p>
            <a:pPr>
              <a:spcBef>
                <a:spcPts val="600"/>
              </a:spcBef>
            </a:pPr>
            <a:r>
              <a:rPr lang="en-US" sz="4400" dirty="0" smtClean="0">
                <a:hlinkClick r:id="rId3"/>
              </a:rPr>
              <a:t>HHjan52010_submitted.docx</a:t>
            </a:r>
            <a:endParaRPr lang="en-US" sz="4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4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</a:pPr>
            <a:endParaRPr lang="en-US" sz="3200" i="1" dirty="0" smtClean="0">
              <a:solidFill>
                <a:srgbClr val="FFC000"/>
              </a:solidFill>
            </a:endParaRPr>
          </a:p>
          <a:p>
            <a:r>
              <a:rPr lang="en-US" i="1" dirty="0"/>
              <a:t> 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1253520"/>
            <a:ext cx="16421100" cy="10928633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5400" dirty="0" smtClean="0">
                <a:solidFill>
                  <a:srgbClr val="FFC000"/>
                </a:solidFill>
                <a:latin typeface="Calibri" pitchFamily="34" charset="0"/>
              </a:rPr>
              <a:t>Executive Summary will be revised</a:t>
            </a:r>
          </a:p>
          <a:p>
            <a:pPr>
              <a:spcBef>
                <a:spcPts val="600"/>
              </a:spcBef>
            </a:pPr>
            <a:r>
              <a:rPr lang="en-US" sz="5400" dirty="0" smtClean="0">
                <a:solidFill>
                  <a:srgbClr val="FFC000"/>
                </a:solidFill>
                <a:latin typeface="Calibri" pitchFamily="34" charset="0"/>
              </a:rPr>
              <a:t>Sections I and II – completed</a:t>
            </a:r>
          </a:p>
          <a:p>
            <a:pPr>
              <a:spcBef>
                <a:spcPts val="600"/>
              </a:spcBef>
            </a:pPr>
            <a:endParaRPr lang="en-US" sz="5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5400" b="1" dirty="0" smtClean="0">
                <a:solidFill>
                  <a:srgbClr val="FFC000"/>
                </a:solidFill>
                <a:latin typeface="Calibri" pitchFamily="34" charset="0"/>
              </a:rPr>
              <a:t>FEEDBACK REQUESTED</a:t>
            </a:r>
            <a:endParaRPr lang="en-US" sz="48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5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4800" dirty="0" smtClean="0">
                <a:solidFill>
                  <a:srgbClr val="FFC000"/>
                </a:solidFill>
                <a:latin typeface="Calibri" pitchFamily="34" charset="0"/>
              </a:rPr>
              <a:t>Section III - Status Of Habitat Conservation For Harbor Herons; Management, Acquisition, Restoration, And Enforcement</a:t>
            </a:r>
          </a:p>
          <a:p>
            <a:pPr>
              <a:spcBef>
                <a:spcPts val="600"/>
              </a:spcBef>
            </a:pPr>
            <a:endParaRPr lang="en-US" sz="4800" u="sng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FFC000"/>
              </a:buClr>
              <a:buSzPct val="170000"/>
              <a:buFont typeface="Wingdings" pitchFamily="2" charset="2"/>
              <a:buChar char="§"/>
            </a:pPr>
            <a:r>
              <a:rPr lang="en-US" sz="4000" u="sng" dirty="0" smtClean="0">
                <a:solidFill>
                  <a:srgbClr val="FFC000"/>
                </a:solidFill>
              </a:rPr>
              <a:t>Review recommended Acquisition and Restoration Priority Sites</a:t>
            </a:r>
          </a:p>
          <a:p>
            <a:pPr lvl="4">
              <a:spcBef>
                <a:spcPts val="600"/>
              </a:spcBef>
              <a:buClr>
                <a:srgbClr val="FFC000"/>
              </a:buClr>
              <a:buSzPct val="170000"/>
              <a:buFont typeface="Arial" pitchFamily="34" charset="0"/>
              <a:buChar char="•"/>
            </a:pPr>
            <a:r>
              <a:rPr lang="en-US" sz="3800" u="sng" dirty="0" smtClean="0">
                <a:solidFill>
                  <a:srgbClr val="FFC000"/>
                </a:solidFill>
                <a:latin typeface="Calibri" pitchFamily="34" charset="0"/>
              </a:rPr>
              <a:t>Update status of sites</a:t>
            </a:r>
          </a:p>
          <a:p>
            <a:pPr lvl="4">
              <a:spcBef>
                <a:spcPts val="600"/>
              </a:spcBef>
              <a:buClr>
                <a:srgbClr val="FFC000"/>
              </a:buClr>
              <a:buSzPct val="170000"/>
              <a:buFont typeface="Arial" pitchFamily="34" charset="0"/>
              <a:buChar char="•"/>
            </a:pPr>
            <a:r>
              <a:rPr lang="en-US" sz="3800" u="sng" dirty="0" smtClean="0">
                <a:solidFill>
                  <a:srgbClr val="FFC000"/>
                </a:solidFill>
                <a:latin typeface="Calibri" pitchFamily="34" charset="0"/>
              </a:rPr>
              <a:t>Recommend other sites</a:t>
            </a:r>
          </a:p>
          <a:p>
            <a:pPr lvl="4">
              <a:spcBef>
                <a:spcPts val="600"/>
              </a:spcBef>
              <a:buClr>
                <a:srgbClr val="FFC000"/>
              </a:buClr>
              <a:buSzPct val="170000"/>
              <a:buFont typeface="Arial" pitchFamily="34" charset="0"/>
              <a:buChar char="•"/>
            </a:pPr>
            <a:r>
              <a:rPr lang="en-US" sz="3800" u="sng" dirty="0" smtClean="0">
                <a:solidFill>
                  <a:srgbClr val="FFC000"/>
                </a:solidFill>
                <a:latin typeface="Calibri" pitchFamily="34" charset="0"/>
              </a:rPr>
              <a:t>Update/edit site descriptions</a:t>
            </a:r>
            <a:endParaRPr lang="en-US" sz="38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3200" i="1" dirty="0" smtClean="0">
              <a:solidFill>
                <a:srgbClr val="FFC000"/>
              </a:solidFill>
            </a:endParaRPr>
          </a:p>
          <a:p>
            <a:r>
              <a:rPr lang="en-US" i="1" dirty="0"/>
              <a:t> 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1853685"/>
            <a:ext cx="16421100" cy="10328468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5400" b="1" dirty="0" smtClean="0">
                <a:solidFill>
                  <a:srgbClr val="FFC000"/>
                </a:solidFill>
                <a:latin typeface="Calibri" pitchFamily="34" charset="0"/>
              </a:rPr>
              <a:t>FEEDBACK REQUESTED</a:t>
            </a:r>
          </a:p>
          <a:p>
            <a:pPr>
              <a:spcBef>
                <a:spcPts val="600"/>
              </a:spcBef>
            </a:pPr>
            <a:endParaRPr lang="en-US" sz="48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5400" dirty="0" smtClean="0">
                <a:solidFill>
                  <a:srgbClr val="FFC000"/>
                </a:solidFill>
                <a:latin typeface="Calibri" pitchFamily="34" charset="0"/>
              </a:rPr>
              <a:t>Section IV - Conservation Threats</a:t>
            </a:r>
            <a:endParaRPr lang="en-US" sz="5400" u="sng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FFC000"/>
              </a:buClr>
              <a:buSzPct val="170000"/>
              <a:buFont typeface="Wingdings" pitchFamily="2" charset="2"/>
              <a:buChar char="§"/>
            </a:pPr>
            <a:r>
              <a:rPr lang="en-US" sz="4400" u="sng" dirty="0" smtClean="0">
                <a:solidFill>
                  <a:srgbClr val="FFC000"/>
                </a:solidFill>
              </a:rPr>
              <a:t>Review for content</a:t>
            </a:r>
            <a:endParaRPr lang="en-US" sz="4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5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4800" dirty="0" smtClean="0">
                <a:solidFill>
                  <a:srgbClr val="FFC000"/>
                </a:solidFill>
                <a:latin typeface="Calibri" pitchFamily="34" charset="0"/>
              </a:rPr>
              <a:t>Section V - Plan Of Action: Addressing Threats And Setting Priorities</a:t>
            </a:r>
            <a:endParaRPr lang="en-US" sz="4800" u="sng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FFC000"/>
              </a:buClr>
              <a:buSzPct val="170000"/>
              <a:buFont typeface="Wingdings" pitchFamily="2" charset="2"/>
              <a:buChar char="§"/>
            </a:pPr>
            <a:r>
              <a:rPr lang="en-US" sz="4000" u="sng" dirty="0" smtClean="0">
                <a:solidFill>
                  <a:srgbClr val="FFC000"/>
                </a:solidFill>
              </a:rPr>
              <a:t>Review recommendations</a:t>
            </a:r>
          </a:p>
          <a:p>
            <a:pPr lvl="2">
              <a:spcBef>
                <a:spcPts val="600"/>
              </a:spcBef>
              <a:buClr>
                <a:srgbClr val="FFC000"/>
              </a:buClr>
              <a:buSzPct val="170000"/>
              <a:buFont typeface="Arial" pitchFamily="34" charset="0"/>
              <a:buChar char="•"/>
            </a:pPr>
            <a:r>
              <a:rPr lang="en-US" sz="3600" u="sng" dirty="0" smtClean="0">
                <a:solidFill>
                  <a:srgbClr val="FFC000"/>
                </a:solidFill>
                <a:latin typeface="Calibri" pitchFamily="34" charset="0"/>
              </a:rPr>
              <a:t>Review and update habitat sub-section</a:t>
            </a:r>
          </a:p>
          <a:p>
            <a:pPr lvl="2">
              <a:spcBef>
                <a:spcPts val="600"/>
              </a:spcBef>
              <a:buClr>
                <a:srgbClr val="FFC000"/>
              </a:buClr>
              <a:buSzPct val="170000"/>
              <a:buFont typeface="Arial" pitchFamily="34" charset="0"/>
              <a:buChar char="•"/>
            </a:pPr>
            <a:r>
              <a:rPr lang="en-US" sz="3600" u="sng" dirty="0" smtClean="0">
                <a:solidFill>
                  <a:srgbClr val="FFC000"/>
                </a:solidFill>
                <a:latin typeface="Calibri" pitchFamily="34" charset="0"/>
              </a:rPr>
              <a:t>Suggest and add content for additional priorities and actions</a:t>
            </a:r>
          </a:p>
          <a:p>
            <a:pPr lvl="2">
              <a:spcBef>
                <a:spcPts val="600"/>
              </a:spcBef>
              <a:buClr>
                <a:srgbClr val="FFC000"/>
              </a:buClr>
              <a:buSzPct val="170000"/>
              <a:buFont typeface="Arial" pitchFamily="34" charset="0"/>
              <a:buChar char="•"/>
            </a:pPr>
            <a:r>
              <a:rPr lang="en-US" sz="3600" u="sng" dirty="0" smtClean="0">
                <a:solidFill>
                  <a:srgbClr val="FFC000"/>
                </a:solidFill>
                <a:latin typeface="Calibri" pitchFamily="34" charset="0"/>
              </a:rPr>
              <a:t>Fill in gaps relating to other existing plans in the region (CRP, state wildlife action plans etc)</a:t>
            </a:r>
            <a:endParaRPr lang="en-US" sz="3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3200" i="1" dirty="0" smtClean="0">
              <a:solidFill>
                <a:srgbClr val="FFC000"/>
              </a:solidFill>
            </a:endParaRPr>
          </a:p>
          <a:p>
            <a:r>
              <a:rPr lang="en-US" i="1" dirty="0" smtClean="0"/>
              <a:t> 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3000" y="1476911"/>
            <a:ext cx="16421100" cy="6127318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4800" b="1" dirty="0" smtClean="0">
                <a:solidFill>
                  <a:srgbClr val="FFC000"/>
                </a:solidFill>
                <a:latin typeface="Calibri" pitchFamily="34" charset="0"/>
              </a:rPr>
              <a:t>NEXT STEPS</a:t>
            </a:r>
          </a:p>
          <a:p>
            <a:pPr>
              <a:spcBef>
                <a:spcPts val="600"/>
              </a:spcBef>
            </a:pPr>
            <a:endParaRPr lang="en-US" sz="5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5400" i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5400" i="1" dirty="0" smtClean="0">
                <a:solidFill>
                  <a:srgbClr val="FFC000"/>
                </a:solidFill>
                <a:latin typeface="Calibri" pitchFamily="34" charset="0"/>
              </a:rPr>
              <a:t>Prioritize actions through stakeholder meetings</a:t>
            </a:r>
          </a:p>
          <a:p>
            <a:pPr>
              <a:spcBef>
                <a:spcPts val="600"/>
              </a:spcBef>
            </a:pPr>
            <a:endParaRPr lang="en-US" sz="5400" i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5400" i="1" dirty="0" smtClean="0">
                <a:solidFill>
                  <a:srgbClr val="FFC000"/>
                </a:solidFill>
                <a:latin typeface="Calibri" pitchFamily="34" charset="0"/>
              </a:rPr>
              <a:t>Add $$ to priority actions</a:t>
            </a:r>
            <a:endParaRPr lang="en-US" sz="3200" i="1" dirty="0" smtClean="0">
              <a:solidFill>
                <a:srgbClr val="FFC000"/>
              </a:solidFill>
            </a:endParaRPr>
          </a:p>
          <a:p>
            <a:r>
              <a:rPr lang="en-US" i="1" dirty="0" smtClean="0"/>
              <a:t> 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3000" y="3369736"/>
            <a:ext cx="16421100" cy="4234493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4800" b="1" dirty="0" smtClean="0">
                <a:solidFill>
                  <a:srgbClr val="FFC000"/>
                </a:solidFill>
                <a:latin typeface="Calibri" pitchFamily="34" charset="0"/>
              </a:rPr>
              <a:t>NEXT STEPS</a:t>
            </a:r>
          </a:p>
          <a:p>
            <a:pPr>
              <a:spcBef>
                <a:spcPts val="600"/>
              </a:spcBef>
            </a:pPr>
            <a:endParaRPr lang="en-US" sz="5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5400" i="1" dirty="0" smtClean="0">
                <a:solidFill>
                  <a:srgbClr val="FFC000"/>
                </a:solidFill>
                <a:latin typeface="Calibri" pitchFamily="34" charset="0"/>
              </a:rPr>
              <a:t>Create subgroups to implement different aspects of the Conservation Plan</a:t>
            </a:r>
            <a:endParaRPr lang="en-US" sz="3200" i="1" dirty="0" smtClean="0">
              <a:solidFill>
                <a:srgbClr val="FFC000"/>
              </a:solidFill>
            </a:endParaRPr>
          </a:p>
          <a:p>
            <a:r>
              <a:rPr lang="en-US" i="1" dirty="0" smtClean="0"/>
              <a:t> 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3000" y="3369736"/>
            <a:ext cx="16421100" cy="4234493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4800" b="1" dirty="0" smtClean="0">
                <a:solidFill>
                  <a:srgbClr val="FFC000"/>
                </a:solidFill>
                <a:latin typeface="Calibri" pitchFamily="34" charset="0"/>
              </a:rPr>
              <a:t>NEXT STEPS</a:t>
            </a:r>
          </a:p>
          <a:p>
            <a:pPr>
              <a:spcBef>
                <a:spcPts val="600"/>
              </a:spcBef>
            </a:pPr>
            <a:endParaRPr lang="en-US" sz="5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5400" i="1" dirty="0" smtClean="0">
                <a:solidFill>
                  <a:srgbClr val="FFC000"/>
                </a:solidFill>
                <a:latin typeface="Calibri" pitchFamily="34" charset="0"/>
              </a:rPr>
              <a:t>Work with HEP and EPA to develop a business plan to pursue these steps, </a:t>
            </a:r>
            <a:r>
              <a:rPr lang="en-US" sz="5400" i="1" smtClean="0">
                <a:solidFill>
                  <a:srgbClr val="FFC000"/>
                </a:solidFill>
                <a:latin typeface="Calibri" pitchFamily="34" charset="0"/>
              </a:rPr>
              <a:t>including fundraising</a:t>
            </a:r>
            <a:endParaRPr lang="en-US" sz="3200" i="1" dirty="0" smtClean="0">
              <a:solidFill>
                <a:srgbClr val="FFC000"/>
              </a:solidFill>
            </a:endParaRPr>
          </a:p>
          <a:p>
            <a:r>
              <a:rPr lang="en-US" i="1" dirty="0" smtClean="0"/>
              <a:t> </a:t>
            </a:r>
            <a:endParaRPr lang="en-US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Pages>0</Pages>
  <Words>184</Words>
  <Characters>0</Characters>
  <Application>Microsoft Office PowerPoint</Application>
  <PresentationFormat>Custom</PresentationFormat>
  <Lines>0</Lines>
  <Paragraphs>64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susan</cp:lastModifiedBy>
  <cp:revision>17</cp:revision>
  <dcterms:modified xsi:type="dcterms:W3CDTF">2011-01-11T18:57:55Z</dcterms:modified>
</cp:coreProperties>
</file>