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9"/>
  </p:notesMasterIdLst>
  <p:handoutMasterIdLst>
    <p:handoutMasterId r:id="rId40"/>
  </p:handoutMasterIdLst>
  <p:sldIdLst>
    <p:sldId id="258" r:id="rId2"/>
    <p:sldId id="259" r:id="rId3"/>
    <p:sldId id="339" r:id="rId4"/>
    <p:sldId id="314" r:id="rId5"/>
    <p:sldId id="340" r:id="rId6"/>
    <p:sldId id="303" r:id="rId7"/>
    <p:sldId id="338" r:id="rId8"/>
    <p:sldId id="360" r:id="rId9"/>
    <p:sldId id="299" r:id="rId10"/>
    <p:sldId id="328" r:id="rId11"/>
    <p:sldId id="335" r:id="rId12"/>
    <p:sldId id="341" r:id="rId13"/>
    <p:sldId id="344" r:id="rId14"/>
    <p:sldId id="342" r:id="rId15"/>
    <p:sldId id="345" r:id="rId16"/>
    <p:sldId id="346" r:id="rId17"/>
    <p:sldId id="347" r:id="rId18"/>
    <p:sldId id="348" r:id="rId19"/>
    <p:sldId id="353" r:id="rId20"/>
    <p:sldId id="349" r:id="rId21"/>
    <p:sldId id="367" r:id="rId22"/>
    <p:sldId id="358" r:id="rId23"/>
    <p:sldId id="361" r:id="rId24"/>
    <p:sldId id="350" r:id="rId25"/>
    <p:sldId id="351" r:id="rId26"/>
    <p:sldId id="318" r:id="rId27"/>
    <p:sldId id="357" r:id="rId28"/>
    <p:sldId id="359" r:id="rId29"/>
    <p:sldId id="362" r:id="rId30"/>
    <p:sldId id="363" r:id="rId31"/>
    <p:sldId id="337" r:id="rId32"/>
    <p:sldId id="355" r:id="rId33"/>
    <p:sldId id="356" r:id="rId34"/>
    <p:sldId id="316" r:id="rId35"/>
    <p:sldId id="364" r:id="rId36"/>
    <p:sldId id="365" r:id="rId37"/>
    <p:sldId id="36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EDE1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370" autoAdjust="0"/>
    <p:restoredTop sz="94139" autoAdjust="0"/>
  </p:normalViewPr>
  <p:slideViewPr>
    <p:cSldViewPr>
      <p:cViewPr varScale="1">
        <p:scale>
          <a:sx n="67" d="100"/>
          <a:sy n="67" d="100"/>
        </p:scale>
        <p:origin x="-2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48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12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THEoneFOLDER\Mary\Analysis\updatednestdata\heron2000and2001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AAThe1folder\AAASMRTDoings\AAAPralls\HHpresentation\charts\PrallstreesXCELgraph.xls" TargetMode="External"/><Relationship Id="rId1" Type="http://schemas.openxmlformats.org/officeDocument/2006/relationships/image" Target="../media/image43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3"/>
  <c:chart>
    <c:title>
      <c:tx>
        <c:rich>
          <a:bodyPr/>
          <a:lstStyle/>
          <a:p>
            <a:pPr>
              <a:defRPr/>
            </a:pPr>
            <a:r>
              <a:rPr lang="en-US" dirty="0"/>
              <a:t>Distribution of Heron Nest </a:t>
            </a:r>
            <a:r>
              <a:rPr lang="en-US" dirty="0" smtClean="0"/>
              <a:t>Heights 2000/2001</a:t>
            </a:r>
            <a:endParaRPr lang="en-US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'heights 2000 &amp;2001 '!$E$1</c:f>
              <c:strCache>
                <c:ptCount val="1"/>
                <c:pt idx="0">
                  <c:v>frequency </c:v>
                </c:pt>
              </c:strCache>
            </c:strRef>
          </c:tx>
          <c:cat>
            <c:numRef>
              <c:f>'heights 2000 &amp;2001 '!$D$2:$D$9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'heights 2000 &amp;2001 '!$E$2:$E$9</c:f>
              <c:numCache>
                <c:formatCode>General</c:formatCode>
                <c:ptCount val="8"/>
                <c:pt idx="0">
                  <c:v>1</c:v>
                </c:pt>
                <c:pt idx="1">
                  <c:v>6</c:v>
                </c:pt>
                <c:pt idx="2">
                  <c:v>4</c:v>
                </c:pt>
                <c:pt idx="3">
                  <c:v>6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</c:ser>
        <c:axId val="95773440"/>
        <c:axId val="95775360"/>
      </c:barChart>
      <c:catAx>
        <c:axId val="957734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Height (m)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95775360"/>
        <c:crosses val="autoZero"/>
        <c:auto val="1"/>
        <c:lblAlgn val="ctr"/>
        <c:lblOffset val="100"/>
      </c:catAx>
      <c:valAx>
        <c:axId val="9577536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layout/>
        </c:title>
        <c:numFmt formatCode="General" sourceLinked="1"/>
        <c:tickLblPos val="nextTo"/>
        <c:crossAx val="95773440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r>
              <a:rPr lang="en-US" baseline="0">
                <a:solidFill>
                  <a:schemeClr val="bg1"/>
                </a:solidFill>
              </a:rPr>
              <a:t>Prall's Island Tree Species Specifications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Sheet3!$B$1</c:f>
              <c:strCache>
                <c:ptCount val="1"/>
                <c:pt idx="0">
                  <c:v>min. height (m)</c:v>
                </c:pt>
              </c:strCache>
            </c:strRef>
          </c:tx>
          <c:cat>
            <c:strRef>
              <c:f>Sheet3!$A$2:$A$9</c:f>
              <c:strCache>
                <c:ptCount val="8"/>
                <c:pt idx="0">
                  <c:v>Quercusxbushii a,b,c</c:v>
                </c:pt>
                <c:pt idx="1">
                  <c:v>Quercus illicifolia c,d,e,g</c:v>
                </c:pt>
                <c:pt idx="2">
                  <c:v>Quercus marilandica a,c,d,f,o</c:v>
                </c:pt>
                <c:pt idx="3">
                  <c:v>Quercus prinoides a,c,d,g</c:v>
                </c:pt>
                <c:pt idx="4">
                  <c:v>Quercus prinus a,c,e,n</c:v>
                </c:pt>
                <c:pt idx="5">
                  <c:v>Sassafras albidium c,d,j,k</c:v>
                </c:pt>
                <c:pt idx="6">
                  <c:v>Ilex opaca c,h,k</c:v>
                </c:pt>
                <c:pt idx="7">
                  <c:v>Rhus coppallinum c,h,m</c:v>
                </c:pt>
              </c:strCache>
            </c:strRef>
          </c:cat>
          <c:val>
            <c:numRef>
              <c:f>Sheet3!$B$2:$B$9</c:f>
              <c:numCache>
                <c:formatCode>General</c:formatCode>
                <c:ptCount val="8"/>
                <c:pt idx="0">
                  <c:v>15</c:v>
                </c:pt>
                <c:pt idx="1">
                  <c:v>1</c:v>
                </c:pt>
                <c:pt idx="2">
                  <c:v>9</c:v>
                </c:pt>
                <c:pt idx="3">
                  <c:v>5</c:v>
                </c:pt>
                <c:pt idx="4">
                  <c:v>20</c:v>
                </c:pt>
                <c:pt idx="5">
                  <c:v>4</c:v>
                </c:pt>
                <c:pt idx="6">
                  <c:v>1</c:v>
                </c:pt>
                <c:pt idx="7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avg. height (m)</c:v>
                </c:pt>
              </c:strCache>
            </c:strRef>
          </c:tx>
          <c:dLbls>
            <c:txPr>
              <a:bodyPr/>
              <a:lstStyle/>
              <a:p>
                <a:pPr>
                  <a:defRPr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Sheet3!$A$2:$A$9</c:f>
              <c:strCache>
                <c:ptCount val="8"/>
                <c:pt idx="0">
                  <c:v>Quercusxbushii a,b,c</c:v>
                </c:pt>
                <c:pt idx="1">
                  <c:v>Quercus illicifolia c,d,e,g</c:v>
                </c:pt>
                <c:pt idx="2">
                  <c:v>Quercus marilandica a,c,d,f,o</c:v>
                </c:pt>
                <c:pt idx="3">
                  <c:v>Quercus prinoides a,c,d,g</c:v>
                </c:pt>
                <c:pt idx="4">
                  <c:v>Quercus prinus a,c,e,n</c:v>
                </c:pt>
                <c:pt idx="5">
                  <c:v>Sassafras albidium c,d,j,k</c:v>
                </c:pt>
                <c:pt idx="6">
                  <c:v>Ilex opaca c,h,k</c:v>
                </c:pt>
                <c:pt idx="7">
                  <c:v>Rhus coppallinum c,h,m</c:v>
                </c:pt>
              </c:strCache>
            </c:strRef>
          </c:cat>
          <c:val>
            <c:numRef>
              <c:f>Sheet3!$C$2:$C$9</c:f>
              <c:numCache>
                <c:formatCode>General</c:formatCode>
                <c:ptCount val="8"/>
                <c:pt idx="0">
                  <c:v>17.5</c:v>
                </c:pt>
                <c:pt idx="1">
                  <c:v>4.5</c:v>
                </c:pt>
                <c:pt idx="2">
                  <c:v>12</c:v>
                </c:pt>
                <c:pt idx="3">
                  <c:v>6</c:v>
                </c:pt>
                <c:pt idx="4">
                  <c:v>22</c:v>
                </c:pt>
                <c:pt idx="5">
                  <c:v>17</c:v>
                </c:pt>
                <c:pt idx="6">
                  <c:v>8.5</c:v>
                </c:pt>
                <c:pt idx="7">
                  <c:v>8</c:v>
                </c:pt>
              </c:numCache>
            </c:numRef>
          </c:val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max. height (m)</c:v>
                </c:pt>
              </c:strCache>
            </c:strRef>
          </c:tx>
          <c:cat>
            <c:strRef>
              <c:f>Sheet3!$A$2:$A$9</c:f>
              <c:strCache>
                <c:ptCount val="8"/>
                <c:pt idx="0">
                  <c:v>Quercusxbushii a,b,c</c:v>
                </c:pt>
                <c:pt idx="1">
                  <c:v>Quercus illicifolia c,d,e,g</c:v>
                </c:pt>
                <c:pt idx="2">
                  <c:v>Quercus marilandica a,c,d,f,o</c:v>
                </c:pt>
                <c:pt idx="3">
                  <c:v>Quercus prinoides a,c,d,g</c:v>
                </c:pt>
                <c:pt idx="4">
                  <c:v>Quercus prinus a,c,e,n</c:v>
                </c:pt>
                <c:pt idx="5">
                  <c:v>Sassafras albidium c,d,j,k</c:v>
                </c:pt>
                <c:pt idx="6">
                  <c:v>Ilex opaca c,h,k</c:v>
                </c:pt>
                <c:pt idx="7">
                  <c:v>Rhus coppallinum c,h,m</c:v>
                </c:pt>
              </c:strCache>
            </c:strRef>
          </c:cat>
          <c:val>
            <c:numRef>
              <c:f>Sheet3!$D$2:$D$9</c:f>
              <c:numCache>
                <c:formatCode>General</c:formatCode>
                <c:ptCount val="8"/>
                <c:pt idx="0">
                  <c:v>20</c:v>
                </c:pt>
                <c:pt idx="1">
                  <c:v>8</c:v>
                </c:pt>
                <c:pt idx="2">
                  <c:v>15</c:v>
                </c:pt>
                <c:pt idx="3">
                  <c:v>7</c:v>
                </c:pt>
                <c:pt idx="4">
                  <c:v>24</c:v>
                </c:pt>
                <c:pt idx="5">
                  <c:v>30</c:v>
                </c:pt>
                <c:pt idx="6">
                  <c:v>16</c:v>
                </c:pt>
                <c:pt idx="7">
                  <c:v>10</c:v>
                </c:pt>
              </c:numCache>
            </c:numRef>
          </c:val>
        </c:ser>
        <c:ser>
          <c:idx val="3"/>
          <c:order val="3"/>
          <c:tx>
            <c:strRef>
              <c:f>Sheet3!$G$2:$G$17</c:f>
              <c:strCache>
                <c:ptCount val="1"/>
                <c:pt idx="0">
                  <c:v>a=dry b=clay c=well-drained d=sandy e=rocky f=clay g=acidic h=slight acidic i=gravel j=loam k=moist l=dry and wet m=neutral n=low moisture o=shade intolerant p=rich</c:v>
                </c:pt>
              </c:strCache>
            </c:strRef>
          </c:tx>
          <c:cat>
            <c:strRef>
              <c:f>Sheet3!$A$2:$A$9</c:f>
              <c:strCache>
                <c:ptCount val="8"/>
                <c:pt idx="0">
                  <c:v>Quercusxbushii a,b,c</c:v>
                </c:pt>
                <c:pt idx="1">
                  <c:v>Quercus illicifolia c,d,e,g</c:v>
                </c:pt>
                <c:pt idx="2">
                  <c:v>Quercus marilandica a,c,d,f,o</c:v>
                </c:pt>
                <c:pt idx="3">
                  <c:v>Quercus prinoides a,c,d,g</c:v>
                </c:pt>
                <c:pt idx="4">
                  <c:v>Quercus prinus a,c,e,n</c:v>
                </c:pt>
                <c:pt idx="5">
                  <c:v>Sassafras albidium c,d,j,k</c:v>
                </c:pt>
                <c:pt idx="6">
                  <c:v>Ilex opaca c,h,k</c:v>
                </c:pt>
                <c:pt idx="7">
                  <c:v>Rhus coppallinum c,h,m</c:v>
                </c:pt>
              </c:strCache>
            </c:strRef>
          </c:cat>
          <c:val>
            <c:numRef>
              <c:f>Sheet3!$G$18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axId val="105281792"/>
        <c:axId val="105287680"/>
      </c:barChart>
      <c:catAx>
        <c:axId val="105281792"/>
        <c:scaling>
          <c:orientation val="minMax"/>
        </c:scaling>
        <c:axPos val="b"/>
        <c:majorTickMark val="none"/>
        <c:tickLblPos val="nextTo"/>
        <c:crossAx val="105287680"/>
        <c:crosses val="autoZero"/>
        <c:auto val="1"/>
        <c:lblAlgn val="ctr"/>
        <c:lblOffset val="100"/>
      </c:catAx>
      <c:valAx>
        <c:axId val="10528768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dirty="0" smtClean="0">
                    <a:solidFill>
                      <a:schemeClr val="bg1"/>
                    </a:solidFill>
                    <a:latin typeface="Arial Black" pitchFamily="34" charset="0"/>
                    <a:cs typeface="Arial" pitchFamily="34" charset="0"/>
                  </a:rPr>
                  <a:t>Height (m)</a:t>
                </a:r>
                <a:endParaRPr lang="en-US" sz="1400" dirty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2429543617692223"/>
              <c:y val="0.37138786166357729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b="1" i="0" baseline="0">
                <a:solidFill>
                  <a:schemeClr val="bg1"/>
                </a:solidFill>
              </a:defRPr>
            </a:pPr>
            <a:endParaRPr lang="en-US"/>
          </a:p>
        </c:txPr>
        <c:crossAx val="1052817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rgbClr val="FFFFFF">
                <a:alpha val="45490"/>
              </a:srgbClr>
            </a:solidFill>
            <a:prstDash val="solid"/>
          </a:ln>
        </c:spPr>
        <c:txPr>
          <a:bodyPr/>
          <a:lstStyle/>
          <a:p>
            <a:pPr rtl="0">
              <a:defRPr b="1" i="0" baseline="0">
                <a:solidFill>
                  <a:schemeClr val="bg1"/>
                </a:solidFill>
              </a:defRPr>
            </a:pPr>
            <a:endParaRPr lang="en-US"/>
          </a:p>
        </c:txPr>
      </c:dTable>
    </c:plotArea>
    <c:plotVisOnly val="1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67F294-6DAE-4CF7-9AA0-DE2A4F66006A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2A14205-D9EA-4B3A-80B9-49D4F2CCE6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26720E1-5E7B-41FC-A540-D855B66284EC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A52E818-6F59-46C8-A1EB-4775CA3B7A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2A3171-F128-462E-93F6-587E8EC9F3D8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621A23-8B27-437D-AA65-25F7652CBC2F}" type="slidenum">
              <a:rPr lang="en-US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A54795-7AF6-47AB-9140-9BB6B30E870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9F5C77-4790-40C8-8863-34DA8C601E9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D875FD-575A-4A0A-9CB4-FF17F93578FD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60F9A6-E4F1-4695-A36F-8866ACB1209F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16D936-41FD-4AC8-9C51-1BDF1F7FE171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9A3B25-BA36-42EC-947A-1DA09F40AA9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5060" name="Notes Placeholder 4"/>
          <p:cNvSpPr>
            <a:spLocks noGrp="1"/>
          </p:cNvSpPr>
          <p:nvPr>
            <p:ph type="body" sz="quarter" idx="1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435FDF-39CB-4772-89AA-F9F5AA3F237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EE3D2B-9DB0-4673-A50F-EB786B224E50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F06B83-A091-49FE-8CE9-5E8EE6C0F940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84D7ED-5014-474C-BB13-23BA5357C035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Concentration of Heron nests at NW corner of the island in dense stand of bepo trees</a:t>
            </a:r>
          </a:p>
          <a:p>
            <a:r>
              <a:rPr lang="en-US" smtClean="0"/>
              <a:t>Pic of Prall’s NW Section from 10 years ago?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220331-E28F-46A6-8221-7BA6D1E9F42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585FA-CB7E-40E6-8338-556B730F52DC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A1F24-2806-4903-9FA1-93B38797E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581E-E614-45C0-B5C3-AAEE453FC946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EEE81-D10F-45F5-A076-FD22EBE125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F759C-7111-46B3-8C79-4A2F491A27D0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3E6A-FD71-435E-A139-5CE00EDF02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A074B-AFC7-4753-9359-DFB7D2E00754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403F4-B670-4C4E-9820-EA02BB8A2A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465F-8B91-4318-B2B9-C575F1087443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7DBE0-F249-4E3D-9624-92EC892B76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2A9C2-543D-44FD-90FD-8195FC20C4BB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1D91A-3983-47C5-A199-316DE62FC5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408D-7616-4270-B687-3DBDE2558A63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F896-71FE-4745-BF73-0CD15C4229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2DB9D-CBAA-40FD-A95F-7A05F5B96AED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EA1A1-1CE7-4761-A696-0B2806FB2A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07DF-7DB4-408D-8C5A-61469D4DF653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0B91E-A3ED-4B2A-8C26-357EF46C5B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25ED0-6910-4B28-BAAE-F3F39B2296A6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D74DF-4F4C-4C16-BA12-0E0A2E4C90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7AF5-CCE8-4059-9C06-FE48351220D4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8E6D5-8134-4222-86E0-5CBAC42653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A658531-6424-45BA-9825-2A423EEA59AE}" type="datetimeFigureOut">
              <a:rPr lang="en-US"/>
              <a:pPr>
                <a:defRPr/>
              </a:pPr>
              <a:t>1/11/2011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E7858EB-73A2-4701-9970-051CCEF532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7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1981200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City of New York Parks &amp; Recreation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Natural Resources Group (NRG)</a:t>
            </a:r>
            <a:endParaRPr lang="en-US" sz="2400" baseline="30000">
              <a:solidFill>
                <a:schemeClr val="bg1"/>
              </a:solidFill>
            </a:endParaRPr>
          </a:p>
          <a:p>
            <a:pPr algn="ctr"/>
            <a:endParaRPr lang="en-US" baseline="30000">
              <a:solidFill>
                <a:schemeClr val="bg1"/>
              </a:solidFill>
            </a:endParaRPr>
          </a:p>
          <a:p>
            <a:pPr algn="ctr"/>
            <a:endParaRPr lang="en-US" baseline="30000"/>
          </a:p>
          <a:p>
            <a:pPr algn="ctr"/>
            <a:endParaRPr lang="en-US" baseline="30000"/>
          </a:p>
          <a:p>
            <a:pPr algn="ctr"/>
            <a:endParaRPr lang="en-US" baseline="30000"/>
          </a:p>
          <a:p>
            <a:pPr algn="ctr"/>
            <a:endParaRPr lang="en-US" baseline="30000"/>
          </a:p>
          <a:p>
            <a:pPr algn="ctr"/>
            <a:endParaRPr lang="en-US" baseline="30000"/>
          </a:p>
          <a:p>
            <a:pPr algn="ctr"/>
            <a:endParaRPr lang="en-US" baseline="30000"/>
          </a:p>
          <a:p>
            <a:pPr algn="ctr"/>
            <a:endParaRPr lang="en-US" baseline="30000"/>
          </a:p>
        </p:txBody>
      </p:sp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0" y="304801"/>
            <a:ext cx="91440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>
              <a:defRPr/>
            </a:pP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2400" b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PRALL’S ISLAND COLONIAL WATERBIRD </a:t>
            </a:r>
          </a:p>
          <a:p>
            <a:pPr algn="ctr">
              <a:defRPr/>
            </a:pPr>
            <a:r>
              <a:rPr lang="en-US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NESTING HABITAT </a:t>
            </a:r>
            <a:r>
              <a:rPr lang="en-US" sz="32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RESTORATION</a:t>
            </a:r>
            <a:endParaRPr lang="en-US" sz="3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2400" b="1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3352800" y="6488113"/>
            <a:ext cx="2274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Alexander Summers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0" y="12192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NESTS</a:t>
            </a:r>
          </a:p>
        </p:txBody>
      </p:sp>
      <p:pic>
        <p:nvPicPr>
          <p:cNvPr id="12291" name="Picture 5" descr="crsssectionNES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8382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3733800" y="685800"/>
            <a:ext cx="160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STRUCTURE</a:t>
            </a:r>
          </a:p>
        </p:txBody>
      </p:sp>
      <p:pic>
        <p:nvPicPr>
          <p:cNvPr id="13315" name="Picture 3" descr="Struc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19200"/>
            <a:ext cx="8534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733800" y="685800"/>
            <a:ext cx="160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STRUCTURE</a:t>
            </a:r>
          </a:p>
        </p:txBody>
      </p:sp>
      <p:pic>
        <p:nvPicPr>
          <p:cNvPr id="14339" name="Picture 4" descr="structureOv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0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581400" y="685800"/>
            <a:ext cx="1946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THE VARIATION</a:t>
            </a:r>
            <a:endParaRPr lang="en-US"/>
          </a:p>
        </p:txBody>
      </p:sp>
      <p:pic>
        <p:nvPicPr>
          <p:cNvPr id="15363" name="Picture 4" descr="varia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066800"/>
            <a:ext cx="5486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67000" y="685800"/>
            <a:ext cx="384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2001 TREES on PRALL’S ISLAND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NorthSec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838200"/>
            <a:ext cx="5486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MiddleSec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685800"/>
            <a:ext cx="5486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SouthernSecti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685800"/>
            <a:ext cx="5486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71600"/>
            <a:ext cx="350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371600"/>
            <a:ext cx="34575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066800" y="99060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2000 Nest Data</a:t>
            </a:r>
            <a:endParaRPr lang="en-US"/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6096000" y="99060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2001 Nest Data</a:t>
            </a:r>
            <a:endParaRPr lang="en-US"/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3657600" y="1600200"/>
            <a:ext cx="18288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GPS Nest Counts</a:t>
            </a:r>
          </a:p>
          <a:p>
            <a:endParaRPr lang="en-US"/>
          </a:p>
          <a:p>
            <a:r>
              <a:rPr lang="en-US"/>
              <a:t>BCNH: 13 </a:t>
            </a:r>
          </a:p>
          <a:p>
            <a:endParaRPr lang="en-US"/>
          </a:p>
          <a:p>
            <a:r>
              <a:rPr lang="en-US"/>
              <a:t>Unknown Heron: 7 </a:t>
            </a:r>
          </a:p>
          <a:p>
            <a:endParaRPr lang="en-US"/>
          </a:p>
          <a:p>
            <a:r>
              <a:rPr lang="en-US"/>
              <a:t>YCNH: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60550"/>
            <a:ext cx="4041775" cy="654050"/>
          </a:xfrm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21507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6513"/>
          </a:xfrm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066800"/>
            <a:ext cx="447516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943600" y="1295400"/>
            <a:ext cx="990600" cy="685800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990600"/>
            <a:ext cx="4267200" cy="4495800"/>
          </a:xfrm>
          <a:prstGeom prst="rect">
            <a:avLst/>
          </a:prstGeom>
          <a:noFill/>
          <a:ln w="1270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990600"/>
            <a:ext cx="422275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 rot="10800000">
            <a:off x="4953000" y="990600"/>
            <a:ext cx="990600" cy="30480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657600" y="3276600"/>
            <a:ext cx="3581400" cy="990600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Rectangle 12"/>
          <p:cNvSpPr>
            <a:spLocks noChangeArrowheads="1"/>
          </p:cNvSpPr>
          <p:nvPr/>
        </p:nvSpPr>
        <p:spPr bwMode="auto">
          <a:xfrm>
            <a:off x="0" y="5562600"/>
            <a:ext cx="449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2001 Concentration of Heron nests at Northwest corner of the island in dense stand of </a:t>
            </a:r>
            <a:r>
              <a:rPr lang="en-US" i="1"/>
              <a:t>Betula populifolia </a:t>
            </a:r>
            <a:r>
              <a:rPr lang="en-US"/>
              <a:t>trees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867400" y="838200"/>
            <a:ext cx="32766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>
                  <a:solidFill>
                    <a:schemeClr val="bg1"/>
                  </a:solidFill>
                </a:ln>
                <a:latin typeface="Arial" pitchFamily="34" charset="0"/>
              </a:rPr>
              <a:t>LOCATION OF PRALL’S ISLAND</a:t>
            </a:r>
          </a:p>
          <a:p>
            <a:pPr>
              <a:defRPr/>
            </a:pPr>
            <a:endParaRPr lang="en-US" sz="2000" dirty="0">
              <a:latin typeface="Arial" pitchFamily="34" charset="0"/>
            </a:endParaRPr>
          </a:p>
          <a:p>
            <a:pPr algn="ctr">
              <a:defRPr/>
            </a:pPr>
            <a:r>
              <a:rPr lang="en-US" dirty="0">
                <a:latin typeface="Arial" pitchFamily="34" charset="0"/>
              </a:rPr>
              <a:t>Location: In the Arthur Kill,</a:t>
            </a:r>
          </a:p>
          <a:p>
            <a:pPr algn="ctr">
              <a:defRPr/>
            </a:pPr>
            <a:r>
              <a:rPr lang="en-US" dirty="0">
                <a:latin typeface="Arial" pitchFamily="34" charset="0"/>
              </a:rPr>
              <a:t>west of </a:t>
            </a:r>
            <a:r>
              <a:rPr lang="en-US" dirty="0" err="1">
                <a:latin typeface="Arial" pitchFamily="34" charset="0"/>
              </a:rPr>
              <a:t>Prall’s</a:t>
            </a:r>
            <a:r>
              <a:rPr lang="en-US" dirty="0">
                <a:latin typeface="Arial" pitchFamily="34" charset="0"/>
              </a:rPr>
              <a:t> Creek;</a:t>
            </a:r>
          </a:p>
          <a:p>
            <a:pPr algn="ctr">
              <a:defRPr/>
            </a:pPr>
            <a:endParaRPr lang="en-US" dirty="0">
              <a:latin typeface="Arial" pitchFamily="34" charset="0"/>
            </a:endParaRPr>
          </a:p>
          <a:p>
            <a:pPr algn="ctr">
              <a:defRPr/>
            </a:pPr>
            <a:r>
              <a:rPr lang="en-US" dirty="0">
                <a:latin typeface="Arial" pitchFamily="34" charset="0"/>
              </a:rPr>
              <a:t>One mile south of the Goethals Bridge;</a:t>
            </a:r>
          </a:p>
          <a:p>
            <a:pPr algn="ctr">
              <a:defRPr/>
            </a:pPr>
            <a:endParaRPr lang="en-US" sz="2400" dirty="0">
              <a:latin typeface="Arial" pitchFamily="34" charset="0"/>
            </a:endParaRPr>
          </a:p>
          <a:p>
            <a:pPr algn="ctr">
              <a:defRPr/>
            </a:pPr>
            <a:r>
              <a:rPr lang="en-US" dirty="0">
                <a:latin typeface="Arial" pitchFamily="34" charset="0"/>
              </a:rPr>
              <a:t>Borough of </a:t>
            </a:r>
          </a:p>
          <a:p>
            <a:pPr algn="ctr">
              <a:defRPr/>
            </a:pPr>
            <a:r>
              <a:rPr lang="en-US" dirty="0">
                <a:latin typeface="Arial" pitchFamily="34" charset="0"/>
              </a:rPr>
              <a:t>Staten Island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latin typeface="Arial" pitchFamily="34" charset="0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099" name="Picture 2" descr="Pralls usgs 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213"/>
            <a:ext cx="5791200" cy="6808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hart 1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315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3200400" y="685800"/>
            <a:ext cx="2671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CHARTS and GRAPHS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hart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838200"/>
            <a:ext cx="6858000" cy="4419600"/>
          </a:xfrm>
        </p:spPr>
      </p:pic>
      <p:sp>
        <p:nvSpPr>
          <p:cNvPr id="6" name="Content Placeholder 14"/>
          <p:cNvSpPr txBox="1">
            <a:spLocks/>
          </p:cNvSpPr>
          <p:nvPr/>
        </p:nvSpPr>
        <p:spPr>
          <a:xfrm>
            <a:off x="1828800" y="5257800"/>
            <a:ext cx="5486400" cy="990600"/>
          </a:xfrm>
          <a:prstGeom prst="rect">
            <a:avLst/>
          </a:prstGeom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600" i="1" dirty="0" err="1">
                <a:latin typeface="Arial" pitchFamily="34" charset="0"/>
                <a:cs typeface="+mn-cs"/>
              </a:rPr>
              <a:t>Betula</a:t>
            </a:r>
            <a:r>
              <a:rPr lang="en-US" sz="2600" i="1" dirty="0">
                <a:latin typeface="Arial" pitchFamily="34" charset="0"/>
                <a:cs typeface="+mn-cs"/>
              </a:rPr>
              <a:t> </a:t>
            </a:r>
            <a:r>
              <a:rPr lang="en-US" sz="2600" i="1" dirty="0" err="1">
                <a:latin typeface="Arial" pitchFamily="34" charset="0"/>
                <a:cs typeface="+mn-cs"/>
              </a:rPr>
              <a:t>populifolia</a:t>
            </a:r>
            <a:r>
              <a:rPr lang="en-US" sz="2600" i="1" dirty="0">
                <a:latin typeface="Arial" pitchFamily="34" charset="0"/>
                <a:cs typeface="+mn-cs"/>
              </a:rPr>
              <a:t> </a:t>
            </a:r>
            <a:r>
              <a:rPr lang="en-US" sz="2600" dirty="0">
                <a:latin typeface="Arial" pitchFamily="34" charset="0"/>
                <a:cs typeface="+mn-cs"/>
              </a:rPr>
              <a:t>and </a:t>
            </a:r>
            <a:r>
              <a:rPr lang="en-US" sz="2600" i="1" dirty="0">
                <a:latin typeface="Arial" pitchFamily="34" charset="0"/>
                <a:cs typeface="+mn-cs"/>
              </a:rPr>
              <a:t>Populous </a:t>
            </a:r>
            <a:r>
              <a:rPr lang="en-US" sz="2600" i="1" dirty="0" err="1">
                <a:latin typeface="Arial" pitchFamily="34" charset="0"/>
                <a:cs typeface="+mn-cs"/>
              </a:rPr>
              <a:t>tremuloides</a:t>
            </a:r>
            <a:r>
              <a:rPr lang="en-US" sz="2600" i="1" dirty="0">
                <a:latin typeface="Arial" pitchFamily="34" charset="0"/>
                <a:cs typeface="+mn-cs"/>
              </a:rPr>
              <a:t> </a:t>
            </a:r>
            <a:r>
              <a:rPr lang="en-US" sz="2600" dirty="0">
                <a:latin typeface="Arial" pitchFamily="34" charset="0"/>
                <a:cs typeface="+mn-cs"/>
              </a:rPr>
              <a:t>most selected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2001Treedatarevis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 descr="2010TreeDatarevis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9143998" cy="7171800"/>
        </p:xfrm>
        <a:graphic>
          <a:graphicData uri="http://schemas.openxmlformats.org/drawingml/2006/table">
            <a:tbl>
              <a:tblPr/>
              <a:tblGrid>
                <a:gridCol w="1763572"/>
                <a:gridCol w="1763572"/>
                <a:gridCol w="1763572"/>
                <a:gridCol w="1926641"/>
                <a:gridCol w="1926641"/>
              </a:tblGrid>
              <a:tr h="221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i="0" baseline="0" dirty="0">
                        <a:latin typeface="Arial" pitchFamily="34" charset="0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# Trees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FFFFFF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Avg. Caliper (m)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latin typeface="Arial" pitchFamily="34" charset="0"/>
                          <a:ea typeface="Times New Roman"/>
                          <a:cs typeface="Times New Roman"/>
                        </a:rPr>
                        <a:t>Species</a:t>
                      </a: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sng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2001</a:t>
                      </a:r>
                      <a:endParaRPr lang="en-US" sz="1400" b="1" i="0" u="sng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sng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2010</a:t>
                      </a:r>
                      <a:endParaRPr lang="en-US" sz="1400" b="1" i="0" u="sng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sng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2001</a:t>
                      </a:r>
                      <a:endParaRPr lang="en-US" sz="1400" b="1" i="0" u="sng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sng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2010</a:t>
                      </a:r>
                      <a:endParaRPr lang="en-US" sz="1400" b="1" i="0" u="sng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ACSA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0.08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i="0" baseline="0">
                        <a:latin typeface="Arial" pitchFamily="34" charset="0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42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ACRU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17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0.08941176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0.06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ACSP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i="0" baseline="0" dirty="0">
                        <a:latin typeface="Arial" pitchFamily="34" charset="0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0.07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42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AIAL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718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675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0.09196379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0.10050445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42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BEPO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558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106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0.08360215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0.05575472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CASP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0.06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i="0" baseline="0" dirty="0">
                        <a:latin typeface="Arial" pitchFamily="34" charset="0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FRPE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i="0" baseline="0" dirty="0">
                        <a:latin typeface="Arial" pitchFamily="34" charset="0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0.06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42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JUVI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0.13333333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42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LIST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0.23333333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0.16285714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42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MAPU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18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0.14555556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42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MOAL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54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86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0.08648148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0.1251</a:t>
                      </a:r>
                      <a:endParaRPr lang="en-US" sz="1400" b="1" i="0" baseline="0" dirty="0">
                        <a:solidFill>
                          <a:srgbClr val="00B050"/>
                        </a:solidFill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MASP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0.06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.2145</a:t>
                      </a:r>
                      <a:endParaRPr lang="en-US" sz="1400" b="1" i="0" baseline="0" dirty="0">
                        <a:solidFill>
                          <a:srgbClr val="00B050"/>
                        </a:solidFill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PATO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0.15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i="0" baseline="0" dirty="0">
                        <a:latin typeface="Arial" pitchFamily="34" charset="0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442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POTR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0.09666667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i="0" baseline="0" dirty="0">
                        <a:latin typeface="Arial" pitchFamily="34" charset="0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PRSE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213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258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0.1071831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0.1343</a:t>
                      </a:r>
                      <a:endParaRPr lang="en-US" sz="1400" b="1" i="0" baseline="0" dirty="0">
                        <a:solidFill>
                          <a:srgbClr val="00B050"/>
                        </a:solidFill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PYCA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i="0" baseline="0" dirty="0">
                        <a:latin typeface="Arial" pitchFamily="34" charset="0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0.14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PYCO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i="0" baseline="0" dirty="0">
                        <a:latin typeface="Arial" pitchFamily="34" charset="0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0.095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QUPA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b="1" i="0" baseline="0" dirty="0">
                        <a:latin typeface="Arial" pitchFamily="34" charset="0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0.092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424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RHSP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81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642</a:t>
                      </a: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0.05876543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0.05899908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12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SAAL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b="1" i="0" baseline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0.05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baseline="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Times New Roman"/>
                        </a:rPr>
                        <a:t>0.12</a:t>
                      </a:r>
                      <a:endParaRPr lang="en-US" sz="1400" b="1" i="0" baseline="0" dirty="0">
                        <a:latin typeface="Arial" pitchFamily="34" charset="0"/>
                        <a:ea typeface="Times New Roman"/>
                        <a:cs typeface="Times New Roman"/>
                      </a:endParaRPr>
                    </a:p>
                  </a:txBody>
                  <a:tcPr marL="46635" marR="46635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257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hart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838200"/>
            <a:ext cx="64008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Chart 10"/>
          <p:cNvPicPr>
            <a:picLocks noGrp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43200" y="3962400"/>
            <a:ext cx="6400800" cy="2895600"/>
          </a:xfrm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2743200" y="914400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2000/2001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0" y="914400"/>
            <a:ext cx="2743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While the most common heights for all Prall’s Island trees ranged from 4-6m, the heron nests were mostly found in trees with heights ranging from 7-10m</a:t>
            </a:r>
          </a:p>
          <a:p>
            <a:endParaRPr lang="en-US"/>
          </a:p>
          <a:p>
            <a:r>
              <a:rPr lang="en-US"/>
              <a:t>Avg. tree height for preferred species: 8.73913 m</a:t>
            </a:r>
          </a:p>
          <a:p>
            <a:endParaRPr lang="en-US"/>
          </a:p>
          <a:p>
            <a:r>
              <a:rPr lang="en-US"/>
              <a:t>Avg height for total tree population: 6.509269 m</a:t>
            </a:r>
          </a:p>
          <a:p>
            <a:endParaRPr lang="en-US"/>
          </a:p>
          <a:p>
            <a:r>
              <a:rPr lang="en-US"/>
              <a:t>Avg nest height= 5.65 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914400" y="1600200"/>
          <a:ext cx="73152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2438400" y="52578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Range nest height: 2 to 10</a:t>
            </a:r>
          </a:p>
          <a:p>
            <a:r>
              <a:rPr lang="en-US"/>
              <a:t>Avg: 5.652174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3048000" cy="48768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SzPct val="150000"/>
              <a:buFont typeface="Wingdings 2" pitchFamily="18" charset="2"/>
              <a:buNone/>
            </a:pPr>
            <a:r>
              <a:rPr lang="en-US" sz="2000" smtClean="0">
                <a:latin typeface="Arial" charset="0"/>
              </a:rPr>
              <a:t>	</a:t>
            </a:r>
            <a:r>
              <a:rPr lang="en-US" sz="2400" smtClean="0">
                <a:latin typeface="Arial" charset="0"/>
              </a:rPr>
              <a:t>The island is divided into 5 zones: </a:t>
            </a:r>
          </a:p>
          <a:p>
            <a:pPr algn="ctr" eaLnBrk="1" hangingPunct="1">
              <a:buClr>
                <a:schemeClr val="tx1"/>
              </a:buClr>
              <a:buSzPct val="150000"/>
              <a:buFont typeface="Wingdings 2" pitchFamily="18" charset="2"/>
              <a:buNone/>
            </a:pPr>
            <a:r>
              <a:rPr lang="en-US" sz="2400" smtClean="0">
                <a:latin typeface="Arial Black" pitchFamily="34" charset="0"/>
              </a:rPr>
              <a:t>A, B, C, D, E</a:t>
            </a:r>
          </a:p>
          <a:p>
            <a:pPr eaLnBrk="1" hangingPunct="1">
              <a:buClr>
                <a:schemeClr val="tx1"/>
              </a:buClr>
              <a:buSzPct val="150000"/>
              <a:buFont typeface="Arial" charset="0"/>
              <a:buChar char="•"/>
            </a:pPr>
            <a:endParaRPr lang="en-US" sz="2400" smtClean="0">
              <a:latin typeface="Arial" charset="0"/>
            </a:endParaRPr>
          </a:p>
          <a:p>
            <a:pPr eaLnBrk="1" hangingPunct="1">
              <a:buClr>
                <a:schemeClr val="tx1"/>
              </a:buClr>
              <a:buSzPct val="150000"/>
              <a:buFont typeface="Wingdings 2" pitchFamily="18" charset="2"/>
              <a:buNone/>
            </a:pPr>
            <a:r>
              <a:rPr lang="en-US" sz="2400" smtClean="0">
                <a:latin typeface="Arial" charset="0"/>
              </a:rPr>
              <a:t>	Trees for removal are located and flagged and/or marked within these zones.</a:t>
            </a:r>
          </a:p>
          <a:p>
            <a:pPr eaLnBrk="1" hangingPunct="1"/>
            <a:endParaRPr lang="en-US" smtClean="0"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mtClean="0"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en-US" smtClean="0">
              <a:latin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en-US" smtClean="0">
              <a:latin typeface="Arial" charset="0"/>
            </a:endParaRPr>
          </a:p>
        </p:txBody>
      </p:sp>
      <p:pic>
        <p:nvPicPr>
          <p:cNvPr id="28675" name="Picture 3" descr="Zon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57200"/>
            <a:ext cx="5638800" cy="6172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143000"/>
            <a:ext cx="3048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ln>
                  <a:solidFill>
                    <a:schemeClr val="bg1"/>
                  </a:solidFill>
                </a:ln>
                <a:latin typeface="Arial Black" pitchFamily="34" charset="0"/>
              </a:rPr>
              <a:t>ZONES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Ailanthus2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Ailanthus20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soil2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7" descr="soilpitexamp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0"/>
            <a:ext cx="388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landcovertypes2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landcover20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landcovertypes20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4800"/>
            <a:ext cx="4572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NYCmetroaeri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51928" y="5791200"/>
            <a:ext cx="49920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NYC Metro Area Nesting Habitats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TotalAre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EntitationDataSheetexamp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236663"/>
            <a:ext cx="4343400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 flipH="1" flipV="1">
            <a:off x="4343400" y="1905000"/>
            <a:ext cx="533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733800" y="22860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724400" y="2438400"/>
            <a:ext cx="457200" cy="153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3924300" y="2857500"/>
            <a:ext cx="762000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3734594" y="4190206"/>
            <a:ext cx="762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267200" y="44196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4152900" y="49911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 flipV="1">
            <a:off x="3581400" y="48006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629400" y="3276600"/>
            <a:ext cx="2514600" cy="6461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Dense Tree Groves</a:t>
            </a:r>
          </a:p>
          <a:p>
            <a:pPr>
              <a:defRPr/>
            </a:pPr>
            <a:r>
              <a:rPr lang="en-US" dirty="0"/>
              <a:t>~Height: 15m-20m </a:t>
            </a:r>
            <a:endParaRPr lang="en-US" dirty="0"/>
          </a:p>
        </p:txBody>
      </p:sp>
      <p:cxnSp>
        <p:nvCxnSpPr>
          <p:cNvPr id="53" name="Straight Arrow Connector 52"/>
          <p:cNvCxnSpPr>
            <a:stCxn id="51" idx="1"/>
          </p:cNvCxnSpPr>
          <p:nvPr/>
        </p:nvCxnSpPr>
        <p:spPr>
          <a:xfrm rot="10800000">
            <a:off x="4038600" y="3581400"/>
            <a:ext cx="2590800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1" idx="1"/>
          </p:cNvCxnSpPr>
          <p:nvPr/>
        </p:nvCxnSpPr>
        <p:spPr>
          <a:xfrm rot="10800000" flipV="1">
            <a:off x="4114800" y="3600450"/>
            <a:ext cx="2514600" cy="1200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1" idx="1"/>
          </p:cNvCxnSpPr>
          <p:nvPr/>
        </p:nvCxnSpPr>
        <p:spPr>
          <a:xfrm rot="10800000">
            <a:off x="4495800" y="2438400"/>
            <a:ext cx="2133600" cy="1162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33400" y="3352800"/>
            <a:ext cx="1676400" cy="1200150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Smaller Trees, Shrubs, Herbaceous, Grasslands</a:t>
            </a:r>
          </a:p>
        </p:txBody>
      </p:sp>
      <p:cxnSp>
        <p:nvCxnSpPr>
          <p:cNvPr id="71" name="Straight Arrow Connector 70"/>
          <p:cNvCxnSpPr>
            <a:stCxn id="69" idx="3"/>
          </p:cNvCxnSpPr>
          <p:nvPr/>
        </p:nvCxnSpPr>
        <p:spPr>
          <a:xfrm flipV="1">
            <a:off x="2209800" y="2895600"/>
            <a:ext cx="1752600" cy="1057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9" idx="3"/>
          </p:cNvCxnSpPr>
          <p:nvPr/>
        </p:nvCxnSpPr>
        <p:spPr>
          <a:xfrm>
            <a:off x="2209800" y="3952875"/>
            <a:ext cx="1676400" cy="161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9" idx="3"/>
          </p:cNvCxnSpPr>
          <p:nvPr/>
        </p:nvCxnSpPr>
        <p:spPr>
          <a:xfrm>
            <a:off x="2209800" y="3952875"/>
            <a:ext cx="1905000" cy="1381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811" name="Rectangle 21"/>
          <p:cNvSpPr>
            <a:spLocks noChangeArrowheads="1"/>
          </p:cNvSpPr>
          <p:nvPr/>
        </p:nvSpPr>
        <p:spPr bwMode="auto">
          <a:xfrm>
            <a:off x="3479800" y="685800"/>
            <a:ext cx="2111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HABITAT DESIGN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Brace 4"/>
          <p:cNvSpPr/>
          <p:nvPr/>
        </p:nvSpPr>
        <p:spPr>
          <a:xfrm>
            <a:off x="1219200" y="1676400"/>
            <a:ext cx="274638" cy="381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1600200"/>
            <a:ext cx="1143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~15-20 meters</a:t>
            </a:r>
            <a:endParaRPr lang="en-US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2362200" y="2057400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/>
              <a:t>1</a:t>
            </a:r>
          </a:p>
        </p:txBody>
      </p:sp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5562600" y="32766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/>
              <a:t>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3733800" y="33528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/>
              <a:t>2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7162800" y="2133600"/>
            <a:ext cx="2438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654800" y="4421188"/>
            <a:ext cx="22225" cy="33337"/>
          </a:xfrm>
        </p:spPr>
      </p:pic>
      <p:sp>
        <p:nvSpPr>
          <p:cNvPr id="36867" name="TextBox 7"/>
          <p:cNvSpPr txBox="1">
            <a:spLocks noChangeArrowheads="1"/>
          </p:cNvSpPr>
          <p:nvPr/>
        </p:nvSpPr>
        <p:spPr bwMode="auto">
          <a:xfrm>
            <a:off x="3581400" y="1295400"/>
            <a:ext cx="186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TREE SPECIES</a:t>
            </a:r>
          </a:p>
        </p:txBody>
      </p:sp>
      <p:graphicFrame>
        <p:nvGraphicFramePr>
          <p:cNvPr id="9" name="Chart 8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3886200" y="685800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SUMMARY</a:t>
            </a:r>
            <a:endParaRPr lang="en-US"/>
          </a:p>
        </p:txBody>
      </p:sp>
      <p:sp>
        <p:nvSpPr>
          <p:cNvPr id="37891" name="TextBox 7"/>
          <p:cNvSpPr txBox="1">
            <a:spLocks noChangeArrowheads="1"/>
          </p:cNvSpPr>
          <p:nvPr/>
        </p:nvSpPr>
        <p:spPr bwMode="auto">
          <a:xfrm>
            <a:off x="1676400" y="1066800"/>
            <a:ext cx="58531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“Wisdom is knowing what to do with what you know.”</a:t>
            </a:r>
            <a:br>
              <a:rPr lang="en-US"/>
            </a:br>
            <a:r>
              <a:rPr lang="en-US"/>
              <a:t>-- J. Winter Smith </a:t>
            </a:r>
          </a:p>
          <a:p>
            <a:endParaRPr lang="en-US"/>
          </a:p>
          <a:p>
            <a:r>
              <a:rPr lang="en-US"/>
              <a:t>“Think globally, Act locally”</a:t>
            </a:r>
          </a:p>
          <a:p>
            <a:r>
              <a:rPr lang="en-US"/>
              <a:t>-- David Brower, Rene Dubos?</a:t>
            </a:r>
          </a:p>
          <a:p>
            <a:endParaRPr lang="en-US"/>
          </a:p>
          <a:p>
            <a:r>
              <a:rPr lang="en-US"/>
              <a:t>"A process cannot be understood by stopping it. </a:t>
            </a:r>
          </a:p>
          <a:p>
            <a:r>
              <a:rPr lang="en-US"/>
              <a:t>Understanding must move with the flow of the process, </a:t>
            </a:r>
          </a:p>
          <a:p>
            <a:r>
              <a:rPr lang="en-US"/>
              <a:t>must join it and flow with it." </a:t>
            </a:r>
          </a:p>
          <a:p>
            <a:r>
              <a:rPr lang="en-US"/>
              <a:t>-- Frank Herbert</a:t>
            </a:r>
          </a:p>
          <a:p>
            <a:endParaRPr lang="en-US"/>
          </a:p>
        </p:txBody>
      </p:sp>
      <p:sp>
        <p:nvSpPr>
          <p:cNvPr id="37892" name="TextBox 8"/>
          <p:cNvSpPr txBox="1">
            <a:spLocks noChangeArrowheads="1"/>
          </p:cNvSpPr>
          <p:nvPr/>
        </p:nvSpPr>
        <p:spPr bwMode="auto">
          <a:xfrm>
            <a:off x="1371600" y="4419600"/>
            <a:ext cx="62896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Where do we find heron species currently nesting and why?</a:t>
            </a:r>
          </a:p>
          <a:p>
            <a:endParaRPr lang="en-US"/>
          </a:p>
          <a:p>
            <a:r>
              <a:rPr lang="en-US"/>
              <a:t>What are the conditions of their environment?</a:t>
            </a:r>
          </a:p>
          <a:p>
            <a:endParaRPr lang="en-US"/>
          </a:p>
          <a:p>
            <a:r>
              <a:rPr lang="en-US"/>
              <a:t>What is their tolerance level?</a:t>
            </a:r>
          </a:p>
          <a:p>
            <a:endParaRPr lang="en-US"/>
          </a:p>
          <a:p>
            <a:r>
              <a:rPr lang="en-US"/>
              <a:t>How is growth sustained?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summers_incognito_with_bcn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838200"/>
            <a:ext cx="7534435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2000" b="1" dirty="0" smtClean="0">
                <a:ln>
                  <a:solidFill>
                    <a:schemeClr val="bg1"/>
                  </a:solidFill>
                </a:ln>
              </a:rPr>
              <a:t>Identify </a:t>
            </a: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c</a:t>
            </a:r>
            <a:r>
              <a:rPr lang="en-US" sz="2000" b="1" dirty="0" smtClean="0">
                <a:ln>
                  <a:solidFill>
                    <a:schemeClr val="bg1"/>
                  </a:solidFill>
                </a:ln>
              </a:rPr>
              <a:t>lear goals and </a:t>
            </a:r>
          </a:p>
          <a:p>
            <a:pPr>
              <a:buClr>
                <a:schemeClr val="accent4"/>
              </a:buClr>
              <a:defRPr/>
            </a:pPr>
            <a:r>
              <a:rPr lang="en-US" sz="2000" b="1" dirty="0" smtClean="0">
                <a:ln>
                  <a:solidFill>
                    <a:schemeClr val="bg1"/>
                  </a:solidFill>
                </a:ln>
              </a:rPr>
              <a:t>performance standards</a:t>
            </a: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2000" b="1" dirty="0" smtClean="0">
                <a:ln>
                  <a:solidFill>
                    <a:schemeClr val="bg1"/>
                  </a:solidFill>
                </a:ln>
              </a:rPr>
              <a:t>Identify and measure existing </a:t>
            </a:r>
          </a:p>
          <a:p>
            <a:pPr>
              <a:buClr>
                <a:schemeClr val="accent4"/>
              </a:buClr>
              <a:defRPr/>
            </a:pPr>
            <a:r>
              <a:rPr lang="en-US" sz="2000" b="1" dirty="0" smtClean="0">
                <a:ln>
                  <a:solidFill>
                    <a:schemeClr val="bg1"/>
                  </a:solidFill>
                </a:ln>
              </a:rPr>
              <a:t>conditions and available resources</a:t>
            </a: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Compare to </a:t>
            </a:r>
            <a:r>
              <a:rPr lang="en-US" sz="2000" b="1" dirty="0" smtClean="0">
                <a:ln>
                  <a:solidFill>
                    <a:schemeClr val="bg1"/>
                  </a:solidFill>
                </a:ln>
              </a:rPr>
              <a:t>reference sites</a:t>
            </a: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2000" b="1" dirty="0" smtClean="0">
                <a:ln>
                  <a:solidFill>
                    <a:schemeClr val="bg1"/>
                  </a:solidFill>
                </a:ln>
              </a:rPr>
              <a:t>Assess historical conditions </a:t>
            </a:r>
          </a:p>
          <a:p>
            <a:pPr>
              <a:buClr>
                <a:schemeClr val="accent4"/>
              </a:buClr>
              <a:defRPr/>
            </a:pPr>
            <a:r>
              <a:rPr lang="en-US" sz="2000" b="1" dirty="0" smtClean="0">
                <a:ln>
                  <a:solidFill>
                    <a:schemeClr val="bg1"/>
                  </a:solidFill>
                </a:ln>
              </a:rPr>
              <a:t>and actions</a:t>
            </a: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Plan according to best case </a:t>
            </a:r>
            <a:r>
              <a:rPr lang="en-US" sz="2000" b="1" dirty="0" smtClean="0">
                <a:ln>
                  <a:solidFill>
                    <a:schemeClr val="bg1"/>
                  </a:solidFill>
                </a:ln>
              </a:rPr>
              <a:t>scenario, </a:t>
            </a:r>
          </a:p>
          <a:p>
            <a:pPr>
              <a:buClr>
                <a:schemeClr val="accent4"/>
              </a:buClr>
              <a:defRPr/>
            </a:pPr>
            <a:r>
              <a:rPr lang="en-US" sz="2000" b="1" dirty="0" smtClean="0">
                <a:ln>
                  <a:solidFill>
                    <a:schemeClr val="bg1"/>
                  </a:solidFill>
                </a:ln>
              </a:rPr>
              <a:t>but prepare for the unexpected</a:t>
            </a: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defRPr/>
            </a:pPr>
            <a:endParaRPr lang="en-US" sz="2000" b="1" dirty="0">
              <a:ln>
                <a:solidFill>
                  <a:schemeClr val="bg1"/>
                </a:solidFill>
              </a:ln>
            </a:endParaRPr>
          </a:p>
          <a:p>
            <a:pPr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2000" b="1" dirty="0">
                <a:ln>
                  <a:solidFill>
                    <a:schemeClr val="bg1"/>
                  </a:solidFill>
                </a:ln>
              </a:rPr>
              <a:t>Put yourself in their feathers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1" descr="Four Great Egrets Saw Mill 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6"/>
          <p:cNvSpPr txBox="1">
            <a:spLocks noChangeArrowheads="1"/>
          </p:cNvSpPr>
          <p:nvPr/>
        </p:nvSpPr>
        <p:spPr bwMode="auto">
          <a:xfrm>
            <a:off x="1066800" y="762000"/>
            <a:ext cx="7005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Special Thanks and Acknowledgements</a:t>
            </a:r>
          </a:p>
        </p:txBody>
      </p:sp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0" y="4114800"/>
            <a:ext cx="914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Susan Elbin, Liz Craig, Carl Alderson, Nate McVay, Scott Newman, Andy Bernick, </a:t>
            </a:r>
          </a:p>
          <a:p>
            <a:pPr algn="ctr"/>
            <a:r>
              <a:rPr lang="en-US"/>
              <a:t>Rich Shaw, Tim Chambers, Paul Kerlinger, Mike Feller, Dave Kunstler</a:t>
            </a:r>
          </a:p>
          <a:p>
            <a:pPr algn="ctr"/>
            <a:r>
              <a:rPr lang="en-US"/>
              <a:t>Seta Chorbajian, Mary Schroeder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85800"/>
            <a:ext cx="9144000" cy="126188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PURPOSE</a:t>
            </a:r>
            <a:r>
              <a:rPr lang="en-US" sz="3600" dirty="0"/>
              <a:t> 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To allow colonial wading bird populations to recover from a decline in breeding success by increasing </a:t>
            </a:r>
            <a:r>
              <a:rPr lang="en-US" sz="2000" dirty="0"/>
              <a:t>nesting habitat at </a:t>
            </a:r>
            <a:r>
              <a:rPr lang="en-US" sz="2000" dirty="0" err="1"/>
              <a:t>Prall’s</a:t>
            </a:r>
            <a:r>
              <a:rPr lang="en-US" sz="2000" dirty="0"/>
              <a:t> Island.</a:t>
            </a:r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762000" y="5257800"/>
            <a:ext cx="197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Great Blue Heron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3276600" y="5791200"/>
            <a:ext cx="26789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Juvenile </a:t>
            </a:r>
            <a:endParaRPr lang="en-US" sz="1600" dirty="0" smtClean="0"/>
          </a:p>
          <a:p>
            <a:pPr algn="ctr"/>
            <a:r>
              <a:rPr lang="en-US" sz="1600" dirty="0" smtClean="0"/>
              <a:t>Black-crowned </a:t>
            </a:r>
            <a:r>
              <a:rPr lang="en-US" sz="1600" dirty="0"/>
              <a:t>Night Heron</a:t>
            </a:r>
          </a:p>
        </p:txBody>
      </p:sp>
      <p:pic>
        <p:nvPicPr>
          <p:cNvPr id="6149" name="Content Placeholder 3" descr="Scan10002 heron chicks in nest MFell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2743200"/>
            <a:ext cx="2971800" cy="2082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50" name="TextBox 8"/>
          <p:cNvSpPr txBox="1">
            <a:spLocks noChangeArrowheads="1"/>
          </p:cNvSpPr>
          <p:nvPr/>
        </p:nvSpPr>
        <p:spPr bwMode="auto">
          <a:xfrm>
            <a:off x="6477000" y="4953000"/>
            <a:ext cx="1874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Great Egret chicks</a:t>
            </a:r>
          </a:p>
        </p:txBody>
      </p:sp>
      <p:pic>
        <p:nvPicPr>
          <p:cNvPr id="6151" name="Picture 9" descr="GreatBlue_Fly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819400"/>
            <a:ext cx="3048000" cy="2419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52" name="Picture 10" descr="BlackCrownedNH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2514600"/>
            <a:ext cx="2362200" cy="320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685800"/>
            <a:ext cx="29033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QUESTIONS</a:t>
            </a:r>
            <a:endParaRPr lang="en-US" sz="3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49375"/>
            <a:ext cx="9144000" cy="55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2">
              <a:buFont typeface="Arial" pitchFamily="34" charset="0"/>
              <a:buChar char="•"/>
              <a:defRPr/>
            </a:pPr>
            <a:r>
              <a:rPr lang="en-US" sz="2400" dirty="0"/>
              <a:t>What is the cause of decline in Heron colonies or why are some colonies abandoned?</a:t>
            </a:r>
          </a:p>
          <a:p>
            <a:pPr lvl="4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Predators?</a:t>
            </a:r>
          </a:p>
          <a:p>
            <a:pPr lvl="4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Pollution?</a:t>
            </a:r>
          </a:p>
          <a:p>
            <a:pPr lvl="4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Habitat?</a:t>
            </a:r>
          </a:p>
          <a:p>
            <a:pPr lvl="4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Human interference?</a:t>
            </a:r>
          </a:p>
          <a:p>
            <a:pPr lvl="4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Exotic 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Invasives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?</a:t>
            </a:r>
          </a:p>
          <a:p>
            <a:pPr lvl="4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Food Supply?</a:t>
            </a:r>
          </a:p>
          <a:p>
            <a:pPr lvl="4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Natural Movement?</a:t>
            </a:r>
          </a:p>
          <a:p>
            <a:pPr lvl="4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Disasters? (oil spills, ALB, etc…)</a:t>
            </a:r>
          </a:p>
          <a:p>
            <a:pPr lvl="2">
              <a:buFont typeface="Arial" pitchFamily="34" charset="0"/>
              <a:buChar char="•"/>
              <a:defRPr/>
            </a:pPr>
            <a:endParaRPr lang="en-US" sz="2400" dirty="0"/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dirty="0"/>
              <a:t>What dynamics are required for habitat selection?</a:t>
            </a:r>
          </a:p>
          <a:p>
            <a:pPr lvl="2">
              <a:buFont typeface="Arial" pitchFamily="34" charset="0"/>
              <a:buChar char="•"/>
              <a:defRPr/>
            </a:pPr>
            <a:endParaRPr lang="en-US" sz="2400" dirty="0"/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dirty="0"/>
              <a:t>What attributes help sustain a healthy colony?</a:t>
            </a:r>
          </a:p>
          <a:p>
            <a:pPr lvl="2">
              <a:buFont typeface="Arial" pitchFamily="34" charset="0"/>
              <a:buChar char="•"/>
              <a:defRPr/>
            </a:pPr>
            <a:endParaRPr lang="en-US" sz="2400" dirty="0"/>
          </a:p>
          <a:p>
            <a:pPr lvl="2">
              <a:buFont typeface="Arial" pitchFamily="34" charset="0"/>
              <a:buChar char="•"/>
              <a:defRPr/>
            </a:pPr>
            <a:r>
              <a:rPr lang="en-US" sz="2400" dirty="0"/>
              <a:t>What attributes contribute to the demise of a colony?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3200" y="838200"/>
            <a:ext cx="37074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</a:rPr>
              <a:t>BRIEF HISTORY</a:t>
            </a:r>
            <a:endParaRPr lang="en-US" sz="36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524000"/>
            <a:ext cx="9144000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lvl="1" indent="-342900">
              <a:defRPr/>
            </a:pPr>
            <a:endParaRPr lang="en-US" sz="2100" dirty="0"/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100" dirty="0"/>
              <a:t>Low and High </a:t>
            </a:r>
            <a:r>
              <a:rPr lang="en-US" sz="2100" dirty="0" err="1"/>
              <a:t>Saltmarsh</a:t>
            </a:r>
            <a:r>
              <a:rPr lang="en-US" sz="2100" dirty="0"/>
              <a:t> (</a:t>
            </a:r>
            <a:r>
              <a:rPr lang="en-US" sz="2100" i="1" dirty="0" err="1"/>
              <a:t>Spartina</a:t>
            </a:r>
            <a:r>
              <a:rPr lang="en-US" sz="2100" i="1" dirty="0"/>
              <a:t> </a:t>
            </a:r>
            <a:r>
              <a:rPr lang="en-US" sz="2100" i="1" dirty="0" err="1"/>
              <a:t>alterniflora</a:t>
            </a:r>
            <a:r>
              <a:rPr lang="en-US" sz="2100" i="1" dirty="0"/>
              <a:t>, </a:t>
            </a:r>
            <a:r>
              <a:rPr lang="en-US" sz="2100" i="1" dirty="0" err="1"/>
              <a:t>Spartina</a:t>
            </a:r>
            <a:r>
              <a:rPr lang="en-US" sz="2100" i="1" dirty="0"/>
              <a:t> patens</a:t>
            </a:r>
            <a:r>
              <a:rPr lang="en-US" sz="2100" dirty="0"/>
              <a:t>)</a:t>
            </a:r>
          </a:p>
          <a:p>
            <a:pPr marL="342900" lvl="1" indent="-342900">
              <a:buFont typeface="Arial" pitchFamily="34" charset="0"/>
              <a:buChar char="•"/>
              <a:defRPr/>
            </a:pPr>
            <a:endParaRPr lang="en-US" sz="2100" dirty="0"/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100" dirty="0"/>
              <a:t>Breeding Herons peak in 1989 </a:t>
            </a:r>
          </a:p>
          <a:p>
            <a:pPr marL="342900" lvl="1" indent="-342900">
              <a:buFont typeface="Arial" pitchFamily="34" charset="0"/>
              <a:buChar char="•"/>
              <a:defRPr/>
            </a:pPr>
            <a:endParaRPr lang="en-US" sz="2100" dirty="0"/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100" dirty="0"/>
              <a:t>Stable population through a decade, declined rapidly in mid-1990’s, </a:t>
            </a:r>
          </a:p>
          <a:p>
            <a:pPr marL="800100" lvl="2" indent="-342900">
              <a:defRPr/>
            </a:pPr>
            <a:r>
              <a:rPr lang="en-US" sz="2100" b="1" dirty="0"/>
              <a:t>	 </a:t>
            </a:r>
            <a:r>
              <a:rPr lang="en-US" sz="2100" dirty="0"/>
              <a:t>late1980’s:  </a:t>
            </a:r>
            <a:r>
              <a:rPr lang="en-US" sz="2100" b="1" dirty="0"/>
              <a:t>800</a:t>
            </a:r>
            <a:r>
              <a:rPr lang="en-US" sz="2100" dirty="0"/>
              <a:t> adult pairs</a:t>
            </a:r>
          </a:p>
          <a:p>
            <a:pPr marL="1200150" lvl="3" indent="-342900">
              <a:defRPr/>
            </a:pPr>
            <a:r>
              <a:rPr lang="en-US" sz="2100" dirty="0"/>
              <a:t>1996:  </a:t>
            </a:r>
            <a:r>
              <a:rPr lang="en-US" sz="2100" b="1" dirty="0"/>
              <a:t>200</a:t>
            </a:r>
            <a:r>
              <a:rPr lang="en-US" sz="2100" dirty="0"/>
              <a:t> adult pairs</a:t>
            </a:r>
          </a:p>
          <a:p>
            <a:pPr marL="1200150" lvl="3" indent="-342900">
              <a:defRPr/>
            </a:pPr>
            <a:r>
              <a:rPr lang="en-US" sz="2100" dirty="0"/>
              <a:t>2000:  </a:t>
            </a:r>
            <a:r>
              <a:rPr lang="en-US" sz="2100" b="1" dirty="0"/>
              <a:t>~24 </a:t>
            </a:r>
            <a:r>
              <a:rPr lang="en-US" sz="2100" dirty="0"/>
              <a:t>nests found on North end of island, </a:t>
            </a:r>
            <a:r>
              <a:rPr lang="en-US" sz="2100" b="1" dirty="0"/>
              <a:t>3 </a:t>
            </a:r>
            <a:r>
              <a:rPr lang="en-US" sz="2100" dirty="0"/>
              <a:t>nests found mid island</a:t>
            </a:r>
          </a:p>
          <a:p>
            <a:pPr marL="1200150" lvl="3" indent="-342900">
              <a:defRPr/>
            </a:pPr>
            <a:r>
              <a:rPr lang="en-US" sz="2100" dirty="0"/>
              <a:t>2005:  Colony ceases to exist </a:t>
            </a:r>
          </a:p>
          <a:p>
            <a:pPr lvl="2">
              <a:defRPr/>
            </a:pPr>
            <a:endParaRPr lang="en-US" sz="2100" dirty="0"/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100" dirty="0"/>
              <a:t>2007 Harbor Herons Project Nesting Survey, no wading bird nesting activity reported in the Arthur Kill/ Kill van Kull Areas (NYC Audubon Society 2007)</a:t>
            </a:r>
          </a:p>
          <a:p>
            <a:pPr>
              <a:defRPr/>
            </a:pPr>
            <a:endParaRPr lang="en-US" sz="2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38200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</a:rPr>
              <a:t>DATA COLLECTION</a:t>
            </a:r>
            <a:endParaRPr lang="en-US" sz="36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219" name="Content Placeholder 5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z="2400" smtClean="0">
                <a:latin typeface="Arial" charset="0"/>
              </a:rPr>
              <a:t>2000/01 and 2010 GPS Surveys</a:t>
            </a:r>
          </a:p>
          <a:p>
            <a:pPr lvl="1" eaLnBrk="1" hangingPunct="1">
              <a:spcAft>
                <a:spcPts val="600"/>
              </a:spcAft>
            </a:pPr>
            <a:r>
              <a:rPr lang="en-US" smtClean="0">
                <a:latin typeface="Arial" charset="0"/>
              </a:rPr>
              <a:t>TREE SPECIES: </a:t>
            </a:r>
            <a:r>
              <a:rPr lang="en-US" sz="2100" smtClean="0">
                <a:latin typeface="Arial" charset="0"/>
              </a:rPr>
              <a:t>caliper/ height/ spread/ architecture(dense twiggy vs. loose not dense)/health/ pests</a:t>
            </a:r>
          </a:p>
          <a:p>
            <a:pPr lvl="1" eaLnBrk="1" hangingPunct="1">
              <a:spcAft>
                <a:spcPts val="600"/>
              </a:spcAft>
            </a:pPr>
            <a:r>
              <a:rPr lang="en-US" smtClean="0">
                <a:latin typeface="Arial" charset="0"/>
              </a:rPr>
              <a:t>NESTS: </a:t>
            </a:r>
            <a:r>
              <a:rPr lang="en-US" sz="2100" smtClean="0">
                <a:latin typeface="Arial" charset="0"/>
              </a:rPr>
              <a:t>species/ quantity/caliper/ height in tree/ distance to 			center/ location (crotch, inner branch, outer branch)/nest 		materials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VEGETATION COMMUNITIES (entitation): </a:t>
            </a:r>
          </a:p>
          <a:p>
            <a:pPr lvl="4" eaLnBrk="1" hangingPunct="1">
              <a:buFont typeface="Wingdings 2" pitchFamily="18" charset="2"/>
              <a:buNone/>
            </a:pPr>
            <a:r>
              <a:rPr lang="en-US" smtClean="0">
                <a:latin typeface="Arial" charset="0"/>
              </a:rPr>
              <a:t>		dominant species/ formation/topography/soil condition/historical 	indicators/ exotic/native/non-native/stability index 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TERRAIN MAPPING: </a:t>
            </a:r>
            <a:r>
              <a:rPr lang="en-US" sz="2100" smtClean="0">
                <a:latin typeface="Arial" charset="0"/>
              </a:rPr>
              <a:t>mudflats/debris/low marsh/high 		     	marsh/uplands/tides *2001</a:t>
            </a:r>
          </a:p>
          <a:p>
            <a:pPr lvl="1" eaLnBrk="1" hangingPunct="1"/>
            <a:r>
              <a:rPr lang="en-US" smtClean="0">
                <a:latin typeface="Arial" charset="0"/>
              </a:rPr>
              <a:t>SOILS: USDA NRCS survey </a:t>
            </a:r>
            <a:r>
              <a:rPr lang="en-US" sz="2100" smtClean="0">
                <a:latin typeface="Arial" charset="0"/>
              </a:rPr>
              <a:t>*2002</a:t>
            </a:r>
          </a:p>
          <a:p>
            <a:pPr lvl="4" eaLnBrk="1" hangingPunct="1">
              <a:buFont typeface="Wingdings 2" pitchFamily="18" charset="2"/>
              <a:buNone/>
            </a:pPr>
            <a:r>
              <a:rPr lang="en-US" sz="2100" smtClean="0">
                <a:latin typeface="Arial" charset="0"/>
              </a:rPr>
              <a:t>		21 soil pits (4ft. Depth) profiled and classified</a:t>
            </a:r>
          </a:p>
          <a:p>
            <a:pPr lvl="4" eaLnBrk="1" hangingPunct="1">
              <a:buFont typeface="Wingdings 2" pitchFamily="18" charset="2"/>
              <a:buNone/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nategps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71600"/>
            <a:ext cx="396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 descr="nategp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3716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3276600" y="838200"/>
            <a:ext cx="2643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GPS BACKPACK UNIT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9" descr="https://webmail.nyc.gov/exchange/Seta.Chorbajian@parks.nyc.gov/Inbox/POWA%20POYANT.EML/Clusters.jpg/C58EA28C-18C0-4a97-9AF2-036E93DDAFB3/Clusters.jpg?attach=1"/>
          <p:cNvSpPr>
            <a:spLocks noChangeAspect="1" noChangeArrowheads="1"/>
          </p:cNvSpPr>
          <p:nvPr/>
        </p:nvSpPr>
        <p:spPr bwMode="auto">
          <a:xfrm>
            <a:off x="0" y="0"/>
            <a:ext cx="91440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914400"/>
            <a:ext cx="870828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</a:rPr>
              <a:t>HERON NESTING HABITAT DYNAMICS</a:t>
            </a:r>
            <a:endParaRPr lang="en-US" sz="36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268" name="TextBox 9"/>
          <p:cNvSpPr txBox="1">
            <a:spLocks noChangeArrowheads="1"/>
          </p:cNvSpPr>
          <p:nvPr/>
        </p:nvSpPr>
        <p:spPr bwMode="auto">
          <a:xfrm>
            <a:off x="3886200" y="1676400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TREES</a:t>
            </a:r>
          </a:p>
        </p:txBody>
      </p:sp>
      <p:pic>
        <p:nvPicPr>
          <p:cNvPr id="11269" name="Picture 5" descr="crsssectionHEIGH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0574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5007</TotalTime>
  <Words>648</Words>
  <Application>Microsoft Office PowerPoint</Application>
  <PresentationFormat>On-screen Show (4:3)</PresentationFormat>
  <Paragraphs>273</Paragraphs>
  <Slides>37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Wingdings 2</vt:lpstr>
      <vt:lpstr>Calibri</vt:lpstr>
      <vt:lpstr>Wingdings</vt:lpstr>
      <vt:lpstr>Times New Roman</vt:lpstr>
      <vt:lpstr>Arial Black</vt:lpstr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NYCDPR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MIS</dc:creator>
  <cp:lastModifiedBy>alexander.summers</cp:lastModifiedBy>
  <cp:revision>444</cp:revision>
  <dcterms:created xsi:type="dcterms:W3CDTF">2009-04-02T21:41:30Z</dcterms:created>
  <dcterms:modified xsi:type="dcterms:W3CDTF">2011-01-11T19:21:48Z</dcterms:modified>
</cp:coreProperties>
</file>