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3" r:id="rId1"/>
  </p:sldMasterIdLst>
  <p:notesMasterIdLst>
    <p:notesMasterId r:id="rId10"/>
  </p:notesMasterIdLst>
  <p:sldIdLst>
    <p:sldId id="332" r:id="rId2"/>
    <p:sldId id="340" r:id="rId3"/>
    <p:sldId id="336" r:id="rId4"/>
    <p:sldId id="373" r:id="rId5"/>
    <p:sldId id="361" r:id="rId6"/>
    <p:sldId id="374" r:id="rId7"/>
    <p:sldId id="360" r:id="rId8"/>
    <p:sldId id="362" r:id="rId9"/>
  </p:sldIdLst>
  <p:sldSz cx="9144000" cy="6858000" type="screen4x3"/>
  <p:notesSz cx="6858000" cy="9144000"/>
  <p:defaultTextStyle>
    <a:defPPr>
      <a:defRPr lang="en-US"/>
    </a:defPPr>
    <a:lvl1pPr algn="ctr" rtl="0" fontAlgn="base">
      <a:spcBef>
        <a:spcPct val="0"/>
      </a:spcBef>
      <a:spcAft>
        <a:spcPct val="0"/>
      </a:spcAft>
      <a:defRPr sz="1600" kern="1200">
        <a:solidFill>
          <a:schemeClr val="tx1"/>
        </a:solidFill>
        <a:latin typeface="Tahoma" pitchFamily="34" charset="0"/>
        <a:ea typeface="+mn-ea"/>
        <a:cs typeface="Arial" charset="0"/>
      </a:defRPr>
    </a:lvl1pPr>
    <a:lvl2pPr marL="457200" algn="ctr" rtl="0" fontAlgn="base">
      <a:spcBef>
        <a:spcPct val="0"/>
      </a:spcBef>
      <a:spcAft>
        <a:spcPct val="0"/>
      </a:spcAft>
      <a:defRPr sz="1600" kern="1200">
        <a:solidFill>
          <a:schemeClr val="tx1"/>
        </a:solidFill>
        <a:latin typeface="Tahoma" pitchFamily="34" charset="0"/>
        <a:ea typeface="+mn-ea"/>
        <a:cs typeface="Arial" charset="0"/>
      </a:defRPr>
    </a:lvl2pPr>
    <a:lvl3pPr marL="914400" algn="ctr" rtl="0" fontAlgn="base">
      <a:spcBef>
        <a:spcPct val="0"/>
      </a:spcBef>
      <a:spcAft>
        <a:spcPct val="0"/>
      </a:spcAft>
      <a:defRPr sz="1600" kern="1200">
        <a:solidFill>
          <a:schemeClr val="tx1"/>
        </a:solidFill>
        <a:latin typeface="Tahoma" pitchFamily="34" charset="0"/>
        <a:ea typeface="+mn-ea"/>
        <a:cs typeface="Arial" charset="0"/>
      </a:defRPr>
    </a:lvl3pPr>
    <a:lvl4pPr marL="1371600" algn="ctr" rtl="0" fontAlgn="base">
      <a:spcBef>
        <a:spcPct val="0"/>
      </a:spcBef>
      <a:spcAft>
        <a:spcPct val="0"/>
      </a:spcAft>
      <a:defRPr sz="1600" kern="1200">
        <a:solidFill>
          <a:schemeClr val="tx1"/>
        </a:solidFill>
        <a:latin typeface="Tahoma" pitchFamily="34" charset="0"/>
        <a:ea typeface="+mn-ea"/>
        <a:cs typeface="Arial" charset="0"/>
      </a:defRPr>
    </a:lvl4pPr>
    <a:lvl5pPr marL="1828800" algn="ctr"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C0C0C0"/>
    <a:srgbClr val="3399FF"/>
    <a:srgbClr val="3366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3" autoAdjust="0"/>
    <p:restoredTop sz="94588" autoAdjust="0"/>
  </p:normalViewPr>
  <p:slideViewPr>
    <p:cSldViewPr>
      <p:cViewPr varScale="1">
        <p:scale>
          <a:sx n="43" d="100"/>
          <a:sy n="43" d="100"/>
        </p:scale>
        <p:origin x="-1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defRPr>
            </a:lvl1pPr>
          </a:lstStyle>
          <a:p>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defRPr>
            </a:lvl1pPr>
          </a:lstStyle>
          <a:p>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defRPr>
            </a:lvl1pPr>
          </a:lstStyle>
          <a:p>
            <a:fld id="{AE095ED7-A71B-4998-BE9B-6C15C8200B5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Arial" charset="0"/>
      </a:defRPr>
    </a:lvl1pPr>
    <a:lvl2pPr marL="457200" algn="l" rtl="0" fontAlgn="base">
      <a:spcBef>
        <a:spcPct val="30000"/>
      </a:spcBef>
      <a:spcAft>
        <a:spcPct val="0"/>
      </a:spcAft>
      <a:defRPr sz="1200" kern="1200">
        <a:solidFill>
          <a:schemeClr val="tx1"/>
        </a:solidFill>
        <a:latin typeface="Times" pitchFamily="18" charset="0"/>
        <a:ea typeface="+mn-ea"/>
        <a:cs typeface="Arial" charset="0"/>
      </a:defRPr>
    </a:lvl2pPr>
    <a:lvl3pPr marL="914400" algn="l" rtl="0" fontAlgn="base">
      <a:spcBef>
        <a:spcPct val="30000"/>
      </a:spcBef>
      <a:spcAft>
        <a:spcPct val="0"/>
      </a:spcAft>
      <a:defRPr sz="1200" kern="1200">
        <a:solidFill>
          <a:schemeClr val="tx1"/>
        </a:solidFill>
        <a:latin typeface="Times" pitchFamily="18" charset="0"/>
        <a:ea typeface="+mn-ea"/>
        <a:cs typeface="Arial" charset="0"/>
      </a:defRPr>
    </a:lvl3pPr>
    <a:lvl4pPr marL="1371600" algn="l" rtl="0" fontAlgn="base">
      <a:spcBef>
        <a:spcPct val="30000"/>
      </a:spcBef>
      <a:spcAft>
        <a:spcPct val="0"/>
      </a:spcAft>
      <a:defRPr sz="1200" kern="1200">
        <a:solidFill>
          <a:schemeClr val="tx1"/>
        </a:solidFill>
        <a:latin typeface="Times" pitchFamily="18" charset="0"/>
        <a:ea typeface="+mn-ea"/>
        <a:cs typeface="Arial" charset="0"/>
      </a:defRPr>
    </a:lvl4pPr>
    <a:lvl5pPr marL="1828800" algn="l" rtl="0" fontAlgn="base">
      <a:spcBef>
        <a:spcPct val="30000"/>
      </a:spcBef>
      <a:spcAft>
        <a:spcPct val="0"/>
      </a:spcAft>
      <a:defRPr sz="1200" kern="1200">
        <a:solidFill>
          <a:schemeClr val="tx1"/>
        </a:solidFill>
        <a:latin typeface="Times"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20FFF-8C21-4190-BB18-E64A001A38EB}" type="slidenum">
              <a:rPr lang="en-US"/>
              <a:pPr/>
              <a:t>1</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A12D9-837B-4E7A-8CCB-A94802F43DB3}" type="slidenum">
              <a:rPr lang="en-US"/>
              <a:pPr/>
              <a:t>2</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A8656-1A49-4A45-9662-A656D4491F43}" type="slidenum">
              <a:rPr lang="en-US"/>
              <a:pPr/>
              <a:t>3</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pitchFamily="18" charset="0"/>
                <a:ea typeface="+mn-ea"/>
                <a:cs typeface="Arial" charset="0"/>
              </a:rPr>
              <a:t>There are a few things to note from these data. First, there was a large decrease in the number of birds seen this year from last, particularly when you look at how many birds were counted per sample visit. These are only two years' worth of data and I would hesitate to draw large conclusions from the change from 2009 to 2010, but it certainly is interesting. </a:t>
            </a:r>
            <a:br>
              <a:rPr lang="en-US" sz="1200" kern="1200" dirty="0" smtClean="0">
                <a:solidFill>
                  <a:schemeClr val="tx1"/>
                </a:solidFill>
                <a:latin typeface="Times" pitchFamily="18" charset="0"/>
                <a:ea typeface="+mn-ea"/>
                <a:cs typeface="Arial" charset="0"/>
              </a:rPr>
            </a:br>
            <a:r>
              <a:rPr lang="en-US" sz="1200" kern="1200" dirty="0" smtClean="0">
                <a:solidFill>
                  <a:schemeClr val="tx1"/>
                </a:solidFill>
                <a:latin typeface="Times" pitchFamily="18" charset="0"/>
                <a:ea typeface="+mn-ea"/>
                <a:cs typeface="Arial" charset="0"/>
              </a:rPr>
              <a:t/>
            </a:r>
            <a:br>
              <a:rPr lang="en-US" sz="1200" kern="1200" dirty="0" smtClean="0">
                <a:solidFill>
                  <a:schemeClr val="tx1"/>
                </a:solidFill>
                <a:latin typeface="Times" pitchFamily="18" charset="0"/>
                <a:ea typeface="+mn-ea"/>
                <a:cs typeface="Arial" charset="0"/>
              </a:rPr>
            </a:br>
            <a:r>
              <a:rPr lang="en-US" sz="1200" kern="1200" dirty="0" smtClean="0">
                <a:solidFill>
                  <a:schemeClr val="tx1"/>
                </a:solidFill>
                <a:latin typeface="Times" pitchFamily="18" charset="0"/>
                <a:ea typeface="+mn-ea"/>
                <a:cs typeface="Arial" charset="0"/>
              </a:rPr>
              <a:t>Second, I've included a list of the species that declined or increased in numbers between the two years. The number of species is relatively similar (10 </a:t>
            </a:r>
            <a:endParaRPr lang="en-US" dirty="0"/>
          </a:p>
        </p:txBody>
      </p:sp>
      <p:sp>
        <p:nvSpPr>
          <p:cNvPr id="4" name="Slide Number Placeholder 3"/>
          <p:cNvSpPr>
            <a:spLocks noGrp="1"/>
          </p:cNvSpPr>
          <p:nvPr>
            <p:ph type="sldNum" sz="quarter" idx="10"/>
          </p:nvPr>
        </p:nvSpPr>
        <p:spPr/>
        <p:txBody>
          <a:bodyPr/>
          <a:lstStyle/>
          <a:p>
            <a:fld id="{AE095ED7-A71B-4998-BE9B-6C15C8200B5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0F618-0903-42FF-B809-47902060D484}" type="slidenum">
              <a:rPr lang="en-US"/>
              <a:pPr/>
              <a:t>5</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7E177-F3B0-4AB8-826E-04130FCB7EB4}" type="slidenum">
              <a:rPr lang="en-US"/>
              <a:pPr/>
              <a:t>7</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86110-D87C-4FDD-849A-D22A1DA84C19}" type="slidenum">
              <a:rPr lang="en-US"/>
              <a:pPr/>
              <a:t>8</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787451-FEAA-4721-B16C-693D5460DC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F41A19-BC3D-4F1A-904D-C11712C9172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075" y="685800"/>
            <a:ext cx="198596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85800"/>
            <a:ext cx="58070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709932-9BC5-4BBC-9F60-EB351A3ADE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2BB6FE-FFA9-480E-976A-81BDD7694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9B1773-5723-46B6-9E6A-51CB38C3EE5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3746A8-86E9-472A-A936-1239A0DAD65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056A4D-F7AF-45A8-AB3D-FAE8681799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AA7B56-3F67-458E-9817-6C7AD23C81E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BD05B1A-D0F0-4781-B14C-2049E1CDD3A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3A945A-4816-46E7-806F-EF0AF583DA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D186F9-0A4F-4F2D-9BBF-8DC8FCFE73D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4392" name="Rectangle 8"/>
          <p:cNvSpPr>
            <a:spLocks noChangeArrowheads="1"/>
          </p:cNvSpPr>
          <p:nvPr/>
        </p:nvSpPr>
        <p:spPr bwMode="gray">
          <a:xfrm>
            <a:off x="1219200" y="609600"/>
            <a:ext cx="7083425" cy="1079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kumimoji="1" lang="en-US" sz="2400"/>
          </a:p>
        </p:txBody>
      </p:sp>
      <p:sp>
        <p:nvSpPr>
          <p:cNvPr id="144393" name="Rectangle 9"/>
          <p:cNvSpPr>
            <a:spLocks noGrp="1" noChangeArrowheads="1"/>
          </p:cNvSpPr>
          <p:nvPr>
            <p:ph type="title"/>
          </p:nvPr>
        </p:nvSpPr>
        <p:spPr bwMode="auto">
          <a:xfrm>
            <a:off x="1143000" y="685800"/>
            <a:ext cx="7793038" cy="1462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4394" name="Rectangle 10"/>
          <p:cNvSpPr>
            <a:spLocks noGrp="1" noChangeArrowheads="1"/>
          </p:cNvSpPr>
          <p:nvPr>
            <p:ph type="body" idx="1"/>
          </p:nvPr>
        </p:nvSpPr>
        <p:spPr bwMode="auto">
          <a:xfrm>
            <a:off x="9906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395" name="Rectangle 11"/>
          <p:cNvSpPr>
            <a:spLocks noGrp="1" noChangeArrowheads="1"/>
          </p:cNvSpPr>
          <p:nvPr>
            <p:ph type="dt" sz="half" idx="2"/>
          </p:nvPr>
        </p:nvSpPr>
        <p:spPr bwMode="auto">
          <a:xfrm>
            <a:off x="15240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endParaRPr lang="en-US"/>
          </a:p>
        </p:txBody>
      </p:sp>
      <p:sp>
        <p:nvSpPr>
          <p:cNvPr id="14439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4439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09F110B-BD2E-420B-93DD-7191E595DD60}" type="slidenum">
              <a:rPr lang="en-US"/>
              <a:pPr/>
              <a:t>‹#›</a:t>
            </a:fld>
            <a:endParaRPr lang="en-US"/>
          </a:p>
        </p:txBody>
      </p:sp>
      <p:pic>
        <p:nvPicPr>
          <p:cNvPr id="144399" name="Picture 15" descr="Business Card Advert"/>
          <p:cNvPicPr>
            <a:picLocks noChangeAspect="1" noChangeArrowheads="1"/>
          </p:cNvPicPr>
          <p:nvPr userDrawn="1"/>
        </p:nvPicPr>
        <p:blipFill>
          <a:blip r:embed="rId13" cstate="print">
            <a:clrChange>
              <a:clrFrom>
                <a:srgbClr val="FFFFFF"/>
              </a:clrFrom>
              <a:clrTo>
                <a:srgbClr val="FFFFFF">
                  <a:alpha val="0"/>
                </a:srgbClr>
              </a:clrTo>
            </a:clrChange>
          </a:blip>
          <a:srcRect l="9448" t="3264" r="68504" b="52750"/>
          <a:stretch>
            <a:fillRect/>
          </a:stretch>
        </p:blipFill>
        <p:spPr bwMode="auto">
          <a:xfrm>
            <a:off x="0" y="139700"/>
            <a:ext cx="1066800" cy="1219200"/>
          </a:xfrm>
          <a:prstGeom prst="rect">
            <a:avLst/>
          </a:prstGeom>
          <a:noFill/>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ill Sans MT" pitchFamily="34" charset="0"/>
          <a:cs typeface="Arial" charset="0"/>
        </a:defRPr>
      </a:lvl2pPr>
      <a:lvl3pPr algn="l" rtl="0" fontAlgn="base">
        <a:spcBef>
          <a:spcPct val="0"/>
        </a:spcBef>
        <a:spcAft>
          <a:spcPct val="0"/>
        </a:spcAft>
        <a:defRPr sz="4400">
          <a:solidFill>
            <a:schemeClr val="tx2"/>
          </a:solidFill>
          <a:latin typeface="Gill Sans MT" pitchFamily="34" charset="0"/>
          <a:cs typeface="Arial" charset="0"/>
        </a:defRPr>
      </a:lvl3pPr>
      <a:lvl4pPr algn="l" rtl="0" fontAlgn="base">
        <a:spcBef>
          <a:spcPct val="0"/>
        </a:spcBef>
        <a:spcAft>
          <a:spcPct val="0"/>
        </a:spcAft>
        <a:defRPr sz="4400">
          <a:solidFill>
            <a:schemeClr val="tx2"/>
          </a:solidFill>
          <a:latin typeface="Gill Sans MT" pitchFamily="34" charset="0"/>
          <a:cs typeface="Arial" charset="0"/>
        </a:defRPr>
      </a:lvl4pPr>
      <a:lvl5pPr algn="l" rtl="0" fontAlgn="base">
        <a:spcBef>
          <a:spcPct val="0"/>
        </a:spcBef>
        <a:spcAft>
          <a:spcPct val="0"/>
        </a:spcAft>
        <a:defRPr sz="4400">
          <a:solidFill>
            <a:schemeClr val="tx2"/>
          </a:solidFill>
          <a:latin typeface="Gill Sans MT" pitchFamily="34" charset="0"/>
          <a:cs typeface="Arial" charset="0"/>
        </a:defRPr>
      </a:lvl5pPr>
      <a:lvl6pPr marL="457200" algn="l" rtl="0" fontAlgn="base">
        <a:spcBef>
          <a:spcPct val="0"/>
        </a:spcBef>
        <a:spcAft>
          <a:spcPct val="0"/>
        </a:spcAft>
        <a:defRPr sz="4400">
          <a:solidFill>
            <a:schemeClr val="tx2"/>
          </a:solidFill>
          <a:latin typeface="Gill Sans MT" pitchFamily="34" charset="0"/>
          <a:cs typeface="Arial" charset="0"/>
        </a:defRPr>
      </a:lvl6pPr>
      <a:lvl7pPr marL="914400" algn="l" rtl="0" fontAlgn="base">
        <a:spcBef>
          <a:spcPct val="0"/>
        </a:spcBef>
        <a:spcAft>
          <a:spcPct val="0"/>
        </a:spcAft>
        <a:defRPr sz="4400">
          <a:solidFill>
            <a:schemeClr val="tx2"/>
          </a:solidFill>
          <a:latin typeface="Gill Sans MT" pitchFamily="34" charset="0"/>
          <a:cs typeface="Arial" charset="0"/>
        </a:defRPr>
      </a:lvl7pPr>
      <a:lvl8pPr marL="1371600" algn="l" rtl="0" fontAlgn="base">
        <a:spcBef>
          <a:spcPct val="0"/>
        </a:spcBef>
        <a:spcAft>
          <a:spcPct val="0"/>
        </a:spcAft>
        <a:defRPr sz="4400">
          <a:solidFill>
            <a:schemeClr val="tx2"/>
          </a:solidFill>
          <a:latin typeface="Gill Sans MT" pitchFamily="34" charset="0"/>
          <a:cs typeface="Arial" charset="0"/>
        </a:defRPr>
      </a:lvl8pPr>
      <a:lvl9pPr marL="1828800" algn="l" rtl="0" fontAlgn="base">
        <a:spcBef>
          <a:spcPct val="0"/>
        </a:spcBef>
        <a:spcAft>
          <a:spcPct val="0"/>
        </a:spcAft>
        <a:defRPr sz="4400">
          <a:solidFill>
            <a:schemeClr val="tx2"/>
          </a:solidFill>
          <a:latin typeface="Gill Sans MT"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60100" name="Text Box 4"/>
          <p:cNvSpPr txBox="1">
            <a:spLocks noChangeArrowheads="1"/>
          </p:cNvSpPr>
          <p:nvPr/>
        </p:nvSpPr>
        <p:spPr bwMode="auto">
          <a:xfrm>
            <a:off x="1000125" y="762000"/>
            <a:ext cx="7653338" cy="1871663"/>
          </a:xfrm>
          <a:prstGeom prst="rect">
            <a:avLst/>
          </a:prstGeom>
          <a:noFill/>
          <a:ln w="9525">
            <a:noFill/>
            <a:miter lim="800000"/>
            <a:headEnd/>
            <a:tailEnd/>
          </a:ln>
          <a:effectLst/>
        </p:spPr>
        <p:txBody>
          <a:bodyPr wrap="none">
            <a:spAutoFit/>
          </a:bodyPr>
          <a:lstStyle/>
          <a:p>
            <a:pPr algn="l"/>
            <a:r>
              <a:rPr lang="en-US" sz="2400">
                <a:solidFill>
                  <a:srgbClr val="3366FF"/>
                </a:solidFill>
                <a:effectLst>
                  <a:outerShdw blurRad="38100" dist="38100" dir="2700000" algn="tl">
                    <a:srgbClr val="000000"/>
                  </a:outerShdw>
                </a:effectLst>
              </a:rPr>
              <a:t>Improving Wetland Accessibility for Shorebirds and</a:t>
            </a:r>
          </a:p>
          <a:p>
            <a:pPr algn="l"/>
            <a:r>
              <a:rPr lang="en-US" sz="2400">
                <a:solidFill>
                  <a:srgbClr val="3366FF"/>
                </a:solidFill>
                <a:effectLst>
                  <a:outerShdw blurRad="38100" dist="38100" dir="2700000" algn="tl">
                    <a:srgbClr val="000000"/>
                  </a:outerShdw>
                </a:effectLst>
              </a:rPr>
              <a:t>Horseshoe Crabs: </a:t>
            </a:r>
          </a:p>
          <a:p>
            <a:pPr algn="l"/>
            <a:endParaRPr lang="en-US" sz="1200">
              <a:solidFill>
                <a:srgbClr val="3366FF"/>
              </a:solidFill>
              <a:effectLst>
                <a:outerShdw blurRad="38100" dist="38100" dir="2700000" algn="tl">
                  <a:srgbClr val="000000"/>
                </a:outerShdw>
              </a:effectLst>
            </a:endParaRPr>
          </a:p>
          <a:p>
            <a:pPr algn="l"/>
            <a:r>
              <a:rPr lang="en-US" sz="2400">
                <a:solidFill>
                  <a:srgbClr val="3366FF"/>
                </a:solidFill>
                <a:effectLst>
                  <a:outerShdw blurRad="38100" dist="38100" dir="2700000" algn="tl">
                    <a:srgbClr val="000000"/>
                  </a:outerShdw>
                </a:effectLst>
              </a:rPr>
              <a:t>NYC Audubon’s Citizen Science Program in Jamaica Bay</a:t>
            </a:r>
          </a:p>
          <a:p>
            <a:pPr algn="l"/>
            <a:endParaRPr lang="en-US" sz="900">
              <a:solidFill>
                <a:srgbClr val="3366FF"/>
              </a:solidFill>
              <a:effectLst>
                <a:outerShdw blurRad="38100" dist="38100" dir="2700000" algn="tl">
                  <a:srgbClr val="000000"/>
                </a:outerShdw>
              </a:effectLst>
            </a:endParaRPr>
          </a:p>
          <a:p>
            <a:pPr algn="l"/>
            <a:endParaRPr lang="en-US" sz="2400"/>
          </a:p>
        </p:txBody>
      </p:sp>
      <p:sp>
        <p:nvSpPr>
          <p:cNvPr id="260104" name="Text Box 8"/>
          <p:cNvSpPr txBox="1">
            <a:spLocks noChangeArrowheads="1"/>
          </p:cNvSpPr>
          <p:nvPr/>
        </p:nvSpPr>
        <p:spPr bwMode="auto">
          <a:xfrm>
            <a:off x="6477000" y="6096000"/>
            <a:ext cx="1431925" cy="366713"/>
          </a:xfrm>
          <a:prstGeom prst="rect">
            <a:avLst/>
          </a:prstGeom>
          <a:noFill/>
          <a:ln w="9525">
            <a:noFill/>
            <a:miter lim="800000"/>
            <a:headEnd/>
            <a:tailEnd/>
          </a:ln>
          <a:effectLst/>
        </p:spPr>
        <p:txBody>
          <a:bodyPr wrap="none">
            <a:spAutoFit/>
          </a:bodyPr>
          <a:lstStyle/>
          <a:p>
            <a:pPr algn="l"/>
            <a:r>
              <a:rPr lang="en-US" sz="1800"/>
              <a:t>Jamaica Bay</a:t>
            </a:r>
          </a:p>
        </p:txBody>
      </p:sp>
      <p:grpSp>
        <p:nvGrpSpPr>
          <p:cNvPr id="260107" name="Group 11"/>
          <p:cNvGrpSpPr>
            <a:grpSpLocks/>
          </p:cNvGrpSpPr>
          <p:nvPr/>
        </p:nvGrpSpPr>
        <p:grpSpPr bwMode="auto">
          <a:xfrm>
            <a:off x="1066800" y="2414588"/>
            <a:ext cx="7086600" cy="4443412"/>
            <a:chOff x="672" y="1473"/>
            <a:chExt cx="4464" cy="2799"/>
          </a:xfrm>
        </p:grpSpPr>
        <p:pic>
          <p:nvPicPr>
            <p:cNvPr id="260105" name="Picture 9" descr="Knots Brant plovers May 07 copy (2)"/>
            <p:cNvPicPr>
              <a:picLocks noChangeAspect="1" noChangeArrowheads="1"/>
            </p:cNvPicPr>
            <p:nvPr/>
          </p:nvPicPr>
          <p:blipFill>
            <a:blip r:embed="rId3" cstate="print"/>
            <a:srcRect/>
            <a:stretch>
              <a:fillRect/>
            </a:stretch>
          </p:blipFill>
          <p:spPr bwMode="auto">
            <a:xfrm>
              <a:off x="672" y="1473"/>
              <a:ext cx="4416" cy="2703"/>
            </a:xfrm>
            <a:prstGeom prst="rect">
              <a:avLst/>
            </a:prstGeom>
            <a:noFill/>
          </p:spPr>
        </p:pic>
        <p:sp>
          <p:nvSpPr>
            <p:cNvPr id="260106" name="Text Box 10"/>
            <p:cNvSpPr txBox="1">
              <a:spLocks noChangeArrowheads="1"/>
            </p:cNvSpPr>
            <p:nvPr/>
          </p:nvSpPr>
          <p:spPr bwMode="auto">
            <a:xfrm>
              <a:off x="4527" y="4137"/>
              <a:ext cx="609" cy="135"/>
            </a:xfrm>
            <a:prstGeom prst="rect">
              <a:avLst/>
            </a:prstGeom>
            <a:noFill/>
            <a:ln w="9525" algn="ctr">
              <a:noFill/>
              <a:miter lim="800000"/>
              <a:headEnd/>
              <a:tailEnd/>
            </a:ln>
            <a:effectLst/>
          </p:spPr>
          <p:txBody>
            <a:bodyPr wrap="none">
              <a:spAutoFit/>
            </a:bodyPr>
            <a:lstStyle/>
            <a:p>
              <a:r>
                <a:rPr lang="en-US" sz="800"/>
                <a:t>credit: Don Riepe</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77508" name="Text Box 4"/>
          <p:cNvSpPr txBox="1">
            <a:spLocks noChangeArrowheads="1"/>
          </p:cNvSpPr>
          <p:nvPr/>
        </p:nvSpPr>
        <p:spPr bwMode="auto">
          <a:xfrm>
            <a:off x="23813" y="1568450"/>
            <a:ext cx="8662987" cy="1555750"/>
          </a:xfrm>
          <a:prstGeom prst="rect">
            <a:avLst/>
          </a:prstGeom>
          <a:noFill/>
          <a:ln w="9525">
            <a:noFill/>
            <a:miter lim="800000"/>
            <a:headEnd/>
            <a:tailEnd/>
          </a:ln>
          <a:effectLst/>
        </p:spPr>
        <p:txBody>
          <a:bodyPr>
            <a:spAutoFit/>
          </a:bodyPr>
          <a:lstStyle/>
          <a:p>
            <a:r>
              <a:rPr lang="en-US" sz="3600">
                <a:solidFill>
                  <a:srgbClr val="0066FF"/>
                </a:solidFill>
                <a:effectLst>
                  <a:outerShdw blurRad="38100" dist="38100" dir="2700000" algn="tl">
                    <a:srgbClr val="000000"/>
                  </a:outerShdw>
                </a:effectLst>
              </a:rPr>
              <a:t>IWASH</a:t>
            </a:r>
          </a:p>
          <a:p>
            <a:r>
              <a:rPr lang="en-US" sz="3600">
                <a:solidFill>
                  <a:srgbClr val="0066FF"/>
                </a:solidFill>
                <a:effectLst>
                  <a:outerShdw blurRad="38100" dist="38100" dir="2700000" algn="tl">
                    <a:srgbClr val="000000"/>
                  </a:outerShdw>
                </a:effectLst>
              </a:rPr>
              <a:t>2010</a:t>
            </a:r>
          </a:p>
          <a:p>
            <a:pPr algn="l"/>
            <a:endParaRPr lang="en-US" sz="2400"/>
          </a:p>
        </p:txBody>
      </p:sp>
      <p:grpSp>
        <p:nvGrpSpPr>
          <p:cNvPr id="277513" name="Group 9"/>
          <p:cNvGrpSpPr>
            <a:grpSpLocks/>
          </p:cNvGrpSpPr>
          <p:nvPr/>
        </p:nvGrpSpPr>
        <p:grpSpPr bwMode="auto">
          <a:xfrm>
            <a:off x="5545138" y="762000"/>
            <a:ext cx="3498850" cy="2497138"/>
            <a:chOff x="3493" y="480"/>
            <a:chExt cx="2204" cy="1573"/>
          </a:xfrm>
        </p:grpSpPr>
        <p:pic>
          <p:nvPicPr>
            <p:cNvPr id="277511" name="Picture 7" descr="Horseshoe Crabs"/>
            <p:cNvPicPr>
              <a:picLocks noChangeAspect="1" noChangeArrowheads="1"/>
            </p:cNvPicPr>
            <p:nvPr/>
          </p:nvPicPr>
          <p:blipFill>
            <a:blip r:embed="rId3" cstate="print"/>
            <a:srcRect/>
            <a:stretch>
              <a:fillRect/>
            </a:stretch>
          </p:blipFill>
          <p:spPr bwMode="auto">
            <a:xfrm>
              <a:off x="3493" y="480"/>
              <a:ext cx="2171" cy="1447"/>
            </a:xfrm>
            <a:prstGeom prst="rect">
              <a:avLst/>
            </a:prstGeom>
            <a:noFill/>
          </p:spPr>
        </p:pic>
        <p:sp>
          <p:nvSpPr>
            <p:cNvPr id="277512" name="Text Box 8"/>
            <p:cNvSpPr txBox="1">
              <a:spLocks noChangeArrowheads="1"/>
            </p:cNvSpPr>
            <p:nvPr/>
          </p:nvSpPr>
          <p:spPr bwMode="auto">
            <a:xfrm>
              <a:off x="5088" y="1918"/>
              <a:ext cx="609" cy="135"/>
            </a:xfrm>
            <a:prstGeom prst="rect">
              <a:avLst/>
            </a:prstGeom>
            <a:noFill/>
            <a:ln w="9525">
              <a:noFill/>
              <a:miter lim="800000"/>
              <a:headEnd/>
              <a:tailEnd/>
            </a:ln>
            <a:effectLst/>
          </p:spPr>
          <p:txBody>
            <a:bodyPr wrap="none">
              <a:spAutoFit/>
            </a:bodyPr>
            <a:lstStyle/>
            <a:p>
              <a:pPr algn="l"/>
              <a:r>
                <a:rPr lang="en-US" sz="800"/>
                <a:t>credit: Don Riepe</a:t>
              </a:r>
            </a:p>
          </p:txBody>
        </p:sp>
      </p:grpSp>
      <p:pic>
        <p:nvPicPr>
          <p:cNvPr id="277515" name="Picture 11" descr="semipalm plover"/>
          <p:cNvPicPr>
            <a:picLocks noChangeAspect="1" noChangeArrowheads="1"/>
          </p:cNvPicPr>
          <p:nvPr/>
        </p:nvPicPr>
        <p:blipFill>
          <a:blip r:embed="rId4" cstate="print"/>
          <a:srcRect/>
          <a:stretch>
            <a:fillRect/>
          </a:stretch>
        </p:blipFill>
        <p:spPr bwMode="auto">
          <a:xfrm>
            <a:off x="990600" y="762000"/>
            <a:ext cx="2166938" cy="2590800"/>
          </a:xfrm>
          <a:prstGeom prst="rect">
            <a:avLst/>
          </a:prstGeom>
          <a:noFill/>
        </p:spPr>
      </p:pic>
      <p:sp>
        <p:nvSpPr>
          <p:cNvPr id="277516" name="Text Box 12"/>
          <p:cNvSpPr txBox="1">
            <a:spLocks noChangeArrowheads="1"/>
          </p:cNvSpPr>
          <p:nvPr/>
        </p:nvSpPr>
        <p:spPr bwMode="auto">
          <a:xfrm>
            <a:off x="1581150" y="3290888"/>
            <a:ext cx="1619250" cy="214312"/>
          </a:xfrm>
          <a:prstGeom prst="rect">
            <a:avLst/>
          </a:prstGeom>
          <a:noFill/>
          <a:ln w="9525" algn="ctr">
            <a:noFill/>
            <a:miter lim="800000"/>
            <a:headEnd/>
            <a:tailEnd/>
          </a:ln>
          <a:effectLst/>
        </p:spPr>
        <p:txBody>
          <a:bodyPr wrap="none">
            <a:spAutoFit/>
          </a:bodyPr>
          <a:lstStyle/>
          <a:p>
            <a:r>
              <a:rPr lang="en-US" sz="800"/>
              <a:t>credit: Donna Dewhurst/USFWS</a:t>
            </a:r>
          </a:p>
        </p:txBody>
      </p:sp>
      <p:sp>
        <p:nvSpPr>
          <p:cNvPr id="277518" name="Text Box 14"/>
          <p:cNvSpPr txBox="1">
            <a:spLocks noChangeArrowheads="1"/>
          </p:cNvSpPr>
          <p:nvPr/>
        </p:nvSpPr>
        <p:spPr bwMode="auto">
          <a:xfrm>
            <a:off x="533400" y="3657600"/>
            <a:ext cx="7921625" cy="3013075"/>
          </a:xfrm>
          <a:prstGeom prst="rect">
            <a:avLst/>
          </a:prstGeom>
          <a:noFill/>
          <a:ln w="9525" algn="ctr">
            <a:noFill/>
            <a:miter lim="800000"/>
            <a:headEnd/>
            <a:tailEnd/>
          </a:ln>
          <a:effectLst/>
        </p:spPr>
        <p:txBody>
          <a:bodyPr wrap="none">
            <a:spAutoFit/>
          </a:bodyPr>
          <a:lstStyle/>
          <a:p>
            <a:pPr algn="l">
              <a:buFontTx/>
              <a:buChar char="-"/>
            </a:pPr>
            <a:r>
              <a:rPr lang="en-US" sz="2400">
                <a:effectLst>
                  <a:outerShdw blurRad="38100" dist="38100" dir="2700000" algn="tl">
                    <a:srgbClr val="FFFFFF"/>
                  </a:outerShdw>
                </a:effectLst>
              </a:rPr>
              <a:t> Clean-ups targeting horseshoe crab spawning beaches</a:t>
            </a:r>
          </a:p>
          <a:p>
            <a:pPr algn="l"/>
            <a:r>
              <a:rPr lang="en-US" sz="2400">
                <a:effectLst>
                  <a:outerShdw blurRad="38100" dist="38100" dir="2700000" algn="tl">
                    <a:srgbClr val="FFFFFF"/>
                  </a:outerShdw>
                </a:effectLst>
              </a:rPr>
              <a:t> in Jamaica Bay</a:t>
            </a:r>
          </a:p>
          <a:p>
            <a:pPr algn="l"/>
            <a:endParaRPr lang="en-US" sz="2400">
              <a:effectLst>
                <a:outerShdw blurRad="38100" dist="38100" dir="2700000" algn="tl">
                  <a:srgbClr val="FFFFFF"/>
                </a:outerShdw>
              </a:effectLst>
            </a:endParaRPr>
          </a:p>
          <a:p>
            <a:pPr algn="l"/>
            <a:r>
              <a:rPr lang="en-US" sz="2400">
                <a:effectLst>
                  <a:outerShdw blurRad="38100" dist="38100" dir="2700000" algn="tl">
                    <a:srgbClr val="FFFFFF"/>
                  </a:outerShdw>
                </a:effectLst>
              </a:rPr>
              <a:t>- Education program with schools in the area</a:t>
            </a:r>
          </a:p>
          <a:p>
            <a:pPr algn="l"/>
            <a:endParaRPr lang="en-US" sz="2400">
              <a:effectLst>
                <a:outerShdw blurRad="38100" dist="38100" dir="2700000" algn="tl">
                  <a:srgbClr val="FFFFFF"/>
                </a:outerShdw>
              </a:effectLst>
            </a:endParaRPr>
          </a:p>
          <a:p>
            <a:pPr algn="l"/>
            <a:r>
              <a:rPr lang="en-US" sz="2400">
                <a:effectLst>
                  <a:outerShdw blurRad="38100" dist="38100" dir="2700000" algn="tl">
                    <a:srgbClr val="FFFFFF"/>
                  </a:outerShdw>
                </a:effectLst>
              </a:rPr>
              <a:t>- Monitoring of horseshoe crabs and migratory shorebirds</a:t>
            </a:r>
          </a:p>
          <a:p>
            <a:pPr algn="l"/>
            <a:endParaRPr lang="en-US" sz="2400">
              <a:effectLst>
                <a:outerShdw blurRad="38100" dist="38100" dir="2700000" algn="tl">
                  <a:srgbClr val="FFFFFF"/>
                </a:outerShdw>
              </a:effectLst>
            </a:endParaRPr>
          </a:p>
          <a:p>
            <a:pPr algn="l"/>
            <a:r>
              <a:rPr lang="en-US" sz="2400">
                <a:effectLst>
                  <a:outerShdw blurRad="38100" dist="38100" dir="2700000" algn="tl">
                    <a:srgbClr val="FFFFFF"/>
                  </a:outerShdw>
                </a:effectLst>
              </a:rPr>
              <a:t>- Outreach to the Deaf and Hard of Hearing Community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3399FF"/>
            </a:gs>
            <a:gs pos="100000">
              <a:srgbClr val="3399FF">
                <a:gamma/>
                <a:shade val="46275"/>
                <a:invGamma/>
              </a:srgbClr>
            </a:gs>
          </a:gsLst>
          <a:lin ang="2700000" scaled="1"/>
        </a:gradFill>
        <a:effectLst/>
      </p:bgPr>
    </p:bg>
    <p:spTree>
      <p:nvGrpSpPr>
        <p:cNvPr id="1" name=""/>
        <p:cNvGrpSpPr/>
        <p:nvPr/>
      </p:nvGrpSpPr>
      <p:grpSpPr>
        <a:xfrm>
          <a:off x="0" y="0"/>
          <a:ext cx="0" cy="0"/>
          <a:chOff x="0" y="0"/>
          <a:chExt cx="0" cy="0"/>
        </a:xfrm>
      </p:grpSpPr>
      <p:pic>
        <p:nvPicPr>
          <p:cNvPr id="269318" name="Picture 6" descr="Jamaice Bay google"/>
          <p:cNvPicPr>
            <a:picLocks noChangeAspect="1" noChangeArrowheads="1"/>
          </p:cNvPicPr>
          <p:nvPr/>
        </p:nvPicPr>
        <p:blipFill>
          <a:blip r:embed="rId3" cstate="print"/>
          <a:srcRect/>
          <a:stretch>
            <a:fillRect/>
          </a:stretch>
        </p:blipFill>
        <p:spPr bwMode="auto">
          <a:xfrm>
            <a:off x="0" y="31750"/>
            <a:ext cx="8153400" cy="6826250"/>
          </a:xfrm>
          <a:prstGeom prst="rect">
            <a:avLst/>
          </a:prstGeom>
          <a:noFill/>
          <a:ln w="19050">
            <a:solidFill>
              <a:srgbClr val="000000"/>
            </a:solidFill>
            <a:miter lim="800000"/>
            <a:headEnd/>
            <a:tailEnd/>
          </a:ln>
        </p:spPr>
      </p:pic>
      <p:sp>
        <p:nvSpPr>
          <p:cNvPr id="269319" name="Oval 7"/>
          <p:cNvSpPr>
            <a:spLocks noChangeArrowheads="1"/>
          </p:cNvSpPr>
          <p:nvPr/>
        </p:nvSpPr>
        <p:spPr bwMode="auto">
          <a:xfrm>
            <a:off x="990600" y="4267200"/>
            <a:ext cx="381000" cy="381000"/>
          </a:xfrm>
          <a:prstGeom prst="ellipse">
            <a:avLst/>
          </a:prstGeom>
          <a:noFill/>
          <a:ln w="19050">
            <a:solidFill>
              <a:schemeClr val="accent2"/>
            </a:solidFill>
            <a:round/>
            <a:headEnd/>
            <a:tailEnd/>
          </a:ln>
          <a:effectLst/>
        </p:spPr>
        <p:txBody>
          <a:bodyPr wrap="none" anchor="ctr"/>
          <a:lstStyle/>
          <a:p>
            <a:endParaRPr lang="en-US"/>
          </a:p>
        </p:txBody>
      </p:sp>
      <p:sp>
        <p:nvSpPr>
          <p:cNvPr id="269320" name="Oval 8"/>
          <p:cNvSpPr>
            <a:spLocks noChangeArrowheads="1"/>
          </p:cNvSpPr>
          <p:nvPr/>
        </p:nvSpPr>
        <p:spPr bwMode="auto">
          <a:xfrm>
            <a:off x="1371600" y="5257800"/>
            <a:ext cx="381000" cy="381000"/>
          </a:xfrm>
          <a:prstGeom prst="ellipse">
            <a:avLst/>
          </a:prstGeom>
          <a:noFill/>
          <a:ln w="19050">
            <a:solidFill>
              <a:schemeClr val="accent2"/>
            </a:solidFill>
            <a:round/>
            <a:headEnd/>
            <a:tailEnd/>
          </a:ln>
          <a:effectLst/>
        </p:spPr>
        <p:txBody>
          <a:bodyPr wrap="none" anchor="ctr"/>
          <a:lstStyle/>
          <a:p>
            <a:endParaRPr lang="en-US"/>
          </a:p>
        </p:txBody>
      </p:sp>
      <p:sp>
        <p:nvSpPr>
          <p:cNvPr id="269321" name="Oval 9"/>
          <p:cNvSpPr>
            <a:spLocks noChangeArrowheads="1"/>
          </p:cNvSpPr>
          <p:nvPr/>
        </p:nvSpPr>
        <p:spPr bwMode="auto">
          <a:xfrm>
            <a:off x="6477000" y="3200400"/>
            <a:ext cx="381000" cy="381000"/>
          </a:xfrm>
          <a:prstGeom prst="ellipse">
            <a:avLst/>
          </a:prstGeom>
          <a:noFill/>
          <a:ln w="19050">
            <a:solidFill>
              <a:schemeClr val="accent2"/>
            </a:solidFill>
            <a:round/>
            <a:headEnd/>
            <a:tailEnd/>
          </a:ln>
          <a:effectLst/>
        </p:spPr>
        <p:txBody>
          <a:bodyPr wrap="none" anchor="ctr"/>
          <a:lstStyle/>
          <a:p>
            <a:endParaRPr lang="en-US"/>
          </a:p>
        </p:txBody>
      </p:sp>
      <p:sp>
        <p:nvSpPr>
          <p:cNvPr id="269322" name="Oval 10"/>
          <p:cNvSpPr>
            <a:spLocks noChangeArrowheads="1"/>
          </p:cNvSpPr>
          <p:nvPr/>
        </p:nvSpPr>
        <p:spPr bwMode="auto">
          <a:xfrm>
            <a:off x="4495800" y="2209800"/>
            <a:ext cx="381000" cy="381000"/>
          </a:xfrm>
          <a:prstGeom prst="ellipse">
            <a:avLst/>
          </a:prstGeom>
          <a:noFill/>
          <a:ln w="19050">
            <a:solidFill>
              <a:schemeClr val="accent2"/>
            </a:solidFill>
            <a:round/>
            <a:headEnd/>
            <a:tailEnd/>
          </a:ln>
          <a:effectLst/>
        </p:spPr>
        <p:txBody>
          <a:bodyPr wrap="none" anchor="ctr"/>
          <a:lstStyle/>
          <a:p>
            <a:endParaRPr lang="en-US"/>
          </a:p>
        </p:txBody>
      </p:sp>
      <p:sp>
        <p:nvSpPr>
          <p:cNvPr id="269323" name="Oval 11"/>
          <p:cNvSpPr>
            <a:spLocks noChangeArrowheads="1"/>
          </p:cNvSpPr>
          <p:nvPr/>
        </p:nvSpPr>
        <p:spPr bwMode="auto">
          <a:xfrm>
            <a:off x="5029200" y="3505200"/>
            <a:ext cx="381000" cy="381000"/>
          </a:xfrm>
          <a:prstGeom prst="ellipse">
            <a:avLst/>
          </a:prstGeom>
          <a:noFill/>
          <a:ln w="19050">
            <a:solidFill>
              <a:schemeClr val="accent2"/>
            </a:solidFill>
            <a:round/>
            <a:headEnd/>
            <a:tailEnd/>
          </a:ln>
          <a:effectLst/>
        </p:spPr>
        <p:txBody>
          <a:bodyPr wrap="none" anchor="ctr"/>
          <a:lstStyle/>
          <a:p>
            <a:endParaRPr lang="en-US"/>
          </a:p>
        </p:txBody>
      </p:sp>
      <p:grpSp>
        <p:nvGrpSpPr>
          <p:cNvPr id="269328" name="Group 16"/>
          <p:cNvGrpSpPr>
            <a:grpSpLocks/>
          </p:cNvGrpSpPr>
          <p:nvPr/>
        </p:nvGrpSpPr>
        <p:grpSpPr bwMode="auto">
          <a:xfrm>
            <a:off x="5943600" y="4267200"/>
            <a:ext cx="3276600" cy="2590800"/>
            <a:chOff x="3744" y="2688"/>
            <a:chExt cx="2064" cy="1632"/>
          </a:xfrm>
        </p:grpSpPr>
        <p:pic>
          <p:nvPicPr>
            <p:cNvPr id="269325" name="Picture 13" descr="Plumb Beach 01-05-06 2"/>
            <p:cNvPicPr>
              <a:picLocks noChangeAspect="1" noChangeArrowheads="1"/>
            </p:cNvPicPr>
            <p:nvPr/>
          </p:nvPicPr>
          <p:blipFill>
            <a:blip r:embed="rId4" cstate="print"/>
            <a:srcRect/>
            <a:stretch>
              <a:fillRect/>
            </a:stretch>
          </p:blipFill>
          <p:spPr bwMode="auto">
            <a:xfrm>
              <a:off x="3744" y="2808"/>
              <a:ext cx="2016" cy="1512"/>
            </a:xfrm>
            <a:prstGeom prst="rect">
              <a:avLst/>
            </a:prstGeom>
            <a:noFill/>
          </p:spPr>
        </p:pic>
        <p:sp>
          <p:nvSpPr>
            <p:cNvPr id="269326" name="Text Box 14"/>
            <p:cNvSpPr txBox="1">
              <a:spLocks noChangeArrowheads="1"/>
            </p:cNvSpPr>
            <p:nvPr/>
          </p:nvSpPr>
          <p:spPr bwMode="auto">
            <a:xfrm>
              <a:off x="5123" y="2688"/>
              <a:ext cx="685" cy="135"/>
            </a:xfrm>
            <a:prstGeom prst="rect">
              <a:avLst/>
            </a:prstGeom>
            <a:noFill/>
            <a:ln w="9525" algn="ctr">
              <a:noFill/>
              <a:miter lim="800000"/>
              <a:headEnd/>
              <a:tailEnd/>
            </a:ln>
            <a:effectLst/>
          </p:spPr>
          <p:txBody>
            <a:bodyPr wrap="none">
              <a:spAutoFit/>
            </a:bodyPr>
            <a:lstStyle/>
            <a:p>
              <a:r>
                <a:rPr lang="en-US" sz="800"/>
                <a:t>credit: Ron Bourque</a:t>
              </a:r>
            </a:p>
          </p:txBody>
        </p:sp>
      </p:grpSp>
      <p:sp>
        <p:nvSpPr>
          <p:cNvPr id="269329" name="Text Box 17"/>
          <p:cNvSpPr txBox="1">
            <a:spLocks noChangeArrowheads="1"/>
          </p:cNvSpPr>
          <p:nvPr/>
        </p:nvSpPr>
        <p:spPr bwMode="auto">
          <a:xfrm>
            <a:off x="265113" y="406400"/>
            <a:ext cx="2122487" cy="519113"/>
          </a:xfrm>
          <a:prstGeom prst="rect">
            <a:avLst/>
          </a:prstGeom>
          <a:noFill/>
          <a:ln w="9525" algn="ctr">
            <a:noFill/>
            <a:miter lim="800000"/>
            <a:headEnd/>
            <a:tailEnd/>
          </a:ln>
          <a:effectLst/>
        </p:spPr>
        <p:txBody>
          <a:bodyPr wrap="none">
            <a:spAutoFit/>
          </a:bodyPr>
          <a:lstStyle/>
          <a:p>
            <a:r>
              <a:rPr lang="en-US" sz="2800">
                <a:solidFill>
                  <a:srgbClr val="FFFF00"/>
                </a:solidFill>
                <a:effectLst>
                  <a:outerShdw blurRad="38100" dist="38100" dir="2700000" algn="tl">
                    <a:srgbClr val="000000"/>
                  </a:outerShdw>
                </a:effectLst>
              </a:rPr>
              <a:t>Jamaica Bay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319"/>
                                        </p:tgtEl>
                                        <p:attrNameLst>
                                          <p:attrName>style.visibility</p:attrName>
                                        </p:attrNameLst>
                                      </p:cBhvr>
                                      <p:to>
                                        <p:strVal val="visible"/>
                                      </p:to>
                                    </p:set>
                                    <p:animEffect transition="in" filter="fade">
                                      <p:cBhvr>
                                        <p:cTn id="7" dur="2000"/>
                                        <p:tgtEl>
                                          <p:spTgt spid="2693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9320"/>
                                        </p:tgtEl>
                                        <p:attrNameLst>
                                          <p:attrName>style.visibility</p:attrName>
                                        </p:attrNameLst>
                                      </p:cBhvr>
                                      <p:to>
                                        <p:strVal val="visible"/>
                                      </p:to>
                                    </p:set>
                                    <p:animEffect transition="in" filter="fade">
                                      <p:cBhvr>
                                        <p:cTn id="10" dur="2000"/>
                                        <p:tgtEl>
                                          <p:spTgt spid="2693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9322"/>
                                        </p:tgtEl>
                                        <p:attrNameLst>
                                          <p:attrName>style.visibility</p:attrName>
                                        </p:attrNameLst>
                                      </p:cBhvr>
                                      <p:to>
                                        <p:strVal val="visible"/>
                                      </p:to>
                                    </p:set>
                                    <p:animEffect transition="in" filter="fade">
                                      <p:cBhvr>
                                        <p:cTn id="13" dur="2000"/>
                                        <p:tgtEl>
                                          <p:spTgt spid="2693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9323"/>
                                        </p:tgtEl>
                                        <p:attrNameLst>
                                          <p:attrName>style.visibility</p:attrName>
                                        </p:attrNameLst>
                                      </p:cBhvr>
                                      <p:to>
                                        <p:strVal val="visible"/>
                                      </p:to>
                                    </p:set>
                                    <p:animEffect transition="in" filter="fade">
                                      <p:cBhvr>
                                        <p:cTn id="16" dur="2000"/>
                                        <p:tgtEl>
                                          <p:spTgt spid="2693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9321"/>
                                        </p:tgtEl>
                                        <p:attrNameLst>
                                          <p:attrName>style.visibility</p:attrName>
                                        </p:attrNameLst>
                                      </p:cBhvr>
                                      <p:to>
                                        <p:strVal val="visible"/>
                                      </p:to>
                                    </p:set>
                                    <p:animEffect transition="in" filter="fade">
                                      <p:cBhvr>
                                        <p:cTn id="19" dur="2000"/>
                                        <p:tgtEl>
                                          <p:spTgt spid="269321"/>
                                        </p:tgtEl>
                                      </p:cBhvr>
                                    </p:animEffect>
                                  </p:childTnLst>
                                </p:cTn>
                              </p:par>
                              <p:par>
                                <p:cTn id="20" presetID="10" presetClass="entr" presetSubtype="0" fill="hold" nodeType="withEffect">
                                  <p:stCondLst>
                                    <p:cond delay="0"/>
                                  </p:stCondLst>
                                  <p:childTnLst>
                                    <p:set>
                                      <p:cBhvr>
                                        <p:cTn id="21" dur="1" fill="hold">
                                          <p:stCondLst>
                                            <p:cond delay="0"/>
                                          </p:stCondLst>
                                        </p:cTn>
                                        <p:tgtEl>
                                          <p:spTgt spid="269328"/>
                                        </p:tgtEl>
                                        <p:attrNameLst>
                                          <p:attrName>style.visibility</p:attrName>
                                        </p:attrNameLst>
                                      </p:cBhvr>
                                      <p:to>
                                        <p:strVal val="visible"/>
                                      </p:to>
                                    </p:set>
                                    <p:animEffect transition="in" filter="fade">
                                      <p:cBhvr>
                                        <p:cTn id="22" dur="2000"/>
                                        <p:tgtEl>
                                          <p:spTgt spid="269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9" grpId="0" animBg="1"/>
      <p:bldP spid="269320" grpId="0" animBg="1"/>
      <p:bldP spid="269321" grpId="0" animBg="1"/>
      <p:bldP spid="269322" grpId="0" animBg="1"/>
      <p:bldP spid="2693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ChangeArrowheads="1"/>
          </p:cNvSpPr>
          <p:nvPr/>
        </p:nvSpPr>
        <p:spPr bwMode="auto">
          <a:xfrm>
            <a:off x="0" y="1225689"/>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2010</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Sample visits: 45</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Dates covered: April 4</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June 20</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shorebirds counted: 11,441</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Birds counted per sample visit: 254</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 abundant species: Semi-</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palmated</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sandpiper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(6,305; 55% of total seen)</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2009</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Sample visits: 35</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Dates covered: April 18</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June 19t</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shorebirds counted: 28,942</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Birds counted per sample visit: 1,196</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 abundant species: Semi-</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palmated</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sandpiper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(10,243; 35% of total seen)</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grpSp>
        <p:nvGrpSpPr>
          <p:cNvPr id="332811" name="Group 11"/>
          <p:cNvGrpSpPr>
            <a:grpSpLocks/>
          </p:cNvGrpSpPr>
          <p:nvPr/>
        </p:nvGrpSpPr>
        <p:grpSpPr bwMode="auto">
          <a:xfrm>
            <a:off x="0" y="1371600"/>
            <a:ext cx="4086225" cy="5486400"/>
            <a:chOff x="66" y="864"/>
            <a:chExt cx="2574" cy="3456"/>
          </a:xfrm>
        </p:grpSpPr>
        <p:pic>
          <p:nvPicPr>
            <p:cNvPr id="332808" name="Picture 8" descr="DSC01294"/>
            <p:cNvPicPr>
              <a:picLocks noChangeAspect="1" noChangeArrowheads="1"/>
            </p:cNvPicPr>
            <p:nvPr/>
          </p:nvPicPr>
          <p:blipFill>
            <a:blip r:embed="rId3" cstate="print"/>
            <a:srcRect/>
            <a:stretch>
              <a:fillRect/>
            </a:stretch>
          </p:blipFill>
          <p:spPr bwMode="auto">
            <a:xfrm>
              <a:off x="120" y="864"/>
              <a:ext cx="2520" cy="3360"/>
            </a:xfrm>
            <a:prstGeom prst="rect">
              <a:avLst/>
            </a:prstGeom>
            <a:noFill/>
          </p:spPr>
        </p:pic>
        <p:sp>
          <p:nvSpPr>
            <p:cNvPr id="332809" name="Text Box 9"/>
            <p:cNvSpPr txBox="1">
              <a:spLocks noChangeArrowheads="1"/>
            </p:cNvSpPr>
            <p:nvPr/>
          </p:nvSpPr>
          <p:spPr bwMode="auto">
            <a:xfrm>
              <a:off x="66" y="4185"/>
              <a:ext cx="606" cy="135"/>
            </a:xfrm>
            <a:prstGeom prst="rect">
              <a:avLst/>
            </a:prstGeom>
            <a:noFill/>
            <a:ln w="9525">
              <a:noFill/>
              <a:miter lim="800000"/>
              <a:headEnd/>
              <a:tailEnd/>
            </a:ln>
            <a:effectLst/>
          </p:spPr>
          <p:txBody>
            <a:bodyPr wrap="none">
              <a:spAutoFit/>
            </a:bodyPr>
            <a:lstStyle/>
            <a:p>
              <a:pPr algn="l"/>
              <a:r>
                <a:rPr lang="en-US" sz="800">
                  <a:latin typeface="Arial" charset="0"/>
                </a:rPr>
                <a:t>credit: Yigal Gelb</a:t>
              </a:r>
            </a:p>
          </p:txBody>
        </p:sp>
      </p:grpSp>
      <p:sp>
        <p:nvSpPr>
          <p:cNvPr id="332810" name="Text Box 10"/>
          <p:cNvSpPr txBox="1">
            <a:spLocks noChangeArrowheads="1"/>
          </p:cNvSpPr>
          <p:nvPr/>
        </p:nvSpPr>
        <p:spPr bwMode="auto">
          <a:xfrm>
            <a:off x="4953000" y="1447800"/>
            <a:ext cx="2317750" cy="1190625"/>
          </a:xfrm>
          <a:prstGeom prst="rect">
            <a:avLst/>
          </a:prstGeom>
          <a:noFill/>
          <a:ln w="9525">
            <a:noFill/>
            <a:miter lim="800000"/>
            <a:headEnd/>
            <a:tailEnd/>
          </a:ln>
          <a:effectLst/>
        </p:spPr>
        <p:txBody>
          <a:bodyPr wrap="none">
            <a:spAutoFit/>
          </a:bodyPr>
          <a:lstStyle/>
          <a:p>
            <a:pPr algn="l"/>
            <a:r>
              <a:rPr lang="en-US" sz="3600" dirty="0">
                <a:solidFill>
                  <a:srgbClr val="0066FF"/>
                </a:solidFill>
                <a:effectLst>
                  <a:outerShdw blurRad="38100" dist="38100" dir="2700000" algn="tl">
                    <a:srgbClr val="000000"/>
                  </a:outerShdw>
                </a:effectLst>
                <a:latin typeface="Arial" charset="0"/>
              </a:rPr>
              <a:t>Monitoring</a:t>
            </a:r>
          </a:p>
          <a:p>
            <a:pPr algn="l"/>
            <a:endParaRPr lang="en-US" sz="3600" dirty="0">
              <a:solidFill>
                <a:srgbClr val="0066FF"/>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1"/>
          <p:cNvSpPr>
            <a:spLocks noChangeArrowheads="1"/>
          </p:cNvSpPr>
          <p:nvPr/>
        </p:nvSpPr>
        <p:spPr bwMode="auto">
          <a:xfrm>
            <a:off x="1371600" y="210026"/>
            <a:ext cx="91440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Horseshoe Crabs</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site visits</a:t>
            </a:r>
            <a:endParaRPr kumimoji="0" lang="en-US" sz="2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2009: 14</a:t>
            </a:r>
            <a:endParaRPr kumimoji="0" lang="en-US" sz="2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2010: 11</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Span of sample dates:</a:t>
            </a:r>
            <a:endParaRPr lang="en-US" sz="2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2009: 7 May – 9 July</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 11 May – 28 June</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crabs counted</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2009: 2091</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 1493</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Individuals counted 2010: 651</a:t>
            </a:r>
            <a:r>
              <a:rPr lang="en-US" sz="2400" dirty="0" smtClean="0">
                <a:latin typeface="Arial" pitchFamily="34" charset="0"/>
                <a:ea typeface="Times New Roman" pitchFamily="18" charset="0"/>
                <a:cs typeface="Arial" pitchFamily="34" charset="0"/>
              </a:rPr>
              <a:t>per sample night:</a:t>
            </a:r>
            <a:endParaRPr lang="en-US" sz="2400" dirty="0" smtClean="0">
              <a:latin typeface="Arial" pitchFamily="34" charset="0"/>
            </a:endParaRPr>
          </a:p>
          <a:p>
            <a:pPr lvl="0" algn="l" eaLnBrk="0" hangingPunct="0">
              <a:buFont typeface="Arial" pitchFamily="34" charset="0"/>
              <a:buChar char="•"/>
            </a:pPr>
            <a:r>
              <a:rPr lang="en-US" sz="2400" dirty="0" smtClean="0">
                <a:latin typeface="Arial" pitchFamily="34" charset="0"/>
                <a:ea typeface="Times New Roman" pitchFamily="18" charset="0"/>
                <a:cs typeface="Arial" pitchFamily="34" charset="0"/>
              </a:rPr>
              <a:t>    2009</a:t>
            </a:r>
            <a:r>
              <a:rPr lang="en-US" sz="2400" dirty="0" smtClean="0">
                <a:latin typeface="Arial" pitchFamily="34" charset="0"/>
                <a:ea typeface="Times New Roman" pitchFamily="18" charset="0"/>
                <a:cs typeface="Arial" pitchFamily="34" charset="0"/>
              </a:rPr>
              <a:t>: 149</a:t>
            </a:r>
            <a:endParaRPr lang="en-US" sz="2400" dirty="0" smtClean="0">
              <a:latin typeface="Arial" pitchFamily="34" charset="0"/>
            </a:endParaRPr>
          </a:p>
          <a:p>
            <a:pPr lvl="0" algn="l" eaLnBrk="0" hangingPunct="0">
              <a:buFont typeface="Arial" pitchFamily="34" charset="0"/>
              <a:buChar char="•"/>
            </a:pPr>
            <a:r>
              <a:rPr lang="en-US" sz="2400" dirty="0" smtClean="0">
                <a:latin typeface="Arial" pitchFamily="34" charset="0"/>
                <a:ea typeface="Times New Roman" pitchFamily="18" charset="0"/>
                <a:cs typeface="Arial" pitchFamily="34" charset="0"/>
              </a:rPr>
              <a:t>    2010</a:t>
            </a:r>
            <a:r>
              <a:rPr lang="en-US" sz="2400" dirty="0" smtClean="0">
                <a:latin typeface="Arial" pitchFamily="34" charset="0"/>
                <a:ea typeface="Times New Roman" pitchFamily="18" charset="0"/>
                <a:cs typeface="Arial" pitchFamily="34" charset="0"/>
              </a:rPr>
              <a:t>: 135</a:t>
            </a:r>
            <a:endParaRPr lang="en-US" sz="2400" dirty="0" smtClean="0">
              <a:latin typeface="Arial" pitchFamily="34" charset="0"/>
            </a:endParaRPr>
          </a:p>
          <a:p>
            <a:pPr lvl="0" algn="l" eaLnBrk="0" hangingPunct="0"/>
            <a:r>
              <a:rPr lang="en-US" sz="2400" dirty="0" smtClean="0">
                <a:latin typeface="Arial" pitchFamily="34" charset="0"/>
                <a:ea typeface="Times New Roman" pitchFamily="18" charset="0"/>
                <a:cs typeface="Arial" pitchFamily="34" charset="0"/>
              </a:rPr>
              <a:t>High number counted in the </a:t>
            </a:r>
            <a:r>
              <a:rPr lang="en-US" sz="2400" dirty="0" err="1" smtClean="0">
                <a:latin typeface="Arial" pitchFamily="34" charset="0"/>
                <a:ea typeface="Times New Roman" pitchFamily="18" charset="0"/>
                <a:cs typeface="Arial" pitchFamily="34" charset="0"/>
              </a:rPr>
              <a:t>quadrats</a:t>
            </a:r>
            <a:endParaRPr lang="en-US" sz="2400" dirty="0" smtClean="0">
              <a:latin typeface="Arial" pitchFamily="34" charset="0"/>
            </a:endParaRPr>
          </a:p>
          <a:p>
            <a:pPr lvl="0" algn="l" eaLnBrk="0" hangingPunct="0">
              <a:buFont typeface="Arial" pitchFamily="34" charset="0"/>
              <a:buChar char="•"/>
            </a:pPr>
            <a:r>
              <a:rPr lang="en-US" sz="2400" dirty="0" smtClean="0">
                <a:latin typeface="Arial" pitchFamily="34" charset="0"/>
                <a:ea typeface="Times New Roman" pitchFamily="18" charset="0"/>
                <a:cs typeface="Arial" pitchFamily="34" charset="0"/>
              </a:rPr>
              <a:t>    2009</a:t>
            </a:r>
            <a:r>
              <a:rPr lang="en-US" sz="2400" dirty="0" smtClean="0">
                <a:latin typeface="Arial" pitchFamily="34" charset="0"/>
                <a:ea typeface="Times New Roman" pitchFamily="18" charset="0"/>
                <a:cs typeface="Arial" pitchFamily="34" charset="0"/>
              </a:rPr>
              <a:t>: </a:t>
            </a:r>
            <a:r>
              <a:rPr lang="en-US" sz="2400" dirty="0" smtClean="0">
                <a:latin typeface="Arial" pitchFamily="34" charset="0"/>
                <a:ea typeface="Times New Roman" pitchFamily="18" charset="0"/>
                <a:cs typeface="Arial" pitchFamily="34" charset="0"/>
              </a:rPr>
              <a:t>362</a:t>
            </a:r>
          </a:p>
          <a:p>
            <a:pPr lvl="0" algn="l" eaLnBrk="0" hangingPunct="0">
              <a:buFont typeface="Arial" pitchFamily="34" charset="0"/>
              <a:buChar char="•"/>
            </a:pPr>
            <a:r>
              <a:rPr lang="en-US" sz="2400" dirty="0" smtClean="0">
                <a:latin typeface="Arial" pitchFamily="34" charset="0"/>
                <a:cs typeface="Arial" pitchFamily="34" charset="0"/>
              </a:rPr>
              <a:t>    2010: 651</a:t>
            </a:r>
            <a:endParaRPr lang="en-US" sz="2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grpSp>
        <p:nvGrpSpPr>
          <p:cNvPr id="331793" name="Group 17"/>
          <p:cNvGrpSpPr>
            <a:grpSpLocks/>
          </p:cNvGrpSpPr>
          <p:nvPr/>
        </p:nvGrpSpPr>
        <p:grpSpPr bwMode="auto">
          <a:xfrm>
            <a:off x="4114800" y="2947988"/>
            <a:ext cx="5029200" cy="3910012"/>
            <a:chOff x="1776" y="1176"/>
            <a:chExt cx="3168" cy="2463"/>
          </a:xfrm>
        </p:grpSpPr>
        <p:pic>
          <p:nvPicPr>
            <p:cNvPr id="331790" name="Picture 14" descr="DSC03392"/>
            <p:cNvPicPr>
              <a:picLocks noChangeAspect="1" noChangeArrowheads="1"/>
            </p:cNvPicPr>
            <p:nvPr/>
          </p:nvPicPr>
          <p:blipFill>
            <a:blip r:embed="rId3" cstate="print"/>
            <a:srcRect/>
            <a:stretch>
              <a:fillRect/>
            </a:stretch>
          </p:blipFill>
          <p:spPr bwMode="auto">
            <a:xfrm>
              <a:off x="1776" y="1176"/>
              <a:ext cx="3120" cy="2340"/>
            </a:xfrm>
            <a:prstGeom prst="rect">
              <a:avLst/>
            </a:prstGeom>
            <a:noFill/>
          </p:spPr>
        </p:pic>
        <p:sp>
          <p:nvSpPr>
            <p:cNvPr id="331792" name="Text Box 16"/>
            <p:cNvSpPr txBox="1">
              <a:spLocks noChangeArrowheads="1"/>
            </p:cNvSpPr>
            <p:nvPr/>
          </p:nvSpPr>
          <p:spPr bwMode="auto">
            <a:xfrm>
              <a:off x="4067" y="3504"/>
              <a:ext cx="877" cy="135"/>
            </a:xfrm>
            <a:prstGeom prst="rect">
              <a:avLst/>
            </a:prstGeom>
            <a:noFill/>
            <a:ln w="9525" algn="ctr">
              <a:noFill/>
              <a:miter lim="800000"/>
              <a:headEnd/>
              <a:tailEnd/>
            </a:ln>
            <a:effectLst/>
          </p:spPr>
          <p:txBody>
            <a:bodyPr wrap="none">
              <a:spAutoFit/>
            </a:bodyPr>
            <a:lstStyle/>
            <a:p>
              <a:r>
                <a:rPr lang="en-US" sz="800"/>
                <a:t>credit: Candace Khaokham</a:t>
              </a:r>
            </a:p>
          </p:txBody>
        </p:sp>
      </p:grpSp>
      <p:grpSp>
        <p:nvGrpSpPr>
          <p:cNvPr id="331798" name="Group 22"/>
          <p:cNvGrpSpPr>
            <a:grpSpLocks/>
          </p:cNvGrpSpPr>
          <p:nvPr/>
        </p:nvGrpSpPr>
        <p:grpSpPr bwMode="auto">
          <a:xfrm>
            <a:off x="-33338" y="0"/>
            <a:ext cx="4986338" cy="3871913"/>
            <a:chOff x="-21" y="0"/>
            <a:chExt cx="3141" cy="2439"/>
          </a:xfrm>
        </p:grpSpPr>
        <p:pic>
          <p:nvPicPr>
            <p:cNvPr id="331796" name="Picture 20" descr="HSC training 002"/>
            <p:cNvPicPr>
              <a:picLocks noChangeAspect="1" noChangeArrowheads="1"/>
            </p:cNvPicPr>
            <p:nvPr/>
          </p:nvPicPr>
          <p:blipFill>
            <a:blip r:embed="rId4" cstate="print"/>
            <a:srcRect/>
            <a:stretch>
              <a:fillRect/>
            </a:stretch>
          </p:blipFill>
          <p:spPr bwMode="auto">
            <a:xfrm>
              <a:off x="0" y="0"/>
              <a:ext cx="3120" cy="2340"/>
            </a:xfrm>
            <a:prstGeom prst="rect">
              <a:avLst/>
            </a:prstGeom>
            <a:noFill/>
          </p:spPr>
        </p:pic>
        <p:sp>
          <p:nvSpPr>
            <p:cNvPr id="331797" name="Text Box 21"/>
            <p:cNvSpPr txBox="1">
              <a:spLocks noChangeArrowheads="1"/>
            </p:cNvSpPr>
            <p:nvPr/>
          </p:nvSpPr>
          <p:spPr bwMode="auto">
            <a:xfrm>
              <a:off x="-21" y="2304"/>
              <a:ext cx="645" cy="135"/>
            </a:xfrm>
            <a:prstGeom prst="rect">
              <a:avLst/>
            </a:prstGeom>
            <a:noFill/>
            <a:ln w="9525" algn="ctr">
              <a:noFill/>
              <a:miter lim="800000"/>
              <a:headEnd/>
              <a:tailEnd/>
            </a:ln>
            <a:effectLst/>
          </p:spPr>
          <p:txBody>
            <a:bodyPr wrap="none">
              <a:spAutoFit/>
            </a:bodyPr>
            <a:lstStyle/>
            <a:p>
              <a:r>
                <a:rPr lang="en-US" sz="800"/>
                <a:t>credit: Susan Elbin</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335878" name="Group 6"/>
          <p:cNvGrpSpPr>
            <a:grpSpLocks/>
          </p:cNvGrpSpPr>
          <p:nvPr/>
        </p:nvGrpSpPr>
        <p:grpSpPr bwMode="auto">
          <a:xfrm>
            <a:off x="4495800" y="990600"/>
            <a:ext cx="4343400" cy="3581400"/>
            <a:chOff x="2640" y="576"/>
            <a:chExt cx="2736" cy="2256"/>
          </a:xfrm>
        </p:grpSpPr>
        <p:pic>
          <p:nvPicPr>
            <p:cNvPr id="335876" name="Picture 4" descr="sanderlings flying"/>
            <p:cNvPicPr>
              <a:picLocks noChangeAspect="1" noChangeArrowheads="1"/>
            </p:cNvPicPr>
            <p:nvPr/>
          </p:nvPicPr>
          <p:blipFill>
            <a:blip r:embed="rId4" cstate="print"/>
            <a:srcRect/>
            <a:stretch>
              <a:fillRect/>
            </a:stretch>
          </p:blipFill>
          <p:spPr bwMode="auto">
            <a:xfrm>
              <a:off x="2640" y="576"/>
              <a:ext cx="2688" cy="2150"/>
            </a:xfrm>
            <a:prstGeom prst="rect">
              <a:avLst/>
            </a:prstGeom>
            <a:noFill/>
          </p:spPr>
        </p:pic>
        <p:sp>
          <p:nvSpPr>
            <p:cNvPr id="335877" name="Text Box 5"/>
            <p:cNvSpPr txBox="1">
              <a:spLocks noChangeArrowheads="1"/>
            </p:cNvSpPr>
            <p:nvPr/>
          </p:nvSpPr>
          <p:spPr bwMode="auto">
            <a:xfrm>
              <a:off x="4513" y="2697"/>
              <a:ext cx="863" cy="135"/>
            </a:xfrm>
            <a:prstGeom prst="rect">
              <a:avLst/>
            </a:prstGeom>
            <a:noFill/>
            <a:ln w="9525" algn="ctr">
              <a:noFill/>
              <a:miter lim="800000"/>
              <a:headEnd/>
              <a:tailEnd/>
            </a:ln>
            <a:effectLst/>
          </p:spPr>
          <p:txBody>
            <a:bodyPr wrap="none">
              <a:spAutoFit/>
            </a:bodyPr>
            <a:lstStyle/>
            <a:p>
              <a:r>
                <a:rPr lang="en-US" sz="800"/>
                <a:t>credit: Lee Karney/USFWS</a:t>
              </a:r>
            </a:p>
          </p:txBody>
        </p:sp>
      </p:grpSp>
      <p:graphicFrame>
        <p:nvGraphicFramePr>
          <p:cNvPr id="335879" name="Object 7"/>
          <p:cNvGraphicFramePr>
            <a:graphicFrameLocks noChangeAspect="1"/>
          </p:cNvGraphicFramePr>
          <p:nvPr/>
        </p:nvGraphicFramePr>
        <p:xfrm>
          <a:off x="5486400" y="4800600"/>
          <a:ext cx="3276600" cy="1379538"/>
        </p:xfrm>
        <a:graphic>
          <a:graphicData uri="http://schemas.openxmlformats.org/presentationml/2006/ole">
            <p:oleObj spid="_x0000_s335879" name="Image Document" r:id="rId5" imgW="9515520" imgH="4010040" progId="">
              <p:embed/>
            </p:oleObj>
          </a:graphicData>
        </a:graphic>
      </p:graphicFrame>
      <p:sp>
        <p:nvSpPr>
          <p:cNvPr id="335880" name="Text Box 8"/>
          <p:cNvSpPr txBox="1">
            <a:spLocks noChangeArrowheads="1"/>
          </p:cNvSpPr>
          <p:nvPr/>
        </p:nvSpPr>
        <p:spPr bwMode="auto">
          <a:xfrm>
            <a:off x="1878013" y="873125"/>
            <a:ext cx="1487487" cy="519113"/>
          </a:xfrm>
          <a:prstGeom prst="rect">
            <a:avLst/>
          </a:prstGeom>
          <a:noFill/>
          <a:ln w="9525" algn="ctr">
            <a:noFill/>
            <a:miter lim="800000"/>
            <a:headEnd/>
            <a:tailEnd/>
          </a:ln>
          <a:effectLst/>
        </p:spPr>
        <p:txBody>
          <a:bodyPr wrap="none">
            <a:spAutoFit/>
          </a:bodyPr>
          <a:lstStyle/>
          <a:p>
            <a:r>
              <a:rPr lang="en-US" sz="2800">
                <a:solidFill>
                  <a:srgbClr val="0066FF"/>
                </a:solidFill>
                <a:effectLst>
                  <a:outerShdw blurRad="38100" dist="38100" dir="2700000" algn="tl">
                    <a:srgbClr val="000000"/>
                  </a:outerShdw>
                </a:effectLst>
              </a:rPr>
              <a:t>Partners</a:t>
            </a:r>
          </a:p>
        </p:txBody>
      </p:sp>
      <p:sp>
        <p:nvSpPr>
          <p:cNvPr id="335885" name="Text Box 13"/>
          <p:cNvSpPr txBox="1">
            <a:spLocks noChangeArrowheads="1"/>
          </p:cNvSpPr>
          <p:nvPr/>
        </p:nvSpPr>
        <p:spPr bwMode="auto">
          <a:xfrm>
            <a:off x="609600" y="1538288"/>
            <a:ext cx="2317750" cy="366712"/>
          </a:xfrm>
          <a:prstGeom prst="rect">
            <a:avLst/>
          </a:prstGeom>
          <a:noFill/>
          <a:ln w="9525" algn="ctr">
            <a:noFill/>
            <a:miter lim="800000"/>
            <a:headEnd/>
            <a:tailEnd/>
          </a:ln>
          <a:effectLst/>
        </p:spPr>
        <p:txBody>
          <a:bodyPr wrap="none">
            <a:spAutoFit/>
          </a:bodyPr>
          <a:lstStyle/>
          <a:p>
            <a:pPr algn="l"/>
            <a:r>
              <a:rPr lang="en-US" sz="1800">
                <a:effectLst>
                  <a:outerShdw blurRad="38100" dist="38100" dir="2700000" algn="tl">
                    <a:srgbClr val="FFFFFF"/>
                  </a:outerShdw>
                </a:effectLst>
              </a:rPr>
              <a:t>National Park Service</a:t>
            </a:r>
          </a:p>
        </p:txBody>
      </p:sp>
      <p:sp>
        <p:nvSpPr>
          <p:cNvPr id="335886" name="Text Box 14"/>
          <p:cNvSpPr txBox="1">
            <a:spLocks noChangeArrowheads="1"/>
          </p:cNvSpPr>
          <p:nvPr/>
        </p:nvSpPr>
        <p:spPr bwMode="auto">
          <a:xfrm>
            <a:off x="609600" y="4648200"/>
            <a:ext cx="2681288" cy="366713"/>
          </a:xfrm>
          <a:prstGeom prst="rect">
            <a:avLst/>
          </a:prstGeom>
          <a:noFill/>
          <a:ln w="9525" algn="ctr">
            <a:noFill/>
            <a:miter lim="800000"/>
            <a:headEnd/>
            <a:tailEnd/>
          </a:ln>
          <a:effectLst/>
        </p:spPr>
        <p:txBody>
          <a:bodyPr wrap="none">
            <a:spAutoFit/>
          </a:bodyPr>
          <a:lstStyle/>
          <a:p>
            <a:pPr algn="l"/>
            <a:r>
              <a:rPr lang="en-US" sz="1800">
                <a:effectLst>
                  <a:outerShdw blurRad="38100" dist="38100" dir="2700000" algn="tl">
                    <a:srgbClr val="FFFFFF"/>
                  </a:outerShdw>
                </a:effectLst>
              </a:rPr>
              <a:t>American Littoral Society</a:t>
            </a:r>
          </a:p>
        </p:txBody>
      </p:sp>
      <p:sp>
        <p:nvSpPr>
          <p:cNvPr id="335887" name="Text Box 15"/>
          <p:cNvSpPr txBox="1">
            <a:spLocks noChangeArrowheads="1"/>
          </p:cNvSpPr>
          <p:nvPr/>
        </p:nvSpPr>
        <p:spPr bwMode="auto">
          <a:xfrm>
            <a:off x="615950" y="2101850"/>
            <a:ext cx="3275013" cy="641350"/>
          </a:xfrm>
          <a:prstGeom prst="rect">
            <a:avLst/>
          </a:prstGeom>
          <a:noFill/>
          <a:ln w="9525" algn="ctr">
            <a:noFill/>
            <a:miter lim="800000"/>
            <a:headEnd/>
            <a:tailEnd/>
          </a:ln>
          <a:effectLst/>
        </p:spPr>
        <p:txBody>
          <a:bodyPr wrap="none">
            <a:spAutoFit/>
          </a:bodyPr>
          <a:lstStyle/>
          <a:p>
            <a:pPr algn="l"/>
            <a:r>
              <a:rPr lang="en-US" sz="1800">
                <a:effectLst>
                  <a:outerShdw blurRad="38100" dist="38100" dir="2700000" algn="tl">
                    <a:srgbClr val="FFFFFF"/>
                  </a:outerShdw>
                </a:effectLst>
              </a:rPr>
              <a:t>New York State Department</a:t>
            </a:r>
          </a:p>
          <a:p>
            <a:pPr algn="l"/>
            <a:r>
              <a:rPr lang="en-US" sz="1800">
                <a:effectLst>
                  <a:outerShdw blurRad="38100" dist="38100" dir="2700000" algn="tl">
                    <a:srgbClr val="FFFFFF"/>
                  </a:outerShdw>
                </a:effectLst>
              </a:rPr>
              <a:t>of Environmental Conservation</a:t>
            </a:r>
          </a:p>
        </p:txBody>
      </p:sp>
      <p:sp>
        <p:nvSpPr>
          <p:cNvPr id="335888" name="Text Box 16"/>
          <p:cNvSpPr txBox="1">
            <a:spLocks noChangeArrowheads="1"/>
          </p:cNvSpPr>
          <p:nvPr/>
        </p:nvSpPr>
        <p:spPr bwMode="auto">
          <a:xfrm>
            <a:off x="600075" y="2940050"/>
            <a:ext cx="2871788" cy="641350"/>
          </a:xfrm>
          <a:prstGeom prst="rect">
            <a:avLst/>
          </a:prstGeom>
          <a:noFill/>
          <a:ln w="9525" algn="ctr">
            <a:noFill/>
            <a:miter lim="800000"/>
            <a:headEnd/>
            <a:tailEnd/>
          </a:ln>
          <a:effectLst/>
        </p:spPr>
        <p:txBody>
          <a:bodyPr wrap="none">
            <a:spAutoFit/>
          </a:bodyPr>
          <a:lstStyle/>
          <a:p>
            <a:pPr algn="l"/>
            <a:r>
              <a:rPr lang="en-US" sz="1800">
                <a:effectLst>
                  <a:outerShdw blurRad="38100" dist="38100" dir="2700000" algn="tl">
                    <a:srgbClr val="FFFFFF"/>
                  </a:outerShdw>
                </a:effectLst>
              </a:rPr>
              <a:t>New York City Department</a:t>
            </a:r>
          </a:p>
          <a:p>
            <a:pPr algn="l"/>
            <a:r>
              <a:rPr lang="en-US" sz="1800">
                <a:effectLst>
                  <a:outerShdw blurRad="38100" dist="38100" dir="2700000" algn="tl">
                    <a:srgbClr val="FFFFFF"/>
                  </a:outerShdw>
                </a:effectLst>
              </a:rPr>
              <a:t>of Parks and Recreation</a:t>
            </a:r>
          </a:p>
        </p:txBody>
      </p:sp>
      <p:sp>
        <p:nvSpPr>
          <p:cNvPr id="335889" name="Text Box 17"/>
          <p:cNvSpPr txBox="1">
            <a:spLocks noChangeArrowheads="1"/>
          </p:cNvSpPr>
          <p:nvPr/>
        </p:nvSpPr>
        <p:spPr bwMode="auto">
          <a:xfrm>
            <a:off x="609600" y="3778250"/>
            <a:ext cx="3365500" cy="641350"/>
          </a:xfrm>
          <a:prstGeom prst="rect">
            <a:avLst/>
          </a:prstGeom>
          <a:noFill/>
          <a:ln w="9525" algn="ctr">
            <a:noFill/>
            <a:miter lim="800000"/>
            <a:headEnd/>
            <a:tailEnd/>
          </a:ln>
          <a:effectLst/>
        </p:spPr>
        <p:txBody>
          <a:bodyPr wrap="none">
            <a:spAutoFit/>
          </a:bodyPr>
          <a:lstStyle/>
          <a:p>
            <a:pPr algn="l"/>
            <a:r>
              <a:rPr lang="en-US" sz="1800">
                <a:effectLst>
                  <a:outerShdw blurRad="38100" dist="38100" dir="2700000" algn="tl">
                    <a:srgbClr val="FFFFFF"/>
                  </a:outerShdw>
                </a:effectLst>
              </a:rPr>
              <a:t>Wallerstein Collaborative for</a:t>
            </a:r>
          </a:p>
          <a:p>
            <a:pPr algn="l"/>
            <a:r>
              <a:rPr lang="en-US" sz="1800">
                <a:effectLst>
                  <a:outerShdw blurRad="38100" dist="38100" dir="2700000" algn="tl">
                    <a:srgbClr val="FFFFFF"/>
                  </a:outerShdw>
                </a:effectLst>
              </a:rPr>
              <a:t>Urban Environmental Education</a:t>
            </a:r>
          </a:p>
        </p:txBody>
      </p:sp>
      <p:sp>
        <p:nvSpPr>
          <p:cNvPr id="335890" name="Text Box 18"/>
          <p:cNvSpPr txBox="1">
            <a:spLocks noChangeArrowheads="1"/>
          </p:cNvSpPr>
          <p:nvPr/>
        </p:nvSpPr>
        <p:spPr bwMode="auto">
          <a:xfrm>
            <a:off x="609600" y="5181600"/>
            <a:ext cx="3140075" cy="366713"/>
          </a:xfrm>
          <a:prstGeom prst="rect">
            <a:avLst/>
          </a:prstGeom>
          <a:noFill/>
          <a:ln w="9525" algn="ctr">
            <a:noFill/>
            <a:miter lim="800000"/>
            <a:headEnd/>
            <a:tailEnd/>
          </a:ln>
          <a:effectLst/>
        </p:spPr>
        <p:txBody>
          <a:bodyPr wrap="none">
            <a:spAutoFit/>
          </a:bodyPr>
          <a:lstStyle/>
          <a:p>
            <a:pPr algn="l"/>
            <a:r>
              <a:rPr lang="en-US" sz="1800">
                <a:effectLst>
                  <a:outerShdw blurRad="38100" dist="38100" dir="2700000" algn="tl">
                    <a:srgbClr val="FFFFFF"/>
                  </a:outerShdw>
                </a:effectLst>
              </a:rPr>
              <a:t>American Sign Language Inc.</a:t>
            </a:r>
          </a:p>
        </p:txBody>
      </p:sp>
      <p:sp>
        <p:nvSpPr>
          <p:cNvPr id="335891" name="Text Box 19"/>
          <p:cNvSpPr txBox="1">
            <a:spLocks noChangeArrowheads="1"/>
          </p:cNvSpPr>
          <p:nvPr/>
        </p:nvSpPr>
        <p:spPr bwMode="auto">
          <a:xfrm>
            <a:off x="609600" y="5729288"/>
            <a:ext cx="2300288" cy="366712"/>
          </a:xfrm>
          <a:prstGeom prst="rect">
            <a:avLst/>
          </a:prstGeom>
          <a:noFill/>
          <a:ln w="9525" algn="ctr">
            <a:noFill/>
            <a:miter lim="800000"/>
            <a:headEnd/>
            <a:tailEnd/>
          </a:ln>
          <a:effectLst/>
        </p:spPr>
        <p:txBody>
          <a:bodyPr wrap="none">
            <a:spAutoFit/>
          </a:bodyPr>
          <a:lstStyle/>
          <a:p>
            <a:pPr algn="l"/>
            <a:r>
              <a:rPr lang="en-US" sz="1800">
                <a:effectLst>
                  <a:outerShdw blurRad="38100" dist="38100" dir="2700000" algn="tl">
                    <a:srgbClr val="FFFFFF"/>
                  </a:outerShdw>
                </a:effectLst>
              </a:rPr>
              <a:t>New Jersey Audubon</a:t>
            </a:r>
          </a:p>
        </p:txBody>
      </p:sp>
      <p:sp>
        <p:nvSpPr>
          <p:cNvPr id="335892" name="Text Box 20"/>
          <p:cNvSpPr txBox="1">
            <a:spLocks noChangeArrowheads="1"/>
          </p:cNvSpPr>
          <p:nvPr/>
        </p:nvSpPr>
        <p:spPr bwMode="auto">
          <a:xfrm>
            <a:off x="609600" y="6324600"/>
            <a:ext cx="3190875" cy="366713"/>
          </a:xfrm>
          <a:prstGeom prst="rect">
            <a:avLst/>
          </a:prstGeom>
          <a:noFill/>
          <a:ln w="9525" algn="ctr">
            <a:noFill/>
            <a:miter lim="800000"/>
            <a:headEnd/>
            <a:tailEnd/>
          </a:ln>
          <a:effectLst/>
        </p:spPr>
        <p:txBody>
          <a:bodyPr wrap="none">
            <a:spAutoFit/>
          </a:bodyPr>
          <a:lstStyle/>
          <a:p>
            <a:pPr algn="l"/>
            <a:r>
              <a:rPr lang="en-US" sz="1800">
                <a:effectLst>
                  <a:outerShdw blurRad="38100" dist="38100" dir="2700000" algn="tl">
                    <a:srgbClr val="FFFFFF"/>
                  </a:outerShdw>
                </a:effectLst>
              </a:rPr>
              <a:t>Cornell Cooperative Extension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YCAelbin">
  <a:themeElements>
    <a:clrScheme name="NYCAelbi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NYCAelbin">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NYCAelbi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YCAelbin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YCAelbi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YCAelbin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NYCAelbi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YCAelbi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5808</TotalTime>
  <Words>327</Words>
  <Application>Microsoft Office PowerPoint</Application>
  <PresentationFormat>On-screen Show (4:3)</PresentationFormat>
  <Paragraphs>75</Paragraphs>
  <Slides>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NYCAelbin</vt:lpstr>
      <vt:lpstr>Image Document</vt:lpstr>
      <vt:lpstr>Slide 1</vt:lpstr>
      <vt:lpstr>Slide 2</vt:lpstr>
      <vt:lpstr>Slide 3</vt:lpstr>
      <vt:lpstr>Slide 4</vt:lpstr>
      <vt:lpstr>Slide 5</vt:lpstr>
      <vt:lpstr>Slide 6</vt:lpstr>
      <vt:lpstr>Slide 7</vt:lpstr>
      <vt:lpstr>Slide 8</vt:lpstr>
    </vt:vector>
  </TitlesOfParts>
  <Company>New York City Audubon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Phillips</dc:creator>
  <cp:lastModifiedBy>Gregory B. Elbin</cp:lastModifiedBy>
  <cp:revision>153</cp:revision>
  <dcterms:created xsi:type="dcterms:W3CDTF">2007-11-28T02:50:49Z</dcterms:created>
  <dcterms:modified xsi:type="dcterms:W3CDTF">2011-01-13T05:17:50Z</dcterms:modified>
</cp:coreProperties>
</file>