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7AF503E7-FD01-EE4A-BDEC-D4245B199901}"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7AF503E7-FD01-EE4A-BDEC-D4245B199901}" type="datetimeFigureOut">
              <a:rPr lang="en-US" smtClean="0"/>
              <a:t>9/3/2013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F503E7-FD01-EE4A-BDEC-D4245B199901}"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F503E7-FD01-EE4A-BDEC-D4245B199901}"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F503E7-FD01-EE4A-BDEC-D4245B199901}"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F503E7-FD01-EE4A-BDEC-D4245B199901}"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7AF503E7-FD01-EE4A-BDEC-D4245B199901}" type="datetimeFigureOut">
              <a:rPr lang="en-US" smtClean="0"/>
              <a:t>9/3/2013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BA6BBD-6E28-5A42-9165-E5939A017080}"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7AF503E7-FD01-EE4A-BDEC-D4245B199901}"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A6BBD-6E28-5A42-9165-E5939A017080}"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AF503E7-FD01-EE4A-BDEC-D4245B199901}" type="datetimeFigureOut">
              <a:rPr lang="en-US" smtClean="0"/>
              <a:t>9/3/2013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A6BBD-6E28-5A42-9165-E5939A01708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7AF503E7-FD01-EE4A-BDEC-D4245B199901}" type="datetimeFigureOut">
              <a:rPr lang="en-US" smtClean="0"/>
              <a:t>9/3/2013</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47BA6BBD-6E28-5A42-9165-E5939A01708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omsi.edu/sites/all/FTP/files/expeditionnw/4.E.1.Crumple.pdf" TargetMode="Externa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earthforce.org/ViewResource.php?AID=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532" y="2492375"/>
            <a:ext cx="7242418" cy="1470025"/>
          </a:xfrm>
        </p:spPr>
        <p:txBody>
          <a:bodyPr/>
          <a:lstStyle/>
          <a:p>
            <a:pPr algn="ctr"/>
            <a:r>
              <a:rPr lang="en-US" sz="4000" dirty="0" smtClean="0">
                <a:effectLst>
                  <a:outerShdw blurRad="38100" dist="38100" dir="2700000" algn="tl">
                    <a:srgbClr val="000000">
                      <a:alpha val="43137"/>
                    </a:srgbClr>
                  </a:outerShdw>
                </a:effectLst>
              </a:rPr>
              <a:t>Water Quality in Jamaica Bay</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NPS - PEC </a:t>
            </a:r>
            <a:endParaRPr lang="en-US" sz="40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20533" y="3966882"/>
            <a:ext cx="7242418" cy="1752600"/>
          </a:xfrm>
        </p:spPr>
        <p:txBody>
          <a:bodyPr>
            <a:normAutofit/>
          </a:bodyPr>
          <a:lstStyle/>
          <a:p>
            <a:r>
              <a:rPr lang="en-US" sz="2400" dirty="0" smtClean="0">
                <a:effectLst>
                  <a:outerShdw blurRad="38100" dist="38100" dir="2700000" algn="tl">
                    <a:srgbClr val="000000">
                      <a:alpha val="43137"/>
                    </a:srgbClr>
                  </a:outerShdw>
                </a:effectLst>
              </a:rPr>
              <a:t>Deborah Sarria</a:t>
            </a:r>
          </a:p>
          <a:p>
            <a:r>
              <a:rPr lang="en-US" sz="2400" dirty="0" err="1" smtClean="0">
                <a:effectLst>
                  <a:outerShdw blurRad="38100" dist="38100" dir="2700000" algn="tl">
                    <a:srgbClr val="000000">
                      <a:alpha val="43137"/>
                    </a:srgbClr>
                  </a:outerShdw>
                </a:effectLst>
              </a:rPr>
              <a:t>Andries</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Hudde</a:t>
            </a:r>
            <a:r>
              <a:rPr lang="en-US" sz="2400" dirty="0" smtClean="0">
                <a:effectLst>
                  <a:outerShdw blurRad="38100" dist="38100" dir="2700000" algn="tl">
                    <a:srgbClr val="000000">
                      <a:alpha val="43137"/>
                    </a:srgbClr>
                  </a:outerShdw>
                </a:effectLst>
              </a:rPr>
              <a:t> JHS</a:t>
            </a:r>
          </a:p>
          <a:p>
            <a:r>
              <a:rPr lang="en-US" sz="2400" dirty="0" smtClean="0">
                <a:effectLst>
                  <a:outerShdw blurRad="38100" dist="38100" dir="2700000" algn="tl">
                    <a:srgbClr val="000000">
                      <a:alpha val="43137"/>
                    </a:srgbClr>
                  </a:outerShdw>
                </a:effectLst>
              </a:rPr>
              <a:t>IS 240K</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2158.JPG"/>
          <p:cNvPicPr>
            <a:picLocks noChangeAspect="1"/>
          </p:cNvPicPr>
          <p:nvPr/>
        </p:nvPicPr>
        <p:blipFill>
          <a:blip r:embed="rId2"/>
          <a:stretch>
            <a:fillRect/>
          </a:stretch>
        </p:blipFill>
        <p:spPr>
          <a:xfrm>
            <a:off x="778916" y="611281"/>
            <a:ext cx="3385724" cy="2539293"/>
          </a:xfrm>
          <a:prstGeom prst="rect">
            <a:avLst/>
          </a:prstGeom>
        </p:spPr>
      </p:pic>
      <p:pic>
        <p:nvPicPr>
          <p:cNvPr id="5" name="Picture 4" descr="100_2159.JPG"/>
          <p:cNvPicPr>
            <a:picLocks noChangeAspect="1"/>
          </p:cNvPicPr>
          <p:nvPr/>
        </p:nvPicPr>
        <p:blipFill>
          <a:blip r:embed="rId3"/>
          <a:stretch>
            <a:fillRect/>
          </a:stretch>
        </p:blipFill>
        <p:spPr>
          <a:xfrm>
            <a:off x="5223689" y="611281"/>
            <a:ext cx="3385723" cy="2539292"/>
          </a:xfrm>
          <a:prstGeom prst="rect">
            <a:avLst/>
          </a:prstGeom>
        </p:spPr>
      </p:pic>
      <p:pic>
        <p:nvPicPr>
          <p:cNvPr id="6" name="Picture 5" descr="100_2160.JPG"/>
          <p:cNvPicPr>
            <a:picLocks noChangeAspect="1"/>
          </p:cNvPicPr>
          <p:nvPr/>
        </p:nvPicPr>
        <p:blipFill>
          <a:blip r:embed="rId4"/>
          <a:stretch>
            <a:fillRect/>
          </a:stretch>
        </p:blipFill>
        <p:spPr>
          <a:xfrm>
            <a:off x="816266" y="3496406"/>
            <a:ext cx="3348373" cy="2511280"/>
          </a:xfrm>
          <a:prstGeom prst="rect">
            <a:avLst/>
          </a:prstGeom>
        </p:spPr>
      </p:pic>
      <p:pic>
        <p:nvPicPr>
          <p:cNvPr id="7" name="Picture 6" descr="100_2162.JPG"/>
          <p:cNvPicPr>
            <a:picLocks noChangeAspect="1"/>
          </p:cNvPicPr>
          <p:nvPr/>
        </p:nvPicPr>
        <p:blipFill>
          <a:blip r:embed="rId5"/>
          <a:stretch>
            <a:fillRect/>
          </a:stretch>
        </p:blipFill>
        <p:spPr>
          <a:xfrm>
            <a:off x="5223689" y="3468394"/>
            <a:ext cx="3385723" cy="253929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Superstorm</a:t>
            </a:r>
            <a:r>
              <a:rPr lang="en-US" dirty="0" smtClean="0"/>
              <a:t> Sandy</a:t>
            </a:r>
            <a:endParaRPr lang="en-US" dirty="0"/>
          </a:p>
        </p:txBody>
      </p:sp>
      <p:sp>
        <p:nvSpPr>
          <p:cNvPr id="3" name="Content Placeholder 2"/>
          <p:cNvSpPr>
            <a:spLocks noGrp="1"/>
          </p:cNvSpPr>
          <p:nvPr>
            <p:ph idx="1"/>
          </p:nvPr>
        </p:nvSpPr>
        <p:spPr>
          <a:xfrm>
            <a:off x="779463" y="1439242"/>
            <a:ext cx="7583487" cy="4559775"/>
          </a:xfrm>
        </p:spPr>
        <p:txBody>
          <a:bodyPr>
            <a:normAutofit lnSpcReduction="10000"/>
          </a:bodyPr>
          <a:lstStyle/>
          <a:p>
            <a:r>
              <a:rPr lang="en-US" sz="2400" dirty="0" smtClean="0">
                <a:effectLst>
                  <a:outerShdw blurRad="38100" dist="38100" dir="2700000" algn="tl">
                    <a:srgbClr val="000000">
                      <a:alpha val="43137"/>
                    </a:srgbClr>
                  </a:outerShdw>
                </a:effectLst>
              </a:rPr>
              <a:t>Using the map of the estuary, history of Jamaica Bay from NPS Adventures Program 2006, and various articles, the students tried to understand the factors involved in the major flooding caused by </a:t>
            </a:r>
            <a:r>
              <a:rPr lang="en-US" sz="2400" dirty="0" err="1" smtClean="0">
                <a:effectLst>
                  <a:outerShdw blurRad="38100" dist="38100" dir="2700000" algn="tl">
                    <a:srgbClr val="000000">
                      <a:alpha val="43137"/>
                    </a:srgbClr>
                  </a:outerShdw>
                </a:effectLst>
              </a:rPr>
              <a:t>Superstorm</a:t>
            </a:r>
            <a:r>
              <a:rPr lang="en-US" sz="2400" dirty="0" smtClean="0">
                <a:effectLst>
                  <a:outerShdw blurRad="38100" dist="38100" dir="2700000" algn="tl">
                    <a:srgbClr val="000000">
                      <a:alpha val="43137"/>
                    </a:srgbClr>
                  </a:outerShdw>
                </a:effectLst>
              </a:rPr>
              <a:t> Sandy.</a:t>
            </a:r>
          </a:p>
          <a:p>
            <a:r>
              <a:rPr lang="en-US" sz="2400" dirty="0" smtClean="0">
                <a:effectLst>
                  <a:outerShdw blurRad="38100" dist="38100" dir="2700000" algn="tl">
                    <a:srgbClr val="000000">
                      <a:alpha val="43137"/>
                    </a:srgbClr>
                  </a:outerShdw>
                </a:effectLst>
              </a:rPr>
              <a:t>Using paint trays, grass and paper models, the students tried to recreate the flood damage, testing out different types of land  usage.(From New York New Jersey Harbor </a:t>
            </a:r>
            <a:r>
              <a:rPr lang="en-US" sz="2400" smtClean="0">
                <a:effectLst>
                  <a:outerShdw blurRad="38100" dist="38100" dir="2700000" algn="tl">
                    <a:srgbClr val="000000">
                      <a:alpha val="43137"/>
                    </a:srgbClr>
                  </a:outerShdw>
                </a:effectLst>
              </a:rPr>
              <a:t>Estuary Program)</a:t>
            </a:r>
            <a:endParaRPr lang="en-US" sz="2400" dirty="0" smtClean="0">
              <a:effectLst>
                <a:outerShdw blurRad="38100" dist="38100" dir="2700000" algn="tl">
                  <a:srgbClr val="000000">
                    <a:alpha val="43137"/>
                  </a:srgbClr>
                </a:outerShdw>
              </a:effectLst>
            </a:endParaRPr>
          </a:p>
          <a:p>
            <a:pPr lvl="1"/>
            <a:r>
              <a:rPr lang="en-US" dirty="0" smtClean="0">
                <a:effectLst>
                  <a:outerShdw blurRad="38100" dist="38100" dir="2700000" algn="tl">
                    <a:srgbClr val="000000">
                      <a:alpha val="43137"/>
                    </a:srgbClr>
                  </a:outerShdw>
                </a:effectLst>
              </a:rPr>
              <a:t>Beach</a:t>
            </a:r>
          </a:p>
          <a:p>
            <a:pPr lvl="1"/>
            <a:r>
              <a:rPr lang="en-US" dirty="0" smtClean="0">
                <a:effectLst>
                  <a:outerShdw blurRad="38100" dist="38100" dir="2700000" algn="tl">
                    <a:srgbClr val="000000">
                      <a:alpha val="43137"/>
                    </a:srgbClr>
                  </a:outerShdw>
                </a:effectLst>
              </a:rPr>
              <a:t>Urban </a:t>
            </a:r>
          </a:p>
          <a:p>
            <a:pPr lvl="1"/>
            <a:r>
              <a:rPr lang="en-US" dirty="0" smtClean="0">
                <a:effectLst>
                  <a:outerShdw blurRad="38100" dist="38100" dir="2700000" algn="tl">
                    <a:srgbClr val="000000">
                      <a:alpha val="43137"/>
                    </a:srgbClr>
                  </a:outerShdw>
                </a:effectLst>
              </a:rPr>
              <a:t>Wetlands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5392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086" y="695842"/>
            <a:ext cx="2444405" cy="18333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085" y="3184295"/>
            <a:ext cx="2444405" cy="18333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274" y="706581"/>
            <a:ext cx="2430087" cy="18225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105" y="695842"/>
            <a:ext cx="2444405" cy="18333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106" y="3184294"/>
            <a:ext cx="2444404" cy="18333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5274" y="3184296"/>
            <a:ext cx="2444402" cy="1833302"/>
          </a:xfrm>
          <a:prstGeom prst="rect">
            <a:avLst/>
          </a:prstGeom>
        </p:spPr>
      </p:pic>
    </p:spTree>
    <p:extLst>
      <p:ext uri="{BB962C8B-B14F-4D97-AF65-F5344CB8AC3E}">
        <p14:creationId xmlns:p14="http://schemas.microsoft.com/office/powerpoint/2010/main" val="1841622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Pre-Trip Lessons</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779461" y="1425388"/>
            <a:ext cx="4282589" cy="4622987"/>
          </a:xfrm>
        </p:spPr>
        <p:txBody>
          <a:bodyPr>
            <a:normAutofit/>
          </a:bodyPr>
          <a:lstStyle/>
          <a:p>
            <a:r>
              <a:rPr lang="en-US" sz="2400" dirty="0" smtClean="0">
                <a:effectLst>
                  <a:outerShdw blurRad="38100" dist="38100" dir="2700000" algn="tl">
                    <a:srgbClr val="000000">
                      <a:alpha val="43137"/>
                    </a:srgbClr>
                  </a:outerShdw>
                </a:effectLst>
              </a:rPr>
              <a:t>Formative Assessment –Name as many bodies of water as you can</a:t>
            </a:r>
          </a:p>
          <a:p>
            <a:r>
              <a:rPr lang="en-US" sz="2400" dirty="0" smtClean="0">
                <a:effectLst>
                  <a:outerShdw blurRad="38100" dist="38100" dir="2700000" algn="tl">
                    <a:srgbClr val="000000">
                      <a:alpha val="43137"/>
                    </a:srgbClr>
                  </a:outerShdw>
                </a:effectLst>
              </a:rPr>
              <a:t>Review vocabulary:</a:t>
            </a:r>
          </a:p>
          <a:p>
            <a:pPr lvl="1"/>
            <a:r>
              <a:rPr lang="en-US" dirty="0" smtClean="0">
                <a:effectLst>
                  <a:outerShdw blurRad="38100" dist="38100" dir="2700000" algn="tl">
                    <a:srgbClr val="000000">
                      <a:alpha val="43137"/>
                    </a:srgbClr>
                  </a:outerShdw>
                </a:effectLst>
              </a:rPr>
              <a:t>Ocean, river, bay, estuary, brackish, marsh</a:t>
            </a:r>
          </a:p>
          <a:p>
            <a:pPr lvl="0"/>
            <a:r>
              <a:rPr lang="en-US" dirty="0" smtClean="0">
                <a:effectLst>
                  <a:outerShdw blurRad="38100" dist="38100" dir="2700000" algn="tl">
                    <a:srgbClr val="000000">
                      <a:alpha val="43137"/>
                    </a:srgbClr>
                  </a:outerShdw>
                </a:effectLst>
              </a:rPr>
              <a:t>Map activity: using a map of the NY/NJ Estuary, students will identify the fresh and salt-water sources.</a:t>
            </a:r>
          </a:p>
          <a:p>
            <a:pPr lvl="1"/>
            <a:endParaRPr lang="en-US" sz="2200" dirty="0"/>
          </a:p>
        </p:txBody>
      </p:sp>
      <p:pic>
        <p:nvPicPr>
          <p:cNvPr id="6" name="Content Placeholder 5" descr="NY-NJ ESTUARY MAP.jpg"/>
          <p:cNvPicPr>
            <a:picLocks noGrp="1" noChangeAspect="1"/>
          </p:cNvPicPr>
          <p:nvPr>
            <p:ph sz="half" idx="2"/>
          </p:nvPr>
        </p:nvPicPr>
        <p:blipFill>
          <a:blip r:embed="rId2"/>
          <a:srcRect l="-7862" r="-7862"/>
          <a:stretch>
            <a:fillRect/>
          </a:stretch>
        </p:blipFill>
        <p:spPr>
          <a:xfrm>
            <a:off x="5062051" y="1425388"/>
            <a:ext cx="3657600" cy="421957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777874" y="653586"/>
            <a:ext cx="7585076" cy="2987829"/>
          </a:xfrm>
        </p:spPr>
        <p:txBody>
          <a:bodyPr>
            <a:normAutofit lnSpcReduction="10000"/>
          </a:bodyPr>
          <a:lstStyle/>
          <a:p>
            <a:r>
              <a:rPr lang="en-US" sz="2400" dirty="0" smtClean="0">
                <a:effectLst>
                  <a:outerShdw blurRad="38100" dist="38100" dir="2700000" algn="tl">
                    <a:srgbClr val="000000">
                      <a:alpha val="43137"/>
                    </a:srgbClr>
                  </a:outerShdw>
                </a:effectLst>
              </a:rPr>
              <a:t>What is a watershed?</a:t>
            </a:r>
          </a:p>
          <a:p>
            <a:pPr lvl="1"/>
            <a:r>
              <a:rPr lang="en-US" sz="2400" dirty="0" smtClean="0">
                <a:effectLst>
                  <a:outerShdw blurRad="38100" dist="38100" dir="2700000" algn="tl">
                    <a:srgbClr val="000000">
                      <a:alpha val="43137"/>
                    </a:srgbClr>
                  </a:outerShdw>
                </a:effectLst>
              </a:rPr>
              <a:t>Discuss the definition of a water shed.</a:t>
            </a:r>
          </a:p>
          <a:p>
            <a:pPr lvl="1"/>
            <a:r>
              <a:rPr lang="en-US" sz="2400" dirty="0" smtClean="0">
                <a:effectLst>
                  <a:outerShdw blurRad="38100" dist="38100" dir="2700000" algn="tl">
                    <a:srgbClr val="000000">
                      <a:alpha val="43137"/>
                    </a:srgbClr>
                  </a:outerShdw>
                </a:effectLst>
              </a:rPr>
              <a:t>Big River </a:t>
            </a:r>
            <a:r>
              <a:rPr lang="en-US" sz="2400" dirty="0" err="1" smtClean="0">
                <a:effectLst>
                  <a:outerShdw blurRad="38100" dist="38100" dir="2700000" algn="tl">
                    <a:srgbClr val="000000">
                      <a:alpha val="43137"/>
                    </a:srgbClr>
                  </a:outerShdw>
                </a:effectLst>
              </a:rPr>
              <a:t>Topo</a:t>
            </a:r>
            <a:r>
              <a:rPr lang="en-US" sz="2400" dirty="0" smtClean="0">
                <a:effectLst>
                  <a:outerShdw blurRad="38100" dist="38100" dir="2700000" algn="tl">
                    <a:srgbClr val="000000">
                      <a:alpha val="43137"/>
                    </a:srgbClr>
                  </a:outerShdw>
                </a:effectLst>
              </a:rPr>
              <a:t> Map Activity</a:t>
            </a:r>
          </a:p>
          <a:p>
            <a:pPr lvl="2"/>
            <a:r>
              <a:rPr lang="en-US" sz="2400" dirty="0" smtClean="0">
                <a:effectLst>
                  <a:outerShdw blurRad="38100" dist="38100" dir="2700000" algn="tl">
                    <a:srgbClr val="000000">
                      <a:alpha val="43137"/>
                    </a:srgbClr>
                  </a:outerShdw>
                </a:effectLst>
              </a:rPr>
              <a:t>LaMotte/Stroud Watershed Tour Kit</a:t>
            </a:r>
          </a:p>
          <a:p>
            <a:pPr lvl="1"/>
            <a:r>
              <a:rPr lang="en-US" sz="2400" dirty="0" smtClean="0">
                <a:effectLst>
                  <a:outerShdw blurRad="38100" dist="38100" dir="2700000" algn="tl">
                    <a:srgbClr val="000000">
                      <a:alpha val="43137"/>
                    </a:srgbClr>
                  </a:outerShdw>
                </a:effectLst>
              </a:rPr>
              <a:t>Crumpled paper watershed model</a:t>
            </a:r>
          </a:p>
          <a:p>
            <a:pPr lvl="2"/>
            <a:r>
              <a:rPr lang="en-US" sz="2400" dirty="0" smtClean="0">
                <a:effectLst>
                  <a:outerShdw blurRad="38100" dist="38100" dir="2700000" algn="tl">
                    <a:srgbClr val="000000">
                      <a:alpha val="43137"/>
                    </a:srgbClr>
                  </a:outerShdw>
                </a:effectLst>
                <a:hlinkClick r:id="rId2"/>
              </a:rPr>
              <a:t>http://www.omsi.edu/sites/all/FTP/files/expeditionnw/4.E.1.Crumple.pdf</a:t>
            </a:r>
            <a:endParaRPr lang="en-US" sz="2400" dirty="0" smtClean="0">
              <a:effectLst>
                <a:outerShdw blurRad="38100" dist="38100" dir="2700000" algn="tl">
                  <a:srgbClr val="000000">
                    <a:alpha val="43137"/>
                  </a:srgbClr>
                </a:outerShdw>
              </a:effectLst>
            </a:endParaRPr>
          </a:p>
          <a:p>
            <a:pPr lvl="1"/>
            <a:endParaRPr lang="en-US" sz="2400" dirty="0" smtClean="0"/>
          </a:p>
          <a:p>
            <a:pPr lvl="1"/>
            <a:endParaRPr lang="en-US" sz="2400" dirty="0"/>
          </a:p>
        </p:txBody>
      </p:sp>
      <p:pic>
        <p:nvPicPr>
          <p:cNvPr id="8" name="Picture 7"/>
          <p:cNvPicPr>
            <a:picLocks noChangeAspect="1"/>
          </p:cNvPicPr>
          <p:nvPr/>
        </p:nvPicPr>
        <p:blipFill>
          <a:blip r:embed="rId3"/>
          <a:stretch>
            <a:fillRect/>
          </a:stretch>
        </p:blipFill>
        <p:spPr>
          <a:xfrm>
            <a:off x="6165932" y="4151619"/>
            <a:ext cx="2592885" cy="1754010"/>
          </a:xfrm>
          <a:prstGeom prst="rect">
            <a:avLst/>
          </a:prstGeom>
        </p:spPr>
      </p:pic>
      <p:pic>
        <p:nvPicPr>
          <p:cNvPr id="9" name="Picture 8" descr="Big River watershed.jpg"/>
          <p:cNvPicPr>
            <a:picLocks noChangeAspect="1"/>
          </p:cNvPicPr>
          <p:nvPr/>
        </p:nvPicPr>
        <p:blipFill>
          <a:blip r:embed="rId4"/>
          <a:stretch>
            <a:fillRect/>
          </a:stretch>
        </p:blipFill>
        <p:spPr>
          <a:xfrm>
            <a:off x="777874" y="3641415"/>
            <a:ext cx="2100402" cy="2675040"/>
          </a:xfrm>
          <a:prstGeom prst="rect">
            <a:avLst/>
          </a:prstGeom>
        </p:spPr>
      </p:pic>
      <p:pic>
        <p:nvPicPr>
          <p:cNvPr id="10" name="Picture 9" descr="Big River Topo Map.jpg"/>
          <p:cNvPicPr>
            <a:picLocks noChangeAspect="1"/>
          </p:cNvPicPr>
          <p:nvPr/>
        </p:nvPicPr>
        <p:blipFill>
          <a:blip r:embed="rId5"/>
          <a:stretch>
            <a:fillRect/>
          </a:stretch>
        </p:blipFill>
        <p:spPr>
          <a:xfrm>
            <a:off x="3538826" y="3643046"/>
            <a:ext cx="2035999" cy="267340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Water Quality Tests</a:t>
            </a:r>
            <a:endParaRPr lang="en-US"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779463" y="1425388"/>
            <a:ext cx="7848626" cy="4774356"/>
          </a:xfrm>
        </p:spPr>
        <p:txBody>
          <a:bodyPr>
            <a:normAutofit lnSpcReduction="10000"/>
          </a:bodyPr>
          <a:lstStyle/>
          <a:p>
            <a:r>
              <a:rPr lang="en-US" sz="2400" dirty="0" smtClean="0">
                <a:effectLst>
                  <a:outerShdw blurRad="38100" dist="38100" dir="2700000" algn="tl">
                    <a:srgbClr val="000000">
                      <a:alpha val="43137"/>
                    </a:srgbClr>
                  </a:outerShdw>
                </a:effectLst>
              </a:rPr>
              <a:t>Divide the students into groups</a:t>
            </a:r>
          </a:p>
          <a:p>
            <a:pPr lvl="1"/>
            <a:r>
              <a:rPr lang="en-US" sz="2400" dirty="0" smtClean="0">
                <a:effectLst>
                  <a:outerShdw blurRad="38100" dist="38100" dir="2700000" algn="tl">
                    <a:srgbClr val="000000">
                      <a:alpha val="43137"/>
                    </a:srgbClr>
                  </a:outerShdw>
                </a:effectLst>
              </a:rPr>
              <a:t>Phosphate</a:t>
            </a:r>
          </a:p>
          <a:p>
            <a:pPr lvl="1"/>
            <a:r>
              <a:rPr lang="en-US" sz="2400" dirty="0" smtClean="0">
                <a:effectLst>
                  <a:outerShdw blurRad="38100" dist="38100" dir="2700000" algn="tl">
                    <a:srgbClr val="000000">
                      <a:alpha val="43137"/>
                    </a:srgbClr>
                  </a:outerShdw>
                </a:effectLst>
              </a:rPr>
              <a:t>Nitrates</a:t>
            </a:r>
          </a:p>
          <a:p>
            <a:pPr lvl="1"/>
            <a:r>
              <a:rPr lang="en-US" sz="2400" dirty="0" smtClean="0">
                <a:effectLst>
                  <a:outerShdw blurRad="38100" dist="38100" dir="2700000" algn="tl">
                    <a:srgbClr val="000000">
                      <a:alpha val="43137"/>
                    </a:srgbClr>
                  </a:outerShdw>
                </a:effectLst>
              </a:rPr>
              <a:t>Dissolved Oxygen</a:t>
            </a:r>
          </a:p>
          <a:p>
            <a:pPr lvl="1"/>
            <a:r>
              <a:rPr lang="en-US" sz="2400" dirty="0" smtClean="0">
                <a:effectLst>
                  <a:outerShdw blurRad="38100" dist="38100" dir="2700000" algn="tl">
                    <a:srgbClr val="000000">
                      <a:alpha val="43137"/>
                    </a:srgbClr>
                  </a:outerShdw>
                </a:effectLst>
              </a:rPr>
              <a:t>Turbidity</a:t>
            </a:r>
          </a:p>
          <a:p>
            <a:pPr lvl="1"/>
            <a:r>
              <a:rPr lang="en-US" sz="2400" dirty="0" smtClean="0">
                <a:effectLst>
                  <a:outerShdw blurRad="38100" dist="38100" dir="2700000" algn="tl">
                    <a:srgbClr val="000000">
                      <a:alpha val="43137"/>
                    </a:srgbClr>
                  </a:outerShdw>
                </a:effectLst>
              </a:rPr>
              <a:t>pH</a:t>
            </a:r>
          </a:p>
          <a:p>
            <a:r>
              <a:rPr lang="en-US" sz="2400" dirty="0" smtClean="0">
                <a:effectLst>
                  <a:outerShdw blurRad="38100" dist="38100" dir="2700000" algn="tl">
                    <a:srgbClr val="000000">
                      <a:alpha val="43137"/>
                    </a:srgbClr>
                  </a:outerShdw>
                </a:effectLst>
              </a:rPr>
              <a:t>Jigsaw the Water Quality Indicators- Use information from the Earth Force resource page</a:t>
            </a:r>
          </a:p>
          <a:p>
            <a:pPr lvl="1"/>
            <a:r>
              <a:rPr lang="en-US" sz="2400" dirty="0" smtClean="0">
                <a:effectLst>
                  <a:outerShdw blurRad="38100" dist="38100" dir="2700000" algn="tl">
                    <a:srgbClr val="000000">
                      <a:alpha val="43137"/>
                    </a:srgbClr>
                  </a:outerShdw>
                </a:effectLst>
                <a:hlinkClick r:id="rId2"/>
              </a:rPr>
              <a:t>http://www.earthforce.org/ViewResource.php?AID=1</a:t>
            </a:r>
            <a:endParaRPr lang="en-US" sz="2400" dirty="0" smtClean="0">
              <a:effectLst>
                <a:outerShdw blurRad="38100" dist="38100" dir="2700000" algn="tl">
                  <a:srgbClr val="000000">
                    <a:alpha val="43137"/>
                  </a:srgbClr>
                </a:outerShdw>
              </a:effectLst>
            </a:endParaRPr>
          </a:p>
          <a:p>
            <a:r>
              <a:rPr lang="en-US" sz="2400" dirty="0" smtClean="0">
                <a:effectLst>
                  <a:outerShdw blurRad="38100" dist="38100" dir="2700000" algn="tl">
                    <a:srgbClr val="000000">
                      <a:alpha val="43137"/>
                    </a:srgbClr>
                  </a:outerShdw>
                </a:effectLst>
              </a:rPr>
              <a:t>Students practice using the water testing equipment</a:t>
            </a:r>
          </a:p>
          <a:p>
            <a:pPr lvl="1"/>
            <a:endParaRPr lang="en-US" dirty="0" smtClean="0"/>
          </a:p>
          <a:p>
            <a:pPr lvl="1"/>
            <a:endParaRPr lang="en-US" dirty="0"/>
          </a:p>
        </p:txBody>
      </p:sp>
      <p:pic>
        <p:nvPicPr>
          <p:cNvPr id="7" name="Picture 6" descr="100_2156.JPG"/>
          <p:cNvPicPr>
            <a:picLocks noChangeAspect="1"/>
          </p:cNvPicPr>
          <p:nvPr/>
        </p:nvPicPr>
        <p:blipFill>
          <a:blip r:embed="rId3"/>
          <a:stretch>
            <a:fillRect/>
          </a:stretch>
        </p:blipFill>
        <p:spPr>
          <a:xfrm>
            <a:off x="5727929" y="1425388"/>
            <a:ext cx="2900160" cy="217512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effectLst>
                  <a:outerShdw blurRad="38100" dist="38100" dir="2700000" algn="tl">
                    <a:srgbClr val="000000">
                      <a:alpha val="43137"/>
                    </a:srgbClr>
                  </a:outerShdw>
                </a:effectLst>
              </a:rPr>
              <a:t>Sea Plane Ramp – Floyd Bennett Field </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79463" y="1661980"/>
            <a:ext cx="7583487" cy="4433017"/>
          </a:xfrm>
        </p:spPr>
        <p:txBody>
          <a:bodyPr>
            <a:normAutofit/>
          </a:bodyPr>
          <a:lstStyle/>
          <a:p>
            <a:r>
              <a:rPr lang="en-US" sz="2800" dirty="0" smtClean="0">
                <a:effectLst>
                  <a:outerShdw blurRad="38100" dist="38100" dir="2700000" algn="tl">
                    <a:srgbClr val="000000">
                      <a:alpha val="43137"/>
                    </a:srgbClr>
                  </a:outerShdw>
                </a:effectLst>
              </a:rPr>
              <a:t>The class was divided into two groups/</a:t>
            </a:r>
          </a:p>
          <a:p>
            <a:r>
              <a:rPr lang="en-US" sz="2800" dirty="0" smtClean="0">
                <a:effectLst>
                  <a:outerShdw blurRad="38100" dist="38100" dir="2700000" algn="tl">
                    <a:srgbClr val="000000">
                      <a:alpha val="43137"/>
                    </a:srgbClr>
                  </a:outerShdw>
                </a:effectLst>
              </a:rPr>
              <a:t>One group explored the area, recording observations </a:t>
            </a:r>
          </a:p>
          <a:p>
            <a:r>
              <a:rPr lang="en-US" sz="2800" dirty="0" smtClean="0">
                <a:effectLst>
                  <a:outerShdw blurRad="38100" dist="38100" dir="2700000" algn="tl">
                    <a:srgbClr val="000000">
                      <a:alpha val="43137"/>
                    </a:srgbClr>
                  </a:outerShdw>
                </a:effectLst>
              </a:rPr>
              <a:t>Second group conducted testing.</a:t>
            </a:r>
          </a:p>
          <a:p>
            <a:r>
              <a:rPr lang="en-US" sz="2800" dirty="0" smtClean="0">
                <a:effectLst>
                  <a:outerShdw blurRad="38100" dist="38100" dir="2700000" algn="tl">
                    <a:srgbClr val="000000">
                      <a:alpha val="43137"/>
                    </a:srgbClr>
                  </a:outerShdw>
                </a:effectLst>
              </a:rPr>
              <a:t>After tests were completed the groups switched places.</a:t>
            </a:r>
            <a:endParaRPr lang="en-US" sz="2800" dirty="0">
              <a:effectLst>
                <a:outerShdw blurRad="38100" dist="38100" dir="2700000" algn="tl">
                  <a:srgbClr val="000000">
                    <a:alpha val="43137"/>
                  </a:srgbClr>
                </a:outerShdw>
              </a:effectLst>
            </a:endParaRPr>
          </a:p>
        </p:txBody>
      </p:sp>
      <p:pic>
        <p:nvPicPr>
          <p:cNvPr id="4" name="Picture 3" descr="100_1758.JPG"/>
          <p:cNvPicPr>
            <a:picLocks noChangeAspect="1"/>
          </p:cNvPicPr>
          <p:nvPr/>
        </p:nvPicPr>
        <p:blipFill>
          <a:blip r:embed="rId2"/>
          <a:stretch>
            <a:fillRect/>
          </a:stretch>
        </p:blipFill>
        <p:spPr>
          <a:xfrm>
            <a:off x="6437599" y="4805688"/>
            <a:ext cx="2190490" cy="16428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1779.JPG"/>
          <p:cNvPicPr>
            <a:picLocks noChangeAspect="1"/>
          </p:cNvPicPr>
          <p:nvPr/>
        </p:nvPicPr>
        <p:blipFill>
          <a:blip r:embed="rId2"/>
          <a:stretch>
            <a:fillRect/>
          </a:stretch>
        </p:blipFill>
        <p:spPr>
          <a:xfrm>
            <a:off x="610837" y="616240"/>
            <a:ext cx="3485800" cy="2614350"/>
          </a:xfrm>
          <a:prstGeom prst="rect">
            <a:avLst/>
          </a:prstGeom>
        </p:spPr>
      </p:pic>
      <p:pic>
        <p:nvPicPr>
          <p:cNvPr id="5" name="Picture 4" descr="100_1766.JPG"/>
          <p:cNvPicPr>
            <a:picLocks noChangeAspect="1"/>
          </p:cNvPicPr>
          <p:nvPr/>
        </p:nvPicPr>
        <p:blipFill>
          <a:blip r:embed="rId3"/>
          <a:stretch>
            <a:fillRect/>
          </a:stretch>
        </p:blipFill>
        <p:spPr>
          <a:xfrm>
            <a:off x="5098416" y="569329"/>
            <a:ext cx="3548348" cy="2661261"/>
          </a:xfrm>
          <a:prstGeom prst="rect">
            <a:avLst/>
          </a:prstGeom>
        </p:spPr>
      </p:pic>
      <p:pic>
        <p:nvPicPr>
          <p:cNvPr id="6" name="Picture 5" descr="100_1818.JPG"/>
          <p:cNvPicPr>
            <a:picLocks noChangeAspect="1"/>
          </p:cNvPicPr>
          <p:nvPr/>
        </p:nvPicPr>
        <p:blipFill>
          <a:blip r:embed="rId4"/>
          <a:stretch>
            <a:fillRect/>
          </a:stretch>
        </p:blipFill>
        <p:spPr>
          <a:xfrm>
            <a:off x="610837" y="3632078"/>
            <a:ext cx="3485799" cy="2520980"/>
          </a:xfrm>
          <a:prstGeom prst="rect">
            <a:avLst/>
          </a:prstGeom>
        </p:spPr>
      </p:pic>
      <p:pic>
        <p:nvPicPr>
          <p:cNvPr id="7" name="Picture 6" descr="100_1814.JPG"/>
          <p:cNvPicPr>
            <a:picLocks noChangeAspect="1"/>
          </p:cNvPicPr>
          <p:nvPr/>
        </p:nvPicPr>
        <p:blipFill>
          <a:blip r:embed="rId5"/>
          <a:stretch>
            <a:fillRect/>
          </a:stretch>
        </p:blipFill>
        <p:spPr>
          <a:xfrm>
            <a:off x="5098415" y="3632078"/>
            <a:ext cx="3548349" cy="252098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0_1790.JPG"/>
          <p:cNvPicPr>
            <a:picLocks noChangeAspect="1"/>
          </p:cNvPicPr>
          <p:nvPr/>
        </p:nvPicPr>
        <p:blipFill>
          <a:blip r:embed="rId2"/>
          <a:stretch>
            <a:fillRect/>
          </a:stretch>
        </p:blipFill>
        <p:spPr>
          <a:xfrm>
            <a:off x="704215" y="560218"/>
            <a:ext cx="3311510" cy="2483632"/>
          </a:xfrm>
          <a:prstGeom prst="rect">
            <a:avLst/>
          </a:prstGeom>
        </p:spPr>
      </p:pic>
      <p:pic>
        <p:nvPicPr>
          <p:cNvPr id="6" name="Picture 5" descr="100_1793.JPG"/>
          <p:cNvPicPr>
            <a:picLocks noChangeAspect="1"/>
          </p:cNvPicPr>
          <p:nvPr/>
        </p:nvPicPr>
        <p:blipFill>
          <a:blip r:embed="rId3"/>
          <a:stretch>
            <a:fillRect/>
          </a:stretch>
        </p:blipFill>
        <p:spPr>
          <a:xfrm rot="5400000">
            <a:off x="4616871" y="1568012"/>
            <a:ext cx="4327569" cy="3245677"/>
          </a:xfrm>
          <a:prstGeom prst="rect">
            <a:avLst/>
          </a:prstGeom>
        </p:spPr>
      </p:pic>
      <p:pic>
        <p:nvPicPr>
          <p:cNvPr id="7" name="Picture 6" descr="100_1856.JPG"/>
          <p:cNvPicPr>
            <a:picLocks noChangeAspect="1"/>
          </p:cNvPicPr>
          <p:nvPr/>
        </p:nvPicPr>
        <p:blipFill>
          <a:blip r:embed="rId4"/>
          <a:stretch>
            <a:fillRect/>
          </a:stretch>
        </p:blipFill>
        <p:spPr>
          <a:xfrm>
            <a:off x="704215" y="3473350"/>
            <a:ext cx="3311510" cy="265169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Trip Activity</a:t>
            </a:r>
            <a:endParaRPr lang="en-US" dirty="0"/>
          </a:p>
        </p:txBody>
      </p:sp>
      <p:sp>
        <p:nvSpPr>
          <p:cNvPr id="3" name="Content Placeholder 2"/>
          <p:cNvSpPr>
            <a:spLocks noGrp="1"/>
          </p:cNvSpPr>
          <p:nvPr>
            <p:ph idx="1"/>
          </p:nvPr>
        </p:nvSpPr>
        <p:spPr/>
        <p:txBody>
          <a:bodyPr>
            <a:normAutofit/>
          </a:bodyPr>
          <a:lstStyle/>
          <a:p>
            <a:r>
              <a:rPr lang="en-US" sz="2800" dirty="0" smtClean="0">
                <a:effectLst>
                  <a:outerShdw blurRad="38100" dist="38100" dir="2700000" algn="tl">
                    <a:srgbClr val="000000">
                      <a:alpha val="43137"/>
                    </a:srgbClr>
                  </a:outerShdw>
                </a:effectLst>
              </a:rPr>
              <a:t>Students wrote a reflection about the trip</a:t>
            </a:r>
          </a:p>
          <a:p>
            <a:pPr lvl="1"/>
            <a:r>
              <a:rPr lang="en-US" sz="2800" dirty="0" smtClean="0">
                <a:effectLst>
                  <a:outerShdw blurRad="38100" dist="38100" dir="2700000" algn="tl">
                    <a:srgbClr val="000000">
                      <a:alpha val="43137"/>
                    </a:srgbClr>
                  </a:outerShdw>
                </a:effectLst>
              </a:rPr>
              <a:t>What do your results indicate about the current condition of Jamaica bay?</a:t>
            </a:r>
          </a:p>
          <a:p>
            <a:pPr lvl="1"/>
            <a:r>
              <a:rPr lang="en-US" sz="2800" dirty="0" smtClean="0">
                <a:effectLst>
                  <a:outerShdw blurRad="38100" dist="38100" dir="2700000" algn="tl">
                    <a:srgbClr val="000000">
                      <a:alpha val="43137"/>
                    </a:srgbClr>
                  </a:outerShdw>
                </a:effectLst>
              </a:rPr>
              <a:t>What did you observe that could have an impact on the water quality in the Jamaica Bay?</a:t>
            </a:r>
          </a:p>
          <a:p>
            <a:pPr lvl="1"/>
            <a:r>
              <a:rPr lang="en-US" sz="2800" dirty="0" smtClean="0">
                <a:effectLst>
                  <a:outerShdw blurRad="38100" dist="38100" dir="2700000" algn="tl">
                    <a:srgbClr val="000000">
                      <a:alpha val="43137"/>
                    </a:srgbClr>
                  </a:outerShdw>
                </a:effectLst>
              </a:rPr>
              <a:t>What could you do to help maintain the water quality in Jamaica Bay?</a:t>
            </a:r>
          </a:p>
          <a:p>
            <a:pPr lvl="1"/>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Post Sandy Follow-up</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10000"/>
          </a:bodyPr>
          <a:lstStyle/>
          <a:p>
            <a:r>
              <a:rPr lang="en-US" sz="2800" dirty="0" smtClean="0">
                <a:effectLst>
                  <a:outerShdw blurRad="38100" dist="38100" dir="2700000" algn="tl">
                    <a:srgbClr val="000000">
                      <a:alpha val="43137"/>
                    </a:srgbClr>
                  </a:outerShdw>
                </a:effectLst>
              </a:rPr>
              <a:t>Experiment:  What is the effect of decaying material on the dissolved oxygen level?</a:t>
            </a:r>
          </a:p>
          <a:p>
            <a:pPr lvl="1"/>
            <a:r>
              <a:rPr lang="en-US" sz="2824" dirty="0" err="1" smtClean="0">
                <a:effectLst>
                  <a:outerShdw blurRad="38100" dist="38100" dir="2700000" algn="tl">
                    <a:srgbClr val="000000">
                      <a:alpha val="43137"/>
                    </a:srgbClr>
                  </a:outerShdw>
                </a:effectLst>
              </a:rPr>
              <a:t>Tanacredi</a:t>
            </a:r>
            <a:r>
              <a:rPr lang="en-US" sz="2824" dirty="0" smtClean="0">
                <a:effectLst>
                  <a:outerShdw blurRad="38100" dist="38100" dir="2700000" algn="tl">
                    <a:srgbClr val="000000">
                      <a:alpha val="43137"/>
                    </a:srgbClr>
                  </a:outerShdw>
                </a:effectLst>
              </a:rPr>
              <a:t>, J.T. &amp; </a:t>
            </a:r>
            <a:r>
              <a:rPr lang="en-US" sz="2824" dirty="0" err="1" smtClean="0">
                <a:effectLst>
                  <a:outerShdw blurRad="38100" dist="38100" dir="2700000" algn="tl">
                    <a:srgbClr val="000000">
                      <a:alpha val="43137"/>
                    </a:srgbClr>
                  </a:outerShdw>
                </a:effectLst>
              </a:rPr>
              <a:t>Loret</a:t>
            </a:r>
            <a:r>
              <a:rPr lang="en-US" sz="2824" dirty="0" smtClean="0">
                <a:effectLst>
                  <a:outerShdw blurRad="38100" dist="38100" dir="2700000" algn="tl">
                    <a:srgbClr val="000000">
                      <a:alpha val="43137"/>
                    </a:srgbClr>
                  </a:outerShdw>
                </a:effectLst>
              </a:rPr>
              <a:t>, J., </a:t>
            </a:r>
            <a:r>
              <a:rPr lang="en-US" sz="2824" b="1" i="1" dirty="0" smtClean="0">
                <a:effectLst>
                  <a:outerShdw blurRad="38100" dist="38100" dir="2700000" algn="tl">
                    <a:srgbClr val="000000">
                      <a:alpha val="43137"/>
                    </a:srgbClr>
                  </a:outerShdw>
                </a:effectLst>
              </a:rPr>
              <a:t>Experiment Central, Understanding Scientific Principles Through Projects</a:t>
            </a:r>
            <a:r>
              <a:rPr lang="en-US" sz="2824" dirty="0" smtClean="0">
                <a:effectLst>
                  <a:outerShdw blurRad="38100" dist="38100" dir="2700000" algn="tl">
                    <a:srgbClr val="000000">
                      <a:alpha val="43137"/>
                    </a:srgbClr>
                  </a:outerShdw>
                </a:effectLst>
              </a:rPr>
              <a:t> V1, pgs 138-149, U</a:t>
            </a:r>
            <a:r>
              <a:rPr lang="en-US" sz="2824" dirty="0" smtClean="0">
                <a:effectLst>
                  <a:outerShdw blurRad="38100" dist="38100" dir="2700000" algn="tl">
                    <a:srgbClr val="000000">
                      <a:alpha val="43137"/>
                    </a:srgbClr>
                  </a:outerShdw>
                </a:effectLst>
                <a:sym typeface="Webdings"/>
              </a:rPr>
              <a:t></a:t>
            </a:r>
            <a:r>
              <a:rPr lang="en-US" sz="2824" dirty="0" smtClean="0">
                <a:effectLst>
                  <a:outerShdw blurRad="38100" dist="38100" dir="2700000" algn="tl">
                    <a:srgbClr val="000000">
                      <a:alpha val="43137"/>
                    </a:srgbClr>
                  </a:outerShdw>
                </a:effectLst>
              </a:rPr>
              <a:t>X</a:t>
            </a:r>
            <a:r>
              <a:rPr lang="en-US" sz="2824" dirty="0" smtClean="0">
                <a:effectLst>
                  <a:outerShdw blurRad="38100" dist="38100" dir="2700000" algn="tl">
                    <a:srgbClr val="000000">
                      <a:alpha val="43137"/>
                    </a:srgbClr>
                  </a:outerShdw>
                </a:effectLst>
                <a:sym typeface="Webdings"/>
              </a:rPr>
              <a:t></a:t>
            </a:r>
            <a:r>
              <a:rPr lang="en-US" sz="2824" dirty="0" smtClean="0">
                <a:effectLst>
                  <a:outerShdw blurRad="38100" dist="38100" dir="2700000" algn="tl">
                    <a:srgbClr val="000000">
                      <a:alpha val="43137"/>
                    </a:srgbClr>
                  </a:outerShdw>
                </a:effectLst>
              </a:rPr>
              <a:t>L, 2000</a:t>
            </a:r>
          </a:p>
          <a:p>
            <a:r>
              <a:rPr lang="en-US" sz="2800" dirty="0" smtClean="0">
                <a:effectLst>
                  <a:outerShdw blurRad="38100" dist="38100" dir="2700000" algn="tl">
                    <a:srgbClr val="000000">
                      <a:alpha val="43137"/>
                    </a:srgbClr>
                  </a:outerShdw>
                </a:effectLst>
              </a:rPr>
              <a:t>Students set up three containers</a:t>
            </a:r>
          </a:p>
          <a:p>
            <a:pPr lvl="1"/>
            <a:r>
              <a:rPr lang="en-US" sz="2800" dirty="0" smtClean="0">
                <a:effectLst>
                  <a:outerShdw blurRad="38100" dist="38100" dir="2700000" algn="tl">
                    <a:srgbClr val="000000">
                      <a:alpha val="43137"/>
                    </a:srgbClr>
                  </a:outerShdw>
                </a:effectLst>
              </a:rPr>
              <a:t>Control</a:t>
            </a:r>
          </a:p>
          <a:p>
            <a:pPr lvl="1"/>
            <a:r>
              <a:rPr lang="en-US" sz="2800" dirty="0" smtClean="0">
                <a:effectLst>
                  <a:outerShdw blurRad="38100" dist="38100" dir="2700000" algn="tl">
                    <a:srgbClr val="000000">
                      <a:alpha val="43137"/>
                    </a:srgbClr>
                  </a:outerShdw>
                </a:effectLst>
              </a:rPr>
              <a:t>28g of leaves</a:t>
            </a:r>
          </a:p>
          <a:p>
            <a:pPr lvl="1"/>
            <a:r>
              <a:rPr lang="en-US" sz="2800" dirty="0" smtClean="0">
                <a:effectLst>
                  <a:outerShdw blurRad="38100" dist="38100" dir="2700000" algn="tl">
                    <a:srgbClr val="000000">
                      <a:alpha val="43137"/>
                    </a:srgbClr>
                  </a:outerShdw>
                </a:effectLst>
              </a:rPr>
              <a:t>57g of leaves</a:t>
            </a:r>
          </a:p>
          <a:p>
            <a:r>
              <a:rPr lang="en-US" sz="2800" dirty="0" smtClean="0">
                <a:effectLst>
                  <a:outerShdw blurRad="38100" dist="38100" dir="2700000" algn="tl">
                    <a:srgbClr val="000000">
                      <a:alpha val="43137"/>
                    </a:srgbClr>
                  </a:outerShdw>
                </a:effectLst>
              </a:rPr>
              <a:t>Tested the DO levels over four days.</a:t>
            </a:r>
            <a:endParaRPr lang="en-US" sz="2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1692</TotalTime>
  <Words>363</Words>
  <Application>Microsoft Office PowerPoint</Application>
  <PresentationFormat>On-screen Show (4:3)</PresentationFormat>
  <Paragraphs>49</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Revolution</vt:lpstr>
      <vt:lpstr>Water Quality in Jamaica Bay NPS - PEC </vt:lpstr>
      <vt:lpstr>Pre-Trip Lessons</vt:lpstr>
      <vt:lpstr>PowerPoint Presentation</vt:lpstr>
      <vt:lpstr>Water Quality Tests</vt:lpstr>
      <vt:lpstr>Sea Plane Ramp – Floyd Bennett Field </vt:lpstr>
      <vt:lpstr>PowerPoint Presentation</vt:lpstr>
      <vt:lpstr>PowerPoint Presentation</vt:lpstr>
      <vt:lpstr>Post Trip Activity</vt:lpstr>
      <vt:lpstr>Post Sandy Follow-up</vt:lpstr>
      <vt:lpstr>PowerPoint Presentation</vt:lpstr>
      <vt:lpstr>Superstorm Sandy</vt:lpstr>
      <vt:lpstr>PowerPoint Presentation</vt:lpstr>
    </vt:vector>
  </TitlesOfParts>
  <Company>IS 240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in Jamaica Bay NPS - PEC</dc:title>
  <dc:creator>Deborah Sarria</dc:creator>
  <cp:lastModifiedBy>Meharg, Dan</cp:lastModifiedBy>
  <cp:revision>15</cp:revision>
  <dcterms:created xsi:type="dcterms:W3CDTF">2013-06-23T01:08:46Z</dcterms:created>
  <dcterms:modified xsi:type="dcterms:W3CDTF">2013-09-03T17:23:07Z</dcterms:modified>
</cp:coreProperties>
</file>