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790238" cy="7315200"/>
  <p:notesSz cx="6858000" cy="9144000"/>
  <p:defaultTextStyle>
    <a:defPPr>
      <a:defRPr lang="en-US"/>
    </a:defPPr>
    <a:lvl1pPr marL="0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7276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4552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1828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9104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6380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03656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20933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8209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014" y="-12"/>
      </p:cViewPr>
      <p:guideLst>
        <p:guide orient="horz" pos="2304"/>
        <p:guide pos="33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51250" y="0"/>
            <a:ext cx="11720497" cy="73152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382424" y="-22945"/>
            <a:ext cx="4341485" cy="668996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86095" y="-22945"/>
            <a:ext cx="4136258" cy="2467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5536" y="2889041"/>
            <a:ext cx="3909874" cy="1815637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5536" y="4715819"/>
            <a:ext cx="3905683" cy="13446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24242"/>
                </a:solidFill>
              </a:defRPr>
            </a:lvl1pPr>
            <a:lvl2pPr marL="517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4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9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6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3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0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8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91883" y="1617951"/>
            <a:ext cx="2517722" cy="801046"/>
          </a:xfrm>
        </p:spPr>
        <p:txBody>
          <a:bodyPr anchor="b"/>
          <a:lstStyle>
            <a:lvl1pPr algn="l">
              <a:defRPr sz="2700"/>
            </a:lvl1pPr>
          </a:lstStyle>
          <a:p>
            <a:fld id="{D8CB1A3B-7A71-457E-8EA8-712386F9489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8211" y="6494170"/>
            <a:ext cx="4136258" cy="87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58338" y="6101297"/>
            <a:ext cx="3341377" cy="389467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095" y="6101297"/>
            <a:ext cx="759548" cy="38946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D2258C-BCA8-4730-806B-C6C5B91363E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88211" y="6494170"/>
            <a:ext cx="4136258" cy="87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1A3B-7A71-457E-8EA8-712386F9489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258C-BCA8-4730-806B-C6C5B9136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2923" y="1098823"/>
            <a:ext cx="1751706" cy="509903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2926" y="1098823"/>
            <a:ext cx="6400159" cy="50990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1A3B-7A71-457E-8EA8-712386F9489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258C-BCA8-4730-806B-C6C5B9136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1A3B-7A71-457E-8EA8-712386F9489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258C-BCA8-4730-806B-C6C5B9136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5" y="3094218"/>
            <a:ext cx="7832443" cy="1452880"/>
          </a:xfrm>
        </p:spPr>
        <p:txBody>
          <a:bodyPr anchor="b"/>
          <a:lstStyle>
            <a:lvl1pPr algn="l">
              <a:defRPr sz="45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245" y="4551680"/>
            <a:ext cx="7832442" cy="1621774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72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45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1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9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63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36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09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82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1A3B-7A71-457E-8EA8-712386F9489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258C-BCA8-4730-806B-C6C5B9136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1A3B-7A71-457E-8EA8-712386F9489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258C-BCA8-4730-806B-C6C5B91363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0087" y="2467661"/>
            <a:ext cx="4035549" cy="372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81441" y="2467660"/>
            <a:ext cx="4035549" cy="372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6340" y="2470410"/>
            <a:ext cx="3607541" cy="682413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 marL="517276" indent="0">
              <a:buNone/>
              <a:defRPr sz="2300" b="1"/>
            </a:lvl2pPr>
            <a:lvl3pPr marL="1034552" indent="0">
              <a:buNone/>
              <a:defRPr sz="2000" b="1"/>
            </a:lvl3pPr>
            <a:lvl4pPr marL="1551828" indent="0">
              <a:buNone/>
              <a:defRPr sz="1800" b="1"/>
            </a:lvl4pPr>
            <a:lvl5pPr marL="2069104" indent="0">
              <a:buNone/>
              <a:defRPr sz="1800" b="1"/>
            </a:lvl5pPr>
            <a:lvl6pPr marL="2586380" indent="0">
              <a:buNone/>
              <a:defRPr sz="1800" b="1"/>
            </a:lvl6pPr>
            <a:lvl7pPr marL="3103656" indent="0">
              <a:buNone/>
              <a:defRPr sz="1800" b="1"/>
            </a:lvl7pPr>
            <a:lvl8pPr marL="3620933" indent="0">
              <a:buNone/>
              <a:defRPr sz="1800" b="1"/>
            </a:lvl8pPr>
            <a:lvl9pPr marL="413820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9267" y="3173008"/>
            <a:ext cx="4035549" cy="302485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14143" y="2470411"/>
            <a:ext cx="3605852" cy="682413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 marL="517276" indent="0">
              <a:buNone/>
              <a:defRPr sz="2300" b="1"/>
            </a:lvl2pPr>
            <a:lvl3pPr marL="1034552" indent="0">
              <a:buNone/>
              <a:defRPr sz="2000" b="1"/>
            </a:lvl3pPr>
            <a:lvl4pPr marL="1551828" indent="0">
              <a:buNone/>
              <a:defRPr sz="1800" b="1"/>
            </a:lvl4pPr>
            <a:lvl5pPr marL="2069104" indent="0">
              <a:buNone/>
              <a:defRPr sz="1800" b="1"/>
            </a:lvl5pPr>
            <a:lvl6pPr marL="2586380" indent="0">
              <a:buNone/>
              <a:defRPr sz="1800" b="1"/>
            </a:lvl6pPr>
            <a:lvl7pPr marL="3103656" indent="0">
              <a:buNone/>
              <a:defRPr sz="1800" b="1"/>
            </a:lvl7pPr>
            <a:lvl8pPr marL="3620933" indent="0">
              <a:buNone/>
              <a:defRPr sz="1800" b="1"/>
            </a:lvl8pPr>
            <a:lvl9pPr marL="413820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441" y="3173008"/>
            <a:ext cx="4035549" cy="302485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1A3B-7A71-457E-8EA8-712386F9489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258C-BCA8-4730-806B-C6C5B9136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1A3B-7A71-457E-8EA8-712386F9489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258C-BCA8-4730-806B-C6C5B9136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1A3B-7A71-457E-8EA8-712386F9489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258C-BCA8-4730-806B-C6C5B9136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51250" y="0"/>
            <a:ext cx="11720497" cy="73152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382424" y="-22945"/>
            <a:ext cx="4341485" cy="668996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486095" y="-22944"/>
            <a:ext cx="4136258" cy="665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1A3B-7A71-457E-8EA8-712386F9489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258C-BCA8-4730-806B-C6C5B91363E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068606" y="642009"/>
            <a:ext cx="4203587" cy="602500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195" y="913629"/>
            <a:ext cx="3646827" cy="5494116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488211" y="6494170"/>
            <a:ext cx="4136258" cy="87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77070" y="6106491"/>
            <a:ext cx="4122645" cy="38946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68" y="2834597"/>
            <a:ext cx="3899510" cy="1560697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9343" y="4412793"/>
            <a:ext cx="3892680" cy="161909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17276" indent="0">
              <a:buNone/>
              <a:defRPr sz="1400"/>
            </a:lvl2pPr>
            <a:lvl3pPr marL="1034552" indent="0">
              <a:buNone/>
              <a:defRPr sz="1100"/>
            </a:lvl3pPr>
            <a:lvl4pPr marL="1551828" indent="0">
              <a:buNone/>
              <a:defRPr sz="1000"/>
            </a:lvl4pPr>
            <a:lvl5pPr marL="2069104" indent="0">
              <a:buNone/>
              <a:defRPr sz="1000"/>
            </a:lvl5pPr>
            <a:lvl6pPr marL="2586380" indent="0">
              <a:buNone/>
              <a:defRPr sz="1000"/>
            </a:lvl6pPr>
            <a:lvl7pPr marL="3103656" indent="0">
              <a:buNone/>
              <a:defRPr sz="1000"/>
            </a:lvl7pPr>
            <a:lvl8pPr marL="3620933" indent="0">
              <a:buNone/>
              <a:defRPr sz="1000"/>
            </a:lvl8pPr>
            <a:lvl9pPr marL="41382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51250" y="0"/>
            <a:ext cx="11720497" cy="73152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5382424" y="-22945"/>
            <a:ext cx="4341485" cy="668996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486095" y="-22944"/>
            <a:ext cx="4136258" cy="665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68606" y="642009"/>
            <a:ext cx="4203587" cy="602500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488211" y="6494170"/>
            <a:ext cx="4136258" cy="87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785" y="2838298"/>
            <a:ext cx="3895276" cy="1560576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6181" y="740048"/>
            <a:ext cx="3964472" cy="5832653"/>
          </a:xfr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517276" indent="0">
              <a:buNone/>
              <a:defRPr sz="3200"/>
            </a:lvl2pPr>
            <a:lvl3pPr marL="1034552" indent="0">
              <a:buNone/>
              <a:defRPr sz="2700"/>
            </a:lvl3pPr>
            <a:lvl4pPr marL="1551828" indent="0">
              <a:buNone/>
              <a:defRPr sz="2300"/>
            </a:lvl4pPr>
            <a:lvl5pPr marL="2069104" indent="0">
              <a:buNone/>
              <a:defRPr sz="2300"/>
            </a:lvl5pPr>
            <a:lvl6pPr marL="2586380" indent="0">
              <a:buNone/>
              <a:defRPr sz="2300"/>
            </a:lvl6pPr>
            <a:lvl7pPr marL="3103656" indent="0">
              <a:buNone/>
              <a:defRPr sz="2300"/>
            </a:lvl7pPr>
            <a:lvl8pPr marL="3620933" indent="0">
              <a:buNone/>
              <a:defRPr sz="2300"/>
            </a:lvl8pPr>
            <a:lvl9pPr marL="4138209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7029" y="4408628"/>
            <a:ext cx="3894791" cy="16208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17276" indent="0">
              <a:buNone/>
              <a:defRPr sz="1400"/>
            </a:lvl2pPr>
            <a:lvl3pPr marL="1034552" indent="0">
              <a:buNone/>
              <a:defRPr sz="1100"/>
            </a:lvl3pPr>
            <a:lvl4pPr marL="1551828" indent="0">
              <a:buNone/>
              <a:defRPr sz="1000"/>
            </a:lvl4pPr>
            <a:lvl5pPr marL="2069104" indent="0">
              <a:buNone/>
              <a:defRPr sz="1000"/>
            </a:lvl5pPr>
            <a:lvl6pPr marL="2586380" indent="0">
              <a:buNone/>
              <a:defRPr sz="1000"/>
            </a:lvl6pPr>
            <a:lvl7pPr marL="3103656" indent="0">
              <a:buNone/>
              <a:defRPr sz="1000"/>
            </a:lvl7pPr>
            <a:lvl8pPr marL="3620933" indent="0">
              <a:buNone/>
              <a:defRPr sz="1000"/>
            </a:lvl8pPr>
            <a:lvl9pPr marL="41382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1A3B-7A71-457E-8EA8-712386F9489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77070" y="6106491"/>
            <a:ext cx="4122645" cy="38946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258C-BCA8-4730-806B-C6C5B9136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59675" y="0"/>
            <a:ext cx="11720497" cy="73152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39512" y="355720"/>
            <a:ext cx="9711214" cy="659802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382424" y="-22945"/>
            <a:ext cx="4341485" cy="74586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486095" y="-22944"/>
            <a:ext cx="4136258" cy="665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1355" y="1096175"/>
            <a:ext cx="8289442" cy="1219200"/>
          </a:xfrm>
          <a:prstGeom prst="rect">
            <a:avLst/>
          </a:prstGeom>
        </p:spPr>
        <p:txBody>
          <a:bodyPr vert="horz" lIns="103455" tIns="51728" rIns="103455" bIns="5172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357" y="2478563"/>
            <a:ext cx="7997470" cy="3742909"/>
          </a:xfrm>
          <a:prstGeom prst="rect">
            <a:avLst/>
          </a:prstGeom>
        </p:spPr>
        <p:txBody>
          <a:bodyPr vert="horz" lIns="103455" tIns="51728" rIns="103455" bIns="517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7127" y="239459"/>
            <a:ext cx="2517722" cy="389467"/>
          </a:xfrm>
          <a:prstGeom prst="rect">
            <a:avLst/>
          </a:prstGeom>
        </p:spPr>
        <p:txBody>
          <a:bodyPr vert="horz" lIns="103455" tIns="51728" rIns="103455" bIns="51728" rtlCol="0" anchor="ctr"/>
          <a:lstStyle>
            <a:lvl1pPr algn="r">
              <a:defRPr sz="1400">
                <a:solidFill>
                  <a:srgbClr val="FEFEFE"/>
                </a:solidFill>
              </a:defRPr>
            </a:lvl1pPr>
          </a:lstStyle>
          <a:p>
            <a:fld id="{D8CB1A3B-7A71-457E-8EA8-712386F9489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070" y="6242304"/>
            <a:ext cx="4132661" cy="389467"/>
          </a:xfrm>
          <a:prstGeom prst="rect">
            <a:avLst/>
          </a:prstGeom>
        </p:spPr>
        <p:txBody>
          <a:bodyPr vert="horz" lIns="103455" tIns="51728" rIns="103455" bIns="51728" rtlCol="0"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6095" y="239457"/>
            <a:ext cx="1571990" cy="389467"/>
          </a:xfrm>
          <a:prstGeom prst="rect">
            <a:avLst/>
          </a:prstGeom>
        </p:spPr>
        <p:txBody>
          <a:bodyPr vert="horz" lIns="103455" tIns="51728" rIns="103455" bIns="51728" rtlCol="0" anchor="ctr"/>
          <a:lstStyle>
            <a:lvl1pPr algn="l">
              <a:defRPr sz="1400">
                <a:solidFill>
                  <a:srgbClr val="FEFEFE"/>
                </a:solidFill>
              </a:defRPr>
            </a:lvl1pPr>
          </a:lstStyle>
          <a:p>
            <a:fld id="{2FD2258C-BCA8-4730-806B-C6C5B91363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34552" rtl="0" eaLnBrk="1" latinLnBrk="0" hangingPunct="1">
        <a:spcBef>
          <a:spcPct val="0"/>
        </a:spcBef>
        <a:buNone/>
        <a:defRPr sz="45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7957" indent="-310366" algn="l" defTabSz="103455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724187" indent="-310366" algn="l" defTabSz="103455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034552" indent="-258638" algn="l" defTabSz="103455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272499" indent="-258638" algn="l" defTabSz="103455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500101" indent="-258638" algn="l" defTabSz="103455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17357" indent="-258638" algn="l" defTabSz="103455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44958" indent="-258638" algn="l" defTabSz="103455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72560" indent="-258638" algn="l" defTabSz="103455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00161" indent="-258638" algn="l" defTabSz="103455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4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276" algn="l" defTabSz="1034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552" algn="l" defTabSz="1034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828" algn="l" defTabSz="1034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104" algn="l" defTabSz="1034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6380" algn="l" defTabSz="1034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656" algn="l" defTabSz="1034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933" algn="l" defTabSz="1034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209" algn="l" defTabSz="1034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birdzilla.com/bird-identification/id-skill-development/bird-families/waterfowl-identification/duck-identification/identification-of-sea-ducks/325-center-for-bird-identification/id-skill-development/waterfowl/bci-geese.html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birdzilla.com/bird-identification/id-skill-development/bird-families/waterfowl-identification/duck-identification/identification-of-sea-ducks/325-center-for-bird-identification/id-skill-development/waterfowl/bci-geese.html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hyperlink" Target="https://ospreytaleteller.com/2015/02/24/the-deadly-raptor-talon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hyperlink" Target="http://ospreynest.info/?pagecontent=Feeding+Habits&amp;user=9&amp;adcode=11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hewildbeat.com/2013/06/08/brake-for-birds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microsoft.com/office/2007/relationships/hdphoto" Target="../media/hdphoto5.wdp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8" y="1539674"/>
            <a:ext cx="4143384" cy="295560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49" y="777674"/>
            <a:ext cx="3672845" cy="238305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b="11268"/>
          <a:stretch/>
        </p:blipFill>
        <p:spPr>
          <a:xfrm>
            <a:off x="5090319" y="3348460"/>
            <a:ext cx="5079365" cy="2743200"/>
          </a:xfrm>
          <a:prstGeom prst="rect">
            <a:avLst/>
          </a:prstGeom>
        </p:spPr>
      </p:pic>
      <p:sp>
        <p:nvSpPr>
          <p:cNvPr id="7" name="Text Box 4"/>
          <p:cNvSpPr txBox="1"/>
          <p:nvPr/>
        </p:nvSpPr>
        <p:spPr>
          <a:xfrm>
            <a:off x="9195594" y="1539674"/>
            <a:ext cx="742950" cy="28575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Feeding</a:t>
            </a:r>
          </a:p>
        </p:txBody>
      </p:sp>
      <p:sp>
        <p:nvSpPr>
          <p:cNvPr id="8" name="Text Box 5"/>
          <p:cNvSpPr txBox="1"/>
          <p:nvPr/>
        </p:nvSpPr>
        <p:spPr>
          <a:xfrm>
            <a:off x="994319" y="4720060"/>
            <a:ext cx="2981325" cy="49530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Cornell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Lab of Ornithology-https://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www.allaboutbirds.org/guide/Brant/id</a:t>
            </a:r>
            <a:endParaRPr lang="en-US" sz="1100" kern="0" dirty="0">
              <a:solidFill>
                <a:sysClr val="windowText" lastClr="000000"/>
              </a:solidFill>
              <a:latin typeface="Calibri"/>
              <a:ea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7519" y="0"/>
            <a:ext cx="369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Brant Geese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0318" y="6261331"/>
            <a:ext cx="5079365" cy="67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100" kern="0" dirty="0" err="1">
                <a:solidFill>
                  <a:sysClr val="windowText" lastClr="000000"/>
                </a:solidFill>
                <a:latin typeface="Calibri"/>
                <a:ea typeface="Times New Roman"/>
                <a:cs typeface="Times New Roman"/>
              </a:rPr>
              <a:t>Birdzilla</a:t>
            </a:r>
            <a:r>
              <a:rPr lang="en-US" sz="1100" kern="0" dirty="0">
                <a:solidFill>
                  <a:sysClr val="windowText" lastClr="000000"/>
                </a:solidFill>
                <a:latin typeface="Calibri"/>
                <a:ea typeface="Times New Roman"/>
                <a:cs typeface="Times New Roman"/>
              </a:rPr>
              <a:t>- </a:t>
            </a:r>
            <a:r>
              <a:rPr lang="en-US" sz="1100" u="sng" kern="0" dirty="0">
                <a:solidFill>
                  <a:srgbClr val="0000FF"/>
                </a:solidFill>
                <a:latin typeface="Calibri"/>
                <a:ea typeface="Times New Roman"/>
                <a:cs typeface="Times New Roman"/>
                <a:hlinkClick r:id="rId5"/>
              </a:rPr>
              <a:t>http://www.birdzilla.com/bird-identification/id-skill-development/bird-families/waterfowl-identification/duck-identification/identification-of-sea-ducks/325-center-for-bird-identification/id-skill-development/waterfowl/bci-geese.html</a:t>
            </a:r>
            <a:r>
              <a:rPr lang="en-US" sz="1100" kern="0" dirty="0">
                <a:solidFill>
                  <a:sysClr val="windowText" lastClr="000000"/>
                </a:solidFill>
                <a:latin typeface="Calibri"/>
                <a:ea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63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7519" y="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Cedar Waxwing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603101"/>
            <a:ext cx="3420937" cy="2569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0"/>
          <a:stretch/>
        </p:blipFill>
        <p:spPr>
          <a:xfrm>
            <a:off x="6385719" y="990600"/>
            <a:ext cx="2766844" cy="3529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319" y="3246842"/>
            <a:ext cx="495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http://webzoom.freewebs.com/suffolkbirding/waxwings%20lowey%207%20Nov%2012%20252a_edited-1.jpg</a:t>
            </a:r>
            <a:endParaRPr lang="en-US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3962399"/>
            <a:ext cx="3994150" cy="2660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09519" y="51816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Cedar Waxwings mostly eat berries in the winter and in the summer dive and catch flying insects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7519" y="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Great Blue Heron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1" y="2369434"/>
            <a:ext cx="4218412" cy="2809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0" y="3693046"/>
            <a:ext cx="4401053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39" y="838200"/>
            <a:ext cx="3733800" cy="25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119" y="76199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Double-Crested Cormorant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7" y="3598033"/>
            <a:ext cx="4136339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1"/>
          <a:stretch/>
        </p:blipFill>
        <p:spPr>
          <a:xfrm>
            <a:off x="670719" y="838200"/>
            <a:ext cx="4264020" cy="2302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/>
          <a:stretch/>
        </p:blipFill>
        <p:spPr>
          <a:xfrm>
            <a:off x="6233319" y="1134474"/>
            <a:ext cx="3657600" cy="4674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8519" y="6071996"/>
            <a:ext cx="3200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Cormorants dive for their food, often swimming underwater.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82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7519" y="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Oystercatcher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53" y="3886200"/>
            <a:ext cx="4351966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584775"/>
            <a:ext cx="4237441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1600200"/>
            <a:ext cx="4210830" cy="304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4319" y="4878497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Oystercatchers feed along the shore, digging burrowing creatures out of the sand.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7519" y="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Herring Gull</a:t>
            </a:r>
            <a:endParaRPr lang="en-US" sz="4000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3857846"/>
            <a:ext cx="4522677" cy="3015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96" y="898967"/>
            <a:ext cx="38862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2484" y="682573"/>
            <a:ext cx="27908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Juvenile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3319" y="5094339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  <a:r>
              <a:rPr lang="en-US" sz="1600" dirty="0" smtClean="0"/>
              <a:t>ulls will swoop over the water to pick up fish, but also walk the shore to find clams and other shellfish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83" y="1295400"/>
            <a:ext cx="3282035" cy="21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7519" y="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Northern Mockingbird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4191000"/>
            <a:ext cx="3457460" cy="2330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1488989"/>
            <a:ext cx="36576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147" y="4038600"/>
            <a:ext cx="4064000" cy="2801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28" y="1066800"/>
            <a:ext cx="3950762" cy="26364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919" y="541938"/>
            <a:ext cx="3993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Besides swooping to catch a meal of flying insects, mockingbirds eat the berries of various plants and bushes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70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7519" y="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Tree Swallow</a:t>
            </a:r>
            <a:endParaRPr lang="en-US" sz="400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4"/>
          <a:stretch/>
        </p:blipFill>
        <p:spPr>
          <a:xfrm>
            <a:off x="5471319" y="3789959"/>
            <a:ext cx="3983972" cy="2210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764252"/>
            <a:ext cx="3543300" cy="236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31" y="851626"/>
            <a:ext cx="3408860" cy="22725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7033" y="6000157"/>
            <a:ext cx="43525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Male and female tree swallows engaging in mating ritual. Female on left, male on right.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8" y="3886199"/>
            <a:ext cx="3794183" cy="2529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3119" y="3266739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Tree swallows swoop to pick insects out of the air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63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7519" y="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Yellow Throated Warbler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20" y="3629055"/>
            <a:ext cx="3280833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955" y="6477000"/>
            <a:ext cx="41076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Photo by </a:t>
            </a:r>
            <a:r>
              <a:rPr lang="en-US" sz="1050" dirty="0" err="1" smtClean="0"/>
              <a:t>buffalostevep</a:t>
            </a:r>
            <a:r>
              <a:rPr lang="en-US" sz="1050" dirty="0" smtClean="0"/>
              <a:t> via https</a:t>
            </a:r>
            <a:r>
              <a:rPr lang="en-US" sz="1050" dirty="0"/>
              <a:t>://little-buffalo.com/2012/08/24/warblers-are-migrating-southwards/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2126" y="5991255"/>
            <a:ext cx="1640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8" y="609600"/>
            <a:ext cx="3978764" cy="2644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/>
          <a:stretch/>
        </p:blipFill>
        <p:spPr>
          <a:xfrm>
            <a:off x="5821090" y="1371600"/>
            <a:ext cx="3339058" cy="42072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1090" y="5991255"/>
            <a:ext cx="376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These warblers swoop to catch a meal of flying insects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34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7519" y="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Black and </a:t>
            </a:r>
            <a:r>
              <a:rPr lang="en-US" sz="2400" dirty="0">
                <a:solidFill>
                  <a:schemeClr val="accent6"/>
                </a:solidFill>
              </a:rPr>
              <a:t>W</a:t>
            </a:r>
            <a:r>
              <a:rPr lang="en-US" sz="2400" dirty="0" smtClean="0">
                <a:solidFill>
                  <a:schemeClr val="accent6"/>
                </a:solidFill>
              </a:rPr>
              <a:t>hite Warbler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19" y="2011225"/>
            <a:ext cx="3997377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609600"/>
            <a:ext cx="3606350" cy="240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t="23930" r="35097" b="22337"/>
          <a:stretch/>
        </p:blipFill>
        <p:spPr>
          <a:xfrm>
            <a:off x="1508919" y="3200400"/>
            <a:ext cx="3669527" cy="2988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7183" y="618884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</a:t>
            </a:r>
            <a:r>
              <a:rPr lang="en-US" sz="1200" dirty="0"/>
              <a:t>Glen Davis viahttps://cmboviewfromthefield.blogspot.com/2014/09/morning-flight-15-september-2014.html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1090" y="5991255"/>
            <a:ext cx="376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These warblers swoop to catch a meal of flying insects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12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7519" y="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White </a:t>
            </a:r>
            <a:r>
              <a:rPr lang="en-US" sz="2400" dirty="0" err="1" smtClean="0">
                <a:solidFill>
                  <a:schemeClr val="accent6"/>
                </a:solidFill>
              </a:rPr>
              <a:t>Thoated</a:t>
            </a:r>
            <a:r>
              <a:rPr lang="en-US" sz="2400" dirty="0" smtClean="0">
                <a:solidFill>
                  <a:schemeClr val="accent6"/>
                </a:solidFill>
              </a:rPr>
              <a:t> Sparrow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99" y="762000"/>
            <a:ext cx="3558477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4027989"/>
            <a:ext cx="3567586" cy="2378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06" y="1781537"/>
            <a:ext cx="4259484" cy="262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4719" y="5105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Sparrows feed on insects and berries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4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7"/>
          <a:stretch/>
        </p:blipFill>
        <p:spPr bwMode="auto">
          <a:xfrm>
            <a:off x="899319" y="995680"/>
            <a:ext cx="3609975" cy="4311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9" y="3440430"/>
            <a:ext cx="4800600" cy="334137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9" b="21853"/>
          <a:stretch/>
        </p:blipFill>
        <p:spPr bwMode="auto">
          <a:xfrm>
            <a:off x="5061734" y="838518"/>
            <a:ext cx="4981585" cy="2166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9"/>
          <p:cNvSpPr txBox="1"/>
          <p:nvPr/>
        </p:nvSpPr>
        <p:spPr>
          <a:xfrm>
            <a:off x="737444" y="5707380"/>
            <a:ext cx="3262313" cy="6858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ea typeface="Times New Roman"/>
                <a:cs typeface="Times New Roman"/>
              </a:rPr>
              <a:t>Photos courtesy of Cornell Lab of Ornithology website- </a:t>
            </a:r>
            <a:r>
              <a:rPr lang="en-US" sz="900" u="sng" dirty="0">
                <a:solidFill>
                  <a:srgbClr val="0000FF"/>
                </a:solidFill>
                <a:effectLst/>
                <a:ea typeface="Times New Roman"/>
                <a:cs typeface="Times New Roman"/>
                <a:hlinkClick r:id="rId5"/>
              </a:rPr>
              <a:t>http://www.birdzilla.com/bird-identification/id-skill-development/bird-families/waterfowl-identification/duck-identification/identification-of-sea-ducks/325-center-for-bird-identification/id-skill-development/waterfowl/bci-geese.html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8" name="Text Box 10"/>
          <p:cNvSpPr txBox="1"/>
          <p:nvPr/>
        </p:nvSpPr>
        <p:spPr>
          <a:xfrm>
            <a:off x="1508919" y="681355"/>
            <a:ext cx="990600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Feeding</a:t>
            </a:r>
          </a:p>
        </p:txBody>
      </p:sp>
      <p:sp>
        <p:nvSpPr>
          <p:cNvPr id="9" name="Text Box 11"/>
          <p:cNvSpPr txBox="1"/>
          <p:nvPr/>
        </p:nvSpPr>
        <p:spPr>
          <a:xfrm>
            <a:off x="6857206" y="3081655"/>
            <a:ext cx="1743075" cy="2667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Times New Roman"/>
                <a:cs typeface="Times New Roman"/>
              </a:rPr>
              <a:t>Swimming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719" y="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Canada Goose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/>
          <p:cNvSpPr txBox="1"/>
          <p:nvPr/>
        </p:nvSpPr>
        <p:spPr>
          <a:xfrm>
            <a:off x="3566319" y="708979"/>
            <a:ext cx="4648200" cy="6956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Hunting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u="sng" dirty="0">
                <a:solidFill>
                  <a:srgbClr val="0000FF"/>
                </a:solidFill>
                <a:effectLst/>
                <a:ea typeface="Times New Roman"/>
                <a:cs typeface="Times New Roman"/>
                <a:hlinkClick r:id="rId2"/>
              </a:rPr>
              <a:t>https://ospreytaleteller.com/2015/02/24/the-deadly-raptor-talon/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8" b="5680"/>
          <a:stretch/>
        </p:blipFill>
        <p:spPr bwMode="auto">
          <a:xfrm>
            <a:off x="765969" y="584775"/>
            <a:ext cx="2519363" cy="2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13"/>
          <p:cNvSpPr txBox="1"/>
          <p:nvPr/>
        </p:nvSpPr>
        <p:spPr>
          <a:xfrm>
            <a:off x="594519" y="3276601"/>
            <a:ext cx="3124200" cy="762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Feeding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u="sng" dirty="0">
                <a:solidFill>
                  <a:srgbClr val="0000FF"/>
                </a:solidFill>
                <a:effectLst/>
                <a:ea typeface="Times New Roman"/>
                <a:cs typeface="Times New Roman"/>
                <a:hlinkClick r:id="rId4"/>
              </a:rPr>
              <a:t>http://ospreynest.info/?pagecontent=Feeding+Habits&amp;user=9&amp;adcode=117</a:t>
            </a:r>
            <a:endParaRPr lang="en-US" sz="800" dirty="0">
              <a:effectLst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b="14691"/>
          <a:stretch/>
        </p:blipFill>
        <p:spPr bwMode="auto">
          <a:xfrm>
            <a:off x="3718719" y="1404620"/>
            <a:ext cx="3215006" cy="2889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7" r="10796"/>
          <a:stretch/>
        </p:blipFill>
        <p:spPr bwMode="auto">
          <a:xfrm>
            <a:off x="7300119" y="2378393"/>
            <a:ext cx="2647950" cy="440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49"/>
          <a:stretch/>
        </p:blipFill>
        <p:spPr>
          <a:xfrm>
            <a:off x="946691" y="6181408"/>
            <a:ext cx="3886703" cy="5289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6119" y="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Osprey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05"/>
          <a:stretch/>
        </p:blipFill>
        <p:spPr>
          <a:xfrm>
            <a:off x="946692" y="4581208"/>
            <a:ext cx="388670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b="27445"/>
          <a:stretch/>
        </p:blipFill>
        <p:spPr bwMode="auto">
          <a:xfrm>
            <a:off x="5242718" y="1111772"/>
            <a:ext cx="4748213" cy="2028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19"/>
          <p:cNvSpPr txBox="1"/>
          <p:nvPr/>
        </p:nvSpPr>
        <p:spPr>
          <a:xfrm>
            <a:off x="5695155" y="825178"/>
            <a:ext cx="4195763" cy="381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http://www.birdzilla.com/birds/snowy-egret.html?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16373" r="15136" b="7344"/>
          <a:stretch/>
        </p:blipFill>
        <p:spPr bwMode="auto">
          <a:xfrm>
            <a:off x="899319" y="463951"/>
            <a:ext cx="3886200" cy="246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8950" r="10585" b="12531"/>
          <a:stretch/>
        </p:blipFill>
        <p:spPr bwMode="auto">
          <a:xfrm>
            <a:off x="4056856" y="3395662"/>
            <a:ext cx="50292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22"/>
          <p:cNvSpPr txBox="1"/>
          <p:nvPr/>
        </p:nvSpPr>
        <p:spPr>
          <a:xfrm>
            <a:off x="5973145" y="6680763"/>
            <a:ext cx="1362075" cy="342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Feeding/Hunting</a:t>
            </a: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3124200"/>
            <a:ext cx="2514600" cy="3819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95156" y="0"/>
            <a:ext cx="2976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Snowy Egret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557767"/>
            <a:ext cx="4352925" cy="28924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920163"/>
            <a:ext cx="4103370" cy="27336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3684559"/>
            <a:ext cx="3429000" cy="2676526"/>
          </a:xfrm>
          <a:prstGeom prst="rect">
            <a:avLst/>
          </a:prstGeom>
        </p:spPr>
      </p:pic>
      <p:sp>
        <p:nvSpPr>
          <p:cNvPr id="7" name="Text Box 27"/>
          <p:cNvSpPr txBox="1"/>
          <p:nvPr/>
        </p:nvSpPr>
        <p:spPr>
          <a:xfrm>
            <a:off x="743029" y="6123282"/>
            <a:ext cx="4959049" cy="6286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Fledgling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©</a:t>
            </a:r>
            <a:r>
              <a:rPr lang="en-US" sz="1100" dirty="0" err="1">
                <a:effectLst/>
                <a:ea typeface="Times New Roman"/>
                <a:cs typeface="Times New Roman"/>
              </a:rPr>
              <a:t>ingridtaylar</a:t>
            </a:r>
            <a:r>
              <a:rPr lang="en-US" sz="1100" dirty="0">
                <a:effectLst/>
                <a:ea typeface="Times New Roman"/>
                <a:cs typeface="Times New Roman"/>
              </a:rPr>
              <a:t> via </a:t>
            </a:r>
            <a:r>
              <a:rPr lang="en-US" sz="1100" u="sng" dirty="0">
                <a:solidFill>
                  <a:srgbClr val="0000FF"/>
                </a:solidFill>
                <a:effectLst/>
                <a:ea typeface="Times New Roman"/>
                <a:cs typeface="Times New Roman"/>
                <a:hlinkClick r:id="rId6"/>
              </a:rPr>
              <a:t>http://www.thewildbeat.com/2013/06/08/brake-for-birds/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76"/>
          <a:stretch/>
        </p:blipFill>
        <p:spPr>
          <a:xfrm>
            <a:off x="5765205" y="4192624"/>
            <a:ext cx="3026053" cy="2540000"/>
          </a:xfrm>
          <a:prstGeom prst="rect">
            <a:avLst/>
          </a:prstGeom>
        </p:spPr>
      </p:pic>
      <p:sp>
        <p:nvSpPr>
          <p:cNvPr id="9" name="Text Box 29"/>
          <p:cNvSpPr txBox="1"/>
          <p:nvPr/>
        </p:nvSpPr>
        <p:spPr>
          <a:xfrm>
            <a:off x="8008878" y="3684559"/>
            <a:ext cx="990600" cy="3238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Times New Roman"/>
                <a:cs typeface="Times New Roman"/>
              </a:rPr>
              <a:t>Feeding</a:t>
            </a:r>
          </a:p>
        </p:txBody>
      </p:sp>
      <p:sp>
        <p:nvSpPr>
          <p:cNvPr id="10" name="Text Box 30"/>
          <p:cNvSpPr txBox="1"/>
          <p:nvPr/>
        </p:nvSpPr>
        <p:spPr>
          <a:xfrm>
            <a:off x="8791258" y="5318543"/>
            <a:ext cx="957262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Grooming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3719" y="0"/>
            <a:ext cx="364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American Crow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762000"/>
            <a:ext cx="4038600" cy="2819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51" y="2819400"/>
            <a:ext cx="4712335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3719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Red Wing Blackbird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7919" y="44196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Red Wing Blackbirds feed in marshy wetland areas, diving down amongst grasses to scoop up various insects.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66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3719" y="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Gray Catbird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8"/>
          <a:stretch/>
        </p:blipFill>
        <p:spPr>
          <a:xfrm>
            <a:off x="975518" y="600208"/>
            <a:ext cx="2719699" cy="3606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2"/>
          <a:stretch/>
        </p:blipFill>
        <p:spPr>
          <a:xfrm>
            <a:off x="4165251" y="977070"/>
            <a:ext cx="5116068" cy="2716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19" y="4038600"/>
            <a:ext cx="4038600" cy="269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127" y="4680318"/>
            <a:ext cx="3550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Catbirds swoop and dive for flying insects along with eating berries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33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3719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Hooded Merganser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12"/>
          <a:stretch/>
        </p:blipFill>
        <p:spPr>
          <a:xfrm>
            <a:off x="4164957" y="4572000"/>
            <a:ext cx="3657600" cy="2065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91"/>
          <a:stretch/>
        </p:blipFill>
        <p:spPr>
          <a:xfrm>
            <a:off x="753059" y="523220"/>
            <a:ext cx="3526416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95" y="838200"/>
            <a:ext cx="2311847" cy="3471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4" y="3745145"/>
            <a:ext cx="2971930" cy="22289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3059" y="6149588"/>
            <a:ext cx="274333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Mergansers dive for their food, often swimming underwater.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66519" y="2009120"/>
            <a:ext cx="1654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Female Merganser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1319" y="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Greater Black-backed </a:t>
            </a:r>
            <a:r>
              <a:rPr lang="en-US" sz="2400" dirty="0">
                <a:solidFill>
                  <a:schemeClr val="accent6"/>
                </a:solidFill>
              </a:rPr>
              <a:t>g</a:t>
            </a:r>
            <a:r>
              <a:rPr lang="en-US" sz="2400" dirty="0" smtClean="0">
                <a:solidFill>
                  <a:schemeClr val="accent6"/>
                </a:solidFill>
              </a:rPr>
              <a:t>ull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8" y="914400"/>
            <a:ext cx="3890021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1143000"/>
            <a:ext cx="3554236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3962400"/>
            <a:ext cx="3933825" cy="2620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47919" y="1524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Immature Gull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52319" y="4648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Hunting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3319" y="5094339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gulls will swoop over the water to pick up fish, but also walk the shore to find clams and other shellfish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75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419</TotalTime>
  <Words>317</Words>
  <Application>Microsoft Office PowerPoint</Application>
  <PresentationFormat>Custom</PresentationFormat>
  <Paragraphs>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Korpela, Kerry Leda</dc:creator>
  <cp:lastModifiedBy>Yun, Daphne</cp:lastModifiedBy>
  <cp:revision>6</cp:revision>
  <dcterms:created xsi:type="dcterms:W3CDTF">2016-12-06T19:10:47Z</dcterms:created>
  <dcterms:modified xsi:type="dcterms:W3CDTF">2016-12-20T21:03:32Z</dcterms:modified>
</cp:coreProperties>
</file>