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 id="2147483648" r:id="rId5"/>
  </p:sldMasterIdLst>
  <p:notesMasterIdLst>
    <p:notesMasterId r:id="rId57"/>
  </p:notesMasterIdLst>
  <p:sldIdLst>
    <p:sldId id="1224" r:id="rId6"/>
    <p:sldId id="1225" r:id="rId7"/>
    <p:sldId id="1226" r:id="rId8"/>
    <p:sldId id="1227" r:id="rId9"/>
    <p:sldId id="1232" r:id="rId10"/>
    <p:sldId id="1229" r:id="rId11"/>
    <p:sldId id="262" r:id="rId12"/>
    <p:sldId id="514" r:id="rId13"/>
    <p:sldId id="515" r:id="rId14"/>
    <p:sldId id="516" r:id="rId15"/>
    <p:sldId id="537" r:id="rId16"/>
    <p:sldId id="517" r:id="rId17"/>
    <p:sldId id="267" r:id="rId18"/>
    <p:sldId id="495" r:id="rId19"/>
    <p:sldId id="506" r:id="rId20"/>
    <p:sldId id="518" r:id="rId21"/>
    <p:sldId id="519" r:id="rId22"/>
    <p:sldId id="270" r:id="rId23"/>
    <p:sldId id="469" r:id="rId24"/>
    <p:sldId id="520" r:id="rId25"/>
    <p:sldId id="265" r:id="rId26"/>
    <p:sldId id="531" r:id="rId27"/>
    <p:sldId id="266" r:id="rId28"/>
    <p:sldId id="264" r:id="rId29"/>
    <p:sldId id="532" r:id="rId30"/>
    <p:sldId id="268" r:id="rId31"/>
    <p:sldId id="276" r:id="rId32"/>
    <p:sldId id="508" r:id="rId33"/>
    <p:sldId id="275" r:id="rId34"/>
    <p:sldId id="523" r:id="rId35"/>
    <p:sldId id="521" r:id="rId36"/>
    <p:sldId id="525" r:id="rId37"/>
    <p:sldId id="524" r:id="rId38"/>
    <p:sldId id="526" r:id="rId39"/>
    <p:sldId id="259" r:id="rId40"/>
    <p:sldId id="507" r:id="rId41"/>
    <p:sldId id="512" r:id="rId42"/>
    <p:sldId id="496" r:id="rId43"/>
    <p:sldId id="530" r:id="rId44"/>
    <p:sldId id="510" r:id="rId45"/>
    <p:sldId id="511" r:id="rId46"/>
    <p:sldId id="494" r:id="rId47"/>
    <p:sldId id="399" r:id="rId48"/>
    <p:sldId id="372" r:id="rId49"/>
    <p:sldId id="403" r:id="rId50"/>
    <p:sldId id="400" r:id="rId51"/>
    <p:sldId id="535" r:id="rId52"/>
    <p:sldId id="274" r:id="rId53"/>
    <p:sldId id="1235" r:id="rId54"/>
    <p:sldId id="1234" r:id="rId55"/>
    <p:sldId id="1233" r:id="rId56"/>
  </p:sldIdLst>
  <p:sldSz cx="9144000" cy="6858000" type="screen4x3"/>
  <p:notesSz cx="6858000" cy="9144000"/>
  <p:embeddedFontLst>
    <p:embeddedFont>
      <p:font typeface="Arial Unicode MS" panose="020B0604020202020204" charset="-128"/>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Garamond" panose="02020404030301010803" pitchFamily="18"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9D49"/>
    <a:srgbClr val="76B531"/>
    <a:srgbClr val="EDDE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FBF0E-BF5C-49E7-B0E5-7C240845C9AC}" v="3" dt="2020-11-23T20:57:21.109"/>
  </p1510:revLst>
</p1510:revInfo>
</file>

<file path=ppt/tableStyles.xml><?xml version="1.0" encoding="utf-8"?>
<a:tblStyleLst xmlns:a="http://schemas.openxmlformats.org/drawingml/2006/main" def="{562108C0-CD48-4088-B416-EBEF11BBA726}">
  <a:tblStyle styleId="{562108C0-CD48-4088-B416-EBEF11BBA72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40" y="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4.svg"/><Relationship Id="rId1" Type="http://schemas.openxmlformats.org/officeDocument/2006/relationships/image" Target="../media/image41.png"/><Relationship Id="rId6" Type="http://schemas.openxmlformats.org/officeDocument/2006/relationships/image" Target="../media/image38.svg"/><Relationship Id="rId5" Type="http://schemas.openxmlformats.org/officeDocument/2006/relationships/image" Target="../media/image4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C82AF3-D2A0-48AC-A34B-2C831139235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965BEF8-8CC7-4798-838D-2AFD2C901F93}">
      <dgm:prSet/>
      <dgm:spPr/>
      <dgm:t>
        <a:bodyPr/>
        <a:lstStyle/>
        <a:p>
          <a:pPr>
            <a:lnSpc>
              <a:spcPct val="100000"/>
            </a:lnSpc>
          </a:pPr>
          <a:r>
            <a:rPr lang="en-US">
              <a:latin typeface="Calibri Light" panose="020F0302020204030204"/>
            </a:rPr>
            <a:t> (35) Public</a:t>
          </a:r>
          <a:r>
            <a:rPr lang="en-US"/>
            <a:t> </a:t>
          </a:r>
          <a:r>
            <a:rPr lang="en-US">
              <a:latin typeface="Calibri Light" panose="020F0302020204030204"/>
            </a:rPr>
            <a:t>meetings</a:t>
          </a:r>
          <a:endParaRPr lang="en-US"/>
        </a:p>
      </dgm:t>
    </dgm:pt>
    <dgm:pt modelId="{361339F9-893A-4826-BBDF-2F7D64865E03}" type="parTrans" cxnId="{8F733022-957B-4768-96F5-953575BCEC52}">
      <dgm:prSet/>
      <dgm:spPr/>
      <dgm:t>
        <a:bodyPr/>
        <a:lstStyle/>
        <a:p>
          <a:endParaRPr lang="en-US"/>
        </a:p>
      </dgm:t>
    </dgm:pt>
    <dgm:pt modelId="{2BB2DA9A-BB79-478C-8EAE-15335B591E42}" type="sibTrans" cxnId="{8F733022-957B-4768-96F5-953575BCEC52}">
      <dgm:prSet/>
      <dgm:spPr/>
      <dgm:t>
        <a:bodyPr/>
        <a:lstStyle/>
        <a:p>
          <a:endParaRPr lang="en-US"/>
        </a:p>
      </dgm:t>
    </dgm:pt>
    <dgm:pt modelId="{80BB4D0B-42B5-425E-9D20-5AA188D7E6ED}">
      <dgm:prSet/>
      <dgm:spPr/>
      <dgm:t>
        <a:bodyPr/>
        <a:lstStyle/>
        <a:p>
          <a:pPr>
            <a:lnSpc>
              <a:spcPct val="100000"/>
            </a:lnSpc>
          </a:pPr>
          <a:r>
            <a:rPr lang="en-US">
              <a:latin typeface="Calibri Light" panose="020F0302020204030204"/>
            </a:rPr>
            <a:t> </a:t>
          </a:r>
          <a:r>
            <a:rPr lang="en-US"/>
            <a:t>Outreach efforts </a:t>
          </a:r>
          <a:r>
            <a:rPr lang="en-US">
              <a:latin typeface="Calibri Light" panose="020F0302020204030204"/>
            </a:rPr>
            <a:t>-Trade shows, Builders</a:t>
          </a:r>
          <a:r>
            <a:rPr lang="en-US"/>
            <a:t> </a:t>
          </a:r>
          <a:r>
            <a:rPr lang="en-US">
              <a:latin typeface="Calibri Light" panose="020F0302020204030204"/>
            </a:rPr>
            <a:t>Conventions, Chamber of Commerce events</a:t>
          </a:r>
        </a:p>
      </dgm:t>
    </dgm:pt>
    <dgm:pt modelId="{C5B3ED2B-1C94-4BEC-988E-911872CAF71B}" type="parTrans" cxnId="{02907333-FFE8-471A-B5EE-3F975E0216CF}">
      <dgm:prSet/>
      <dgm:spPr/>
      <dgm:t>
        <a:bodyPr/>
        <a:lstStyle/>
        <a:p>
          <a:endParaRPr lang="en-US"/>
        </a:p>
      </dgm:t>
    </dgm:pt>
    <dgm:pt modelId="{21BF3CAC-EDB9-4DCE-9077-12750A71F472}" type="sibTrans" cxnId="{02907333-FFE8-471A-B5EE-3F975E0216CF}">
      <dgm:prSet/>
      <dgm:spPr/>
      <dgm:t>
        <a:bodyPr/>
        <a:lstStyle/>
        <a:p>
          <a:endParaRPr lang="en-US"/>
        </a:p>
      </dgm:t>
    </dgm:pt>
    <dgm:pt modelId="{53E068D6-FCF7-4227-9B2B-BBD7EAEF83F9}">
      <dgm:prSet phldr="0"/>
      <dgm:spPr/>
      <dgm:t>
        <a:bodyPr/>
        <a:lstStyle/>
        <a:p>
          <a:pPr>
            <a:lnSpc>
              <a:spcPct val="100000"/>
            </a:lnSpc>
          </a:pPr>
          <a:r>
            <a:rPr lang="en-US">
              <a:latin typeface="Calibri Light" panose="020F0302020204030204"/>
            </a:rPr>
            <a:t> Open Houses</a:t>
          </a:r>
          <a:endParaRPr lang="en-US"/>
        </a:p>
      </dgm:t>
    </dgm:pt>
    <dgm:pt modelId="{061AFF35-E2E3-4294-A203-7E3DC81090F4}" type="parTrans" cxnId="{AD862D2D-BF31-49E3-92C6-4C09AC63381B}">
      <dgm:prSet/>
      <dgm:spPr/>
      <dgm:t>
        <a:bodyPr/>
        <a:lstStyle/>
        <a:p>
          <a:endParaRPr lang="en-US"/>
        </a:p>
      </dgm:t>
    </dgm:pt>
    <dgm:pt modelId="{C7F3857B-1134-4579-8B98-0530333088CB}" type="sibTrans" cxnId="{AD862D2D-BF31-49E3-92C6-4C09AC63381B}">
      <dgm:prSet/>
      <dgm:spPr/>
      <dgm:t>
        <a:bodyPr/>
        <a:lstStyle/>
        <a:p>
          <a:endParaRPr lang="en-US"/>
        </a:p>
      </dgm:t>
    </dgm:pt>
    <dgm:pt modelId="{9DCF939B-91F2-41AC-83F7-450B4D24C5A3}">
      <dgm:prSet phldr="0"/>
      <dgm:spPr/>
      <dgm:t>
        <a:bodyPr/>
        <a:lstStyle/>
        <a:p>
          <a:pPr>
            <a:lnSpc>
              <a:spcPct val="100000"/>
            </a:lnSpc>
          </a:pPr>
          <a:r>
            <a:rPr lang="en-US">
              <a:latin typeface="Calibri Light" panose="020F0302020204030204"/>
            </a:rPr>
            <a:t> </a:t>
          </a:r>
          <a:r>
            <a:rPr lang="en-US"/>
            <a:t>website</a:t>
          </a:r>
          <a:r>
            <a:rPr lang="en-US">
              <a:latin typeface="Calibri Light" panose="020F0302020204030204"/>
            </a:rPr>
            <a:t> (</a:t>
          </a:r>
          <a:r>
            <a:rPr lang="en-US"/>
            <a:t>forthancock21.org)</a:t>
          </a:r>
          <a:endParaRPr lang="en-US">
            <a:latin typeface="Calibri Light" panose="020F0302020204030204"/>
          </a:endParaRPr>
        </a:p>
      </dgm:t>
    </dgm:pt>
    <dgm:pt modelId="{E8830D58-9C48-4DF5-918D-816AB7990073}" type="parTrans" cxnId="{8A779D39-5248-434E-BC64-697FDA08935A}">
      <dgm:prSet/>
      <dgm:spPr/>
      <dgm:t>
        <a:bodyPr/>
        <a:lstStyle/>
        <a:p>
          <a:endParaRPr lang="en-US"/>
        </a:p>
      </dgm:t>
    </dgm:pt>
    <dgm:pt modelId="{4EBD271D-13CC-4944-A493-792072BFFAC7}" type="sibTrans" cxnId="{8A779D39-5248-434E-BC64-697FDA08935A}">
      <dgm:prSet/>
      <dgm:spPr/>
      <dgm:t>
        <a:bodyPr/>
        <a:lstStyle/>
        <a:p>
          <a:endParaRPr lang="en-US"/>
        </a:p>
      </dgm:t>
    </dgm:pt>
    <dgm:pt modelId="{7C84EE90-3753-4B15-85B5-3158FCF8DA10}" type="pres">
      <dgm:prSet presAssocID="{DBC82AF3-D2A0-48AC-A34B-2C8311392351}" presName="root" presStyleCnt="0">
        <dgm:presLayoutVars>
          <dgm:dir/>
          <dgm:resizeHandles val="exact"/>
        </dgm:presLayoutVars>
      </dgm:prSet>
      <dgm:spPr/>
    </dgm:pt>
    <dgm:pt modelId="{B86E46DE-C300-4AA9-97F4-2F7E0013F369}" type="pres">
      <dgm:prSet presAssocID="{D965BEF8-8CC7-4798-838D-2AFD2C901F93}" presName="compNode" presStyleCnt="0"/>
      <dgm:spPr/>
    </dgm:pt>
    <dgm:pt modelId="{984AD28D-F5D8-4664-8D17-FDC1E93AC9D2}" type="pres">
      <dgm:prSet presAssocID="{D965BEF8-8CC7-4798-838D-2AFD2C901F93}" presName="bgRect" presStyleLbl="bgShp" presStyleIdx="0" presStyleCnt="4"/>
      <dgm:spPr/>
    </dgm:pt>
    <dgm:pt modelId="{F5972459-0AB7-4437-A8D9-CF7FB80DD0F2}" type="pres">
      <dgm:prSet presAssocID="{D965BEF8-8CC7-4798-838D-2AFD2C901F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3E3D1629-9D5E-45FC-8FA4-5ACE3C38BD78}" type="pres">
      <dgm:prSet presAssocID="{D965BEF8-8CC7-4798-838D-2AFD2C901F93}" presName="spaceRect" presStyleCnt="0"/>
      <dgm:spPr/>
    </dgm:pt>
    <dgm:pt modelId="{F92AFCC6-A25D-484E-9B07-7ED7599D10DB}" type="pres">
      <dgm:prSet presAssocID="{D965BEF8-8CC7-4798-838D-2AFD2C901F93}" presName="parTx" presStyleLbl="revTx" presStyleIdx="0" presStyleCnt="4">
        <dgm:presLayoutVars>
          <dgm:chMax val="0"/>
          <dgm:chPref val="0"/>
        </dgm:presLayoutVars>
      </dgm:prSet>
      <dgm:spPr/>
    </dgm:pt>
    <dgm:pt modelId="{3F2D5333-ED78-44B2-8FF9-2432C2E9B823}" type="pres">
      <dgm:prSet presAssocID="{2BB2DA9A-BB79-478C-8EAE-15335B591E42}" presName="sibTrans" presStyleCnt="0"/>
      <dgm:spPr/>
    </dgm:pt>
    <dgm:pt modelId="{36898464-D768-4799-B7BF-A4359CD580E8}" type="pres">
      <dgm:prSet presAssocID="{9DCF939B-91F2-41AC-83F7-450B4D24C5A3}" presName="compNode" presStyleCnt="0"/>
      <dgm:spPr/>
    </dgm:pt>
    <dgm:pt modelId="{0554D2B4-BA5F-41CF-B0E7-7BDDBEB90523}" type="pres">
      <dgm:prSet presAssocID="{9DCF939B-91F2-41AC-83F7-450B4D24C5A3}" presName="bgRect" presStyleLbl="bgShp" presStyleIdx="1" presStyleCnt="4"/>
      <dgm:spPr/>
    </dgm:pt>
    <dgm:pt modelId="{3D82EF30-8A5B-451D-BDA2-CD51C1436CF8}" type="pres">
      <dgm:prSet presAssocID="{9DCF939B-91F2-41AC-83F7-450B4D24C5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F75851DD-3F1F-45A0-A18B-48D75C60ED8E}" type="pres">
      <dgm:prSet presAssocID="{9DCF939B-91F2-41AC-83F7-450B4D24C5A3}" presName="spaceRect" presStyleCnt="0"/>
      <dgm:spPr/>
    </dgm:pt>
    <dgm:pt modelId="{3528891B-E2C9-4D60-8F4F-6A91DF29F9F3}" type="pres">
      <dgm:prSet presAssocID="{9DCF939B-91F2-41AC-83F7-450B4D24C5A3}" presName="parTx" presStyleLbl="revTx" presStyleIdx="1" presStyleCnt="4">
        <dgm:presLayoutVars>
          <dgm:chMax val="0"/>
          <dgm:chPref val="0"/>
        </dgm:presLayoutVars>
      </dgm:prSet>
      <dgm:spPr/>
    </dgm:pt>
    <dgm:pt modelId="{13963F86-3802-47FF-9BD1-EABF060D068D}" type="pres">
      <dgm:prSet presAssocID="{4EBD271D-13CC-4944-A493-792072BFFAC7}" presName="sibTrans" presStyleCnt="0"/>
      <dgm:spPr/>
    </dgm:pt>
    <dgm:pt modelId="{13F3C4C3-5BCD-4872-8747-816AB2E4F5DD}" type="pres">
      <dgm:prSet presAssocID="{80BB4D0B-42B5-425E-9D20-5AA188D7E6ED}" presName="compNode" presStyleCnt="0"/>
      <dgm:spPr/>
    </dgm:pt>
    <dgm:pt modelId="{D221E32F-2246-48C7-B324-C5687616EB31}" type="pres">
      <dgm:prSet presAssocID="{80BB4D0B-42B5-425E-9D20-5AA188D7E6ED}" presName="bgRect" presStyleLbl="bgShp" presStyleIdx="2" presStyleCnt="4"/>
      <dgm:spPr/>
    </dgm:pt>
    <dgm:pt modelId="{8BC6921C-641C-42FE-A36A-B8F0FB4DE36B}" type="pres">
      <dgm:prSet presAssocID="{80BB4D0B-42B5-425E-9D20-5AA188D7E6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oom Out"/>
        </a:ext>
      </dgm:extLst>
    </dgm:pt>
    <dgm:pt modelId="{C399DE5B-1842-4957-B710-009554DAD208}" type="pres">
      <dgm:prSet presAssocID="{80BB4D0B-42B5-425E-9D20-5AA188D7E6ED}" presName="spaceRect" presStyleCnt="0"/>
      <dgm:spPr/>
    </dgm:pt>
    <dgm:pt modelId="{FFE3D1C1-5E7A-4E4C-9473-A092FA62BEE3}" type="pres">
      <dgm:prSet presAssocID="{80BB4D0B-42B5-425E-9D20-5AA188D7E6ED}" presName="parTx" presStyleLbl="revTx" presStyleIdx="2" presStyleCnt="4">
        <dgm:presLayoutVars>
          <dgm:chMax val="0"/>
          <dgm:chPref val="0"/>
        </dgm:presLayoutVars>
      </dgm:prSet>
      <dgm:spPr/>
    </dgm:pt>
    <dgm:pt modelId="{0B6E2E46-0C37-467F-A1BF-C1BD66044FF1}" type="pres">
      <dgm:prSet presAssocID="{21BF3CAC-EDB9-4DCE-9077-12750A71F472}" presName="sibTrans" presStyleCnt="0"/>
      <dgm:spPr/>
    </dgm:pt>
    <dgm:pt modelId="{05ABDB63-3759-4EEE-AD90-D94B750ED9EF}" type="pres">
      <dgm:prSet presAssocID="{53E068D6-FCF7-4227-9B2B-BBD7EAEF83F9}" presName="compNode" presStyleCnt="0"/>
      <dgm:spPr/>
    </dgm:pt>
    <dgm:pt modelId="{F249B1F8-BD62-4F9D-913F-0BBD48DF342B}" type="pres">
      <dgm:prSet presAssocID="{53E068D6-FCF7-4227-9B2B-BBD7EAEF83F9}" presName="bgRect" presStyleLbl="bgShp" presStyleIdx="3" presStyleCnt="4"/>
      <dgm:spPr/>
    </dgm:pt>
    <dgm:pt modelId="{CB1F538E-8E4D-4EA4-9601-B0041533EDA5}" type="pres">
      <dgm:prSet presAssocID="{53E068D6-FCF7-4227-9B2B-BBD7EAEF83F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7A107626-F555-406B-BF62-7F390FBD2AA0}" type="pres">
      <dgm:prSet presAssocID="{53E068D6-FCF7-4227-9B2B-BBD7EAEF83F9}" presName="spaceRect" presStyleCnt="0"/>
      <dgm:spPr/>
    </dgm:pt>
    <dgm:pt modelId="{08040ECD-B0C4-4146-828D-7A8D9BC1AC28}" type="pres">
      <dgm:prSet presAssocID="{53E068D6-FCF7-4227-9B2B-BBD7EAEF83F9}" presName="parTx" presStyleLbl="revTx" presStyleIdx="3" presStyleCnt="4">
        <dgm:presLayoutVars>
          <dgm:chMax val="0"/>
          <dgm:chPref val="0"/>
        </dgm:presLayoutVars>
      </dgm:prSet>
      <dgm:spPr/>
    </dgm:pt>
  </dgm:ptLst>
  <dgm:cxnLst>
    <dgm:cxn modelId="{8F733022-957B-4768-96F5-953575BCEC52}" srcId="{DBC82AF3-D2A0-48AC-A34B-2C8311392351}" destId="{D965BEF8-8CC7-4798-838D-2AFD2C901F93}" srcOrd="0" destOrd="0" parTransId="{361339F9-893A-4826-BBDF-2F7D64865E03}" sibTransId="{2BB2DA9A-BB79-478C-8EAE-15335B591E42}"/>
    <dgm:cxn modelId="{AD862D2D-BF31-49E3-92C6-4C09AC63381B}" srcId="{DBC82AF3-D2A0-48AC-A34B-2C8311392351}" destId="{53E068D6-FCF7-4227-9B2B-BBD7EAEF83F9}" srcOrd="3" destOrd="0" parTransId="{061AFF35-E2E3-4294-A203-7E3DC81090F4}" sibTransId="{C7F3857B-1134-4579-8B98-0530333088CB}"/>
    <dgm:cxn modelId="{02907333-FFE8-471A-B5EE-3F975E0216CF}" srcId="{DBC82AF3-D2A0-48AC-A34B-2C8311392351}" destId="{80BB4D0B-42B5-425E-9D20-5AA188D7E6ED}" srcOrd="2" destOrd="0" parTransId="{C5B3ED2B-1C94-4BEC-988E-911872CAF71B}" sibTransId="{21BF3CAC-EDB9-4DCE-9077-12750A71F472}"/>
    <dgm:cxn modelId="{8A779D39-5248-434E-BC64-697FDA08935A}" srcId="{DBC82AF3-D2A0-48AC-A34B-2C8311392351}" destId="{9DCF939B-91F2-41AC-83F7-450B4D24C5A3}" srcOrd="1" destOrd="0" parTransId="{E8830D58-9C48-4DF5-918D-816AB7990073}" sibTransId="{4EBD271D-13CC-4944-A493-792072BFFAC7}"/>
    <dgm:cxn modelId="{EE5E8576-CAF7-4F64-B712-BA6C629D07AC}" type="presOf" srcId="{DBC82AF3-D2A0-48AC-A34B-2C8311392351}" destId="{7C84EE90-3753-4B15-85B5-3158FCF8DA10}" srcOrd="0" destOrd="0" presId="urn:microsoft.com/office/officeart/2018/2/layout/IconVerticalSolidList"/>
    <dgm:cxn modelId="{D071E47D-A7A9-4A6B-B549-083418A9EDA5}" type="presOf" srcId="{9DCF939B-91F2-41AC-83F7-450B4D24C5A3}" destId="{3528891B-E2C9-4D60-8F4F-6A91DF29F9F3}" srcOrd="0" destOrd="0" presId="urn:microsoft.com/office/officeart/2018/2/layout/IconVerticalSolidList"/>
    <dgm:cxn modelId="{4560F085-A050-438E-9D08-1E084A5E8562}" type="presOf" srcId="{80BB4D0B-42B5-425E-9D20-5AA188D7E6ED}" destId="{FFE3D1C1-5E7A-4E4C-9473-A092FA62BEE3}" srcOrd="0" destOrd="0" presId="urn:microsoft.com/office/officeart/2018/2/layout/IconVerticalSolidList"/>
    <dgm:cxn modelId="{DD6B29AF-BAB1-4934-A926-9FB50194C5EF}" type="presOf" srcId="{53E068D6-FCF7-4227-9B2B-BBD7EAEF83F9}" destId="{08040ECD-B0C4-4146-828D-7A8D9BC1AC28}" srcOrd="0" destOrd="0" presId="urn:microsoft.com/office/officeart/2018/2/layout/IconVerticalSolidList"/>
    <dgm:cxn modelId="{4664D5BA-1B1D-4AF4-917F-4B6A9BB95B72}" type="presOf" srcId="{D965BEF8-8CC7-4798-838D-2AFD2C901F93}" destId="{F92AFCC6-A25D-484E-9B07-7ED7599D10DB}" srcOrd="0" destOrd="0" presId="urn:microsoft.com/office/officeart/2018/2/layout/IconVerticalSolidList"/>
    <dgm:cxn modelId="{6F9E2638-0084-4677-9673-153F43FA6A42}" type="presParOf" srcId="{7C84EE90-3753-4B15-85B5-3158FCF8DA10}" destId="{B86E46DE-C300-4AA9-97F4-2F7E0013F369}" srcOrd="0" destOrd="0" presId="urn:microsoft.com/office/officeart/2018/2/layout/IconVerticalSolidList"/>
    <dgm:cxn modelId="{50D152AB-4042-4036-893A-48208EBF23C7}" type="presParOf" srcId="{B86E46DE-C300-4AA9-97F4-2F7E0013F369}" destId="{984AD28D-F5D8-4664-8D17-FDC1E93AC9D2}" srcOrd="0" destOrd="0" presId="urn:microsoft.com/office/officeart/2018/2/layout/IconVerticalSolidList"/>
    <dgm:cxn modelId="{0F9DC61B-884A-455E-A39A-E89C0D00F8FE}" type="presParOf" srcId="{B86E46DE-C300-4AA9-97F4-2F7E0013F369}" destId="{F5972459-0AB7-4437-A8D9-CF7FB80DD0F2}" srcOrd="1" destOrd="0" presId="urn:microsoft.com/office/officeart/2018/2/layout/IconVerticalSolidList"/>
    <dgm:cxn modelId="{DA73C536-7D78-4E3D-8468-72329695B73B}" type="presParOf" srcId="{B86E46DE-C300-4AA9-97F4-2F7E0013F369}" destId="{3E3D1629-9D5E-45FC-8FA4-5ACE3C38BD78}" srcOrd="2" destOrd="0" presId="urn:microsoft.com/office/officeart/2018/2/layout/IconVerticalSolidList"/>
    <dgm:cxn modelId="{8C051393-4753-40A8-8405-77AD5D0CDA6C}" type="presParOf" srcId="{B86E46DE-C300-4AA9-97F4-2F7E0013F369}" destId="{F92AFCC6-A25D-484E-9B07-7ED7599D10DB}" srcOrd="3" destOrd="0" presId="urn:microsoft.com/office/officeart/2018/2/layout/IconVerticalSolidList"/>
    <dgm:cxn modelId="{DED3B809-6001-4EC4-8B2A-671FBA0F3B0D}" type="presParOf" srcId="{7C84EE90-3753-4B15-85B5-3158FCF8DA10}" destId="{3F2D5333-ED78-44B2-8FF9-2432C2E9B823}" srcOrd="1" destOrd="0" presId="urn:microsoft.com/office/officeart/2018/2/layout/IconVerticalSolidList"/>
    <dgm:cxn modelId="{2B809363-ADD1-4254-AFCB-C0A43BB049BA}" type="presParOf" srcId="{7C84EE90-3753-4B15-85B5-3158FCF8DA10}" destId="{36898464-D768-4799-B7BF-A4359CD580E8}" srcOrd="2" destOrd="0" presId="urn:microsoft.com/office/officeart/2018/2/layout/IconVerticalSolidList"/>
    <dgm:cxn modelId="{50277CD7-E6FA-4814-A2BB-065D52B001B0}" type="presParOf" srcId="{36898464-D768-4799-B7BF-A4359CD580E8}" destId="{0554D2B4-BA5F-41CF-B0E7-7BDDBEB90523}" srcOrd="0" destOrd="0" presId="urn:microsoft.com/office/officeart/2018/2/layout/IconVerticalSolidList"/>
    <dgm:cxn modelId="{877B5B6E-50FC-4CD2-A1F7-5899B03D5130}" type="presParOf" srcId="{36898464-D768-4799-B7BF-A4359CD580E8}" destId="{3D82EF30-8A5B-451D-BDA2-CD51C1436CF8}" srcOrd="1" destOrd="0" presId="urn:microsoft.com/office/officeart/2018/2/layout/IconVerticalSolidList"/>
    <dgm:cxn modelId="{E3ED5374-E901-4638-8528-0A158C05EC7B}" type="presParOf" srcId="{36898464-D768-4799-B7BF-A4359CD580E8}" destId="{F75851DD-3F1F-45A0-A18B-48D75C60ED8E}" srcOrd="2" destOrd="0" presId="urn:microsoft.com/office/officeart/2018/2/layout/IconVerticalSolidList"/>
    <dgm:cxn modelId="{5A5D9E49-7C32-4DD8-889D-07A6CCFD2F9D}" type="presParOf" srcId="{36898464-D768-4799-B7BF-A4359CD580E8}" destId="{3528891B-E2C9-4D60-8F4F-6A91DF29F9F3}" srcOrd="3" destOrd="0" presId="urn:microsoft.com/office/officeart/2018/2/layout/IconVerticalSolidList"/>
    <dgm:cxn modelId="{FBAF70A0-896C-4DC8-8BC4-2213011C5FD0}" type="presParOf" srcId="{7C84EE90-3753-4B15-85B5-3158FCF8DA10}" destId="{13963F86-3802-47FF-9BD1-EABF060D068D}" srcOrd="3" destOrd="0" presId="urn:microsoft.com/office/officeart/2018/2/layout/IconVerticalSolidList"/>
    <dgm:cxn modelId="{59CD2CE9-A8BF-40C5-B880-6D14F602982A}" type="presParOf" srcId="{7C84EE90-3753-4B15-85B5-3158FCF8DA10}" destId="{13F3C4C3-5BCD-4872-8747-816AB2E4F5DD}" srcOrd="4" destOrd="0" presId="urn:microsoft.com/office/officeart/2018/2/layout/IconVerticalSolidList"/>
    <dgm:cxn modelId="{5D9421FD-8CC7-4B5F-8FCF-C320129CDBAD}" type="presParOf" srcId="{13F3C4C3-5BCD-4872-8747-816AB2E4F5DD}" destId="{D221E32F-2246-48C7-B324-C5687616EB31}" srcOrd="0" destOrd="0" presId="urn:microsoft.com/office/officeart/2018/2/layout/IconVerticalSolidList"/>
    <dgm:cxn modelId="{6778F87E-6B3C-44AE-B792-9512472B51B7}" type="presParOf" srcId="{13F3C4C3-5BCD-4872-8747-816AB2E4F5DD}" destId="{8BC6921C-641C-42FE-A36A-B8F0FB4DE36B}" srcOrd="1" destOrd="0" presId="urn:microsoft.com/office/officeart/2018/2/layout/IconVerticalSolidList"/>
    <dgm:cxn modelId="{E87A611C-2C2F-422E-A8F0-AE099F0A9CA5}" type="presParOf" srcId="{13F3C4C3-5BCD-4872-8747-816AB2E4F5DD}" destId="{C399DE5B-1842-4957-B710-009554DAD208}" srcOrd="2" destOrd="0" presId="urn:microsoft.com/office/officeart/2018/2/layout/IconVerticalSolidList"/>
    <dgm:cxn modelId="{E19598E3-754F-477E-BD3E-67598C56609C}" type="presParOf" srcId="{13F3C4C3-5BCD-4872-8747-816AB2E4F5DD}" destId="{FFE3D1C1-5E7A-4E4C-9473-A092FA62BEE3}" srcOrd="3" destOrd="0" presId="urn:microsoft.com/office/officeart/2018/2/layout/IconVerticalSolidList"/>
    <dgm:cxn modelId="{0E6D949C-B6D7-415B-A313-CAAEEBDB9E2B}" type="presParOf" srcId="{7C84EE90-3753-4B15-85B5-3158FCF8DA10}" destId="{0B6E2E46-0C37-467F-A1BF-C1BD66044FF1}" srcOrd="5" destOrd="0" presId="urn:microsoft.com/office/officeart/2018/2/layout/IconVerticalSolidList"/>
    <dgm:cxn modelId="{281D1F91-F505-488C-AA60-72D40ED40B5C}" type="presParOf" srcId="{7C84EE90-3753-4B15-85B5-3158FCF8DA10}" destId="{05ABDB63-3759-4EEE-AD90-D94B750ED9EF}" srcOrd="6" destOrd="0" presId="urn:microsoft.com/office/officeart/2018/2/layout/IconVerticalSolidList"/>
    <dgm:cxn modelId="{85AFA51E-C68E-4D3C-BA0C-A55E38A07843}" type="presParOf" srcId="{05ABDB63-3759-4EEE-AD90-D94B750ED9EF}" destId="{F249B1F8-BD62-4F9D-913F-0BBD48DF342B}" srcOrd="0" destOrd="0" presId="urn:microsoft.com/office/officeart/2018/2/layout/IconVerticalSolidList"/>
    <dgm:cxn modelId="{CA235749-5D2A-460D-9218-3377344F13F2}" type="presParOf" srcId="{05ABDB63-3759-4EEE-AD90-D94B750ED9EF}" destId="{CB1F538E-8E4D-4EA4-9601-B0041533EDA5}" srcOrd="1" destOrd="0" presId="urn:microsoft.com/office/officeart/2018/2/layout/IconVerticalSolidList"/>
    <dgm:cxn modelId="{5E03B96A-2D99-4669-92E9-B248FCDFC92F}" type="presParOf" srcId="{05ABDB63-3759-4EEE-AD90-D94B750ED9EF}" destId="{7A107626-F555-406B-BF62-7F390FBD2AA0}" srcOrd="2" destOrd="0" presId="urn:microsoft.com/office/officeart/2018/2/layout/IconVerticalSolidList"/>
    <dgm:cxn modelId="{67BB7D59-E07E-40E0-B452-7819C975B97C}" type="presParOf" srcId="{05ABDB63-3759-4EEE-AD90-D94B750ED9EF}" destId="{08040ECD-B0C4-4146-828D-7A8D9BC1AC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F3631-F3C4-4034-B4AA-495C3FA5B35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9B13895-B6AB-49C1-97C2-302DFBD2E525}">
      <dgm:prSet/>
      <dgm:spPr/>
      <dgm:t>
        <a:bodyPr/>
        <a:lstStyle/>
        <a:p>
          <a:r>
            <a:rPr lang="en-US"/>
            <a:t>Seasonal Limitations</a:t>
          </a:r>
        </a:p>
      </dgm:t>
    </dgm:pt>
    <dgm:pt modelId="{BA736033-4F3D-4189-90FC-BE09DB235217}" type="parTrans" cxnId="{5FE7D3EB-7C31-4352-89B1-B934702A0A89}">
      <dgm:prSet/>
      <dgm:spPr/>
      <dgm:t>
        <a:bodyPr/>
        <a:lstStyle/>
        <a:p>
          <a:endParaRPr lang="en-US"/>
        </a:p>
      </dgm:t>
    </dgm:pt>
    <dgm:pt modelId="{DCD2321F-A1AB-485E-B83A-1E88D9764A51}" type="sibTrans" cxnId="{5FE7D3EB-7C31-4352-89B1-B934702A0A89}">
      <dgm:prSet/>
      <dgm:spPr/>
      <dgm:t>
        <a:bodyPr/>
        <a:lstStyle/>
        <a:p>
          <a:endParaRPr lang="en-US"/>
        </a:p>
      </dgm:t>
    </dgm:pt>
    <dgm:pt modelId="{1B86E710-C6CC-494D-A7D3-D4C02F5DC259}">
      <dgm:prSet/>
      <dgm:spPr/>
      <dgm:t>
        <a:bodyPr/>
        <a:lstStyle/>
        <a:p>
          <a:r>
            <a:rPr lang="en-US"/>
            <a:t>Remote</a:t>
          </a:r>
        </a:p>
      </dgm:t>
    </dgm:pt>
    <dgm:pt modelId="{FDE1AD0B-245C-4EB2-A2A5-840630078282}" type="parTrans" cxnId="{65351B7D-DDCF-4DD6-B978-CC5D2630398A}">
      <dgm:prSet/>
      <dgm:spPr/>
      <dgm:t>
        <a:bodyPr/>
        <a:lstStyle/>
        <a:p>
          <a:endParaRPr lang="en-US"/>
        </a:p>
      </dgm:t>
    </dgm:pt>
    <dgm:pt modelId="{8E50C50B-3E2A-49C1-B9F3-83DADC897124}" type="sibTrans" cxnId="{65351B7D-DDCF-4DD6-B978-CC5D2630398A}">
      <dgm:prSet/>
      <dgm:spPr/>
      <dgm:t>
        <a:bodyPr/>
        <a:lstStyle/>
        <a:p>
          <a:endParaRPr lang="en-US"/>
        </a:p>
      </dgm:t>
    </dgm:pt>
    <dgm:pt modelId="{98D0FF71-B88A-4320-8EE6-06AD1DF4223F}">
      <dgm:prSet/>
      <dgm:spPr/>
      <dgm:t>
        <a:bodyPr/>
        <a:lstStyle/>
        <a:p>
          <a:r>
            <a:rPr lang="en-US"/>
            <a:t>Access </a:t>
          </a:r>
        </a:p>
      </dgm:t>
    </dgm:pt>
    <dgm:pt modelId="{32738F95-8E6D-43D0-B9FE-07537D80C6CB}" type="parTrans" cxnId="{496EED95-4E9B-4471-9415-E9ADF806CA16}">
      <dgm:prSet/>
      <dgm:spPr/>
      <dgm:t>
        <a:bodyPr/>
        <a:lstStyle/>
        <a:p>
          <a:endParaRPr lang="en-US"/>
        </a:p>
      </dgm:t>
    </dgm:pt>
    <dgm:pt modelId="{642E3CB7-1162-474B-8DFB-B10CD347F5E3}" type="sibTrans" cxnId="{496EED95-4E9B-4471-9415-E9ADF806CA16}">
      <dgm:prSet/>
      <dgm:spPr/>
      <dgm:t>
        <a:bodyPr/>
        <a:lstStyle/>
        <a:p>
          <a:endParaRPr lang="en-US"/>
        </a:p>
      </dgm:t>
    </dgm:pt>
    <dgm:pt modelId="{6E51D93F-16DA-416C-A917-F28F35203677}">
      <dgm:prSet/>
      <dgm:spPr/>
      <dgm:t>
        <a:bodyPr/>
        <a:lstStyle/>
        <a:p>
          <a:r>
            <a:rPr lang="en-US"/>
            <a:t>Historic Preservation Cost Escalation</a:t>
          </a:r>
        </a:p>
      </dgm:t>
    </dgm:pt>
    <dgm:pt modelId="{0687FF98-63FE-47A9-A10D-C9CD7C8E9C1D}" type="parTrans" cxnId="{C8261139-40DC-462E-A646-BFC88482D3D6}">
      <dgm:prSet/>
      <dgm:spPr/>
      <dgm:t>
        <a:bodyPr/>
        <a:lstStyle/>
        <a:p>
          <a:endParaRPr lang="en-US"/>
        </a:p>
      </dgm:t>
    </dgm:pt>
    <dgm:pt modelId="{F1944500-2736-4A32-9624-C219F055A579}" type="sibTrans" cxnId="{C8261139-40DC-462E-A646-BFC88482D3D6}">
      <dgm:prSet/>
      <dgm:spPr/>
      <dgm:t>
        <a:bodyPr/>
        <a:lstStyle/>
        <a:p>
          <a:endParaRPr lang="en-US"/>
        </a:p>
      </dgm:t>
    </dgm:pt>
    <dgm:pt modelId="{1D97EE6E-A0D4-487B-B8D9-7996C185B48C}">
      <dgm:prSet/>
      <dgm:spPr/>
      <dgm:t>
        <a:bodyPr/>
        <a:lstStyle/>
        <a:p>
          <a:r>
            <a:rPr lang="en-US"/>
            <a:t>Shared Public Use </a:t>
          </a:r>
        </a:p>
      </dgm:t>
    </dgm:pt>
    <dgm:pt modelId="{D254EA13-75E7-43A8-B4E3-B7291F9B96DC}" type="parTrans" cxnId="{D436186A-7F55-4D58-B057-F1F127A7B677}">
      <dgm:prSet/>
      <dgm:spPr/>
      <dgm:t>
        <a:bodyPr/>
        <a:lstStyle/>
        <a:p>
          <a:endParaRPr lang="en-US"/>
        </a:p>
      </dgm:t>
    </dgm:pt>
    <dgm:pt modelId="{1D090068-E821-40D2-98F9-503C627D057A}" type="sibTrans" cxnId="{D436186A-7F55-4D58-B057-F1F127A7B677}">
      <dgm:prSet/>
      <dgm:spPr/>
      <dgm:t>
        <a:bodyPr/>
        <a:lstStyle/>
        <a:p>
          <a:endParaRPr lang="en-US"/>
        </a:p>
      </dgm:t>
    </dgm:pt>
    <dgm:pt modelId="{FE5117B7-12A0-4D49-9D56-409A921B06F5}">
      <dgm:prSet/>
      <dgm:spPr/>
      <dgm:t>
        <a:bodyPr/>
        <a:lstStyle/>
        <a:p>
          <a:r>
            <a:rPr lang="en-US"/>
            <a:t>No New Construction</a:t>
          </a:r>
        </a:p>
      </dgm:t>
    </dgm:pt>
    <dgm:pt modelId="{777B531D-B358-4367-9F41-911DD79476B6}" type="parTrans" cxnId="{B00BC1DF-0A02-4763-B2D8-1EE7EB3C9CC1}">
      <dgm:prSet/>
      <dgm:spPr/>
      <dgm:t>
        <a:bodyPr/>
        <a:lstStyle/>
        <a:p>
          <a:endParaRPr lang="en-US"/>
        </a:p>
      </dgm:t>
    </dgm:pt>
    <dgm:pt modelId="{A08720FB-B40D-4635-B5FE-A7F5A21CD8D3}" type="sibTrans" cxnId="{B00BC1DF-0A02-4763-B2D8-1EE7EB3C9CC1}">
      <dgm:prSet/>
      <dgm:spPr/>
      <dgm:t>
        <a:bodyPr/>
        <a:lstStyle/>
        <a:p>
          <a:endParaRPr lang="en-US"/>
        </a:p>
      </dgm:t>
    </dgm:pt>
    <dgm:pt modelId="{E683F205-952F-48CE-9346-31997AE1B95F}" type="pres">
      <dgm:prSet presAssocID="{C4AF3631-F3C4-4034-B4AA-495C3FA5B357}" presName="diagram" presStyleCnt="0">
        <dgm:presLayoutVars>
          <dgm:dir/>
          <dgm:resizeHandles val="exact"/>
        </dgm:presLayoutVars>
      </dgm:prSet>
      <dgm:spPr/>
    </dgm:pt>
    <dgm:pt modelId="{C971D126-AA6C-4BD0-ADAA-51CAD3991420}" type="pres">
      <dgm:prSet presAssocID="{79B13895-B6AB-49C1-97C2-302DFBD2E525}" presName="node" presStyleLbl="node1" presStyleIdx="0" presStyleCnt="6">
        <dgm:presLayoutVars>
          <dgm:bulletEnabled val="1"/>
        </dgm:presLayoutVars>
      </dgm:prSet>
      <dgm:spPr/>
    </dgm:pt>
    <dgm:pt modelId="{0EAED4BD-7135-450E-B82C-8869EA44F7CC}" type="pres">
      <dgm:prSet presAssocID="{DCD2321F-A1AB-485E-B83A-1E88D9764A51}" presName="sibTrans" presStyleCnt="0"/>
      <dgm:spPr/>
    </dgm:pt>
    <dgm:pt modelId="{40F9F84F-6773-4FF8-9C0F-CC547B8363DB}" type="pres">
      <dgm:prSet presAssocID="{1B86E710-C6CC-494D-A7D3-D4C02F5DC259}" presName="node" presStyleLbl="node1" presStyleIdx="1" presStyleCnt="6">
        <dgm:presLayoutVars>
          <dgm:bulletEnabled val="1"/>
        </dgm:presLayoutVars>
      </dgm:prSet>
      <dgm:spPr/>
    </dgm:pt>
    <dgm:pt modelId="{F2DB313A-829B-4F79-9C8F-6C6C3AF69F5A}" type="pres">
      <dgm:prSet presAssocID="{8E50C50B-3E2A-49C1-B9F3-83DADC897124}" presName="sibTrans" presStyleCnt="0"/>
      <dgm:spPr/>
    </dgm:pt>
    <dgm:pt modelId="{6E29A8E0-03F8-4ED8-A3C7-6340D370F79B}" type="pres">
      <dgm:prSet presAssocID="{98D0FF71-B88A-4320-8EE6-06AD1DF4223F}" presName="node" presStyleLbl="node1" presStyleIdx="2" presStyleCnt="6">
        <dgm:presLayoutVars>
          <dgm:bulletEnabled val="1"/>
        </dgm:presLayoutVars>
      </dgm:prSet>
      <dgm:spPr/>
    </dgm:pt>
    <dgm:pt modelId="{0BBC2FDC-873B-4300-BC61-2C53B845989F}" type="pres">
      <dgm:prSet presAssocID="{642E3CB7-1162-474B-8DFB-B10CD347F5E3}" presName="sibTrans" presStyleCnt="0"/>
      <dgm:spPr/>
    </dgm:pt>
    <dgm:pt modelId="{306E320E-A720-4961-9929-E509FE8DD279}" type="pres">
      <dgm:prSet presAssocID="{6E51D93F-16DA-416C-A917-F28F35203677}" presName="node" presStyleLbl="node1" presStyleIdx="3" presStyleCnt="6">
        <dgm:presLayoutVars>
          <dgm:bulletEnabled val="1"/>
        </dgm:presLayoutVars>
      </dgm:prSet>
      <dgm:spPr/>
    </dgm:pt>
    <dgm:pt modelId="{6ACF56A7-0921-4866-88DB-2612E7490FBE}" type="pres">
      <dgm:prSet presAssocID="{F1944500-2736-4A32-9624-C219F055A579}" presName="sibTrans" presStyleCnt="0"/>
      <dgm:spPr/>
    </dgm:pt>
    <dgm:pt modelId="{6FFCC342-884E-4D95-8897-09F6CFC42FDD}" type="pres">
      <dgm:prSet presAssocID="{1D97EE6E-A0D4-487B-B8D9-7996C185B48C}" presName="node" presStyleLbl="node1" presStyleIdx="4" presStyleCnt="6">
        <dgm:presLayoutVars>
          <dgm:bulletEnabled val="1"/>
        </dgm:presLayoutVars>
      </dgm:prSet>
      <dgm:spPr/>
    </dgm:pt>
    <dgm:pt modelId="{127C6F38-9F56-4B80-8763-F1858C1D5AB6}" type="pres">
      <dgm:prSet presAssocID="{1D090068-E821-40D2-98F9-503C627D057A}" presName="sibTrans" presStyleCnt="0"/>
      <dgm:spPr/>
    </dgm:pt>
    <dgm:pt modelId="{AF6799AE-9CC7-4E4F-A268-D4F401D56CA9}" type="pres">
      <dgm:prSet presAssocID="{FE5117B7-12A0-4D49-9D56-409A921B06F5}" presName="node" presStyleLbl="node1" presStyleIdx="5" presStyleCnt="6">
        <dgm:presLayoutVars>
          <dgm:bulletEnabled val="1"/>
        </dgm:presLayoutVars>
      </dgm:prSet>
      <dgm:spPr/>
    </dgm:pt>
  </dgm:ptLst>
  <dgm:cxnLst>
    <dgm:cxn modelId="{C8261139-40DC-462E-A646-BFC88482D3D6}" srcId="{C4AF3631-F3C4-4034-B4AA-495C3FA5B357}" destId="{6E51D93F-16DA-416C-A917-F28F35203677}" srcOrd="3" destOrd="0" parTransId="{0687FF98-63FE-47A9-A10D-C9CD7C8E9C1D}" sibTransId="{F1944500-2736-4A32-9624-C219F055A579}"/>
    <dgm:cxn modelId="{7F661A5D-5684-4637-BA36-43B1927DBF38}" type="presOf" srcId="{C4AF3631-F3C4-4034-B4AA-495C3FA5B357}" destId="{E683F205-952F-48CE-9346-31997AE1B95F}" srcOrd="0" destOrd="0" presId="urn:microsoft.com/office/officeart/2005/8/layout/default"/>
    <dgm:cxn modelId="{D436186A-7F55-4D58-B057-F1F127A7B677}" srcId="{C4AF3631-F3C4-4034-B4AA-495C3FA5B357}" destId="{1D97EE6E-A0D4-487B-B8D9-7996C185B48C}" srcOrd="4" destOrd="0" parTransId="{D254EA13-75E7-43A8-B4E3-B7291F9B96DC}" sibTransId="{1D090068-E821-40D2-98F9-503C627D057A}"/>
    <dgm:cxn modelId="{65351B7D-DDCF-4DD6-B978-CC5D2630398A}" srcId="{C4AF3631-F3C4-4034-B4AA-495C3FA5B357}" destId="{1B86E710-C6CC-494D-A7D3-D4C02F5DC259}" srcOrd="1" destOrd="0" parTransId="{FDE1AD0B-245C-4EB2-A2A5-840630078282}" sibTransId="{8E50C50B-3E2A-49C1-B9F3-83DADC897124}"/>
    <dgm:cxn modelId="{496EED95-4E9B-4471-9415-E9ADF806CA16}" srcId="{C4AF3631-F3C4-4034-B4AA-495C3FA5B357}" destId="{98D0FF71-B88A-4320-8EE6-06AD1DF4223F}" srcOrd="2" destOrd="0" parTransId="{32738F95-8E6D-43D0-B9FE-07537D80C6CB}" sibTransId="{642E3CB7-1162-474B-8DFB-B10CD347F5E3}"/>
    <dgm:cxn modelId="{838A3A96-FB23-4797-90DA-099391544DC9}" type="presOf" srcId="{1B86E710-C6CC-494D-A7D3-D4C02F5DC259}" destId="{40F9F84F-6773-4FF8-9C0F-CC547B8363DB}" srcOrd="0" destOrd="0" presId="urn:microsoft.com/office/officeart/2005/8/layout/default"/>
    <dgm:cxn modelId="{1D686DA4-9364-49D5-9A43-BFA7A47441B4}" type="presOf" srcId="{6E51D93F-16DA-416C-A917-F28F35203677}" destId="{306E320E-A720-4961-9929-E509FE8DD279}" srcOrd="0" destOrd="0" presId="urn:microsoft.com/office/officeart/2005/8/layout/default"/>
    <dgm:cxn modelId="{361CEFBE-9917-4FAD-A9F9-951F4AF9C477}" type="presOf" srcId="{79B13895-B6AB-49C1-97C2-302DFBD2E525}" destId="{C971D126-AA6C-4BD0-ADAA-51CAD3991420}" srcOrd="0" destOrd="0" presId="urn:microsoft.com/office/officeart/2005/8/layout/default"/>
    <dgm:cxn modelId="{C05262C4-B793-43C4-A6E0-323613888712}" type="presOf" srcId="{98D0FF71-B88A-4320-8EE6-06AD1DF4223F}" destId="{6E29A8E0-03F8-4ED8-A3C7-6340D370F79B}" srcOrd="0" destOrd="0" presId="urn:microsoft.com/office/officeart/2005/8/layout/default"/>
    <dgm:cxn modelId="{A7A5A3C8-55F6-4873-A66B-B23CB09F700C}" type="presOf" srcId="{1D97EE6E-A0D4-487B-B8D9-7996C185B48C}" destId="{6FFCC342-884E-4D95-8897-09F6CFC42FDD}" srcOrd="0" destOrd="0" presId="urn:microsoft.com/office/officeart/2005/8/layout/default"/>
    <dgm:cxn modelId="{6CE0DFCA-C044-4E44-BF41-FF282CA830A0}" type="presOf" srcId="{FE5117B7-12A0-4D49-9D56-409A921B06F5}" destId="{AF6799AE-9CC7-4E4F-A268-D4F401D56CA9}" srcOrd="0" destOrd="0" presId="urn:microsoft.com/office/officeart/2005/8/layout/default"/>
    <dgm:cxn modelId="{B00BC1DF-0A02-4763-B2D8-1EE7EB3C9CC1}" srcId="{C4AF3631-F3C4-4034-B4AA-495C3FA5B357}" destId="{FE5117B7-12A0-4D49-9D56-409A921B06F5}" srcOrd="5" destOrd="0" parTransId="{777B531D-B358-4367-9F41-911DD79476B6}" sibTransId="{A08720FB-B40D-4635-B5FE-A7F5A21CD8D3}"/>
    <dgm:cxn modelId="{5FE7D3EB-7C31-4352-89B1-B934702A0A89}" srcId="{C4AF3631-F3C4-4034-B4AA-495C3FA5B357}" destId="{79B13895-B6AB-49C1-97C2-302DFBD2E525}" srcOrd="0" destOrd="0" parTransId="{BA736033-4F3D-4189-90FC-BE09DB235217}" sibTransId="{DCD2321F-A1AB-485E-B83A-1E88D9764A51}"/>
    <dgm:cxn modelId="{5E7B05C6-B19A-4FE6-983E-4168A2DDE7AE}" type="presParOf" srcId="{E683F205-952F-48CE-9346-31997AE1B95F}" destId="{C971D126-AA6C-4BD0-ADAA-51CAD3991420}" srcOrd="0" destOrd="0" presId="urn:microsoft.com/office/officeart/2005/8/layout/default"/>
    <dgm:cxn modelId="{2472D3ED-31B3-493A-B036-1B2BDA1AD753}" type="presParOf" srcId="{E683F205-952F-48CE-9346-31997AE1B95F}" destId="{0EAED4BD-7135-450E-B82C-8869EA44F7CC}" srcOrd="1" destOrd="0" presId="urn:microsoft.com/office/officeart/2005/8/layout/default"/>
    <dgm:cxn modelId="{6D49F604-CC31-4FF8-AC27-456530B52AB0}" type="presParOf" srcId="{E683F205-952F-48CE-9346-31997AE1B95F}" destId="{40F9F84F-6773-4FF8-9C0F-CC547B8363DB}" srcOrd="2" destOrd="0" presId="urn:microsoft.com/office/officeart/2005/8/layout/default"/>
    <dgm:cxn modelId="{0A29101A-E9ED-481A-A7B9-6C950A992C1B}" type="presParOf" srcId="{E683F205-952F-48CE-9346-31997AE1B95F}" destId="{F2DB313A-829B-4F79-9C8F-6C6C3AF69F5A}" srcOrd="3" destOrd="0" presId="urn:microsoft.com/office/officeart/2005/8/layout/default"/>
    <dgm:cxn modelId="{213140E4-347D-42D4-BA5B-A2D11D635A3F}" type="presParOf" srcId="{E683F205-952F-48CE-9346-31997AE1B95F}" destId="{6E29A8E0-03F8-4ED8-A3C7-6340D370F79B}" srcOrd="4" destOrd="0" presId="urn:microsoft.com/office/officeart/2005/8/layout/default"/>
    <dgm:cxn modelId="{2AA90DF3-F3DF-4843-BD9C-50D585DC2CAF}" type="presParOf" srcId="{E683F205-952F-48CE-9346-31997AE1B95F}" destId="{0BBC2FDC-873B-4300-BC61-2C53B845989F}" srcOrd="5" destOrd="0" presId="urn:microsoft.com/office/officeart/2005/8/layout/default"/>
    <dgm:cxn modelId="{44F6AA1A-D043-4F13-9FC4-173F9AF7A5ED}" type="presParOf" srcId="{E683F205-952F-48CE-9346-31997AE1B95F}" destId="{306E320E-A720-4961-9929-E509FE8DD279}" srcOrd="6" destOrd="0" presId="urn:microsoft.com/office/officeart/2005/8/layout/default"/>
    <dgm:cxn modelId="{A4F44110-5CBF-415B-8199-09EAA5FB990B}" type="presParOf" srcId="{E683F205-952F-48CE-9346-31997AE1B95F}" destId="{6ACF56A7-0921-4866-88DB-2612E7490FBE}" srcOrd="7" destOrd="0" presId="urn:microsoft.com/office/officeart/2005/8/layout/default"/>
    <dgm:cxn modelId="{D9E7D365-6DC5-419B-BEE2-4D6E22FF5BD1}" type="presParOf" srcId="{E683F205-952F-48CE-9346-31997AE1B95F}" destId="{6FFCC342-884E-4D95-8897-09F6CFC42FDD}" srcOrd="8" destOrd="0" presId="urn:microsoft.com/office/officeart/2005/8/layout/default"/>
    <dgm:cxn modelId="{D6EC7297-84A1-4385-8752-6FB375B7AF7C}" type="presParOf" srcId="{E683F205-952F-48CE-9346-31997AE1B95F}" destId="{127C6F38-9F56-4B80-8763-F1858C1D5AB6}" srcOrd="9" destOrd="0" presId="urn:microsoft.com/office/officeart/2005/8/layout/default"/>
    <dgm:cxn modelId="{D1FEED09-CB31-4E7F-A09A-95A4B2DF747A}" type="presParOf" srcId="{E683F205-952F-48CE-9346-31997AE1B95F}" destId="{AF6799AE-9CC7-4E4F-A268-D4F401D56CA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AD28D-F5D8-4664-8D17-FDC1E93AC9D2}">
      <dsp:nvSpPr>
        <dsp:cNvPr id="0" name=""/>
        <dsp:cNvSpPr/>
      </dsp:nvSpPr>
      <dsp:spPr>
        <a:xfrm>
          <a:off x="0" y="2442"/>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72459-0AB7-4437-A8D9-CF7FB80DD0F2}">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2AFCC6-A25D-484E-9B07-7ED7599D10DB}">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Light" panose="020F0302020204030204"/>
            </a:rPr>
            <a:t> (35) Public</a:t>
          </a:r>
          <a:r>
            <a:rPr lang="en-US" sz="2000" kern="1200"/>
            <a:t> </a:t>
          </a:r>
          <a:r>
            <a:rPr lang="en-US" sz="2000" kern="1200">
              <a:latin typeface="Calibri Light" panose="020F0302020204030204"/>
            </a:rPr>
            <a:t>meetings</a:t>
          </a:r>
          <a:endParaRPr lang="en-US" sz="2000" kern="1200"/>
        </a:p>
      </dsp:txBody>
      <dsp:txXfrm>
        <a:off x="1429899" y="2442"/>
        <a:ext cx="3455303" cy="1238008"/>
      </dsp:txXfrm>
    </dsp:sp>
    <dsp:sp modelId="{0554D2B4-BA5F-41CF-B0E7-7BDDBEB90523}">
      <dsp:nvSpPr>
        <dsp:cNvPr id="0" name=""/>
        <dsp:cNvSpPr/>
      </dsp:nvSpPr>
      <dsp:spPr>
        <a:xfrm>
          <a:off x="0" y="1549953"/>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82EF30-8A5B-451D-BDA2-CD51C1436CF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8891B-E2C9-4D60-8F4F-6A91DF29F9F3}">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Light" panose="020F0302020204030204"/>
            </a:rPr>
            <a:t> </a:t>
          </a:r>
          <a:r>
            <a:rPr lang="en-US" sz="2000" kern="1200"/>
            <a:t>website</a:t>
          </a:r>
          <a:r>
            <a:rPr lang="en-US" sz="2000" kern="1200">
              <a:latin typeface="Calibri Light" panose="020F0302020204030204"/>
            </a:rPr>
            <a:t> (</a:t>
          </a:r>
          <a:r>
            <a:rPr lang="en-US" sz="2000" kern="1200"/>
            <a:t>forthancock21.org)</a:t>
          </a:r>
          <a:endParaRPr lang="en-US" sz="2000" kern="1200">
            <a:latin typeface="Calibri Light" panose="020F0302020204030204"/>
          </a:endParaRPr>
        </a:p>
      </dsp:txBody>
      <dsp:txXfrm>
        <a:off x="1429899" y="1549953"/>
        <a:ext cx="3455303" cy="1238008"/>
      </dsp:txXfrm>
    </dsp:sp>
    <dsp:sp modelId="{D221E32F-2246-48C7-B324-C5687616EB31}">
      <dsp:nvSpPr>
        <dsp:cNvPr id="0" name=""/>
        <dsp:cNvSpPr/>
      </dsp:nvSpPr>
      <dsp:spPr>
        <a:xfrm>
          <a:off x="0" y="3097464"/>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6921C-641C-42FE-A36A-B8F0FB4DE36B}">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E3D1C1-5E7A-4E4C-9473-A092FA62BEE3}">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Light" panose="020F0302020204030204"/>
            </a:rPr>
            <a:t> </a:t>
          </a:r>
          <a:r>
            <a:rPr lang="en-US" sz="2000" kern="1200"/>
            <a:t>Outreach efforts </a:t>
          </a:r>
          <a:r>
            <a:rPr lang="en-US" sz="2000" kern="1200">
              <a:latin typeface="Calibri Light" panose="020F0302020204030204"/>
            </a:rPr>
            <a:t>-Trade shows, Builders</a:t>
          </a:r>
          <a:r>
            <a:rPr lang="en-US" sz="2000" kern="1200"/>
            <a:t> </a:t>
          </a:r>
          <a:r>
            <a:rPr lang="en-US" sz="2000" kern="1200">
              <a:latin typeface="Calibri Light" panose="020F0302020204030204"/>
            </a:rPr>
            <a:t>Conventions, Chamber of Commerce events</a:t>
          </a:r>
        </a:p>
      </dsp:txBody>
      <dsp:txXfrm>
        <a:off x="1429899" y="3097464"/>
        <a:ext cx="3455303" cy="1238008"/>
      </dsp:txXfrm>
    </dsp:sp>
    <dsp:sp modelId="{F249B1F8-BD62-4F9D-913F-0BBD48DF342B}">
      <dsp:nvSpPr>
        <dsp:cNvPr id="0" name=""/>
        <dsp:cNvSpPr/>
      </dsp:nvSpPr>
      <dsp:spPr>
        <a:xfrm>
          <a:off x="0" y="4644974"/>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F538E-8E4D-4EA4-9601-B0041533EDA5}">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040ECD-B0C4-4146-828D-7A8D9BC1AC28}">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Light" panose="020F0302020204030204"/>
            </a:rPr>
            <a:t> Open Houses</a:t>
          </a:r>
          <a:endParaRPr lang="en-US" sz="2000" kern="1200"/>
        </a:p>
      </dsp:txBody>
      <dsp:txXfrm>
        <a:off x="1429899" y="4644974"/>
        <a:ext cx="3455303"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1D126-AA6C-4BD0-ADAA-51CAD3991420}">
      <dsp:nvSpPr>
        <dsp:cNvPr id="0" name=""/>
        <dsp:cNvSpPr/>
      </dsp:nvSpPr>
      <dsp:spPr>
        <a:xfrm>
          <a:off x="603" y="595841"/>
          <a:ext cx="2352529" cy="1411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Seasonal Limitations</a:t>
          </a:r>
        </a:p>
      </dsp:txBody>
      <dsp:txXfrm>
        <a:off x="603" y="595841"/>
        <a:ext cx="2352529" cy="1411517"/>
      </dsp:txXfrm>
    </dsp:sp>
    <dsp:sp modelId="{40F9F84F-6773-4FF8-9C0F-CC547B8363DB}">
      <dsp:nvSpPr>
        <dsp:cNvPr id="0" name=""/>
        <dsp:cNvSpPr/>
      </dsp:nvSpPr>
      <dsp:spPr>
        <a:xfrm>
          <a:off x="2588385" y="595841"/>
          <a:ext cx="2352529" cy="1411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Remote</a:t>
          </a:r>
        </a:p>
      </dsp:txBody>
      <dsp:txXfrm>
        <a:off x="2588385" y="595841"/>
        <a:ext cx="2352529" cy="1411517"/>
      </dsp:txXfrm>
    </dsp:sp>
    <dsp:sp modelId="{6E29A8E0-03F8-4ED8-A3C7-6340D370F79B}">
      <dsp:nvSpPr>
        <dsp:cNvPr id="0" name=""/>
        <dsp:cNvSpPr/>
      </dsp:nvSpPr>
      <dsp:spPr>
        <a:xfrm>
          <a:off x="603" y="2242612"/>
          <a:ext cx="2352529" cy="1411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Access </a:t>
          </a:r>
        </a:p>
      </dsp:txBody>
      <dsp:txXfrm>
        <a:off x="603" y="2242612"/>
        <a:ext cx="2352529" cy="1411517"/>
      </dsp:txXfrm>
    </dsp:sp>
    <dsp:sp modelId="{306E320E-A720-4961-9929-E509FE8DD279}">
      <dsp:nvSpPr>
        <dsp:cNvPr id="0" name=""/>
        <dsp:cNvSpPr/>
      </dsp:nvSpPr>
      <dsp:spPr>
        <a:xfrm>
          <a:off x="2588385" y="2242612"/>
          <a:ext cx="2352529" cy="14115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Historic Preservation Cost Escalation</a:t>
          </a:r>
        </a:p>
      </dsp:txBody>
      <dsp:txXfrm>
        <a:off x="2588385" y="2242612"/>
        <a:ext cx="2352529" cy="1411517"/>
      </dsp:txXfrm>
    </dsp:sp>
    <dsp:sp modelId="{6FFCC342-884E-4D95-8897-09F6CFC42FDD}">
      <dsp:nvSpPr>
        <dsp:cNvPr id="0" name=""/>
        <dsp:cNvSpPr/>
      </dsp:nvSpPr>
      <dsp:spPr>
        <a:xfrm>
          <a:off x="603" y="3889383"/>
          <a:ext cx="2352529" cy="1411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Shared Public Use </a:t>
          </a:r>
        </a:p>
      </dsp:txBody>
      <dsp:txXfrm>
        <a:off x="603" y="3889383"/>
        <a:ext cx="2352529" cy="1411517"/>
      </dsp:txXfrm>
    </dsp:sp>
    <dsp:sp modelId="{AF6799AE-9CC7-4E4F-A268-D4F401D56CA9}">
      <dsp:nvSpPr>
        <dsp:cNvPr id="0" name=""/>
        <dsp:cNvSpPr/>
      </dsp:nvSpPr>
      <dsp:spPr>
        <a:xfrm>
          <a:off x="2588385" y="3889383"/>
          <a:ext cx="2352529" cy="1411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No New Construction</a:t>
          </a:r>
        </a:p>
      </dsp:txBody>
      <dsp:txXfrm>
        <a:off x="2588385" y="3889383"/>
        <a:ext cx="2352529" cy="14115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4821"/>
          </a:xfrm>
          <a:prstGeom prst="rect">
            <a:avLst/>
          </a:prstGeom>
          <a:noFill/>
          <a:ln>
            <a:noFill/>
          </a:ln>
        </p:spPr>
        <p:txBody>
          <a:bodyPr spcFirstLastPara="1" wrap="square" lIns="91350" tIns="45650" rIns="91350" bIns="4565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4821"/>
          </a:xfrm>
          <a:prstGeom prst="rect">
            <a:avLst/>
          </a:prstGeom>
          <a:noFill/>
          <a:ln>
            <a:noFill/>
          </a:ln>
        </p:spPr>
        <p:txBody>
          <a:bodyPr spcFirstLastPara="1" wrap="square" lIns="91350" tIns="45650" rIns="91350" bIns="45650"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4275" y="696913"/>
            <a:ext cx="4643438"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2"/>
            <a:ext cx="5608320" cy="4183381"/>
          </a:xfrm>
          <a:prstGeom prst="rect">
            <a:avLst/>
          </a:prstGeom>
          <a:noFill/>
          <a:ln>
            <a:noFill/>
          </a:ln>
        </p:spPr>
        <p:txBody>
          <a:bodyPr spcFirstLastPara="1" wrap="square" lIns="91350" tIns="45650" rIns="91350" bIns="456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0" cy="464821"/>
          </a:xfrm>
          <a:prstGeom prst="rect">
            <a:avLst/>
          </a:prstGeom>
          <a:noFill/>
          <a:ln>
            <a:noFill/>
          </a:ln>
        </p:spPr>
        <p:txBody>
          <a:bodyPr spcFirstLastPara="1" wrap="square" lIns="91350" tIns="45650" rIns="91350" bIns="45650"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8"/>
            <a:ext cx="3037840" cy="464821"/>
          </a:xfrm>
          <a:prstGeom prst="rect">
            <a:avLst/>
          </a:prstGeom>
          <a:noFill/>
          <a:ln>
            <a:noFill/>
          </a:ln>
        </p:spPr>
        <p:txBody>
          <a:bodyPr spcFirstLastPara="1" wrap="square" lIns="91350" tIns="45650" rIns="91350" bIns="45650" anchor="b" anchorCtr="0">
            <a:noAutofit/>
          </a:bodyPr>
          <a:lstStyle/>
          <a:p>
            <a:pPr marL="0" marR="0" lvl="0" indent="0" algn="r" rtl="0">
              <a:lnSpc>
                <a:spcPct val="100000"/>
              </a:lnSpc>
              <a:spcBef>
                <a:spcPts val="0"/>
              </a:spcBef>
              <a:spcAft>
                <a:spcPts val="0"/>
              </a:spcAft>
              <a:buNone/>
            </a:pPr>
            <a:fld id="{00000000-1234-1234-1234-123412341234}" type="slidenum">
              <a:rPr lang="en-US" sz="1100" b="0" i="0" u="none" strike="noStrike" cap="none">
                <a:solidFill>
                  <a:schemeClr val="dk1"/>
                </a:solidFill>
                <a:latin typeface="Calibri"/>
                <a:ea typeface="Calibri"/>
                <a:cs typeface="Calibri"/>
                <a:sym typeface="Calibri"/>
              </a:rPr>
              <a:t>‹#›</a:t>
            </a:fld>
            <a:endParaRPr sz="11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1</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5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of course we are well known for our recreational opportunities – most of all, the seven miles of beautiful ocean-facing beaches.</a:t>
            </a:r>
          </a:p>
        </p:txBody>
      </p:sp>
      <p:sp>
        <p:nvSpPr>
          <p:cNvPr id="4" name="Slide Number Placeholder 3"/>
          <p:cNvSpPr>
            <a:spLocks noGrp="1"/>
          </p:cNvSpPr>
          <p:nvPr>
            <p:ph type="sldNum" sz="quarter" idx="10"/>
          </p:nvPr>
        </p:nvSpPr>
        <p:spPr/>
        <p:txBody>
          <a:bodyPr/>
          <a:lstStyle/>
          <a:p>
            <a:fld id="{5EBBF7DB-CF2F-5841-A86A-8DF4036FB288}" type="slidenum">
              <a:rPr lang="en-US" smtClean="0"/>
              <a:t>10</a:t>
            </a:fld>
            <a:endParaRPr lang="en-US"/>
          </a:p>
        </p:txBody>
      </p:sp>
    </p:spTree>
    <p:extLst>
      <p:ext uri="{BB962C8B-B14F-4D97-AF65-F5344CB8AC3E}">
        <p14:creationId xmlns:p14="http://schemas.microsoft.com/office/powerpoint/2010/main" val="356795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site is also renowned for its natural resources.  It is home to a</a:t>
            </a:r>
            <a:r>
              <a:rPr lang="en-US" baseline="0"/>
              <a:t> globally significant maritime holly forest habitat, and is known as one of the premiere bird migration hotspots on the east coast.</a:t>
            </a:r>
            <a:endParaRPr lang="en-US"/>
          </a:p>
        </p:txBody>
      </p:sp>
      <p:sp>
        <p:nvSpPr>
          <p:cNvPr id="4" name="Slide Number Placeholder 3"/>
          <p:cNvSpPr>
            <a:spLocks noGrp="1"/>
          </p:cNvSpPr>
          <p:nvPr>
            <p:ph type="sldNum" sz="quarter" idx="10"/>
          </p:nvPr>
        </p:nvSpPr>
        <p:spPr/>
        <p:txBody>
          <a:bodyPr/>
          <a:lstStyle/>
          <a:p>
            <a:fld id="{5EBBF7DB-CF2F-5841-A86A-8DF4036FB288}" type="slidenum">
              <a:rPr lang="en-US" smtClean="0"/>
              <a:t>11</a:t>
            </a:fld>
            <a:endParaRPr lang="en-US"/>
          </a:p>
        </p:txBody>
      </p:sp>
    </p:spTree>
    <p:extLst>
      <p:ext uri="{BB962C8B-B14F-4D97-AF65-F5344CB8AC3E}">
        <p14:creationId xmlns:p14="http://schemas.microsoft.com/office/powerpoint/2010/main" val="2444142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have very significant cultural resources as well.  In fact, the entire peninsula is a National Historic Landmark.  We also have a second landmark designation for the SH Lighthouse, which is the oldest continuously operating lh in the country.</a:t>
            </a:r>
          </a:p>
        </p:txBody>
      </p:sp>
      <p:sp>
        <p:nvSpPr>
          <p:cNvPr id="4" name="Slide Number Placeholder 3"/>
          <p:cNvSpPr>
            <a:spLocks noGrp="1"/>
          </p:cNvSpPr>
          <p:nvPr>
            <p:ph type="sldNum" sz="quarter" idx="10"/>
          </p:nvPr>
        </p:nvSpPr>
        <p:spPr/>
        <p:txBody>
          <a:bodyPr/>
          <a:lstStyle/>
          <a:p>
            <a:fld id="{5EBBF7DB-CF2F-5841-A86A-8DF4036FB288}" type="slidenum">
              <a:rPr lang="en-US" smtClean="0"/>
              <a:t>12</a:t>
            </a:fld>
            <a:endParaRPr lang="en-US"/>
          </a:p>
        </p:txBody>
      </p:sp>
    </p:spTree>
    <p:extLst>
      <p:ext uri="{BB962C8B-B14F-4D97-AF65-F5344CB8AC3E}">
        <p14:creationId xmlns:p14="http://schemas.microsoft.com/office/powerpoint/2010/main" val="371577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399"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historic significance of the site stretches  from the American Revolution and continues throughout the military history of our country, from early weapons development in the 1800’s, through both World Wars when Fort Hancock was an extremely active base, and continuing through the Cold War when it served as a </a:t>
            </a:r>
            <a:r>
              <a:rPr lang="en-US" sz="1200" b="0" i="0" u="none" strike="noStrike" cap="none" err="1">
                <a:solidFill>
                  <a:schemeClr val="dk1"/>
                </a:solidFill>
                <a:latin typeface="Calibri"/>
                <a:ea typeface="Calibri"/>
                <a:cs typeface="Calibri"/>
                <a:sym typeface="Calibri"/>
              </a:rPr>
              <a:t>nike</a:t>
            </a:r>
            <a:r>
              <a:rPr lang="en-US" sz="1200" b="0" i="0" u="none" strike="noStrike" cap="none">
                <a:solidFill>
                  <a:schemeClr val="dk1"/>
                </a:solidFill>
                <a:latin typeface="Calibri"/>
                <a:ea typeface="Calibri"/>
                <a:cs typeface="Calibri"/>
                <a:sym typeface="Calibri"/>
              </a:rPr>
              <a:t> missile site.</a:t>
            </a:r>
            <a:endParaRPr sz="1200" b="0" i="0" u="none" strike="noStrike" cap="none">
              <a:solidFill>
                <a:schemeClr val="dk1"/>
              </a:solidFill>
              <a:latin typeface="Calibri"/>
              <a:ea typeface="Calibri"/>
              <a:cs typeface="Calibri"/>
              <a:sym typeface="Calibri"/>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mission in the National Park Service is to preserve our natural and cultural resources, and provide for exemplary visitor experiences.  The enabling legislation that brought Gateway into being specifically references our mandate to preserve and restore our historic sites and structures.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14</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982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richness of that history is the reason for the landmark designation, which is in addition to the site’s designation at a national park, and adds an even greater imperative regarding the preservation of the historic resources here, and extra layer of protection to guard against destruction or inappropriate development.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15</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50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Sandy Hook the NPS manages many assets, both historic buildings as well as non-historic infrastructure to provide all the necessary services to those two million visitors per year, including 194 buildings, 21 miles of paved roads, electrical systems, and water and wastewater systems, including our own wells and sewage treatment plant.</a:t>
            </a:r>
          </a:p>
        </p:txBody>
      </p:sp>
      <p:sp>
        <p:nvSpPr>
          <p:cNvPr id="4" name="Slide Number Placeholder 3"/>
          <p:cNvSpPr>
            <a:spLocks noGrp="1"/>
          </p:cNvSpPr>
          <p:nvPr>
            <p:ph type="sldNum" sz="quarter" idx="10"/>
          </p:nvPr>
        </p:nvSpPr>
        <p:spPr/>
        <p:txBody>
          <a:bodyPr/>
          <a:lstStyle/>
          <a:p>
            <a:fld id="{5EBBF7DB-CF2F-5841-A86A-8DF4036FB288}" type="slidenum">
              <a:rPr lang="en-US" smtClean="0"/>
              <a:t>16</a:t>
            </a:fld>
            <a:endParaRPr lang="en-US"/>
          </a:p>
        </p:txBody>
      </p:sp>
    </p:spTree>
    <p:extLst>
      <p:ext uri="{BB962C8B-B14F-4D97-AF65-F5344CB8AC3E}">
        <p14:creationId xmlns:p14="http://schemas.microsoft.com/office/powerpoint/2010/main" val="447193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years the cost of maintaining this infrastructure has far outstripped our available resources, and as we’ve fallen behind, the deterioration has accrued.  We refer to this as deferred maintenance – it’s not unique to Gateway, but is an issue all across the NPS that has gotten a lot of national attention.  But at Gateway, we do have the distinction of having one of the highest def main tabs in the entire agency – our last official count in 2018 puts us around $800M for the park.  We estimate that somewhere between $100-200M of this is at Sandy Hook.</a:t>
            </a:r>
          </a:p>
        </p:txBody>
      </p:sp>
      <p:sp>
        <p:nvSpPr>
          <p:cNvPr id="4" name="Slide Number Placeholder 3"/>
          <p:cNvSpPr>
            <a:spLocks noGrp="1"/>
          </p:cNvSpPr>
          <p:nvPr>
            <p:ph type="sldNum" sz="quarter" idx="10"/>
          </p:nvPr>
        </p:nvSpPr>
        <p:spPr/>
        <p:txBody>
          <a:bodyPr/>
          <a:lstStyle/>
          <a:p>
            <a:fld id="{5EBBF7DB-CF2F-5841-A86A-8DF4036FB288}" type="slidenum">
              <a:rPr lang="en-US" smtClean="0"/>
              <a:t>17</a:t>
            </a:fld>
            <a:endParaRPr lang="en-US"/>
          </a:p>
        </p:txBody>
      </p:sp>
    </p:spTree>
    <p:extLst>
      <p:ext uri="{BB962C8B-B14F-4D97-AF65-F5344CB8AC3E}">
        <p14:creationId xmlns:p14="http://schemas.microsoft.com/office/powerpoint/2010/main" val="39923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Here you can see some of the severe deterioration inside our historic structures in the main post area of Fort Hancock, where our leasing program is focused.  We have many unoccupied buildings in this area, far more than we need for museums or other NPS visitor service functions – and an unoccupied building rapidly falls into disrepair.</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NPS has special legal authorities to lease buildings, and specific authorities geared towards leasing historic structures, laws which were developed in part as a tool for preservation.  By law, we are obligated to charge fair market rent for leased buildings.  However, we can offset investments in their historic preservation against those rent payments for up to a sixty year term, making it a financially feasible deal for the investor and bringing the park the investment it needs to fulfill its historic preservation mission.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19</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29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Note here that we will be hearing from Pallone, Lillian, etc…..</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0836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 the early 2000’s, the park embarked on an initial leasing effort with a master developer for all of the buildings that ultimately failed.  This was not set up in a very transparent manner, there was a lack of public involvement and community fears about privatization of the site which eventually led to a lawsuit.  The NPS prevailed in court, but the project fell apart, and there was a lot of public mistrust and acrimony left in its wake.  </a:t>
            </a:r>
          </a:p>
        </p:txBody>
      </p:sp>
      <p:sp>
        <p:nvSpPr>
          <p:cNvPr id="4" name="Slide Number Placeholder 3"/>
          <p:cNvSpPr>
            <a:spLocks noGrp="1"/>
          </p:cNvSpPr>
          <p:nvPr>
            <p:ph type="sldNum" sz="quarter" idx="10"/>
          </p:nvPr>
        </p:nvSpPr>
        <p:spPr/>
        <p:txBody>
          <a:bodyPr/>
          <a:lstStyle/>
          <a:p>
            <a:fld id="{5EBBF7DB-CF2F-5841-A86A-8DF4036FB288}" type="slidenum">
              <a:rPr lang="en-US" smtClean="0"/>
              <a:t>20</a:t>
            </a:fld>
            <a:endParaRPr lang="en-US"/>
          </a:p>
        </p:txBody>
      </p:sp>
    </p:spTree>
    <p:extLst>
      <p:ext uri="{BB962C8B-B14F-4D97-AF65-F5344CB8AC3E}">
        <p14:creationId xmlns:p14="http://schemas.microsoft.com/office/powerpoint/2010/main" val="2196062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learn from this and ensure that moving forward we were working </a:t>
            </a:r>
            <a:r>
              <a:rPr lang="en-US" i="1"/>
              <a:t>with</a:t>
            </a:r>
            <a:r>
              <a:rPr lang="en-US"/>
              <a:t> local communities, we set up a Federal Advisory committee made up of representatives from local government as well as different sectors such as real estate, education, the environment, finance, and others.  Together we have worked to develop a project that: made sense from a local perspective, benefited from expertise beyond the NPS sphere, and proceeded in a fully transparent manner.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21</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359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at this process with the Advisory Committee now for over seven years..  During that time we have held 35 public meetings.  You can find information on the leasing program as well as the notes from all of those meetings on the website listed on the screen, forthancock21.org.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22</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156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started by releasing a request for expressions of interest in 2013 to brainstorm ideas with the public and understand what people would like to see here, gauge market interest, and inform the development of a formal solicitation.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23</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257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a:noFill/>
          <a:ln>
            <a:noFill/>
          </a:ln>
        </p:spPr>
        <p:txBody>
          <a:bodyPr lIns="91420" tIns="91420" rIns="91420" bIns="91420" anchor="ctr" anchorCtr="0">
            <a:noAutofit/>
          </a:bodyPr>
          <a:lstStyle/>
          <a:p>
            <a:r>
              <a:rPr lang="en-US"/>
              <a:t>Out of that, one of the surprising findings at the time was the strong interest in residential use.</a:t>
            </a:r>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7061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a:noFill/>
          <a:ln>
            <a:noFill/>
          </a:ln>
        </p:spPr>
        <p:txBody>
          <a:bodyPr lIns="91420" tIns="91420" rIns="91420" bIns="91420" anchor="ctr" anchorCtr="0">
            <a:noAutofit/>
          </a:bodyPr>
          <a:lstStyle/>
          <a:p>
            <a:r>
              <a:rPr lang="en-US"/>
              <a:t>Over the years we’ve learned there are a lot of challenges to attracting private investment at SAHO.  Visitation to the site is extremely seasonal, with most of our 2M visitors coming in four months of the year.  In terms of regional geography, it is relatively remote, and access can be an issue if you’re fighting summer beach traffic.  Historic rehab projects are more complicated and expensive than a typical renovation.  You don’t get a yard around your building, and the public is allowed to wander around the site.  And because the whole site is historic, very little new construction is allowed, which in other situations is often what makes the undertaking financially feasible.</a:t>
            </a:r>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72688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Here you see the buildings in question in a land use map developed early on by the committee as a result of the rfei.</a:t>
            </a:r>
            <a:endParaRPr sz="1200" b="0" i="0" u="none" strike="noStrike" cap="none">
              <a:solidFill>
                <a:schemeClr val="dk1"/>
              </a:solidFill>
              <a:latin typeface="Calibri"/>
              <a:ea typeface="Calibri"/>
              <a:cs typeface="Calibri"/>
              <a:sym typeface="Calibri"/>
            </a:endParaRPr>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today we have in place a rolling RFP, through which we have gotten several proposals.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27</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766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r>
              <a:rPr lang="en-US"/>
              <a:t>As a result we now have six buildings under long-term leases, </a:t>
            </a: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8611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398"/>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Here we’ve got some photos of the buildings that are either finished or underway.  Building 21, which is used as a short-term residential rental</a:t>
            </a:r>
            <a:endParaRPr sz="18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Note here that we will be hearing from Pallone, Lillian, etc…..</a:t>
            </a:r>
          </a:p>
          <a:p>
            <a:endParaRPr lang="en-US"/>
          </a:p>
          <a:p>
            <a:r>
              <a:rPr lang="en-US"/>
              <a:t>Mention intention to adjourn at 8 but willingness to stay longer if many speakers</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0483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398"/>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Building 53, which just opened within the past week or so as a deli and sundries spot</a:t>
            </a:r>
            <a:endParaRPr sz="18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58986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23, which along with building 56 is being rehabilitated for use as part of the Marine Academy of Science and Technology, a Monmouth county high school located at Sandy Hook</a:t>
            </a:r>
          </a:p>
        </p:txBody>
      </p:sp>
      <p:sp>
        <p:nvSpPr>
          <p:cNvPr id="4" name="Slide Number Placeholder 3"/>
          <p:cNvSpPr>
            <a:spLocks noGrp="1"/>
          </p:cNvSpPr>
          <p:nvPr>
            <p:ph type="sldNum" sz="quarter" idx="10"/>
          </p:nvPr>
        </p:nvSpPr>
        <p:spPr/>
        <p:txBody>
          <a:bodyPr/>
          <a:lstStyle/>
          <a:p>
            <a:fld id="{5EBBF7DB-CF2F-5841-A86A-8DF4036FB288}" type="slidenum">
              <a:rPr lang="en-US" smtClean="0"/>
              <a:t>31</a:t>
            </a:fld>
            <a:endParaRPr lang="en-US"/>
          </a:p>
        </p:txBody>
      </p:sp>
    </p:spTree>
    <p:extLst>
      <p:ext uri="{BB962C8B-B14F-4D97-AF65-F5344CB8AC3E}">
        <p14:creationId xmlns:p14="http://schemas.microsoft.com/office/powerpoint/2010/main" val="2776952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398"/>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Short or long-term residential?</a:t>
            </a:r>
            <a:endParaRPr sz="18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71998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398"/>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3662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398"/>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We also do short-term leasing at the Sandy Hook Chapel, which is a very popular venue for weddings and other events.</a:t>
            </a:r>
            <a:endParaRPr sz="1800" b="0" i="0" u="none" strike="noStrike" cap="none">
              <a:solidFill>
                <a:schemeClr val="dk1"/>
              </a:solidFill>
              <a:latin typeface="Calibri"/>
              <a:ea typeface="Calibri"/>
              <a:cs typeface="Calibri"/>
              <a:sym typeface="Calibri"/>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80424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r>
              <a:rPr lang="en-US"/>
              <a:t>We also currently have another five buildings under letters of intent.  This is the agreement we typically sign when we receive a successful proposal, to start a period of due diligence work where we flesh out a project concept to test whether it  is feasible.  This is when: design drawings are developed, consultation with the SHPO takes place, and, if everything is heading in the right direction, lease terms are negotiated.  Only when we arrive at a complete package that is acceptable to all parties do we sign a lease and allow construction to begin.  As you can see, this includes several multi-unit residential developments, as well as bars and restaurants and event space.  We have been under these letters of intent for several years now as we work through the design process, and are getting very near to signing some new leases.</a:t>
            </a: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this year we received a new proposal for the balance of the buildings remaining on the RFP, from Stillman Development International.  Their submission proposed taking [16] buildings on officers row along with four other buildings on the post, and configuring them into a total of 93 residential units.  Additionally, they proposed some ancillary commercial development in buildings 60 and 80.  Because this is an initial proposal, it does not contain a high level of detail.  We are still at the very beginning of the process where we would flesh out those initial concepts in a way that could ultimately lead to the signing of a lease.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a:solidFill>
                  <a:schemeClr val="dk1"/>
                </a:solidFill>
                <a:latin typeface="Calibri"/>
                <a:ea typeface="Calibri"/>
                <a:cs typeface="Calibri"/>
                <a:sym typeface="Calibri"/>
              </a:rPr>
              <a:t>36</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305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see some of the other projects they’ve undertaken, including historic rehabilitations.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37</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344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Normally when we receive a successful proposal, our next step has been to sign a letter of intent and move forward with the full project design.  However, given that the scope of this project is much greater than previous proposals, and our desire to make sure the concept is feasible for both the park and the developer before committing to anything further, we are looking at a slightly different agreement structure.  This would be to enter into a General Agreement with a phased approach under which we would pilot designs for just a couple of the buildings to test the concept before doing anything on a larger scale.  This gives us the opportunity among other things to better understand whether the modifications being proposed could be accomplished under the historic guidelines, and explore variations or refinements on the original concepts that might improve the project. Phasing it in this way also gives us the opportunity to evaluate the impacts of re-introducing a higher level of use at the site, and develop the appropriate strategies for managing those as we move the concept forward.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38</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065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In the end, we need a project that works for the park in terms of accomplishing our preservation goals as well as in its compatibility with the overall management of the site; and it needs to work for the developer from both an investment and management perspective as well.  Like a letter of intent, the general agreement is non-binding if we are not able to find that sweet spot; but as long as we are still moving forward together, it holds these buildings in reserve as per the terms of the RFP.</a:t>
            </a:r>
          </a:p>
          <a:p>
            <a:r>
              <a:rPr lang="en-US"/>
              <a:t>If the design pilots are successful, and it looks like we have a feasible project, we will move on to more buildings.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39</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14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Q&amp;A for questions about the project, Gateway policies, etc.</a:t>
            </a:r>
          </a:p>
          <a:p>
            <a:endParaRPr lang="en-US"/>
          </a:p>
          <a:p>
            <a:r>
              <a:rPr lang="en-US"/>
              <a:t>Chat – to share your thoughts on ideas being discussed here tonight – ask people to stay focused on discussion and presentations – will adapt on the fly as needed</a:t>
            </a:r>
          </a:p>
          <a:p>
            <a:endParaRPr lang="en-US"/>
          </a:p>
          <a:p>
            <a:r>
              <a:rPr lang="en-US"/>
              <a:t>Webinar being recorded – will be available on line</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854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 is the overview of the current proposal at Sandy Hook. Both here and across the agency we see historic leasing as a primary tool for accomplishing our preservation mission.  Even if we were able to fund the full restoration of these buildings with federal dollars, as I said before, an empty building rapidly falls into disrepair – so we would still be looking towards leasing as our means of keeping these buildings maintained and vibrant for the long term.</a:t>
            </a:r>
          </a:p>
          <a:p>
            <a:r>
              <a:rPr lang="en-US"/>
              <a:t>At a site like Sandy Hook, the public benefit that will be accomplished is a fully restored historic landscape that visitors will continue to have full access to get that first=hand feel of what life was like here during the heyday of the fort.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40</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4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those benefits articulated in more detailed form.</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41</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288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0208549-D151-4D21-897C-5F34C02A7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4C23BACF-461C-4652-B477-C9703515E8BC}"/>
              </a:ext>
            </a:extLst>
          </p:cNvPr>
          <p:cNvSpPr>
            <a:spLocks noGrp="1"/>
          </p:cNvSpPr>
          <p:nvPr>
            <p:ph type="body" idx="1"/>
          </p:nvPr>
        </p:nvSpPr>
        <p:spPr>
          <a:xfrm>
            <a:off x="915988" y="3330575"/>
            <a:ext cx="7327900" cy="876300"/>
          </a:xfrm>
          <a:ln/>
        </p:spPr>
        <p:txBody>
          <a:bodyPr/>
          <a:lstStyle/>
          <a:p>
            <a:pPr>
              <a:defRPr/>
            </a:pPr>
            <a:r>
              <a:rPr lang="en-US">
                <a:latin typeface="Arial Unicode MS"/>
              </a:rPr>
              <a:t>And here we have a look at some other successful leasing initiatives around the NPS.</a:t>
            </a:r>
          </a:p>
          <a:p>
            <a:pPr>
              <a:defRPr/>
            </a:pPr>
            <a:endParaRPr lang="en-US">
              <a:latin typeface="Arial Unicode MS"/>
            </a:endParaRPr>
          </a:p>
          <a:p>
            <a:pPr>
              <a:defRPr/>
            </a:pPr>
            <a:r>
              <a:rPr lang="en-US">
                <a:latin typeface="Arial Unicode MS"/>
              </a:rPr>
              <a:t>The proposal was to </a:t>
            </a:r>
            <a:r>
              <a:rPr lang="en-US">
                <a:latin typeface="Arial Unicode MS" pitchFamily="34" charset="-128"/>
              </a:rPr>
              <a:t>l</a:t>
            </a:r>
            <a:r>
              <a:rPr lang="en-US"/>
              <a:t>ease David Walker Farmstead to the Montessori Children’s House of Valley Forge for rehabilitation and re-use as a pre-school.  All Funding being provided by MCHVF – no Government funds being invested. </a:t>
            </a:r>
          </a:p>
          <a:p>
            <a:pPr eaLnBrk="1" hangingPunct="1">
              <a:defRPr/>
            </a:pPr>
            <a:endParaRPr lang="en-US">
              <a:latin typeface="Arial Unicode MS"/>
            </a:endParaRPr>
          </a:p>
          <a:p>
            <a:pPr marL="241626" indent="-241626">
              <a:lnSpc>
                <a:spcPct val="90000"/>
              </a:lnSpc>
              <a:buFont typeface="Arial" pitchFamily="34" charset="0"/>
              <a:buChar char="•"/>
              <a:defRPr/>
            </a:pPr>
            <a:r>
              <a:rPr lang="en-US"/>
              <a:t>The Farmstead is a significant contributing  feature of the park’s cultural landscape</a:t>
            </a:r>
          </a:p>
          <a:p>
            <a:pPr marL="241626" indent="-241626">
              <a:lnSpc>
                <a:spcPct val="90000"/>
              </a:lnSpc>
              <a:buFont typeface="Arial" pitchFamily="34" charset="0"/>
              <a:buChar char="•"/>
              <a:defRPr/>
            </a:pPr>
            <a:r>
              <a:rPr lang="en-US"/>
              <a:t>The park’s GMP determined that there is no feasible or necessary visitor or operational use currently or for the foreseeable future for the buildings and property</a:t>
            </a:r>
          </a:p>
          <a:p>
            <a:pPr marL="241626" indent="-241626">
              <a:lnSpc>
                <a:spcPct val="90000"/>
              </a:lnSpc>
              <a:buFont typeface="Arial" pitchFamily="34" charset="0"/>
              <a:buChar char="•"/>
              <a:defRPr/>
            </a:pPr>
            <a:r>
              <a:rPr lang="en-US"/>
              <a:t>Project provides preservation and on-going maintenance of over 18,000 sq./ft of park assets </a:t>
            </a:r>
          </a:p>
          <a:p>
            <a:pPr eaLnBrk="1" hangingPunct="1">
              <a:defRPr/>
            </a:pPr>
            <a:endParaRPr lang="en-US">
              <a:latin typeface="Arial Unicode MS"/>
            </a:endParaRPr>
          </a:p>
          <a:p>
            <a:pPr eaLnBrk="1" hangingPunct="1">
              <a:defRPr/>
            </a:pPr>
            <a:r>
              <a:rPr lang="en-US">
                <a:latin typeface="Arial Unicode MS"/>
              </a:rPr>
              <a:t>Benefits to Valley Forge NHP:</a:t>
            </a:r>
          </a:p>
          <a:p>
            <a:pPr marL="543658" indent="-543658">
              <a:lnSpc>
                <a:spcPct val="90000"/>
              </a:lnSpc>
              <a:buFont typeface="Arial" pitchFamily="34" charset="0"/>
              <a:buChar char="•"/>
              <a:defRPr/>
            </a:pPr>
            <a:r>
              <a:rPr lang="en-US"/>
              <a:t>Elimination of deferred Maintenance</a:t>
            </a:r>
          </a:p>
          <a:p>
            <a:pPr marL="543658" indent="-543658">
              <a:lnSpc>
                <a:spcPct val="90000"/>
              </a:lnSpc>
              <a:buFont typeface="Arial" pitchFamily="34" charset="0"/>
              <a:buChar char="•"/>
              <a:defRPr/>
            </a:pPr>
            <a:r>
              <a:rPr lang="en-US"/>
              <a:t>Rehabilitation and re-use of existing structures </a:t>
            </a:r>
          </a:p>
          <a:p>
            <a:pPr marL="543658" indent="-543658">
              <a:lnSpc>
                <a:spcPct val="90000"/>
              </a:lnSpc>
              <a:buFont typeface="Arial" pitchFamily="34" charset="0"/>
              <a:buChar char="•"/>
              <a:defRPr/>
            </a:pPr>
            <a:r>
              <a:rPr lang="en-US"/>
              <a:t>Demolition of derelict non-contributing structures</a:t>
            </a:r>
          </a:p>
          <a:p>
            <a:pPr marL="543658" indent="-543658">
              <a:lnSpc>
                <a:spcPct val="90000"/>
              </a:lnSpc>
              <a:buFont typeface="Arial" pitchFamily="34" charset="0"/>
              <a:buChar char="•"/>
              <a:defRPr/>
            </a:pPr>
            <a:r>
              <a:rPr lang="en-US"/>
              <a:t>Potential Revenue</a:t>
            </a:r>
          </a:p>
        </p:txBody>
      </p:sp>
      <p:sp>
        <p:nvSpPr>
          <p:cNvPr id="16388" name="Slide Number Placeholder 3">
            <a:extLst>
              <a:ext uri="{FF2B5EF4-FFF2-40B4-BE49-F238E27FC236}">
                <a16:creationId xmlns:a16="http://schemas.microsoft.com/office/drawing/2014/main" id="{F741F6B5-DE36-4AC1-8E3E-B2F6C09AF4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50000"/>
              </a:spcBef>
            </a:pPr>
            <a:fld id="{38E06DE1-0A68-4A35-8C92-116F111090B7}" type="slidenum">
              <a:rPr lang="en-US" altLang="en-US">
                <a:latin typeface="Arial Unicode MS" pitchFamily="34" charset="-128"/>
              </a:rPr>
              <a:pPr>
                <a:spcBef>
                  <a:spcPct val="50000"/>
                </a:spcBef>
              </a:pPr>
              <a:t>42</a:t>
            </a:fld>
            <a:endParaRPr lang="en-US" altLang="en-US">
              <a:latin typeface="Arial Unicode MS"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Cape Cod National Seashore has had residential leases in place since 1989.  The park currently has 8 long term leases for long term residential use for terms between 10 and 45 years.  ​Additionally, the park has 6 additional residential properties that are rented out on a weekly basis.  There are at least a dozen additional leases in the pipeline for residential uses.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47</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000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Start off the evening with two speakers:</a:t>
            </a:r>
          </a:p>
          <a:p>
            <a:pPr marL="171450" indent="-171450">
              <a:buFont typeface="Arial" panose="020B0604020202020204" pitchFamily="34" charset="0"/>
              <a:buChar char="•"/>
            </a:pPr>
            <a:r>
              <a:rPr lang="en-US"/>
              <a:t>Gateway Superintendent Jennifer Nersesian on leasing – history, context and current proposal</a:t>
            </a:r>
          </a:p>
          <a:p>
            <a:pPr marL="171450" indent="-171450">
              <a:buFont typeface="Arial" panose="020B0604020202020204" pitchFamily="34" charset="0"/>
              <a:buChar char="•"/>
            </a:pPr>
            <a:r>
              <a:rPr lang="en-US"/>
              <a:t>Opportunity to hear from Roy Stillman</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If time, take some Q&amp;As in the Q&amp;A box. </a:t>
            </a:r>
          </a:p>
          <a:p>
            <a:pPr marL="0" indent="0">
              <a:buFont typeface="Arial" panose="020B0604020202020204" pitchFamily="34" charset="0"/>
              <a:buNone/>
            </a:pPr>
            <a:endParaRPr lang="en-US"/>
          </a:p>
          <a:p>
            <a:pPr marL="0" indent="0">
              <a:buFont typeface="Arial" panose="020B0604020202020204" pitchFamily="34" charset="0"/>
              <a:buNone/>
            </a:pPr>
            <a:r>
              <a:rPr lang="en-US"/>
              <a:t>Will then get perspectives from a couple of electeds and then into public comment</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95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Eager to hear your thoughts – also want to be respectful of everyone’s time and long days in Zoom – ask speakers to do their best to keep remarks to 1 minutes - I will gently remind</a:t>
            </a:r>
          </a:p>
          <a:p>
            <a:endParaRPr lang="en-US"/>
          </a:p>
          <a:p>
            <a:r>
              <a:rPr lang="en-US"/>
              <a:t>If needed, will go past 8….but like to do that to accommodate many people, not long speeches.</a:t>
            </a:r>
          </a:p>
          <a:p>
            <a:endParaRPr lang="en-US"/>
          </a:p>
          <a:p>
            <a:r>
              <a:rPr lang="en-US"/>
              <a:t>Focus this time on public; news media invited to contact Gateway separately</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9234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Recording to be made available on FACA and Gateway webpages</a:t>
            </a:r>
          </a:p>
          <a:p>
            <a:r>
              <a:rPr lang="en-US"/>
              <a:t>Additional </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467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Q&amp;A for questions about the project, Gateway policies, etc.</a:t>
            </a:r>
          </a:p>
          <a:p>
            <a:endParaRPr lang="en-US"/>
          </a:p>
          <a:p>
            <a:r>
              <a:rPr lang="en-US"/>
              <a:t>Chat – to share your thoughts on ideas being discussed here tonight – ask people to stay focused on discussion and presentations – will adapt on the fly as needed</a:t>
            </a:r>
          </a:p>
          <a:p>
            <a:endParaRPr lang="en-US"/>
          </a:p>
          <a:p>
            <a:r>
              <a:rPr lang="en-US"/>
              <a:t>Webinar being recorded – will be available on line</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188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9822e8cbe_2_31:notes"/>
          <p:cNvSpPr txBox="1">
            <a:spLocks noGrp="1"/>
          </p:cNvSpPr>
          <p:nvPr>
            <p:ph type="body" idx="1"/>
          </p:nvPr>
        </p:nvSpPr>
        <p:spPr>
          <a:xfrm>
            <a:off x="684869" y="4338955"/>
            <a:ext cx="5478900" cy="4110600"/>
          </a:xfrm>
          <a:prstGeom prst="rect">
            <a:avLst/>
          </a:prstGeom>
          <a:noFill/>
          <a:ln>
            <a:noFill/>
          </a:ln>
        </p:spPr>
        <p:txBody>
          <a:bodyPr spcFirstLastPara="1" wrap="square" lIns="91300" tIns="91300" rIns="91300" bIns="91300" anchor="t" anchorCtr="0">
            <a:noAutofit/>
          </a:bodyPr>
          <a:lstStyle/>
          <a:p>
            <a:r>
              <a:rPr lang="en-US"/>
              <a:t>Start off the evening with two speakers:</a:t>
            </a:r>
          </a:p>
          <a:p>
            <a:pPr marL="171450" indent="-171450">
              <a:buFont typeface="Arial" panose="020B0604020202020204" pitchFamily="34" charset="0"/>
              <a:buChar char="•"/>
            </a:pPr>
            <a:r>
              <a:rPr lang="en-US"/>
              <a:t>Gateway Superintendent Jennifer Nersesian on leasing – history, context and current proposal</a:t>
            </a:r>
          </a:p>
          <a:p>
            <a:pPr marL="171450" indent="-171450">
              <a:buFont typeface="Arial" panose="020B0604020202020204" pitchFamily="34" charset="0"/>
              <a:buChar char="•"/>
            </a:pPr>
            <a:r>
              <a:rPr lang="en-US"/>
              <a:t>Opportunity to hear from Roy Stillman</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If time, take some Q&amp;As in the Q&amp;A box. </a:t>
            </a:r>
          </a:p>
          <a:p>
            <a:pPr marL="0" indent="0">
              <a:buFont typeface="Arial" panose="020B0604020202020204" pitchFamily="34" charset="0"/>
              <a:buNone/>
            </a:pPr>
            <a:endParaRPr lang="en-US"/>
          </a:p>
          <a:p>
            <a:pPr marL="0" indent="0">
              <a:buFont typeface="Arial" panose="020B0604020202020204" pitchFamily="34" charset="0"/>
              <a:buNone/>
            </a:pPr>
            <a:r>
              <a:rPr lang="en-US"/>
              <a:t>Will then get perspectives from a couple of electeds and then into public comment</a:t>
            </a:r>
          </a:p>
          <a:p>
            <a:pPr marL="0" lvl="0" indent="0" algn="l" rtl="0">
              <a:lnSpc>
                <a:spcPct val="100000"/>
              </a:lnSpc>
              <a:spcBef>
                <a:spcPts val="0"/>
              </a:spcBef>
              <a:spcAft>
                <a:spcPts val="0"/>
              </a:spcAft>
              <a:buSzPts val="1400"/>
              <a:buNone/>
            </a:pPr>
            <a:endParaRPr/>
          </a:p>
        </p:txBody>
      </p:sp>
      <p:sp>
        <p:nvSpPr>
          <p:cNvPr id="113" name="Google Shape;113;g49822e8cbe_2_31:notes"/>
          <p:cNvSpPr>
            <a:spLocks noGrp="1" noRot="1" noChangeAspect="1"/>
          </p:cNvSpPr>
          <p:nvPr>
            <p:ph type="sldImg" idx="2"/>
          </p:nvPr>
        </p:nvSpPr>
        <p:spPr>
          <a:xfrm>
            <a:off x="1141413" y="685800"/>
            <a:ext cx="4565650" cy="3424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276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evening, and welcome to our public workshop on the leasing program at Sandy Hook.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100" b="0" i="0" u="none" strike="noStrike" cap="none" smtClean="0">
                <a:solidFill>
                  <a:schemeClr val="dk1"/>
                </a:solidFill>
                <a:latin typeface="Calibri"/>
                <a:ea typeface="Calibri"/>
                <a:cs typeface="Calibri"/>
                <a:sym typeface="Calibri"/>
              </a:rPr>
              <a:t>7</a:t>
            </a:fld>
            <a:endParaRPr lang="en-US"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603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Sandy Hook is part of GNRA, which spans over 26,000 acres from NJ, to sites in Staten Island, Brooklyn, and Queens in NYC.  </a:t>
            </a:r>
          </a:p>
        </p:txBody>
      </p:sp>
      <p:sp>
        <p:nvSpPr>
          <p:cNvPr id="4" name="Slide Number Placeholder 3"/>
          <p:cNvSpPr>
            <a:spLocks noGrp="1"/>
          </p:cNvSpPr>
          <p:nvPr>
            <p:ph type="sldNum" sz="quarter" idx="10"/>
          </p:nvPr>
        </p:nvSpPr>
        <p:spPr/>
        <p:txBody>
          <a:bodyPr/>
          <a:lstStyle/>
          <a:p>
            <a:fld id="{5EBBF7DB-CF2F-5841-A86A-8DF4036FB288}" type="slidenum">
              <a:rPr lang="en-US" smtClean="0"/>
              <a:t>8</a:t>
            </a:fld>
            <a:endParaRPr lang="en-US"/>
          </a:p>
        </p:txBody>
      </p:sp>
    </p:spTree>
    <p:extLst>
      <p:ext uri="{BB962C8B-B14F-4D97-AF65-F5344CB8AC3E}">
        <p14:creationId xmlns:p14="http://schemas.microsoft.com/office/powerpoint/2010/main" val="387599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 on Sandy Hook, you see we have a seven-mile long peninsula, where we are home to many significant natural, cultural, and recreational resources that over 2 million visitors per year come to enjoy.</a:t>
            </a:r>
          </a:p>
        </p:txBody>
      </p:sp>
      <p:sp>
        <p:nvSpPr>
          <p:cNvPr id="4" name="Slide Number Placeholder 3"/>
          <p:cNvSpPr>
            <a:spLocks noGrp="1"/>
          </p:cNvSpPr>
          <p:nvPr>
            <p:ph type="sldNum" sz="quarter" idx="10"/>
          </p:nvPr>
        </p:nvSpPr>
        <p:spPr/>
        <p:txBody>
          <a:bodyPr/>
          <a:lstStyle/>
          <a:p>
            <a:fld id="{5EBBF7DB-CF2F-5841-A86A-8DF4036FB288}" type="slidenum">
              <a:rPr lang="en-US" smtClean="0"/>
              <a:t>9</a:t>
            </a:fld>
            <a:endParaRPr lang="en-US"/>
          </a:p>
        </p:txBody>
      </p:sp>
    </p:spTree>
    <p:extLst>
      <p:ext uri="{BB962C8B-B14F-4D97-AF65-F5344CB8AC3E}">
        <p14:creationId xmlns:p14="http://schemas.microsoft.com/office/powerpoint/2010/main" val="165456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767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224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83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C80C3760-8A44-49F7-9E20-2ADAE894B310}"/>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B125195-865F-4EBE-ABB8-D627F0FDC17A}"/>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C7C1B45-D2E2-4FDF-AB47-53058146B986}"/>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C342E87-B044-4AB5-8A8E-214A5E3FBF07}" type="slidenum">
              <a:rPr lang="en-US" altLang="en-US"/>
              <a:pPr>
                <a:defRPr/>
              </a:pPr>
              <a:t>‹#›</a:t>
            </a:fld>
            <a:endParaRPr lang="en-US" altLang="en-US"/>
          </a:p>
        </p:txBody>
      </p:sp>
    </p:spTree>
    <p:extLst>
      <p:ext uri="{BB962C8B-B14F-4D97-AF65-F5344CB8AC3E}">
        <p14:creationId xmlns:p14="http://schemas.microsoft.com/office/powerpoint/2010/main" val="141278754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AC75FF-8323-AB47-8578-7DA4B7C5080B}"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AC75FF-8323-AB47-8578-7DA4B7C5080B}"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AC75FF-8323-AB47-8578-7DA4B7C5080B}"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AC75FF-8323-AB47-8578-7DA4B7C5080B}"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AC75FF-8323-AB47-8578-7DA4B7C5080B}"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AC75FF-8323-AB47-8578-7DA4B7C5080B}"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C75FF-8323-AB47-8578-7DA4B7C5080B}"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7334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C75FF-8323-AB47-8578-7DA4B7C5080B}"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C75FF-8323-AB47-8578-7DA4B7C5080B}"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AC75FF-8323-AB47-8578-7DA4B7C5080B}"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AC75FF-8323-AB47-8578-7DA4B7C5080B}"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FC1933-F7D9-7B4C-8458-70FE4324F96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607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699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45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947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366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6389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6076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049592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C75FF-8323-AB47-8578-7DA4B7C5080B}" type="datetimeFigureOut">
              <a:rPr lang="en-US" smtClean="0"/>
              <a:t>12/3/2020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C1933-F7D9-7B4C-8458-70FE4324F9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ps.gov/subjects/nationalregister/index.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nps.gov/commercialservices/docs/Apr-7-Directors-Order-38-Real-Property-Leasing.pdf" TargetMode="External"/><Relationship Id="rId5" Type="http://schemas.openxmlformats.org/officeDocument/2006/relationships/hyperlink" Target="http://www.ecfr.gov/cgi-bin/text-idx?c=ecfr&amp;sid=20da51318533dd43fda860efa6e76897&amp;rgn=div5&amp;view=text&amp;node=36:1.0.1.1.16&amp;idno=36" TargetMode="External"/><Relationship Id="rId4" Type="http://schemas.openxmlformats.org/officeDocument/2006/relationships/hyperlink" Target="http://www.nps.gov/policy/leasingmemo.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hyperlink" Target="mailto:Gateway_Feedback@nps.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4">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AF92C46-1ADB-41AD-BF3A-8D69D8B8F39D}"/>
              </a:ext>
            </a:extLst>
          </p:cNvPr>
          <p:cNvSpPr txBox="1">
            <a:spLocks/>
          </p:cNvSpPr>
          <p:nvPr/>
        </p:nvSpPr>
        <p:spPr>
          <a:xfrm>
            <a:off x="866667" y="4551036"/>
            <a:ext cx="3213315" cy="168714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buClrTx/>
            </a:pPr>
            <a:r>
              <a:rPr lang="en-US" sz="3400" b="1">
                <a:solidFill>
                  <a:schemeClr val="bg1"/>
                </a:solidFill>
              </a:rPr>
              <a:t>Fort Hancock Public Workshop</a:t>
            </a:r>
            <a:br>
              <a:rPr lang="en-US" sz="3400">
                <a:solidFill>
                  <a:schemeClr val="bg1"/>
                </a:solidFill>
              </a:rPr>
            </a:br>
            <a:endParaRPr lang="en-US" sz="3400">
              <a:solidFill>
                <a:schemeClr val="bg1"/>
              </a:solidFill>
            </a:endParaRPr>
          </a:p>
        </p:txBody>
      </p:sp>
      <p:sp>
        <p:nvSpPr>
          <p:cNvPr id="74" name="Rectangle 6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8" descr="Two historic Officer Row Houses at Fort Hancock. Parade ground in front.">
            <a:extLst>
              <a:ext uri="{FF2B5EF4-FFF2-40B4-BE49-F238E27FC236}">
                <a16:creationId xmlns:a16="http://schemas.microsoft.com/office/drawing/2014/main" id="{6EDB727C-FA39-4E35-97DE-811BE0A94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52" r="-2" b="-2"/>
          <a:stretch/>
        </p:blipFill>
        <p:spPr bwMode="auto">
          <a:xfrm>
            <a:off x="866667" y="637762"/>
            <a:ext cx="7417323" cy="357930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6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E4238A2-216E-4463-B23F-AE60B1576CFE}"/>
              </a:ext>
            </a:extLst>
          </p:cNvPr>
          <p:cNvSpPr txBox="1"/>
          <p:nvPr/>
        </p:nvSpPr>
        <p:spPr>
          <a:xfrm>
            <a:off x="4734561" y="4757339"/>
            <a:ext cx="4062064" cy="1933154"/>
          </a:xfrm>
          <a:prstGeom prst="rect">
            <a:avLst/>
          </a:prstGeom>
        </p:spPr>
        <p:txBody>
          <a:bodyPr vert="horz" lIns="91440" tIns="45720" rIns="91440" bIns="45720" rtlCol="0">
            <a:normAutofit fontScale="92500"/>
          </a:bodyPr>
          <a:lstStyle/>
          <a:p>
            <a:pPr>
              <a:lnSpc>
                <a:spcPct val="90000"/>
              </a:lnSpc>
              <a:spcAft>
                <a:spcPts val="600"/>
              </a:spcAft>
            </a:pPr>
            <a:r>
              <a:rPr lang="en-US" sz="1800" b="1" kern="1200">
                <a:solidFill>
                  <a:schemeClr val="tx1"/>
                </a:solidFill>
                <a:latin typeface="+mn-lt"/>
                <a:ea typeface="+mn-ea"/>
                <a:cs typeface="+mn-cs"/>
              </a:rPr>
              <a:t>NOVEMBER 23, 2020</a:t>
            </a:r>
          </a:p>
          <a:p>
            <a:pPr>
              <a:lnSpc>
                <a:spcPct val="90000"/>
              </a:lnSpc>
            </a:pPr>
            <a:r>
              <a:rPr lang="en-US" sz="1600" kern="1200">
                <a:solidFill>
                  <a:schemeClr val="tx1"/>
                </a:solidFill>
                <a:latin typeface="+mn-lt"/>
                <a:ea typeface="+mn-ea"/>
                <a:cs typeface="+mn-cs"/>
              </a:rPr>
              <a:t>For technical assistance, contact Daphne Yun at: 917-282-9393</a:t>
            </a:r>
          </a:p>
          <a:p>
            <a:pPr>
              <a:lnSpc>
                <a:spcPct val="90000"/>
              </a:lnSpc>
            </a:pPr>
            <a:endParaRPr lang="en-US" sz="1600" kern="1200">
              <a:solidFill>
                <a:schemeClr val="tx1"/>
              </a:solidFill>
              <a:latin typeface="+mn-lt"/>
              <a:ea typeface="+mn-ea"/>
              <a:cs typeface="+mn-cs"/>
            </a:endParaRPr>
          </a:p>
          <a:p>
            <a:pPr>
              <a:lnSpc>
                <a:spcPct val="90000"/>
              </a:lnSpc>
            </a:pPr>
            <a:r>
              <a:rPr lang="en-US" sz="1600" kern="1200">
                <a:solidFill>
                  <a:schemeClr val="tx1"/>
                </a:solidFill>
                <a:latin typeface="+mn-lt"/>
                <a:ea typeface="+mn-ea"/>
                <a:cs typeface="+mn-cs"/>
              </a:rPr>
              <a:t>For better audio quality, consider dialing into the workshop by phone</a:t>
            </a:r>
          </a:p>
          <a:p>
            <a:pPr marL="285750" indent="-228600">
              <a:lnSpc>
                <a:spcPct val="90000"/>
              </a:lnSpc>
              <a:buFont typeface="Arial" panose="020B0604020202020204" pitchFamily="34" charset="0"/>
              <a:buChar char="•"/>
            </a:pPr>
            <a:r>
              <a:rPr lang="en-US" sz="1600" kern="1200">
                <a:solidFill>
                  <a:schemeClr val="tx1"/>
                </a:solidFill>
                <a:latin typeface="+mn-lt"/>
                <a:ea typeface="+mn-ea"/>
                <a:cs typeface="+mn-cs"/>
              </a:rPr>
              <a:t>Phone:  646-876-9923</a:t>
            </a:r>
          </a:p>
          <a:p>
            <a:pPr marL="285750" indent="-228600">
              <a:lnSpc>
                <a:spcPct val="90000"/>
              </a:lnSpc>
              <a:buFont typeface="Arial" panose="020B0604020202020204" pitchFamily="34" charset="0"/>
              <a:buChar char="•"/>
            </a:pPr>
            <a:r>
              <a:rPr lang="en-US" sz="1600" kern="1200">
                <a:solidFill>
                  <a:schemeClr val="tx1"/>
                </a:solidFill>
                <a:latin typeface="+mn-lt"/>
                <a:ea typeface="+mn-ea"/>
                <a:cs typeface="+mn-cs"/>
              </a:rPr>
              <a:t>Meeting ID:  969 0230 8381 | Passcode:  join</a:t>
            </a:r>
          </a:p>
        </p:txBody>
      </p:sp>
    </p:spTree>
    <p:extLst>
      <p:ext uri="{BB962C8B-B14F-4D97-AF65-F5344CB8AC3E}">
        <p14:creationId xmlns:p14="http://schemas.microsoft.com/office/powerpoint/2010/main" val="205011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9" name="Picture 38">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6" name="TextBox 5">
            <a:extLst>
              <a:ext uri="{FF2B5EF4-FFF2-40B4-BE49-F238E27FC236}">
                <a16:creationId xmlns:a16="http://schemas.microsoft.com/office/drawing/2014/main" id="{A9A2B2CF-85EF-4D5A-A053-23933DA382DE}"/>
              </a:ext>
            </a:extLst>
          </p:cNvPr>
          <p:cNvSpPr txBox="1"/>
          <p:nvPr/>
        </p:nvSpPr>
        <p:spPr>
          <a:xfrm>
            <a:off x="5813357" y="940998"/>
            <a:ext cx="3073768" cy="109053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defTabSz="685800">
              <a:lnSpc>
                <a:spcPct val="90000"/>
              </a:lnSpc>
              <a:spcBef>
                <a:spcPct val="0"/>
              </a:spcBef>
              <a:spcAft>
                <a:spcPts val="600"/>
              </a:spcAft>
            </a:pPr>
            <a:r>
              <a:rPr lang="en-US" sz="3600" b="1" kern="1200">
                <a:latin typeface="+mj-lt"/>
                <a:ea typeface="+mj-ea"/>
                <a:cs typeface="+mj-cs"/>
              </a:rPr>
              <a:t>Recreational </a:t>
            </a:r>
            <a:endParaRPr lang="en-US" sz="3600" kern="1200">
              <a:latin typeface="+mj-lt"/>
              <a:ea typeface="+mj-ea"/>
              <a:cs typeface="+mj-cs"/>
            </a:endParaRPr>
          </a:p>
          <a:p>
            <a:pPr defTabSz="685800">
              <a:lnSpc>
                <a:spcPct val="90000"/>
              </a:lnSpc>
              <a:spcBef>
                <a:spcPct val="0"/>
              </a:spcBef>
              <a:spcAft>
                <a:spcPts val="600"/>
              </a:spcAft>
            </a:pPr>
            <a:r>
              <a:rPr lang="en-US" sz="3600" b="1" kern="1200">
                <a:latin typeface="+mj-lt"/>
                <a:ea typeface="+mj-ea"/>
                <a:cs typeface="+mj-cs"/>
              </a:rPr>
              <a:t>Opportunities</a:t>
            </a:r>
            <a:r>
              <a:rPr lang="en-US" sz="3600" kern="1200">
                <a:latin typeface="+mj-lt"/>
                <a:ea typeface="+mj-ea"/>
                <a:cs typeface="+mj-cs"/>
              </a:rPr>
              <a:t>​</a:t>
            </a:r>
            <a:endParaRPr lang="en-US" sz="3600" kern="1200">
              <a:latin typeface="+mj-lt"/>
              <a:ea typeface="+mj-ea"/>
              <a:cs typeface="Calibri Light"/>
            </a:endParaRPr>
          </a:p>
        </p:txBody>
      </p:sp>
      <p:sp>
        <p:nvSpPr>
          <p:cNvPr id="41"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5" name="TextBox 1">
            <a:extLst>
              <a:ext uri="{FF2B5EF4-FFF2-40B4-BE49-F238E27FC236}">
                <a16:creationId xmlns:a16="http://schemas.microsoft.com/office/drawing/2014/main" id="{97E4C017-A076-4121-BB02-88EF79B5DA9F}"/>
              </a:ext>
            </a:extLst>
          </p:cNvPr>
          <p:cNvSpPr txBox="1">
            <a:spLocks noChangeArrowheads="1"/>
          </p:cNvSpPr>
          <p:nvPr/>
        </p:nvSpPr>
        <p:spPr>
          <a:xfrm>
            <a:off x="6181015" y="2256040"/>
            <a:ext cx="2572805" cy="4027267"/>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71450" defTabSz="685800">
              <a:lnSpc>
                <a:spcPct val="90000"/>
              </a:lnSpc>
              <a:spcAft>
                <a:spcPts val="600"/>
              </a:spcAft>
              <a:buFont typeface="Arial" panose="020B0604020202020204" pitchFamily="34" charset="0"/>
              <a:buChar char="•"/>
            </a:pPr>
            <a:endParaRPr lang="en-US" sz="1300" b="1" kern="1200">
              <a:latin typeface="+mn-lt"/>
              <a:ea typeface="+mn-ea"/>
              <a:cs typeface="+mn-cs"/>
            </a:endParaRPr>
          </a:p>
          <a:p>
            <a:pPr marL="34290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Lifeguarded swimming beaches</a:t>
            </a:r>
          </a:p>
          <a:p>
            <a:pPr marL="34290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Fishing</a:t>
            </a:r>
          </a:p>
          <a:p>
            <a:pPr marL="342900" lvl="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Camping- 20 sites</a:t>
            </a:r>
          </a:p>
          <a:p>
            <a:pPr marL="34290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Multi-Use Pathway – 7 Miles</a:t>
            </a:r>
          </a:p>
          <a:p>
            <a:pPr marL="342900" lvl="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Walking</a:t>
            </a:r>
          </a:p>
          <a:p>
            <a:pPr marL="342900" lvl="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Birdwatching</a:t>
            </a:r>
          </a:p>
          <a:p>
            <a:pPr marL="34290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Canoeing, kayaking, Paddle boarding, surfing</a:t>
            </a:r>
          </a:p>
          <a:p>
            <a:pPr marL="342900" lvl="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Picnicking</a:t>
            </a:r>
          </a:p>
          <a:p>
            <a:pPr marL="342900" lvl="0" indent="-171450" defTabSz="685800">
              <a:lnSpc>
                <a:spcPct val="90000"/>
              </a:lnSpc>
              <a:spcAft>
                <a:spcPts val="600"/>
              </a:spcAft>
              <a:buFont typeface="Arial" panose="020B0604020202020204" pitchFamily="34" charset="0"/>
              <a:buChar char="•"/>
            </a:pPr>
            <a:r>
              <a:rPr lang="en-US" sz="1600" kern="1200">
                <a:latin typeface="Calibri Light"/>
                <a:ea typeface="+mn-ea"/>
                <a:cs typeface="Calibri Light"/>
              </a:rPr>
              <a:t>Events and programs</a:t>
            </a:r>
          </a:p>
          <a:p>
            <a:pPr lvl="0" indent="-171450" defTabSz="685800">
              <a:lnSpc>
                <a:spcPct val="90000"/>
              </a:lnSpc>
              <a:spcAft>
                <a:spcPts val="600"/>
              </a:spcAft>
              <a:buFont typeface="Arial" panose="020B0604020202020204" pitchFamily="34" charset="0"/>
              <a:buChar char="•"/>
            </a:pPr>
            <a:endParaRPr lang="en-US" sz="1300" kern="1200">
              <a:latin typeface="+mn-lt"/>
              <a:ea typeface="+mn-ea"/>
              <a:cs typeface="+mn-cs"/>
            </a:endParaRPr>
          </a:p>
        </p:txBody>
      </p:sp>
      <p:sp>
        <p:nvSpPr>
          <p:cNvPr id="43" name="Oval 42">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2" name="Picture 11" descr="Kids on boogie boards in the water on one of Sandy Hook's lifeguarded swimming beaches."/>
          <p:cNvPicPr>
            <a:picLocks noChangeAspect="1"/>
          </p:cNvPicPr>
          <p:nvPr/>
        </p:nvPicPr>
        <p:blipFill rotWithShape="1">
          <a:blip r:embed="rId4">
            <a:alphaModFix/>
            <a:extLst>
              <a:ext uri="{28A0092B-C50C-407E-A947-70E740481C1C}">
                <a14:useLocalDpi xmlns:a14="http://schemas.microsoft.com/office/drawing/2010/main" val="0"/>
              </a:ext>
            </a:extLst>
          </a:blip>
          <a:srcRect l="4019" r="15319" b="-10"/>
          <a:stretch/>
        </p:blipFill>
        <p:spPr>
          <a:xfrm>
            <a:off x="20" y="4305680"/>
            <a:ext cx="3085185" cy="2548533"/>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8" name="Picture 7" descr="Windsurfing in the Sandy Hook bay."/>
          <p:cNvPicPr>
            <a:picLocks noChangeAspect="1"/>
          </p:cNvPicPr>
          <p:nvPr/>
        </p:nvPicPr>
        <p:blipFill rotWithShape="1">
          <a:blip r:embed="rId5" cstate="print">
            <a:alphaModFix/>
            <a:extLst>
              <a:ext uri="{28A0092B-C50C-407E-A947-70E740481C1C}">
                <a14:useLocalDpi xmlns:a14="http://schemas.microsoft.com/office/drawing/2010/main" val="0"/>
              </a:ext>
            </a:extLst>
          </a:blip>
          <a:srcRect l="11511" r="8208" b="4"/>
          <a:stretch/>
        </p:blipFill>
        <p:spPr>
          <a:xfrm>
            <a:off x="3521834" y="2966567"/>
            <a:ext cx="2556863" cy="255686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descr="Cyclists on the Sandy Hook multi-use path."/>
          <p:cNvPicPr>
            <a:picLocks noChangeAspect="1"/>
          </p:cNvPicPr>
          <p:nvPr/>
        </p:nvPicPr>
        <p:blipFill rotWithShape="1">
          <a:blip r:embed="rId6">
            <a:alphaModFix/>
            <a:extLst>
              <a:ext uri="{28A0092B-C50C-407E-A947-70E740481C1C}">
                <a14:useLocalDpi xmlns:a14="http://schemas.microsoft.com/office/drawing/2010/main" val="0"/>
              </a:ext>
            </a:extLst>
          </a:blip>
          <a:srcRect l="605" r="20374" b="7"/>
          <a:stretch/>
        </p:blipFill>
        <p:spPr>
          <a:xfrm>
            <a:off x="1" y="-9668"/>
            <a:ext cx="3945364" cy="3319992"/>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Tree>
    <p:extLst>
      <p:ext uri="{BB962C8B-B14F-4D97-AF65-F5344CB8AC3E}">
        <p14:creationId xmlns:p14="http://schemas.microsoft.com/office/powerpoint/2010/main" val="4093036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ock at Horseshoe Cove against the orange sky of sunset."/>
          <p:cNvPicPr>
            <a:picLocks noChangeAspect="1"/>
          </p:cNvPicPr>
          <p:nvPr/>
        </p:nvPicPr>
        <p:blipFill rotWithShape="1">
          <a:blip r:embed="rId3">
            <a:extLst>
              <a:ext uri="{28A0092B-C50C-407E-A947-70E740481C1C}">
                <a14:useLocalDpi xmlns:a14="http://schemas.microsoft.com/office/drawing/2010/main" val="0"/>
              </a:ext>
            </a:extLst>
          </a:blip>
          <a:srcRect l="25917" t="1182" r="5940" b="24640"/>
          <a:stretch/>
        </p:blipFill>
        <p:spPr>
          <a:xfrm>
            <a:off x="14232" y="-23841"/>
            <a:ext cx="9503716" cy="6867600"/>
          </a:xfrm>
          <a:prstGeom prst="rect">
            <a:avLst/>
          </a:prstGeom>
        </p:spPr>
      </p:pic>
      <p:pic>
        <p:nvPicPr>
          <p:cNvPr id="16" name="Picture 2" descr="Image result for seabeach amaranth sandy h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1" y="-17616"/>
            <a:ext cx="4046908" cy="2715310"/>
          </a:xfrm>
          <a:prstGeom prst="rect">
            <a:avLst/>
          </a:prstGeom>
          <a:noFill/>
          <a:effectLst>
            <a:outerShdw blurRad="254000" dist="38100" dir="2700000" algn="tl" rotWithShape="0">
              <a:prstClr val="black">
                <a:alpha val="66000"/>
              </a:prstClr>
            </a:outerShdw>
          </a:effectLst>
          <a:extLst>
            <a:ext uri="{909E8E84-426E-40DD-AFC4-6F175D3DCCD1}">
              <a14:hiddenFill xmlns:a14="http://schemas.microsoft.com/office/drawing/2010/main">
                <a:solidFill>
                  <a:srgbClr val="FFFFFF"/>
                </a:solidFill>
              </a14:hiddenFill>
            </a:ext>
          </a:extLst>
        </p:spPr>
      </p:pic>
      <p:pic>
        <p:nvPicPr>
          <p:cNvPr id="3" name="Picture 2" descr="Osprey platform at Sandy Hook."/>
          <p:cNvPicPr>
            <a:picLocks noChangeAspect="1"/>
          </p:cNvPicPr>
          <p:nvPr/>
        </p:nvPicPr>
        <p:blipFill rotWithShape="1">
          <a:blip r:embed="rId5">
            <a:extLst>
              <a:ext uri="{28A0092B-C50C-407E-A947-70E740481C1C}">
                <a14:useLocalDpi xmlns:a14="http://schemas.microsoft.com/office/drawing/2010/main" val="0"/>
              </a:ext>
            </a:extLst>
          </a:blip>
          <a:srcRect t="17089" b="17089"/>
          <a:stretch/>
        </p:blipFill>
        <p:spPr>
          <a:xfrm>
            <a:off x="27892" y="2715479"/>
            <a:ext cx="4043316" cy="1768935"/>
          </a:xfrm>
          <a:prstGeom prst="rect">
            <a:avLst/>
          </a:prstGeom>
        </p:spPr>
      </p:pic>
      <p:sp>
        <p:nvSpPr>
          <p:cNvPr id="13" name="TextBox 12">
            <a:extLst>
              <a:ext uri="{FF2B5EF4-FFF2-40B4-BE49-F238E27FC236}">
                <a16:creationId xmlns:a16="http://schemas.microsoft.com/office/drawing/2014/main" id="{888BB109-FE92-4D4E-B616-9936EE96571B}"/>
              </a:ext>
            </a:extLst>
          </p:cNvPr>
          <p:cNvSpPr txBox="1">
            <a:spLocks noChangeArrowheads="1"/>
          </p:cNvSpPr>
          <p:nvPr/>
        </p:nvSpPr>
        <p:spPr>
          <a:xfrm>
            <a:off x="4503384" y="276719"/>
            <a:ext cx="4497319" cy="3359179"/>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chemeClr val="bg1"/>
                </a:solidFill>
                <a:latin typeface="Calibri Light"/>
                <a:cs typeface="Calibri Light"/>
              </a:rPr>
              <a:t>Natural Resources</a:t>
            </a:r>
          </a:p>
          <a:p>
            <a:pPr marL="285750" lvl="0" indent="-285750">
              <a:buFont typeface="Arial" panose="020B0604020202020204" pitchFamily="34" charset="0"/>
              <a:buChar char="•"/>
            </a:pPr>
            <a:endParaRPr lang="en-US" sz="1000">
              <a:solidFill>
                <a:srgbClr val="FFFFFF"/>
              </a:solidFill>
              <a:latin typeface="Calibri Light"/>
              <a:cs typeface="Calibri Light"/>
            </a:endParaRPr>
          </a:p>
          <a:p>
            <a:pPr marL="285750" lvl="0" indent="-285750">
              <a:buFont typeface="Arial" panose="020B0604020202020204" pitchFamily="34" charset="0"/>
              <a:buChar char="•"/>
            </a:pPr>
            <a:r>
              <a:rPr lang="en-US" sz="2000">
                <a:solidFill>
                  <a:srgbClr val="FFFFFF"/>
                </a:solidFill>
                <a:latin typeface="Calibri Light"/>
                <a:cs typeface="Calibri Light"/>
              </a:rPr>
              <a:t>One of the last vestiges of natural coastline in NJ</a:t>
            </a:r>
          </a:p>
          <a:p>
            <a:pPr marL="285750" lvl="0" indent="-285750">
              <a:buFont typeface="Arial" panose="020B0604020202020204" pitchFamily="34" charset="0"/>
              <a:buChar char="•"/>
            </a:pPr>
            <a:endParaRPr lang="en-US" sz="1000">
              <a:solidFill>
                <a:srgbClr val="FFFFFF"/>
              </a:solidFill>
              <a:latin typeface="Calibri Light"/>
              <a:cs typeface="Calibri Light"/>
            </a:endParaRPr>
          </a:p>
          <a:p>
            <a:pPr marL="285750" lvl="0" indent="-285750">
              <a:buFont typeface="Arial" panose="020B0604020202020204" pitchFamily="34" charset="0"/>
              <a:buChar char="•"/>
            </a:pPr>
            <a:r>
              <a:rPr lang="en-US" sz="2000">
                <a:solidFill>
                  <a:srgbClr val="FFFFFF"/>
                </a:solidFill>
                <a:latin typeface="Calibri Light"/>
                <a:cs typeface="Calibri Light"/>
              </a:rPr>
              <a:t>Globally significant maritime holly forest</a:t>
            </a:r>
          </a:p>
          <a:p>
            <a:pPr marL="285750" lvl="0" indent="-285750">
              <a:buFont typeface="Arial" panose="020B0604020202020204" pitchFamily="34" charset="0"/>
              <a:buChar char="•"/>
            </a:pPr>
            <a:endParaRPr lang="en-US" sz="1000">
              <a:solidFill>
                <a:srgbClr val="FFFFFF"/>
              </a:solidFill>
              <a:latin typeface="Calibri Light"/>
              <a:cs typeface="Calibri Light"/>
            </a:endParaRPr>
          </a:p>
          <a:p>
            <a:pPr marL="285750" lvl="0" indent="-285750">
              <a:buFont typeface="Arial" panose="020B0604020202020204" pitchFamily="34" charset="0"/>
              <a:buChar char="•"/>
            </a:pPr>
            <a:r>
              <a:rPr lang="en-US" sz="2000">
                <a:solidFill>
                  <a:srgbClr val="FFFFFF"/>
                </a:solidFill>
                <a:latin typeface="Calibri Light"/>
                <a:cs typeface="Calibri Light"/>
              </a:rPr>
              <a:t>Threatened and endangered species</a:t>
            </a:r>
          </a:p>
          <a:p>
            <a:pPr marL="285750" lvl="0" indent="-285750">
              <a:buFont typeface="Arial" panose="020B0604020202020204" pitchFamily="34" charset="0"/>
              <a:buChar char="•"/>
            </a:pPr>
            <a:endParaRPr lang="en-US" sz="1000">
              <a:solidFill>
                <a:srgbClr val="FFFFFF"/>
              </a:solidFill>
              <a:latin typeface="Calibri Light"/>
              <a:cs typeface="Calibri Light"/>
            </a:endParaRPr>
          </a:p>
          <a:p>
            <a:pPr marL="285750" lvl="0" indent="-285750">
              <a:buFont typeface="Arial" panose="020B0604020202020204" pitchFamily="34" charset="0"/>
              <a:buChar char="•"/>
            </a:pPr>
            <a:r>
              <a:rPr lang="en-US" sz="2000">
                <a:solidFill>
                  <a:srgbClr val="FFFFFF"/>
                </a:solidFill>
                <a:latin typeface="Calibri Light"/>
                <a:cs typeface="Calibri Light"/>
              </a:rPr>
              <a:t>Bird and marine species migration hotspot</a:t>
            </a:r>
          </a:p>
          <a:p>
            <a:endParaRPr lang="en-US" sz="3200">
              <a:latin typeface="Calibri Light"/>
              <a:cs typeface="Calibri Light"/>
            </a:endParaRPr>
          </a:p>
        </p:txBody>
      </p:sp>
    </p:spTree>
    <p:extLst>
      <p:ext uri="{BB962C8B-B14F-4D97-AF65-F5344CB8AC3E}">
        <p14:creationId xmlns:p14="http://schemas.microsoft.com/office/powerpoint/2010/main" val="405865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 name="Rectangle 147">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ny soldiers marching at Sandy Hook during the World War Ii era."/>
          <p:cNvPicPr>
            <a:picLocks noChangeAspect="1"/>
          </p:cNvPicPr>
          <p:nvPr/>
        </p:nvPicPr>
        <p:blipFill rotWithShape="1">
          <a:blip r:embed="rId3">
            <a:extLst>
              <a:ext uri="{28A0092B-C50C-407E-A947-70E740481C1C}">
                <a14:useLocalDpi xmlns:a14="http://schemas.microsoft.com/office/drawing/2010/main" val="0"/>
              </a:ext>
            </a:extLst>
          </a:blip>
          <a:srcRect l="20610" r="20608" b="-2"/>
          <a:stretch/>
        </p:blipFill>
        <p:spPr>
          <a:xfrm>
            <a:off x="3733038" y="10"/>
            <a:ext cx="5410962" cy="6857990"/>
          </a:xfrm>
          <a:prstGeom prst="rect">
            <a:avLst/>
          </a:prstGeom>
        </p:spPr>
      </p:pic>
      <p:sp>
        <p:nvSpPr>
          <p:cNvPr id="150" name="Rectangle 149">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4218905"/>
            <a:ext cx="421939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Rounded Corners 151">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180" y="3876005"/>
            <a:ext cx="3636169"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DFFC5319-08D9-464C-8533-090BA3F8CAC1}"/>
              </a:ext>
            </a:extLst>
          </p:cNvPr>
          <p:cNvSpPr txBox="1"/>
          <p:nvPr/>
        </p:nvSpPr>
        <p:spPr>
          <a:xfrm>
            <a:off x="5079568" y="3949157"/>
            <a:ext cx="3243263" cy="53949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300" b="1" kern="1200">
                <a:solidFill>
                  <a:schemeClr val="bg1"/>
                </a:solidFill>
                <a:latin typeface="+mj-lt"/>
                <a:ea typeface="+mj-ea"/>
                <a:cs typeface="+mj-cs"/>
              </a:rPr>
              <a:t>Cultural Resources</a:t>
            </a:r>
            <a:endParaRPr lang="en-US" sz="2300" kern="1200">
              <a:solidFill>
                <a:schemeClr val="bg1"/>
              </a:solidFill>
              <a:latin typeface="+mj-lt"/>
              <a:ea typeface="+mj-ea"/>
              <a:cs typeface="+mj-cs"/>
            </a:endParaRPr>
          </a:p>
        </p:txBody>
      </p:sp>
      <p:sp>
        <p:nvSpPr>
          <p:cNvPr id="11" name="Rectangle 4"/>
          <p:cNvSpPr txBox="1">
            <a:spLocks noChangeArrowheads="1"/>
          </p:cNvSpPr>
          <p:nvPr/>
        </p:nvSpPr>
        <p:spPr>
          <a:xfrm>
            <a:off x="4823353" y="4697298"/>
            <a:ext cx="3780026" cy="1435608"/>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kern="1200">
                <a:solidFill>
                  <a:schemeClr val="tx1"/>
                </a:solidFill>
                <a:latin typeface="+mn-lt"/>
                <a:ea typeface="+mn-ea"/>
                <a:cs typeface="+mn-cs"/>
              </a:rPr>
              <a:t>Fort Hancock and Sandy Hook Proving Ground National Historic Landmark  </a:t>
            </a:r>
          </a:p>
          <a:p>
            <a:pPr marL="342900" indent="-228600">
              <a:lnSpc>
                <a:spcPct val="90000"/>
              </a:lnSpc>
              <a:spcAft>
                <a:spcPts val="600"/>
              </a:spcAft>
              <a:buFont typeface="Arial" panose="020B0604020202020204" pitchFamily="34" charset="0"/>
              <a:buChar char="•"/>
            </a:pPr>
            <a:r>
              <a:rPr lang="en-US" kern="1200">
                <a:solidFill>
                  <a:schemeClr val="tx1"/>
                </a:solidFill>
                <a:latin typeface="+mn-lt"/>
                <a:ea typeface="+mn-ea"/>
                <a:cs typeface="+mn-cs"/>
              </a:rPr>
              <a:t>Sandy Hook Lighthouse National Historic Landmark</a:t>
            </a:r>
          </a:p>
          <a:p>
            <a:pPr marL="342900" indent="-228600">
              <a:lnSpc>
                <a:spcPct val="90000"/>
              </a:lnSpc>
              <a:spcAft>
                <a:spcPts val="600"/>
              </a:spcAft>
              <a:buFont typeface="Arial" panose="020B0604020202020204" pitchFamily="34" charset="0"/>
              <a:buChar char="•"/>
            </a:pPr>
            <a:r>
              <a:rPr lang="en-US" kern="1200">
                <a:solidFill>
                  <a:schemeClr val="tx1"/>
                </a:solidFill>
                <a:latin typeface="+mn-lt"/>
                <a:ea typeface="+mn-ea"/>
                <a:cs typeface="+mn-cs"/>
              </a:rPr>
              <a:t>Military history from the Revolutionary War to the Cold War</a:t>
            </a:r>
          </a:p>
        </p:txBody>
      </p:sp>
      <p:pic>
        <p:nvPicPr>
          <p:cNvPr id="5" name="Picture 4" descr="Map of Sandy Hook Peninsula">
            <a:extLst>
              <a:ext uri="{FF2B5EF4-FFF2-40B4-BE49-F238E27FC236}">
                <a16:creationId xmlns:a16="http://schemas.microsoft.com/office/drawing/2014/main" id="{0E414127-54FE-4F5D-80FD-700DC09422C5}"/>
              </a:ext>
            </a:extLst>
          </p:cNvPr>
          <p:cNvPicPr>
            <a:picLocks noChangeAspect="1"/>
          </p:cNvPicPr>
          <p:nvPr/>
        </p:nvPicPr>
        <p:blipFill>
          <a:blip r:embed="rId4"/>
          <a:stretch>
            <a:fillRect/>
          </a:stretch>
        </p:blipFill>
        <p:spPr>
          <a:xfrm>
            <a:off x="0" y="-82072"/>
            <a:ext cx="4377622" cy="6858000"/>
          </a:xfrm>
          <a:prstGeom prst="rect">
            <a:avLst/>
          </a:prstGeom>
        </p:spPr>
      </p:pic>
    </p:spTree>
    <p:extLst>
      <p:ext uri="{BB962C8B-B14F-4D97-AF65-F5344CB8AC3E}">
        <p14:creationId xmlns:p14="http://schemas.microsoft.com/office/powerpoint/2010/main" val="426131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101" name="Shape 101"/>
          <p:cNvSpPr txBox="1"/>
          <p:nvPr/>
        </p:nvSpPr>
        <p:spPr>
          <a:xfrm>
            <a:off x="3877644" y="1009352"/>
            <a:ext cx="4939868" cy="1286160"/>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FFF4CC"/>
              </a:buClr>
            </a:pPr>
            <a:endParaRPr lang="en-US" sz="3700" b="1" kern="1200">
              <a:solidFill>
                <a:schemeClr val="tx1"/>
              </a:solidFill>
              <a:latin typeface="+mj-lt"/>
              <a:ea typeface="+mj-ea"/>
              <a:cs typeface="+mj-cs"/>
            </a:endParaRPr>
          </a:p>
          <a:p>
            <a:pPr marL="0" marR="0" lvl="0" indent="0">
              <a:lnSpc>
                <a:spcPct val="90000"/>
              </a:lnSpc>
              <a:spcBef>
                <a:spcPct val="0"/>
              </a:spcBef>
              <a:spcAft>
                <a:spcPts val="600"/>
              </a:spcAft>
              <a:buClr>
                <a:srgbClr val="FFF4CC"/>
              </a:buClr>
            </a:pPr>
            <a:r>
              <a:rPr lang="en-US" sz="3700" b="1" kern="1200">
                <a:solidFill>
                  <a:schemeClr val="tx1"/>
                </a:solidFill>
                <a:latin typeface="+mj-lt"/>
                <a:ea typeface="+mj-ea"/>
                <a:cs typeface="+mj-cs"/>
              </a:rPr>
              <a:t>Historic Post</a:t>
            </a:r>
          </a:p>
          <a:p>
            <a:pPr marL="0" marR="0" lvl="0" indent="0">
              <a:lnSpc>
                <a:spcPct val="90000"/>
              </a:lnSpc>
              <a:spcBef>
                <a:spcPct val="0"/>
              </a:spcBef>
              <a:spcAft>
                <a:spcPts val="600"/>
              </a:spcAft>
              <a:buClr>
                <a:srgbClr val="FFF4CC"/>
              </a:buClr>
            </a:pPr>
            <a:endParaRPr lang="en-US" sz="3700" b="1" kern="1200">
              <a:solidFill>
                <a:schemeClr val="tx1"/>
              </a:solidFill>
              <a:latin typeface="+mj-lt"/>
              <a:ea typeface="+mj-ea"/>
              <a:cs typeface="+mj-cs"/>
            </a:endParaRPr>
          </a:p>
        </p:txBody>
      </p:sp>
      <p:sp>
        <p:nvSpPr>
          <p:cNvPr id="103" name="Shape 103"/>
          <p:cNvSpPr txBox="1">
            <a:spLocks noGrp="1"/>
          </p:cNvSpPr>
          <p:nvPr>
            <p:ph type="body" idx="1"/>
          </p:nvPr>
        </p:nvSpPr>
        <p:spPr>
          <a:xfrm>
            <a:off x="3706776" y="2412851"/>
            <a:ext cx="4939867" cy="3785419"/>
          </a:xfrm>
          <a:prstGeom prst="rect">
            <a:avLst/>
          </a:prstGeom>
        </p:spPr>
        <p:txBody>
          <a:bodyPr spcFirstLastPara="1" vert="horz" lIns="91440" tIns="45720" rIns="91440" bIns="45720" rtlCol="0" anchorCtr="0">
            <a:normAutofit lnSpcReduction="10000"/>
          </a:bodyPr>
          <a:lstStyle/>
          <a:p>
            <a:pPr>
              <a:spcBef>
                <a:spcPts val="360"/>
              </a:spcBef>
              <a:buClr>
                <a:schemeClr val="hlink"/>
              </a:buClr>
            </a:pPr>
            <a:r>
              <a:rPr lang="en-US" sz="1600"/>
              <a:t>The significance of this site dates to the American Revolution, when British and Loyalist soldiers occupied the Hook for almost the entire duration of the Revolutionary War.  The site  continued to be significant throughout the War of 1812, and through the Civil War.</a:t>
            </a:r>
          </a:p>
          <a:p>
            <a:pPr>
              <a:spcBef>
                <a:spcPts val="360"/>
              </a:spcBef>
              <a:buClr>
                <a:schemeClr val="hlink"/>
              </a:buClr>
            </a:pPr>
            <a:endParaRPr lang="en-US" sz="1600"/>
          </a:p>
          <a:p>
            <a:pPr>
              <a:spcBef>
                <a:spcPts val="360"/>
              </a:spcBef>
              <a:buClr>
                <a:schemeClr val="hlink"/>
              </a:buClr>
            </a:pPr>
            <a:r>
              <a:rPr lang="en-US" sz="1600"/>
              <a:t>The Sandy Hook Proving Ground, which overlaps Fort Hancock in both time and space, was established in 1874 as a place to test new weaponry.    </a:t>
            </a:r>
          </a:p>
          <a:p>
            <a:pPr>
              <a:spcBef>
                <a:spcPts val="360"/>
              </a:spcBef>
              <a:buClr>
                <a:schemeClr val="hlink"/>
              </a:buClr>
            </a:pPr>
            <a:endParaRPr lang="en-US" sz="1600"/>
          </a:p>
          <a:p>
            <a:pPr>
              <a:spcBef>
                <a:spcPts val="360"/>
              </a:spcBef>
              <a:buClr>
                <a:schemeClr val="hlink"/>
              </a:buClr>
            </a:pPr>
            <a:r>
              <a:rPr lang="en-US" sz="1600"/>
              <a:t>This area, known as the "Fortifications at Sandy Hook," was renamed Fort Hancock, and was thereafter used as the  Army's permanent operational defensive fortifications from the Spanish-American War to the age of nuclear missiles -- missiles which were housed here. </a:t>
            </a:r>
            <a:endParaRPr lang="en-US" sz="1600" b="0" i="0" u="none" strike="noStrike" cap="none"/>
          </a:p>
        </p:txBody>
      </p:sp>
      <p:cxnSp>
        <p:nvCxnSpPr>
          <p:cNvPr id="114" name="Straight Connector 1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5288"/>
            </a:solidFill>
          </a:ln>
        </p:spPr>
        <p:style>
          <a:lnRef idx="1">
            <a:schemeClr val="accent1"/>
          </a:lnRef>
          <a:fillRef idx="0">
            <a:schemeClr val="accent1"/>
          </a:fillRef>
          <a:effectRef idx="0">
            <a:schemeClr val="accent1"/>
          </a:effectRef>
          <a:fontRef idx="minor">
            <a:schemeClr val="tx1"/>
          </a:fontRef>
        </p:style>
      </p:cxnSp>
      <p:pic>
        <p:nvPicPr>
          <p:cNvPr id="3" name="Picture 2" descr="Fort Hancock Historic post sign on a snowy day. Nike Missile in background.">
            <a:extLst>
              <a:ext uri="{FF2B5EF4-FFF2-40B4-BE49-F238E27FC236}">
                <a16:creationId xmlns:a16="http://schemas.microsoft.com/office/drawing/2014/main" id="{5D56F06C-583D-4EA8-9F85-F48C9D541CE6}"/>
              </a:ext>
            </a:extLst>
          </p:cNvPr>
          <p:cNvPicPr>
            <a:picLocks noChangeAspect="1"/>
          </p:cNvPicPr>
          <p:nvPr/>
        </p:nvPicPr>
        <p:blipFill>
          <a:blip r:embed="rId3"/>
          <a:stretch>
            <a:fillRect/>
          </a:stretch>
        </p:blipFill>
        <p:spPr>
          <a:xfrm>
            <a:off x="114410" y="141903"/>
            <a:ext cx="3421498" cy="1289377"/>
          </a:xfrm>
          <a:prstGeom prst="rect">
            <a:avLst/>
          </a:prstGeom>
        </p:spPr>
      </p:pic>
      <p:pic>
        <p:nvPicPr>
          <p:cNvPr id="4" name="Picture 3" descr="Map of Sandy Hook peninsula">
            <a:extLst>
              <a:ext uri="{FF2B5EF4-FFF2-40B4-BE49-F238E27FC236}">
                <a16:creationId xmlns:a16="http://schemas.microsoft.com/office/drawing/2014/main" id="{3F0B4951-D91E-499C-A3A1-17DFA2AD16DF}"/>
              </a:ext>
            </a:extLst>
          </p:cNvPr>
          <p:cNvPicPr>
            <a:picLocks noChangeAspect="1"/>
          </p:cNvPicPr>
          <p:nvPr/>
        </p:nvPicPr>
        <p:blipFill>
          <a:blip r:embed="rId4"/>
          <a:stretch>
            <a:fillRect/>
          </a:stretch>
        </p:blipFill>
        <p:spPr>
          <a:xfrm>
            <a:off x="114410" y="1374356"/>
            <a:ext cx="3421498" cy="5401705"/>
          </a:xfrm>
          <a:prstGeom prst="rect">
            <a:avLst/>
          </a:prstGeom>
        </p:spPr>
      </p:pic>
    </p:spTree>
    <p:extLst>
      <p:ext uri="{BB962C8B-B14F-4D97-AF65-F5344CB8AC3E}">
        <p14:creationId xmlns:p14="http://schemas.microsoft.com/office/powerpoint/2010/main" val="2047714214"/>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008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8A4C4EED-1E19-45FA-B081-CD411589877D}"/>
              </a:ext>
            </a:extLst>
          </p:cNvPr>
          <p:cNvSpPr txBox="1">
            <a:spLocks noChangeArrowheads="1"/>
          </p:cNvSpPr>
          <p:nvPr/>
        </p:nvSpPr>
        <p:spPr>
          <a:xfrm>
            <a:off x="312349" y="621792"/>
            <a:ext cx="3639499" cy="5413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Tx/>
            </a:pPr>
            <a:r>
              <a:rPr lang="en-US" altLang="en-US" sz="3600" b="1">
                <a:solidFill>
                  <a:schemeClr val="bg1"/>
                </a:solidFill>
              </a:rPr>
              <a:t>Gateway NRA</a:t>
            </a:r>
            <a:br>
              <a:rPr lang="en-US" altLang="en-US" sz="3600" b="1" kern="1200"/>
            </a:br>
            <a:r>
              <a:rPr lang="en-US" altLang="en-US" sz="3600" b="1" kern="1200">
                <a:solidFill>
                  <a:schemeClr val="bg1"/>
                </a:solidFill>
                <a:latin typeface="+mj-lt"/>
                <a:ea typeface="+mj-ea"/>
                <a:cs typeface="+mj-cs"/>
              </a:rPr>
              <a:t>Legislative Mandate</a:t>
            </a:r>
            <a:endParaRPr lang="en-US" altLang="en-US" sz="3600" b="1" kern="1200">
              <a:solidFill>
                <a:schemeClr val="bg1"/>
              </a:solidFill>
              <a:latin typeface="+mj-lt"/>
              <a:cs typeface="Calibri Light"/>
            </a:endParaRPr>
          </a:p>
          <a:p>
            <a:pPr>
              <a:spcAft>
                <a:spcPts val="600"/>
              </a:spcAft>
              <a:buClrTx/>
            </a:pPr>
            <a:endParaRPr lang="en-US" sz="3600" b="1" kern="1200">
              <a:solidFill>
                <a:schemeClr val="bg1"/>
              </a:solidFill>
              <a:latin typeface="+mj-lt"/>
              <a:cs typeface="Calibri Light"/>
            </a:endParaRPr>
          </a:p>
          <a:p>
            <a:pPr>
              <a:spcAft>
                <a:spcPts val="600"/>
              </a:spcAft>
              <a:buClrTx/>
            </a:pPr>
            <a:r>
              <a:rPr lang="en-US" sz="3600" b="1" kern="1200">
                <a:solidFill>
                  <a:schemeClr val="bg1"/>
                </a:solidFill>
                <a:latin typeface="+mj-lt"/>
                <a:ea typeface="+mj-ea"/>
                <a:cs typeface="+mj-cs"/>
              </a:rPr>
              <a:t>Public Law 92-592 </a:t>
            </a:r>
            <a:endParaRPr lang="en-US" altLang="en-US" sz="3600" b="1" kern="1200">
              <a:solidFill>
                <a:schemeClr val="bg1"/>
              </a:solidFill>
              <a:latin typeface="+mj-lt"/>
              <a:cs typeface="Calibri Light"/>
            </a:endParaRPr>
          </a:p>
          <a:p>
            <a:pPr>
              <a:spcAft>
                <a:spcPts val="600"/>
              </a:spcAft>
              <a:buClrTx/>
            </a:pPr>
            <a:endParaRPr lang="en-US" altLang="en-US" sz="3600" b="1" kern="1200">
              <a:solidFill>
                <a:schemeClr val="bg1"/>
              </a:solidFill>
              <a:latin typeface="+mj-lt"/>
              <a:cs typeface="Calibri Light"/>
            </a:endParaRPr>
          </a:p>
        </p:txBody>
      </p:sp>
      <p:sp>
        <p:nvSpPr>
          <p:cNvPr id="3" name="Content Placeholder 2">
            <a:extLst>
              <a:ext uri="{FF2B5EF4-FFF2-40B4-BE49-F238E27FC236}">
                <a16:creationId xmlns:a16="http://schemas.microsoft.com/office/drawing/2014/main" id="{55059584-1B98-4630-B97A-D6FC4B7F270A}"/>
              </a:ext>
            </a:extLst>
          </p:cNvPr>
          <p:cNvSpPr>
            <a:spLocks noGrp="1"/>
          </p:cNvSpPr>
          <p:nvPr>
            <p:ph idx="1"/>
          </p:nvPr>
        </p:nvSpPr>
        <p:spPr>
          <a:xfrm>
            <a:off x="5272087" y="1559638"/>
            <a:ext cx="3272570" cy="3918556"/>
          </a:xfr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indent="0" algn="ctr">
              <a:buNone/>
            </a:pPr>
            <a:r>
              <a:rPr lang="en-US" sz="2100"/>
              <a:t>The park's enabling legislation requires the Secretary to "inventory and evaluate all sites and structures having present and potential historical, cultural, or architectural significance" and to "provide for appropriate programs for the preservation, restoration, interpretation, and utilization of them." </a:t>
            </a:r>
            <a:endParaRPr lang="en-US">
              <a:cs typeface="Calibri" panose="020F0502020204030204"/>
            </a:endParaRPr>
          </a:p>
        </p:txBody>
      </p:sp>
    </p:spTree>
    <p:extLst>
      <p:ext uri="{BB962C8B-B14F-4D97-AF65-F5344CB8AC3E}">
        <p14:creationId xmlns:p14="http://schemas.microsoft.com/office/powerpoint/2010/main" val="56292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8A4C4EED-1E19-45FA-B081-CD411589877D}"/>
              </a:ext>
            </a:extLst>
          </p:cNvPr>
          <p:cNvSpPr txBox="1">
            <a:spLocks noChangeArrowheads="1"/>
          </p:cNvSpPr>
          <p:nvPr/>
        </p:nvSpPr>
        <p:spPr>
          <a:xfrm>
            <a:off x="496977" y="106074"/>
            <a:ext cx="7646838" cy="690040"/>
          </a:xfrm>
          <a:prstGeom prst="rect">
            <a:avLst/>
          </a:prstGeom>
          <a:solidFill>
            <a:schemeClr val="bg2">
              <a:lumMod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buClrTx/>
            </a:pPr>
            <a:r>
              <a:rPr lang="en-US" altLang="en-US" sz="3100" b="1" kern="1200">
                <a:solidFill>
                  <a:schemeClr val="bg1"/>
                </a:solidFill>
                <a:latin typeface="+mj-lt"/>
                <a:ea typeface="+mj-ea"/>
                <a:cs typeface="+mj-cs"/>
              </a:rPr>
              <a:t>Preserving Areas of Significance</a:t>
            </a:r>
            <a:endParaRPr lang="en-US" altLang="en-US" sz="3100" b="1" kern="1200">
              <a:solidFill>
                <a:schemeClr val="bg1"/>
              </a:solidFill>
              <a:latin typeface="+mj-lt"/>
              <a:cs typeface="Calibri Light"/>
            </a:endParaRPr>
          </a:p>
        </p:txBody>
      </p:sp>
      <p:sp>
        <p:nvSpPr>
          <p:cNvPr id="3" name="Content Placeholder 2">
            <a:extLst>
              <a:ext uri="{FF2B5EF4-FFF2-40B4-BE49-F238E27FC236}">
                <a16:creationId xmlns:a16="http://schemas.microsoft.com/office/drawing/2014/main" id="{55059584-1B98-4630-B97A-D6FC4B7F270A}"/>
              </a:ext>
            </a:extLst>
          </p:cNvPr>
          <p:cNvSpPr>
            <a:spLocks noGrp="1"/>
          </p:cNvSpPr>
          <p:nvPr>
            <p:ph idx="1"/>
          </p:nvPr>
        </p:nvSpPr>
        <p:spPr>
          <a:xfrm>
            <a:off x="666690" y="1044391"/>
            <a:ext cx="7589328" cy="5371641"/>
          </a:xfrm>
        </p:spPr>
        <p:txBody>
          <a:bodyPr vert="horz" lIns="91440" tIns="45720" rIns="91440" bIns="45720" rtlCol="0" anchor="t">
            <a:normAutofit fontScale="85000" lnSpcReduction="10000"/>
          </a:bodyPr>
          <a:lstStyle/>
          <a:p>
            <a:pPr marL="0" indent="0">
              <a:buNone/>
            </a:pPr>
            <a:r>
              <a:rPr lang="en-US" sz="3200" b="1">
                <a:latin typeface="Calibri Light"/>
                <a:cs typeface="Calibri Light"/>
              </a:rPr>
              <a:t>What are National Historic Landmarks?</a:t>
            </a:r>
            <a:endParaRPr lang="en-US" sz="3200">
              <a:latin typeface="Calibri Light"/>
              <a:cs typeface="Calibri Light"/>
            </a:endParaRPr>
          </a:p>
          <a:p>
            <a:pPr marL="0" indent="0">
              <a:buNone/>
            </a:pPr>
            <a:endParaRPr lang="en-US" sz="3200" b="1">
              <a:latin typeface="Calibri Light"/>
              <a:cs typeface="Calibri Light"/>
            </a:endParaRPr>
          </a:p>
          <a:p>
            <a:pPr marL="342900">
              <a:lnSpc>
                <a:spcPct val="110000"/>
              </a:lnSpc>
              <a:spcBef>
                <a:spcPts val="0"/>
              </a:spcBef>
            </a:pPr>
            <a:r>
              <a:rPr lang="en-US" sz="1800">
                <a:latin typeface="Calibri Light"/>
                <a:cs typeface="Calibri Light"/>
              </a:rPr>
              <a:t>National Historic Landmarks (NHLs) are historic places with exceptional value because they commemorate or illustrate the history of the United States. There are almost 2,600 National Historic Landmarks. All NHLs are also listed in the </a:t>
            </a:r>
            <a:r>
              <a:rPr lang="en-US" sz="1800" b="1">
                <a:latin typeface="Calibri Light"/>
                <a:cs typeface="Calibri Light"/>
                <a:hlinkClick r:id="rId3"/>
              </a:rPr>
              <a:t>National Register of Historic Places</a:t>
            </a:r>
            <a:r>
              <a:rPr lang="en-US" sz="1800">
                <a:latin typeface="Calibri Light"/>
                <a:cs typeface="Calibri Light"/>
              </a:rPr>
              <a:t>.</a:t>
            </a:r>
          </a:p>
          <a:p>
            <a:pPr marL="342900">
              <a:lnSpc>
                <a:spcPct val="110000"/>
              </a:lnSpc>
              <a:spcBef>
                <a:spcPts val="0"/>
              </a:spcBef>
            </a:pPr>
            <a:endParaRPr lang="en-US" sz="1800">
              <a:latin typeface="Calibri Light"/>
              <a:cs typeface="Calibri Light"/>
            </a:endParaRPr>
          </a:p>
          <a:p>
            <a:pPr marL="342900">
              <a:lnSpc>
                <a:spcPct val="110000"/>
              </a:lnSpc>
              <a:spcBef>
                <a:spcPts val="0"/>
              </a:spcBef>
            </a:pPr>
            <a:r>
              <a:rPr lang="en-US" sz="1800">
                <a:latin typeface="Calibri Light"/>
                <a:cs typeface="Calibri Light"/>
              </a:rPr>
              <a:t>NHLs come in many forms: buildings, sites, structures, objects, and districts. A historic site may be important enough to receive designation as an NHL if it:</a:t>
            </a:r>
          </a:p>
          <a:p>
            <a:pPr lvl="1">
              <a:lnSpc>
                <a:spcPct val="110000"/>
              </a:lnSpc>
              <a:spcBef>
                <a:spcPts val="0"/>
              </a:spcBef>
            </a:pPr>
            <a:r>
              <a:rPr lang="en-US" sz="1800">
                <a:latin typeface="Calibri Light"/>
                <a:cs typeface="Calibri Light"/>
              </a:rPr>
              <a:t>is the location with the strongest association with a turning point or significant event in American history.</a:t>
            </a:r>
          </a:p>
          <a:p>
            <a:pPr lvl="1">
              <a:lnSpc>
                <a:spcPct val="110000"/>
              </a:lnSpc>
              <a:spcBef>
                <a:spcPts val="0"/>
              </a:spcBef>
            </a:pPr>
            <a:r>
              <a:rPr lang="en-US" sz="1800">
                <a:latin typeface="Calibri Light"/>
                <a:cs typeface="Calibri Light"/>
              </a:rPr>
              <a:t>is the best location to tell the story of an individual who played a significant role in the history of the United States.</a:t>
            </a:r>
          </a:p>
          <a:p>
            <a:pPr lvl="1">
              <a:lnSpc>
                <a:spcPct val="110000"/>
              </a:lnSpc>
              <a:spcBef>
                <a:spcPts val="0"/>
              </a:spcBef>
            </a:pPr>
            <a:r>
              <a:rPr lang="en-US" sz="1800">
                <a:latin typeface="Calibri Light"/>
                <a:cs typeface="Calibri Light"/>
              </a:rPr>
              <a:t>is an exceptional representation of a particular building or engineering method, technique, or building type in the country.</a:t>
            </a:r>
          </a:p>
          <a:p>
            <a:pPr lvl="1">
              <a:lnSpc>
                <a:spcPct val="110000"/>
              </a:lnSpc>
              <a:spcBef>
                <a:spcPts val="0"/>
              </a:spcBef>
            </a:pPr>
            <a:r>
              <a:rPr lang="en-US" sz="1800">
                <a:latin typeface="Calibri Light"/>
                <a:cs typeface="Calibri Light"/>
              </a:rPr>
              <a:t>provides the potential to yield new and innovative information about the past through archeology.</a:t>
            </a:r>
          </a:p>
          <a:p>
            <a:pPr marL="0">
              <a:lnSpc>
                <a:spcPct val="110000"/>
              </a:lnSpc>
              <a:spcBef>
                <a:spcPts val="0"/>
              </a:spcBef>
            </a:pPr>
            <a:endParaRPr lang="en-US" sz="1800">
              <a:latin typeface="Calibri Light"/>
              <a:cs typeface="Calibri Light"/>
            </a:endParaRPr>
          </a:p>
          <a:p>
            <a:pPr marL="0" indent="0" algn="ctr">
              <a:lnSpc>
                <a:spcPct val="110000"/>
              </a:lnSpc>
              <a:spcBef>
                <a:spcPts val="0"/>
              </a:spcBef>
              <a:buNone/>
            </a:pPr>
            <a:r>
              <a:rPr lang="en-US" sz="2000" b="1">
                <a:latin typeface="Calibri Light"/>
                <a:cs typeface="Calibri Light"/>
              </a:rPr>
              <a:t>Fort Hancock and the Sandy Hook Proving Ground National Historic Landmark includes the entire area of Sandy Hook.  It contains approximately 110 significant historic buildings and 16 Batteries dating from the last quarter of the 19th through the first half of the 20th centuries </a:t>
            </a:r>
          </a:p>
        </p:txBody>
      </p:sp>
      <p:sp>
        <p:nvSpPr>
          <p:cNvPr id="36"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4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898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4"/>
          <p:cNvSpPr txBox="1">
            <a:spLocks noChangeArrowheads="1"/>
          </p:cNvSpPr>
          <p:nvPr/>
        </p:nvSpPr>
        <p:spPr>
          <a:xfrm>
            <a:off x="213528" y="1494964"/>
            <a:ext cx="3049971" cy="4800741"/>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endParaRPr lang="en-US" sz="1200" kern="1200">
              <a:solidFill>
                <a:schemeClr val="tx1"/>
              </a:solidFill>
              <a:latin typeface="+mn-lt"/>
              <a:ea typeface="+mn-ea"/>
              <a:cs typeface="+mn-cs"/>
            </a:endParaRPr>
          </a:p>
          <a:p>
            <a:pPr marL="342900" lvl="0" indent="-285750">
              <a:lnSpc>
                <a:spcPct val="90000"/>
              </a:lnSpc>
              <a:spcAft>
                <a:spcPts val="600"/>
              </a:spcAft>
              <a:buChar char="•"/>
            </a:pPr>
            <a:r>
              <a:rPr lang="en-US" sz="1600" kern="1200">
                <a:solidFill>
                  <a:schemeClr val="tx1"/>
                </a:solidFill>
                <a:latin typeface="Calibri Light"/>
                <a:ea typeface="+mn-ea"/>
                <a:cs typeface="Calibri Light"/>
              </a:rPr>
              <a:t>Park assets include many historic buildings, historic fortifications and critical utility infrastructure such as:</a:t>
            </a:r>
          </a:p>
          <a:p>
            <a:pPr marL="400050" lvl="0" indent="-285750">
              <a:lnSpc>
                <a:spcPct val="90000"/>
              </a:lnSpc>
              <a:spcAft>
                <a:spcPts val="600"/>
              </a:spcAft>
              <a:buChar char="•"/>
            </a:pPr>
            <a:r>
              <a:rPr lang="en-US" sz="1600" kern="1200">
                <a:solidFill>
                  <a:schemeClr val="tx1"/>
                </a:solidFill>
                <a:latin typeface="Calibri Light"/>
                <a:ea typeface="+mn-ea"/>
                <a:cs typeface="Calibri Light"/>
              </a:rPr>
              <a:t>194 buildings and structures (mostly historic)</a:t>
            </a:r>
          </a:p>
          <a:p>
            <a:pPr marL="400050" lvl="0" indent="-285750">
              <a:lnSpc>
                <a:spcPct val="90000"/>
              </a:lnSpc>
              <a:spcAft>
                <a:spcPts val="600"/>
              </a:spcAft>
              <a:buChar char="•"/>
            </a:pPr>
            <a:r>
              <a:rPr lang="en-US" sz="1600" kern="1200">
                <a:solidFill>
                  <a:schemeClr val="tx1"/>
                </a:solidFill>
                <a:latin typeface="Calibri Light"/>
                <a:ea typeface="+mn-ea"/>
                <a:cs typeface="Calibri Light"/>
              </a:rPr>
              <a:t>21 miles of paved road</a:t>
            </a:r>
          </a:p>
          <a:p>
            <a:pPr marL="400050" lvl="0" indent="-285750">
              <a:lnSpc>
                <a:spcPct val="90000"/>
              </a:lnSpc>
              <a:spcAft>
                <a:spcPts val="600"/>
              </a:spcAft>
              <a:buChar char="•"/>
            </a:pPr>
            <a:r>
              <a:rPr lang="en-US" sz="1600" kern="1200">
                <a:solidFill>
                  <a:schemeClr val="tx1"/>
                </a:solidFill>
                <a:latin typeface="Calibri Light"/>
                <a:ea typeface="+mn-ea"/>
                <a:cs typeface="Calibri Light"/>
              </a:rPr>
              <a:t>250-year-old Sandy Hook Lighthouse</a:t>
            </a:r>
          </a:p>
          <a:p>
            <a:pPr marL="400050" lvl="0" indent="-285750">
              <a:lnSpc>
                <a:spcPct val="90000"/>
              </a:lnSpc>
              <a:spcAft>
                <a:spcPts val="600"/>
              </a:spcAft>
              <a:buChar char="•"/>
            </a:pPr>
            <a:r>
              <a:rPr lang="en-US" sz="1600" kern="1200">
                <a:solidFill>
                  <a:schemeClr val="tx1"/>
                </a:solidFill>
                <a:latin typeface="Calibri Light"/>
                <a:ea typeface="+mn-ea"/>
                <a:cs typeface="Calibri Light"/>
              </a:rPr>
              <a:t>7 miles of paved multi-use path</a:t>
            </a:r>
          </a:p>
          <a:p>
            <a:pPr marL="400050" lvl="0" indent="-285750">
              <a:lnSpc>
                <a:spcPct val="90000"/>
              </a:lnSpc>
              <a:spcAft>
                <a:spcPts val="600"/>
              </a:spcAft>
              <a:buChar char="•"/>
            </a:pPr>
            <a:r>
              <a:rPr lang="en-US" sz="1600" kern="1200">
                <a:solidFill>
                  <a:schemeClr val="tx1"/>
                </a:solidFill>
                <a:latin typeface="Calibri Light"/>
                <a:ea typeface="+mn-ea"/>
                <a:cs typeface="Calibri Light"/>
              </a:rPr>
              <a:t>7 miles of beaches</a:t>
            </a:r>
          </a:p>
          <a:p>
            <a:pPr marL="400050" lvl="0" indent="-285750">
              <a:lnSpc>
                <a:spcPct val="90000"/>
              </a:lnSpc>
              <a:spcAft>
                <a:spcPts val="600"/>
              </a:spcAft>
              <a:buChar char="•"/>
            </a:pPr>
            <a:r>
              <a:rPr lang="en-US" sz="1600" kern="1200">
                <a:solidFill>
                  <a:schemeClr val="tx1"/>
                </a:solidFill>
                <a:latin typeface="Calibri Light"/>
                <a:ea typeface="+mn-ea"/>
                <a:cs typeface="Calibri Light"/>
              </a:rPr>
              <a:t>Wastewater and water treatment and delivery systems</a:t>
            </a:r>
          </a:p>
          <a:p>
            <a:pPr marL="400050" indent="-285750">
              <a:lnSpc>
                <a:spcPct val="90000"/>
              </a:lnSpc>
              <a:spcAft>
                <a:spcPts val="600"/>
              </a:spcAft>
              <a:buChar char="•"/>
            </a:pPr>
            <a:r>
              <a:rPr lang="en-US" sz="1600" kern="1200">
                <a:solidFill>
                  <a:schemeClr val="tx1"/>
                </a:solidFill>
                <a:latin typeface="Calibri Light"/>
                <a:ea typeface="+mn-ea"/>
                <a:cs typeface="Calibri Light"/>
              </a:rPr>
              <a:t>Electrical services </a:t>
            </a:r>
          </a:p>
          <a:p>
            <a:pPr lvl="1" indent="-228600">
              <a:lnSpc>
                <a:spcPct val="90000"/>
              </a:lnSpc>
              <a:spcAft>
                <a:spcPts val="600"/>
              </a:spcAft>
              <a:buFont typeface="Arial" panose="020B0604020202020204" pitchFamily="34" charset="0"/>
              <a:buChar char="•"/>
            </a:pPr>
            <a:endParaRPr lang="en-US" sz="1200" kern="1200">
              <a:solidFill>
                <a:schemeClr val="tx1"/>
              </a:solidFill>
              <a:latin typeface="+mn-lt"/>
              <a:ea typeface="+mn-ea"/>
              <a:cs typeface="+mn-cs"/>
            </a:endParaRPr>
          </a:p>
          <a:p>
            <a:pPr lvl="1" indent="-228600">
              <a:lnSpc>
                <a:spcPct val="90000"/>
              </a:lnSpc>
              <a:spcAft>
                <a:spcPts val="600"/>
              </a:spcAft>
              <a:buFont typeface="Arial" panose="020B0604020202020204" pitchFamily="34" charset="0"/>
              <a:buChar char="•"/>
            </a:pPr>
            <a:endParaRPr lang="en-US" sz="12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200" kern="1200">
              <a:solidFill>
                <a:schemeClr val="tx1"/>
              </a:solidFill>
              <a:latin typeface="+mn-lt"/>
              <a:ea typeface="+mn-ea"/>
              <a:cs typeface="+mn-cs"/>
            </a:endParaRPr>
          </a:p>
        </p:txBody>
      </p:sp>
      <p:sp>
        <p:nvSpPr>
          <p:cNvPr id="21"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andy Hook Lighthouse and Keepers Quarters. This is the oldest continuously operating lighthouse in the United States."/>
          <p:cNvPicPr>
            <a:picLocks noChangeAspect="1"/>
          </p:cNvPicPr>
          <p:nvPr/>
        </p:nvPicPr>
        <p:blipFill rotWithShape="1">
          <a:blip r:embed="rId3">
            <a:extLst>
              <a:ext uri="{28A0092B-C50C-407E-A947-70E740481C1C}">
                <a14:useLocalDpi xmlns:a14="http://schemas.microsoft.com/office/drawing/2010/main" val="0"/>
              </a:ext>
            </a:extLst>
          </a:blip>
          <a:srcRect l="37675" t="32877" r="24439" b="4257"/>
          <a:stretch/>
        </p:blipFill>
        <p:spPr>
          <a:xfrm>
            <a:off x="4206572" y="807593"/>
            <a:ext cx="4210146" cy="5239568"/>
          </a:xfrm>
          <a:prstGeom prst="rect">
            <a:avLst/>
          </a:prstGeom>
          <a:effectLst/>
        </p:spPr>
      </p:pic>
      <p:sp>
        <p:nvSpPr>
          <p:cNvPr id="2" name="TextBox 1">
            <a:extLst>
              <a:ext uri="{FF2B5EF4-FFF2-40B4-BE49-F238E27FC236}">
                <a16:creationId xmlns:a16="http://schemas.microsoft.com/office/drawing/2014/main" id="{3EEC9F26-1B5D-4149-ADB6-A9EE8AF17221}"/>
              </a:ext>
            </a:extLst>
          </p:cNvPr>
          <p:cNvSpPr txBox="1"/>
          <p:nvPr/>
        </p:nvSpPr>
        <p:spPr>
          <a:xfrm>
            <a:off x="208504" y="187562"/>
            <a:ext cx="30537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Light"/>
              </a:rPr>
              <a:t>Sandy Hook Assets</a:t>
            </a:r>
            <a:r>
              <a:rPr lang="en-US" sz="3600">
                <a:latin typeface="Calibri Light"/>
                <a:cs typeface="Calibri"/>
              </a:rPr>
              <a:t>​</a:t>
            </a:r>
            <a:endParaRPr lang="en-US" sz="3600">
              <a:latin typeface="Calibri Light"/>
            </a:endParaRPr>
          </a:p>
        </p:txBody>
      </p:sp>
    </p:spTree>
    <p:extLst>
      <p:ext uri="{BB962C8B-B14F-4D97-AF65-F5344CB8AC3E}">
        <p14:creationId xmlns:p14="http://schemas.microsoft.com/office/powerpoint/2010/main" val="1843805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One of Fort Hancock's many military forts in a state of disrepair."/>
          <p:cNvPicPr>
            <a:picLocks noChangeAspect="1"/>
          </p:cNvPicPr>
          <p:nvPr/>
        </p:nvPicPr>
        <p:blipFill rotWithShape="1">
          <a:blip r:embed="rId3">
            <a:extLst>
              <a:ext uri="{28A0092B-C50C-407E-A947-70E740481C1C}">
                <a14:useLocalDpi xmlns:a14="http://schemas.microsoft.com/office/drawing/2010/main" val="0"/>
              </a:ext>
            </a:extLst>
          </a:blip>
          <a:srcRect t="5751" r="-2" b="1938"/>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6" descr="Wave crashing over seawall with historic houses in the background.">
            <a:extLst>
              <a:ext uri="{FF2B5EF4-FFF2-40B4-BE49-F238E27FC236}">
                <a16:creationId xmlns:a16="http://schemas.microsoft.com/office/drawing/2014/main" id="{C45BC1A3-B6CA-4B42-8E3A-BAA746D76C34}"/>
              </a:ext>
            </a:extLst>
          </p:cNvPr>
          <p:cNvPicPr>
            <a:picLocks noChangeAspect="1"/>
          </p:cNvPicPr>
          <p:nvPr/>
        </p:nvPicPr>
        <p:blipFill rotWithShape="1">
          <a:blip r:embed="rId4"/>
          <a:srcRect t="9998"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7" name="Freeform: Shape 4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4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3" name="Rectangle 5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C372FEA9-0D6E-40B6-8BC4-F1E3C6946544}"/>
              </a:ext>
            </a:extLst>
          </p:cNvPr>
          <p:cNvSpPr txBox="1"/>
          <p:nvPr/>
        </p:nvSpPr>
        <p:spPr>
          <a:xfrm>
            <a:off x="336042" y="2512611"/>
            <a:ext cx="3624602" cy="25109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b="1" kern="1200">
                <a:solidFill>
                  <a:schemeClr val="tx1"/>
                </a:solidFill>
                <a:latin typeface="Calibri Light"/>
                <a:ea typeface="+mn-ea"/>
                <a:cs typeface="Calibri Light"/>
              </a:rPr>
              <a:t>  Gateway Total: $791 M </a:t>
            </a:r>
            <a:endParaRPr lang="en-US" sz="2000" b="1" kern="1200">
              <a:solidFill>
                <a:schemeClr val="tx1"/>
              </a:solidFill>
              <a:latin typeface="Calibri Light"/>
              <a:ea typeface="+mn-ea"/>
              <a:cs typeface="Calibri"/>
            </a:endParaRPr>
          </a:p>
          <a:p>
            <a:pPr>
              <a:lnSpc>
                <a:spcPct val="90000"/>
              </a:lnSpc>
              <a:spcAft>
                <a:spcPts val="600"/>
              </a:spcAft>
            </a:pPr>
            <a:r>
              <a:rPr lang="en-US" sz="1200" kern="1200">
                <a:solidFill>
                  <a:schemeClr val="tx1"/>
                </a:solidFill>
                <a:latin typeface="+mn-lt"/>
                <a:ea typeface="+mn-ea"/>
                <a:cs typeface="+mn-cs"/>
              </a:rPr>
              <a:t>  </a:t>
            </a:r>
            <a:endParaRPr lang="en-US" sz="1200" kern="1200">
              <a:solidFill>
                <a:schemeClr val="tx1"/>
              </a:solidFill>
              <a:latin typeface="+mn-lt"/>
              <a:ea typeface="+mn-ea"/>
              <a:cs typeface="Calibri"/>
            </a:endParaRPr>
          </a:p>
          <a:p>
            <a:pPr marL="228600" indent="-171450">
              <a:lnSpc>
                <a:spcPct val="90000"/>
              </a:lnSpc>
              <a:spcAft>
                <a:spcPts val="600"/>
              </a:spcAft>
              <a:buChar char="•"/>
            </a:pPr>
            <a:r>
              <a:rPr lang="en-US" sz="1800" kern="1200">
                <a:solidFill>
                  <a:schemeClr val="tx1"/>
                </a:solidFill>
                <a:latin typeface="+mn-lt"/>
                <a:ea typeface="+mn-ea"/>
                <a:cs typeface="+mn-cs"/>
              </a:rPr>
              <a:t>Inherited from Military </a:t>
            </a:r>
            <a:endParaRPr lang="en-US" sz="1800" kern="1200">
              <a:solidFill>
                <a:schemeClr val="tx1"/>
              </a:solidFill>
              <a:latin typeface="+mn-lt"/>
              <a:ea typeface="+mn-ea"/>
              <a:cs typeface="Calibri"/>
            </a:endParaRPr>
          </a:p>
          <a:p>
            <a:pPr marL="228600" indent="-171450">
              <a:lnSpc>
                <a:spcPct val="90000"/>
              </a:lnSpc>
              <a:spcAft>
                <a:spcPts val="600"/>
              </a:spcAft>
              <a:buChar char="•"/>
            </a:pPr>
            <a:r>
              <a:rPr lang="en-US" sz="1800" kern="1200">
                <a:solidFill>
                  <a:schemeClr val="tx1"/>
                </a:solidFill>
                <a:latin typeface="+mn-lt"/>
                <a:ea typeface="+mn-ea"/>
                <a:cs typeface="+mn-cs"/>
              </a:rPr>
              <a:t>More inventory than needed for administrative or visitor use </a:t>
            </a:r>
            <a:endParaRPr lang="en-US" sz="1800" kern="1200">
              <a:solidFill>
                <a:schemeClr val="tx1"/>
              </a:solidFill>
              <a:latin typeface="+mn-lt"/>
              <a:ea typeface="+mn-ea"/>
              <a:cs typeface="Calibri"/>
            </a:endParaRPr>
          </a:p>
          <a:p>
            <a:pPr marL="171450" indent="-171450">
              <a:lnSpc>
                <a:spcPct val="90000"/>
              </a:lnSpc>
              <a:spcAft>
                <a:spcPts val="600"/>
              </a:spcAft>
              <a:buChar char="•"/>
            </a:pPr>
            <a:r>
              <a:rPr lang="en-US" sz="1800" kern="1200">
                <a:solidFill>
                  <a:schemeClr val="tx1"/>
                </a:solidFill>
                <a:latin typeface="+mn-lt"/>
                <a:ea typeface="+mn-ea"/>
                <a:cs typeface="+mn-cs"/>
              </a:rPr>
              <a:t>Need to prioritize investments to match available resources  </a:t>
            </a:r>
            <a:endParaRPr lang="en-US" sz="1800" kern="1200">
              <a:solidFill>
                <a:schemeClr val="tx1"/>
              </a:solidFill>
              <a:latin typeface="+mn-lt"/>
              <a:ea typeface="+mn-ea"/>
              <a:cs typeface="Calibri"/>
            </a:endParaRPr>
          </a:p>
        </p:txBody>
      </p:sp>
      <p:sp>
        <p:nvSpPr>
          <p:cNvPr id="7" name="TextBox 6">
            <a:extLst>
              <a:ext uri="{FF2B5EF4-FFF2-40B4-BE49-F238E27FC236}">
                <a16:creationId xmlns:a16="http://schemas.microsoft.com/office/drawing/2014/main" id="{2822C2E2-D7F0-4B31-8767-C108B14EB2E1}"/>
              </a:ext>
            </a:extLst>
          </p:cNvPr>
          <p:cNvSpPr txBox="1"/>
          <p:nvPr/>
        </p:nvSpPr>
        <p:spPr>
          <a:xfrm>
            <a:off x="238664" y="756249"/>
            <a:ext cx="41521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Light"/>
              </a:rPr>
              <a:t>Deferred Maintenance </a:t>
            </a:r>
            <a:r>
              <a:rPr lang="en-US" sz="3600" b="1">
                <a:latin typeface="Calibri Light"/>
                <a:cs typeface="Calibri"/>
              </a:rPr>
              <a:t>​</a:t>
            </a:r>
            <a:endParaRPr lang="en-US" sz="3600" b="1">
              <a:latin typeface="Calibri Light"/>
            </a:endParaRPr>
          </a:p>
        </p:txBody>
      </p:sp>
    </p:spTree>
    <p:extLst>
      <p:ext uri="{BB962C8B-B14F-4D97-AF65-F5344CB8AC3E}">
        <p14:creationId xmlns:p14="http://schemas.microsoft.com/office/powerpoint/2010/main" val="3152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 name="Picture 2" descr="Room with severe water damage on walls. Plaster is crumbling.">
            <a:extLst>
              <a:ext uri="{FF2B5EF4-FFF2-40B4-BE49-F238E27FC236}">
                <a16:creationId xmlns:a16="http://schemas.microsoft.com/office/drawing/2014/main" id="{C80D09E0-BC8C-44F6-BB95-EE00EACFAAAB}"/>
              </a:ext>
            </a:extLst>
          </p:cNvPr>
          <p:cNvPicPr>
            <a:picLocks noChangeAspect="1"/>
          </p:cNvPicPr>
          <p:nvPr/>
        </p:nvPicPr>
        <p:blipFill>
          <a:blip r:embed="rId3"/>
          <a:stretch>
            <a:fillRect/>
          </a:stretch>
        </p:blipFill>
        <p:spPr>
          <a:xfrm>
            <a:off x="6823495" y="556336"/>
            <a:ext cx="2398142" cy="3373062"/>
          </a:xfrm>
          <a:prstGeom prst="rect">
            <a:avLst/>
          </a:prstGeom>
        </p:spPr>
      </p:pic>
      <p:pic>
        <p:nvPicPr>
          <p:cNvPr id="3" name="Picture 3" descr="Room with fallen tiles from the ceiling. ">
            <a:extLst>
              <a:ext uri="{FF2B5EF4-FFF2-40B4-BE49-F238E27FC236}">
                <a16:creationId xmlns:a16="http://schemas.microsoft.com/office/drawing/2014/main" id="{5C1EE9DE-22CE-41E7-9E1C-346A23C89065}"/>
              </a:ext>
            </a:extLst>
          </p:cNvPr>
          <p:cNvPicPr>
            <a:picLocks noChangeAspect="1"/>
          </p:cNvPicPr>
          <p:nvPr/>
        </p:nvPicPr>
        <p:blipFill>
          <a:blip r:embed="rId4"/>
          <a:stretch>
            <a:fillRect/>
          </a:stretch>
        </p:blipFill>
        <p:spPr>
          <a:xfrm>
            <a:off x="5679" y="550068"/>
            <a:ext cx="2731770" cy="3710744"/>
          </a:xfrm>
          <a:prstGeom prst="rect">
            <a:avLst/>
          </a:prstGeom>
        </p:spPr>
      </p:pic>
      <p:pic>
        <p:nvPicPr>
          <p:cNvPr id="4" name="Picture 4" descr="Room with crumbling plaster walls.">
            <a:extLst>
              <a:ext uri="{FF2B5EF4-FFF2-40B4-BE49-F238E27FC236}">
                <a16:creationId xmlns:a16="http://schemas.microsoft.com/office/drawing/2014/main" id="{D9D084F0-18B9-40F0-87CE-0FE7E28E9BA0}"/>
              </a:ext>
            </a:extLst>
          </p:cNvPr>
          <p:cNvPicPr>
            <a:picLocks noChangeAspect="1"/>
          </p:cNvPicPr>
          <p:nvPr/>
        </p:nvPicPr>
        <p:blipFill>
          <a:blip r:embed="rId5"/>
          <a:stretch>
            <a:fillRect/>
          </a:stretch>
        </p:blipFill>
        <p:spPr>
          <a:xfrm>
            <a:off x="-5751" y="4137398"/>
            <a:ext cx="4928557" cy="2723885"/>
          </a:xfrm>
          <a:prstGeom prst="rect">
            <a:avLst/>
          </a:prstGeom>
        </p:spPr>
      </p:pic>
      <p:pic>
        <p:nvPicPr>
          <p:cNvPr id="5" name="Picture 5" descr="Room with ceiling almost completely falling down.">
            <a:extLst>
              <a:ext uri="{FF2B5EF4-FFF2-40B4-BE49-F238E27FC236}">
                <a16:creationId xmlns:a16="http://schemas.microsoft.com/office/drawing/2014/main" id="{005C8BF1-5095-4170-87CA-B167DF36B176}"/>
              </a:ext>
            </a:extLst>
          </p:cNvPr>
          <p:cNvPicPr>
            <a:picLocks noChangeAspect="1"/>
          </p:cNvPicPr>
          <p:nvPr/>
        </p:nvPicPr>
        <p:blipFill>
          <a:blip r:embed="rId6"/>
          <a:stretch>
            <a:fillRect/>
          </a:stretch>
        </p:blipFill>
        <p:spPr>
          <a:xfrm>
            <a:off x="2663226" y="550474"/>
            <a:ext cx="2609850" cy="3589020"/>
          </a:xfrm>
          <a:prstGeom prst="rect">
            <a:avLst/>
          </a:prstGeom>
        </p:spPr>
      </p:pic>
      <p:pic>
        <p:nvPicPr>
          <p:cNvPr id="7" name="Picture 7" descr="Room with big cracks in the walls,">
            <a:extLst>
              <a:ext uri="{FF2B5EF4-FFF2-40B4-BE49-F238E27FC236}">
                <a16:creationId xmlns:a16="http://schemas.microsoft.com/office/drawing/2014/main" id="{3D595364-E9D4-4822-BDA4-303996C99FF7}"/>
              </a:ext>
            </a:extLst>
          </p:cNvPr>
          <p:cNvPicPr>
            <a:picLocks noChangeAspect="1"/>
          </p:cNvPicPr>
          <p:nvPr/>
        </p:nvPicPr>
        <p:blipFill>
          <a:blip r:embed="rId7"/>
          <a:stretch>
            <a:fillRect/>
          </a:stretch>
        </p:blipFill>
        <p:spPr>
          <a:xfrm>
            <a:off x="6938511" y="3491881"/>
            <a:ext cx="2283124" cy="3367932"/>
          </a:xfrm>
          <a:prstGeom prst="rect">
            <a:avLst/>
          </a:prstGeom>
        </p:spPr>
      </p:pic>
      <p:pic>
        <p:nvPicPr>
          <p:cNvPr id="8" name="Picture 8" descr="Room with crumbling plaster walls. ">
            <a:extLst>
              <a:ext uri="{FF2B5EF4-FFF2-40B4-BE49-F238E27FC236}">
                <a16:creationId xmlns:a16="http://schemas.microsoft.com/office/drawing/2014/main" id="{292717E2-216A-4B08-96D3-2C410F3E3F2A}"/>
              </a:ext>
            </a:extLst>
          </p:cNvPr>
          <p:cNvPicPr>
            <a:picLocks noChangeAspect="1"/>
          </p:cNvPicPr>
          <p:nvPr/>
        </p:nvPicPr>
        <p:blipFill>
          <a:blip r:embed="rId8"/>
          <a:stretch>
            <a:fillRect/>
          </a:stretch>
        </p:blipFill>
        <p:spPr>
          <a:xfrm>
            <a:off x="4737249" y="554912"/>
            <a:ext cx="2196968" cy="3067732"/>
          </a:xfrm>
          <a:prstGeom prst="rect">
            <a:avLst/>
          </a:prstGeom>
        </p:spPr>
      </p:pic>
      <p:pic>
        <p:nvPicPr>
          <p:cNvPr id="10" name="Picture 10" descr="Room where ceiling has fallen down.">
            <a:extLst>
              <a:ext uri="{FF2B5EF4-FFF2-40B4-BE49-F238E27FC236}">
                <a16:creationId xmlns:a16="http://schemas.microsoft.com/office/drawing/2014/main" id="{75E2E729-A798-4C1A-8699-2D2AC33320EA}"/>
              </a:ext>
            </a:extLst>
          </p:cNvPr>
          <p:cNvPicPr>
            <a:picLocks noChangeAspect="1"/>
          </p:cNvPicPr>
          <p:nvPr/>
        </p:nvPicPr>
        <p:blipFill>
          <a:blip r:embed="rId9"/>
          <a:stretch>
            <a:fillRect/>
          </a:stretch>
        </p:blipFill>
        <p:spPr>
          <a:xfrm>
            <a:off x="4695644" y="3430702"/>
            <a:ext cx="2297503" cy="3432783"/>
          </a:xfrm>
          <a:prstGeom prst="rect">
            <a:avLst/>
          </a:prstGeom>
        </p:spPr>
      </p:pic>
      <p:sp>
        <p:nvSpPr>
          <p:cNvPr id="11" name="Shape 155">
            <a:extLst>
              <a:ext uri="{FF2B5EF4-FFF2-40B4-BE49-F238E27FC236}">
                <a16:creationId xmlns:a16="http://schemas.microsoft.com/office/drawing/2014/main" id="{FED30A4D-0AAD-4FD1-A754-8CA8AEB824E7}"/>
              </a:ext>
            </a:extLst>
          </p:cNvPr>
          <p:cNvSpPr/>
          <p:nvPr/>
        </p:nvSpPr>
        <p:spPr>
          <a:xfrm>
            <a:off x="-12024" y="1971"/>
            <a:ext cx="9285420" cy="551585"/>
          </a:xfrm>
          <a:prstGeom prst="rect">
            <a:avLst/>
          </a:prstGeom>
          <a:solidFill>
            <a:schemeClr val="bg2">
              <a:lumMod val="25000"/>
            </a:schemeClr>
          </a:solid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FFFFFF"/>
              </a:buClr>
            </a:pPr>
            <a:r>
              <a:rPr lang="en-US" sz="3600" b="1">
                <a:solidFill>
                  <a:srgbClr val="FFFFFF"/>
                </a:solidFill>
                <a:latin typeface="Calibri Light"/>
              </a:rPr>
              <a:t>CURRENT BUILDING CONDITIONS</a:t>
            </a:r>
          </a:p>
        </p:txBody>
      </p:sp>
    </p:spTree>
    <p:extLst>
      <p:ext uri="{BB962C8B-B14F-4D97-AF65-F5344CB8AC3E}">
        <p14:creationId xmlns:p14="http://schemas.microsoft.com/office/powerpoint/2010/main" val="3806351680"/>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0" name="Rectangle 136">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1CFF488F-40EB-4F1B-BFAC-7EAED4CA6E0B}"/>
              </a:ext>
            </a:extLst>
          </p:cNvPr>
          <p:cNvSpPr>
            <a:spLocks noGrp="1"/>
          </p:cNvSpPr>
          <p:nvPr>
            <p:ph type="title"/>
          </p:nvPr>
        </p:nvSpPr>
        <p:spPr>
          <a:xfrm>
            <a:off x="7454" y="303005"/>
            <a:ext cx="5750140" cy="1325563"/>
          </a:xfrm>
        </p:spPr>
        <p:txBody>
          <a:bodyPr vert="horz" lIns="91440" tIns="45720" rIns="91440" bIns="45720" rtlCol="0">
            <a:normAutofit/>
          </a:bodyPr>
          <a:lstStyle/>
          <a:p>
            <a:r>
              <a:rPr lang="en-US" altLang="en-US"/>
              <a:t>National Park Service Leasing </a:t>
            </a:r>
            <a:endParaRPr lang="en-US" altLang="en-US">
              <a:cs typeface="Calibri Light"/>
            </a:endParaRPr>
          </a:p>
        </p:txBody>
      </p:sp>
      <p:sp>
        <p:nvSpPr>
          <p:cNvPr id="11267" name="Rectangle 3">
            <a:extLst>
              <a:ext uri="{FF2B5EF4-FFF2-40B4-BE49-F238E27FC236}">
                <a16:creationId xmlns:a16="http://schemas.microsoft.com/office/drawing/2014/main" id="{0E39DDCF-1434-47E0-9F95-F5030EEE453F}"/>
              </a:ext>
            </a:extLst>
          </p:cNvPr>
          <p:cNvSpPr>
            <a:spLocks noGrp="1" noChangeArrowheads="1"/>
          </p:cNvSpPr>
          <p:nvPr>
            <p:ph type="body" idx="1"/>
          </p:nvPr>
        </p:nvSpPr>
        <p:spPr>
          <a:xfrm>
            <a:off x="47413" y="2095928"/>
            <a:ext cx="2808803" cy="4336284"/>
          </a:xfrm>
        </p:spPr>
        <p:txBody>
          <a:bodyPr vert="horz" lIns="91440" tIns="45720" rIns="91440" bIns="45720" rtlCol="0" anchor="t">
            <a:noAutofit/>
          </a:bodyPr>
          <a:lstStyle/>
          <a:p>
            <a:pPr marL="342900"/>
            <a:r>
              <a:rPr lang="en-US" altLang="en-US" sz="1600">
                <a:latin typeface="Calibri Light"/>
                <a:cs typeface="Calibri Light"/>
              </a:rPr>
              <a:t>In general the Director may lease any property (except non-historic land) under this part if the Director makes the determinations required by §18.4.   </a:t>
            </a:r>
            <a:endParaRPr lang="en-US" sz="1600">
              <a:latin typeface="Calibri Light"/>
              <a:cs typeface="Calibri Light"/>
            </a:endParaRPr>
          </a:p>
          <a:p>
            <a:pPr marL="342900"/>
            <a:r>
              <a:rPr lang="en-US" sz="1600">
                <a:latin typeface="Calibri Light"/>
                <a:cs typeface="Calibri Light"/>
              </a:rPr>
              <a:t>“Appropriate forms of visitor enjoyment emphasize appropriate recreation consistent with the protection of the Park”   </a:t>
            </a:r>
          </a:p>
          <a:p>
            <a:pPr marL="342900"/>
            <a:r>
              <a:rPr lang="en-US" sz="1600">
                <a:latin typeface="Calibri Light"/>
                <a:cs typeface="Calibri Light"/>
              </a:rPr>
              <a:t>Allowable uses require consistency with relevant law, regulation and policy </a:t>
            </a:r>
          </a:p>
          <a:p>
            <a:pPr marL="342900"/>
            <a:endParaRPr lang="en-US" sz="1600">
              <a:latin typeface="Calibri Light"/>
              <a:cs typeface="Calibri Light"/>
            </a:endParaRPr>
          </a:p>
          <a:p>
            <a:pPr marL="342900"/>
            <a:endParaRPr lang="en-US" sz="1600">
              <a:latin typeface="Calibri Light"/>
              <a:cs typeface="Calibri Light"/>
            </a:endParaRPr>
          </a:p>
          <a:p>
            <a:pPr marL="342900"/>
            <a:endParaRPr lang="en-US" sz="1600">
              <a:latin typeface="Calibri Light"/>
              <a:cs typeface="Calibri Light"/>
            </a:endParaRPr>
          </a:p>
          <a:p>
            <a:endParaRPr lang="en-US" sz="1400">
              <a:latin typeface="Calibri" panose="020F0502020204030204"/>
              <a:cs typeface="Calibri" panose="020F0502020204030204"/>
            </a:endParaRPr>
          </a:p>
          <a:p>
            <a:endParaRPr lang="en-US" altLang="en-US" sz="1400">
              <a:cs typeface="Calibri" panose="020F0502020204030204"/>
            </a:endParaRPr>
          </a:p>
          <a:p>
            <a:endParaRPr lang="en-US" altLang="en-US" sz="1400">
              <a:cs typeface="Calibri" panose="020F0502020204030204"/>
            </a:endParaRPr>
          </a:p>
          <a:p>
            <a:endParaRPr lang="en-US" altLang="en-US" sz="1400">
              <a:cs typeface="Calibri" panose="020F0502020204030204"/>
            </a:endParaRPr>
          </a:p>
        </p:txBody>
      </p:sp>
      <p:pic>
        <p:nvPicPr>
          <p:cNvPr id="11268" name="Picture 2" descr="Sandy Hook chapel with blue sky in background.">
            <a:extLst>
              <a:ext uri="{FF2B5EF4-FFF2-40B4-BE49-F238E27FC236}">
                <a16:creationId xmlns:a16="http://schemas.microsoft.com/office/drawing/2014/main" id="{9D906174-60DC-4838-80A3-A27B899ADA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1016" y="1633217"/>
            <a:ext cx="3642478" cy="20178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7649C00C-7C50-49E9-AA5A-6D81BAAB750F}"/>
              </a:ext>
            </a:extLst>
          </p:cNvPr>
          <p:cNvGraphicFramePr>
            <a:graphicFrameLocks noGrp="1"/>
          </p:cNvGraphicFramePr>
          <p:nvPr>
            <p:extLst>
              <p:ext uri="{D42A27DB-BD31-4B8C-83A1-F6EECF244321}">
                <p14:modId xmlns:p14="http://schemas.microsoft.com/office/powerpoint/2010/main" val="187161745"/>
              </p:ext>
            </p:extLst>
          </p:nvPr>
        </p:nvGraphicFramePr>
        <p:xfrm>
          <a:off x="4787660" y="4040037"/>
          <a:ext cx="4112165" cy="2162965"/>
        </p:xfrm>
        <a:graphic>
          <a:graphicData uri="http://schemas.openxmlformats.org/drawingml/2006/table">
            <a:tbl>
              <a:tblPr firstRow="1" bandRow="1">
                <a:tableStyleId>{8799B23B-EC83-4686-B30A-512413B5E67A}</a:tableStyleId>
              </a:tblPr>
              <a:tblGrid>
                <a:gridCol w="1581726">
                  <a:extLst>
                    <a:ext uri="{9D8B030D-6E8A-4147-A177-3AD203B41FA5}">
                      <a16:colId xmlns:a16="http://schemas.microsoft.com/office/drawing/2014/main" val="20000"/>
                    </a:ext>
                  </a:extLst>
                </a:gridCol>
                <a:gridCol w="2530439">
                  <a:extLst>
                    <a:ext uri="{9D8B030D-6E8A-4147-A177-3AD203B41FA5}">
                      <a16:colId xmlns:a16="http://schemas.microsoft.com/office/drawing/2014/main" val="20001"/>
                    </a:ext>
                  </a:extLst>
                </a:gridCol>
              </a:tblGrid>
              <a:tr h="596477">
                <a:tc>
                  <a:txBody>
                    <a:bodyPr/>
                    <a:lstStyle/>
                    <a:p>
                      <a:r>
                        <a:rPr lang="en-US" sz="1600" b="0" u="none">
                          <a:solidFill>
                            <a:schemeClr val="bg1"/>
                          </a:solidFill>
                          <a:latin typeface="Calibri Light"/>
                        </a:rPr>
                        <a:t> Law</a:t>
                      </a:r>
                      <a:endParaRPr lang="en-US" sz="1600" b="0" u="none">
                        <a:solidFill>
                          <a:schemeClr val="bg1"/>
                        </a:solidFill>
                        <a:latin typeface="Calibri Light"/>
                        <a:cs typeface="Calibri"/>
                      </a:endParaRPr>
                    </a:p>
                  </a:txBody>
                  <a:tcPr marL="163713" marR="163713" marT="81832" marB="8183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bg1"/>
                          </a:solidFill>
                          <a:latin typeface="Calibri Light"/>
                          <a:hlinkClick r:id="rId4">
                            <a:extLst>
                              <a:ext uri="{A12FA001-AC4F-418D-AE19-62706E023703}">
                                <ahyp:hlinkClr xmlns:ahyp="http://schemas.microsoft.com/office/drawing/2018/hyperlinkcolor" val="tx"/>
                              </a:ext>
                            </a:extLst>
                          </a:hlinkClick>
                        </a:rPr>
                        <a:t>Public Law 105-391, Section 802 (16 U.S.C.)</a:t>
                      </a:r>
                      <a:endParaRPr lang="en-US" sz="1600" b="0">
                        <a:solidFill>
                          <a:schemeClr val="bg1"/>
                        </a:solidFill>
                        <a:latin typeface="Calibri Light"/>
                        <a:cs typeface="Calibri"/>
                      </a:endParaRPr>
                    </a:p>
                  </a:txBody>
                  <a:tcPr marL="163713" marR="163713" marT="81832" marB="81832"/>
                </a:tc>
                <a:extLst>
                  <a:ext uri="{0D108BD9-81ED-4DB2-BD59-A6C34878D82A}">
                    <a16:rowId xmlns:a16="http://schemas.microsoft.com/office/drawing/2014/main" val="10000"/>
                  </a:ext>
                </a:extLst>
              </a:tr>
              <a:tr h="406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a:solidFill>
                            <a:schemeClr val="bg1"/>
                          </a:solidFill>
                          <a:latin typeface="Calibri Light"/>
                        </a:rPr>
                        <a:t>Regulations</a:t>
                      </a:r>
                      <a:endParaRPr lang="en-US" sz="1600" b="0" u="none">
                        <a:solidFill>
                          <a:schemeClr val="bg1"/>
                        </a:solidFill>
                        <a:latin typeface="Calibri Light"/>
                        <a:cs typeface="Calibri"/>
                      </a:endParaRPr>
                    </a:p>
                  </a:txBody>
                  <a:tcPr marL="163713" marR="163713" marT="81832" marB="8183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a:solidFill>
                            <a:schemeClr val="bg1"/>
                          </a:solidFill>
                          <a:latin typeface="Calibri Light"/>
                          <a:hlinkClick r:id="rId5">
                            <a:extLst>
                              <a:ext uri="{A12FA001-AC4F-418D-AE19-62706E023703}">
                                <ahyp:hlinkClr xmlns:ahyp="http://schemas.microsoft.com/office/drawing/2018/hyperlinkcolor" val="tx"/>
                              </a:ext>
                            </a:extLst>
                          </a:hlinkClick>
                        </a:rPr>
                        <a:t>36 C.F.R. Part 18</a:t>
                      </a:r>
                      <a:endParaRPr lang="en-US" sz="1600" b="0" u="none">
                        <a:solidFill>
                          <a:schemeClr val="bg1"/>
                        </a:solidFill>
                        <a:latin typeface="Calibri Light"/>
                        <a:cs typeface="Calibri"/>
                      </a:endParaRPr>
                    </a:p>
                  </a:txBody>
                  <a:tcPr marL="163713" marR="163713" marT="81832" marB="81832"/>
                </a:tc>
                <a:extLst>
                  <a:ext uri="{0D108BD9-81ED-4DB2-BD59-A6C34878D82A}">
                    <a16:rowId xmlns:a16="http://schemas.microsoft.com/office/drawing/2014/main" val="10001"/>
                  </a:ext>
                </a:extLst>
              </a:tr>
              <a:tr h="1104117">
                <a:tc>
                  <a:txBody>
                    <a:bodyPr/>
                    <a:lstStyle/>
                    <a:p>
                      <a:r>
                        <a:rPr lang="en-US" sz="1600" b="0">
                          <a:solidFill>
                            <a:schemeClr val="bg1"/>
                          </a:solidFill>
                          <a:latin typeface="Calibri Light"/>
                        </a:rPr>
                        <a:t>Policy</a:t>
                      </a:r>
                      <a:endParaRPr lang="en-US" sz="1600" b="0">
                        <a:solidFill>
                          <a:schemeClr val="bg1"/>
                        </a:solidFill>
                        <a:latin typeface="Calibri Light"/>
                        <a:cs typeface="Calibri"/>
                      </a:endParaRPr>
                    </a:p>
                  </a:txBody>
                  <a:tcPr marL="163713" marR="163713" marT="81832" marB="8183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bg1"/>
                          </a:solidFill>
                          <a:latin typeface="Calibri Light"/>
                          <a:hlinkClick r:id="rId6">
                            <a:extLst>
                              <a:ext uri="{A12FA001-AC4F-418D-AE19-62706E023703}">
                                <ahyp:hlinkClr xmlns:ahyp="http://schemas.microsoft.com/office/drawing/2018/hyperlinkcolor" val="tx"/>
                              </a:ext>
                            </a:extLst>
                          </a:hlinkClick>
                        </a:rPr>
                        <a:t>Director’s Order 38</a:t>
                      </a:r>
                      <a:endParaRPr lang="en-US" sz="1600" b="0">
                        <a:solidFill>
                          <a:schemeClr val="bg1"/>
                        </a:solidFill>
                        <a:latin typeface="Calibri Light"/>
                      </a:endParaRPr>
                    </a:p>
                    <a:p>
                      <a:pPr marL="0" marR="0" indent="0" algn="l" rtl="0" eaLnBrk="1" fontAlgn="auto" latinLnBrk="0" hangingPunct="1">
                        <a:lnSpc>
                          <a:spcPct val="100000"/>
                        </a:lnSpc>
                        <a:spcBef>
                          <a:spcPts val="0"/>
                        </a:spcBef>
                        <a:spcAft>
                          <a:spcPts val="0"/>
                        </a:spcAft>
                        <a:buClrTx/>
                        <a:buSzTx/>
                        <a:buFontTx/>
                        <a:buNone/>
                      </a:pPr>
                      <a:r>
                        <a:rPr lang="en-US" sz="1600" b="0">
                          <a:solidFill>
                            <a:schemeClr val="bg1"/>
                          </a:solidFill>
                          <a:latin typeface="Calibri Light"/>
                          <a:hlinkClick r:id="rId4">
                            <a:extLst>
                              <a:ext uri="{A12FA001-AC4F-418D-AE19-62706E023703}">
                                <ahyp:hlinkClr xmlns:ahyp="http://schemas.microsoft.com/office/drawing/2018/hyperlinkcolor" val="tx"/>
                              </a:ext>
                            </a:extLst>
                          </a:hlinkClick>
                        </a:rPr>
                        <a:t>Memorandum on</a:t>
                      </a:r>
                      <a:r>
                        <a:rPr lang="en-US" sz="1600" b="0" baseline="0">
                          <a:solidFill>
                            <a:schemeClr val="bg1"/>
                          </a:solidFill>
                          <a:latin typeface="Calibri Light"/>
                          <a:hlinkClick r:id="rId4">
                            <a:extLst>
                              <a:ext uri="{A12FA001-AC4F-418D-AE19-62706E023703}">
                                <ahyp:hlinkClr xmlns:ahyp="http://schemas.microsoft.com/office/drawing/2018/hyperlinkcolor" val="tx"/>
                              </a:ext>
                            </a:extLst>
                          </a:hlinkClick>
                        </a:rPr>
                        <a:t> Leasing vs. Contracting</a:t>
                      </a:r>
                      <a:r>
                        <a:rPr lang="en-US" sz="1600" b="0" baseline="0">
                          <a:solidFill>
                            <a:schemeClr val="bg1"/>
                          </a:solidFill>
                          <a:latin typeface="Calibri Light"/>
                        </a:rPr>
                        <a:t> </a:t>
                      </a:r>
                      <a:endParaRPr lang="en-US" sz="1600" b="0">
                        <a:solidFill>
                          <a:schemeClr val="bg1"/>
                        </a:solidFill>
                        <a:latin typeface="Calibri Light"/>
                        <a:cs typeface="Calibri"/>
                      </a:endParaRPr>
                    </a:p>
                  </a:txBody>
                  <a:tcPr marL="163713" marR="163713" marT="81832" marB="81832"/>
                </a:tc>
                <a:extLst>
                  <a:ext uri="{0D108BD9-81ED-4DB2-BD59-A6C34878D82A}">
                    <a16:rowId xmlns:a16="http://schemas.microsoft.com/office/drawing/2014/main" val="10002"/>
                  </a:ext>
                </a:extLst>
              </a:tr>
            </a:tbl>
          </a:graphicData>
        </a:graphic>
      </p:graphicFrame>
    </p:spTree>
  </p:cSld>
  <p:clrMapOvr>
    <a:overrideClrMapping bg1="dk1" tx1="lt1" bg2="dk2"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49905F0D-7079-4F73-BDCF-2B2573B3C69F}"/>
              </a:ext>
            </a:extLst>
          </p:cNvPr>
          <p:cNvSpPr>
            <a:spLocks noGrp="1"/>
          </p:cNvSpPr>
          <p:nvPr>
            <p:ph type="title"/>
          </p:nvPr>
        </p:nvSpPr>
        <p:spPr>
          <a:xfrm>
            <a:off x="364922" y="2342508"/>
            <a:ext cx="2985408" cy="1423863"/>
          </a:xfrm>
        </p:spPr>
        <p:txBody>
          <a:bodyPr>
            <a:normAutofit/>
          </a:bodyPr>
          <a:lstStyle/>
          <a:p>
            <a:r>
              <a:rPr lang="en-US">
                <a:solidFill>
                  <a:schemeClr val="bg1">
                    <a:lumMod val="85000"/>
                  </a:schemeClr>
                </a:solidFill>
              </a:rPr>
              <a:t>Getting Started </a:t>
            </a:r>
          </a:p>
        </p:txBody>
      </p:sp>
      <p:sp>
        <p:nvSpPr>
          <p:cNvPr id="2" name="Rectangle 1">
            <a:extLst>
              <a:ext uri="{FF2B5EF4-FFF2-40B4-BE49-F238E27FC236}">
                <a16:creationId xmlns:a16="http://schemas.microsoft.com/office/drawing/2014/main" id="{3D528C2D-23E1-4A0C-B498-1FA7788B334A}"/>
              </a:ext>
            </a:extLst>
          </p:cNvPr>
          <p:cNvSpPr/>
          <p:nvPr/>
        </p:nvSpPr>
        <p:spPr>
          <a:xfrm>
            <a:off x="4045703" y="471789"/>
            <a:ext cx="4483713" cy="461665"/>
          </a:xfrm>
          <a:prstGeom prst="rect">
            <a:avLst/>
          </a:prstGeom>
          <a:solidFill>
            <a:schemeClr val="tx1">
              <a:lumMod val="75000"/>
              <a:lumOff val="25000"/>
            </a:schemeClr>
          </a:solidFill>
        </p:spPr>
        <p:txBody>
          <a:bodyPr wrap="square">
            <a:spAutoFit/>
          </a:bodyPr>
          <a:lstStyle/>
          <a:p>
            <a:pPr marL="228600" lvl="1" indent="0" algn="ctr">
              <a:buNone/>
            </a:pPr>
            <a:r>
              <a:rPr lang="en-US" sz="2400" b="1">
                <a:solidFill>
                  <a:schemeClr val="bg1"/>
                </a:solidFill>
              </a:rPr>
              <a:t>Workshop Objectives</a:t>
            </a:r>
          </a:p>
        </p:txBody>
      </p:sp>
      <p:sp>
        <p:nvSpPr>
          <p:cNvPr id="3" name="Rectangle 2">
            <a:extLst>
              <a:ext uri="{FF2B5EF4-FFF2-40B4-BE49-F238E27FC236}">
                <a16:creationId xmlns:a16="http://schemas.microsoft.com/office/drawing/2014/main" id="{39137F63-3925-449E-B88E-3A5E9CF2C605}"/>
              </a:ext>
            </a:extLst>
          </p:cNvPr>
          <p:cNvSpPr/>
          <p:nvPr/>
        </p:nvSpPr>
        <p:spPr>
          <a:xfrm>
            <a:off x="4045703" y="1066104"/>
            <a:ext cx="4470350" cy="3046988"/>
          </a:xfrm>
          <a:prstGeom prst="rect">
            <a:avLst/>
          </a:prstGeom>
          <a:ln w="44450">
            <a:solidFill>
              <a:srgbClr val="98A631"/>
            </a:solidFill>
          </a:ln>
        </p:spPr>
        <p:txBody>
          <a:bodyPr wrap="square">
            <a:spAutoFit/>
          </a:bodyPr>
          <a:lstStyle/>
          <a:p>
            <a:pPr marL="457200" indent="-457200">
              <a:buFont typeface="Arial" panose="020B0604020202020204" pitchFamily="34" charset="0"/>
              <a:buChar char="•"/>
            </a:pPr>
            <a:r>
              <a:rPr lang="en-US" sz="2400">
                <a:latin typeface="+mn-lt"/>
              </a:rPr>
              <a:t>Learn about leasing at Fort Hancock – history and the recent proposal</a:t>
            </a:r>
          </a:p>
          <a:p>
            <a:pPr marL="457200" indent="-457200">
              <a:buFont typeface="Arial" panose="020B0604020202020204" pitchFamily="34" charset="0"/>
              <a:buChar char="•"/>
            </a:pPr>
            <a:endParaRPr lang="en-US" sz="2400">
              <a:latin typeface="+mn-lt"/>
            </a:endParaRPr>
          </a:p>
          <a:p>
            <a:pPr marL="457200" indent="-457200">
              <a:buFont typeface="Arial" panose="020B0604020202020204" pitchFamily="34" charset="0"/>
              <a:buChar char="•"/>
            </a:pPr>
            <a:r>
              <a:rPr lang="en-US" sz="2400">
                <a:latin typeface="+mn-lt"/>
              </a:rPr>
              <a:t>Hear perspectives from local officials </a:t>
            </a:r>
          </a:p>
          <a:p>
            <a:pPr marL="457200" indent="-457200">
              <a:buFont typeface="Arial" panose="020B0604020202020204" pitchFamily="34" charset="0"/>
              <a:buChar char="•"/>
            </a:pPr>
            <a:endParaRPr lang="en-US" sz="2400">
              <a:latin typeface="+mn-lt"/>
            </a:endParaRPr>
          </a:p>
          <a:p>
            <a:pPr marL="457200" indent="-457200">
              <a:buFont typeface="Arial" panose="020B0604020202020204" pitchFamily="34" charset="0"/>
              <a:buChar char="•"/>
            </a:pPr>
            <a:r>
              <a:rPr lang="en-US" sz="2400">
                <a:latin typeface="+mn-lt"/>
              </a:rPr>
              <a:t>Share your thoughts</a:t>
            </a:r>
          </a:p>
        </p:txBody>
      </p:sp>
      <p:sp>
        <p:nvSpPr>
          <p:cNvPr id="5" name="Oval 4">
            <a:extLst>
              <a:ext uri="{FF2B5EF4-FFF2-40B4-BE49-F238E27FC236}">
                <a16:creationId xmlns:a16="http://schemas.microsoft.com/office/drawing/2014/main" id="{B62CE7F0-B405-4937-930D-A9222A579EB3}"/>
              </a:ext>
            </a:extLst>
          </p:cNvPr>
          <p:cNvSpPr/>
          <p:nvPr/>
        </p:nvSpPr>
        <p:spPr>
          <a:xfrm>
            <a:off x="4451350" y="4464772"/>
            <a:ext cx="3685782" cy="1894566"/>
          </a:xfrm>
          <a:prstGeom prst="ellipse">
            <a:avLst/>
          </a:prstGeom>
          <a:solidFill>
            <a:srgbClr val="8B9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indent="0" algn="ctr">
              <a:buNone/>
            </a:pPr>
            <a:r>
              <a:rPr lang="en-US" sz="2800">
                <a:solidFill>
                  <a:schemeClr val="tx1"/>
                </a:solidFill>
              </a:rPr>
              <a:t>Remember: </a:t>
            </a:r>
          </a:p>
          <a:p>
            <a:pPr marL="228600" lvl="1" indent="0" algn="ctr">
              <a:buNone/>
            </a:pPr>
            <a:r>
              <a:rPr lang="en-US" sz="2800">
                <a:solidFill>
                  <a:schemeClr val="tx1"/>
                </a:solidFill>
              </a:rPr>
              <a:t>This is just the start of the conversation</a:t>
            </a:r>
          </a:p>
        </p:txBody>
      </p:sp>
    </p:spTree>
    <p:extLst>
      <p:ext uri="{BB962C8B-B14F-4D97-AF65-F5344CB8AC3E}">
        <p14:creationId xmlns:p14="http://schemas.microsoft.com/office/powerpoint/2010/main" val="305438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8E903D-86A7-4646-BC41-2D3DEC6010F6}"/>
              </a:ext>
            </a:extLst>
          </p:cNvPr>
          <p:cNvSpPr txBox="1"/>
          <p:nvPr/>
        </p:nvSpPr>
        <p:spPr>
          <a:xfrm>
            <a:off x="180892" y="290582"/>
            <a:ext cx="3840085" cy="169279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kern="1200">
                <a:solidFill>
                  <a:schemeClr val="tx1"/>
                </a:solidFill>
                <a:latin typeface="+mj-lt"/>
                <a:ea typeface="+mj-ea"/>
                <a:cs typeface="+mj-cs"/>
              </a:rPr>
              <a:t>Past Fort Hancock Leasing Effort</a:t>
            </a:r>
            <a:endParaRPr lang="en-US" sz="3600" b="1" kern="1200">
              <a:solidFill>
                <a:schemeClr val="tx1"/>
              </a:solidFill>
              <a:latin typeface="+mj-lt"/>
              <a:ea typeface="+mj-ea"/>
              <a:cs typeface="Calibri Light"/>
            </a:endParaRPr>
          </a:p>
        </p:txBody>
      </p:sp>
      <p:cxnSp>
        <p:nvCxnSpPr>
          <p:cNvPr id="26" name="Straight Arrow Connector 2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a:xfrm>
            <a:off x="247075" y="2646921"/>
            <a:ext cx="4055745" cy="3490981"/>
          </a:xfrm>
          <a:prstGeom prst="rect">
            <a:avLst/>
          </a:prstGeom>
        </p:spPr>
        <p:txBody>
          <a:bodyPr vert="horz" lIns="91440" tIns="45720" rIns="91440" bIns="45720" rtlCol="0" anchor="t">
            <a:noAutofit/>
          </a:bodyPr>
          <a:lstStyle/>
          <a:p>
            <a:pPr marL="57150">
              <a:lnSpc>
                <a:spcPct val="90000"/>
              </a:lnSpc>
            </a:pPr>
            <a:r>
              <a:rPr lang="en-US" sz="2400" kern="1200">
                <a:solidFill>
                  <a:schemeClr val="tx1"/>
                </a:solidFill>
                <a:latin typeface="Calibri Light"/>
                <a:ea typeface="+mn-ea"/>
                <a:cs typeface="Calibri Light"/>
              </a:rPr>
              <a:t>Early 2000's leasing effort ended unsuccessfully due to: </a:t>
            </a:r>
            <a:endParaRPr lang="en-US" sz="2400">
              <a:solidFill>
                <a:schemeClr val="tx1"/>
              </a:solidFill>
              <a:latin typeface="Calibri Light"/>
              <a:ea typeface="+mn-ea"/>
            </a:endParaRPr>
          </a:p>
          <a:p>
            <a:pPr marL="57150">
              <a:lnSpc>
                <a:spcPct val="90000"/>
              </a:lnSpc>
            </a:pPr>
            <a:endParaRPr lang="en-US" sz="2400" kern="1200">
              <a:solidFill>
                <a:schemeClr val="tx1"/>
              </a:solidFill>
              <a:latin typeface="Calibri Light"/>
              <a:ea typeface="+mn-ea"/>
              <a:cs typeface="Calibri Light"/>
            </a:endParaRPr>
          </a:p>
          <a:p>
            <a:pPr marL="285750" lvl="1" indent="-228600">
              <a:lnSpc>
                <a:spcPct val="90000"/>
              </a:lnSpc>
              <a:buFont typeface="Arial" panose="020B0604020202020204" pitchFamily="34" charset="0"/>
              <a:buChar char="•"/>
            </a:pPr>
            <a:r>
              <a:rPr lang="en-US" sz="2400" kern="1200">
                <a:solidFill>
                  <a:schemeClr val="tx1"/>
                </a:solidFill>
                <a:latin typeface="Calibri Light"/>
                <a:ea typeface="+mn-ea"/>
                <a:cs typeface="Calibri Light"/>
              </a:rPr>
              <a:t>Lack of public outreach </a:t>
            </a:r>
            <a:endParaRPr lang="en-US" sz="2400">
              <a:solidFill>
                <a:schemeClr val="tx1"/>
              </a:solidFill>
              <a:latin typeface="Calibri Light"/>
              <a:ea typeface="+mn-ea"/>
            </a:endParaRPr>
          </a:p>
          <a:p>
            <a:pPr marL="285750" lvl="1" indent="-228600">
              <a:lnSpc>
                <a:spcPct val="90000"/>
              </a:lnSpc>
              <a:buFont typeface="Arial" panose="020B0604020202020204" pitchFamily="34" charset="0"/>
              <a:buChar char="•"/>
            </a:pPr>
            <a:r>
              <a:rPr lang="en-US" sz="2400" kern="1200">
                <a:solidFill>
                  <a:schemeClr val="tx1"/>
                </a:solidFill>
                <a:latin typeface="Calibri Light"/>
                <a:ea typeface="+mn-ea"/>
                <a:cs typeface="Calibri Light"/>
              </a:rPr>
              <a:t>Community opposition to master developer</a:t>
            </a:r>
            <a:endParaRPr lang="en-US" sz="2400">
              <a:solidFill>
                <a:schemeClr val="tx1"/>
              </a:solidFill>
              <a:latin typeface="Calibri Light"/>
              <a:ea typeface="+mn-ea"/>
            </a:endParaRPr>
          </a:p>
          <a:p>
            <a:pPr marL="285750" lvl="1" indent="-228600">
              <a:lnSpc>
                <a:spcPct val="90000"/>
              </a:lnSpc>
              <a:buFont typeface="Arial" panose="020B0604020202020204" pitchFamily="34" charset="0"/>
              <a:buChar char="•"/>
            </a:pPr>
            <a:r>
              <a:rPr lang="en-US" sz="2400" kern="1200">
                <a:solidFill>
                  <a:schemeClr val="tx1"/>
                </a:solidFill>
                <a:latin typeface="Calibri Light"/>
                <a:ea typeface="+mn-ea"/>
                <a:cs typeface="Calibri Light"/>
              </a:rPr>
              <a:t>Subsequent lawsuit</a:t>
            </a:r>
            <a:endParaRPr lang="en-US" sz="2400" kern="1200">
              <a:solidFill>
                <a:schemeClr val="tx1"/>
              </a:solidFill>
              <a:latin typeface="Calibri Light"/>
              <a:ea typeface="+mn-ea"/>
            </a:endParaRPr>
          </a:p>
          <a:p>
            <a:pPr marL="285750" lvl="1" indent="-228600">
              <a:lnSpc>
                <a:spcPct val="90000"/>
              </a:lnSpc>
              <a:buFont typeface="Arial" panose="020B0604020202020204" pitchFamily="34" charset="0"/>
              <a:buChar char="•"/>
            </a:pPr>
            <a:r>
              <a:rPr lang="en-US" sz="2400" kern="1200">
                <a:solidFill>
                  <a:schemeClr val="tx1"/>
                </a:solidFill>
                <a:latin typeface="Calibri Light"/>
                <a:ea typeface="+mn-ea"/>
                <a:cs typeface="Calibri Light"/>
              </a:rPr>
              <a:t>Challenges to project funding</a:t>
            </a:r>
            <a:endParaRPr lang="en-US" sz="2400" kern="1200">
              <a:solidFill>
                <a:schemeClr val="tx1"/>
              </a:solidFill>
              <a:latin typeface="Calibri Light"/>
              <a:ea typeface="+mn-ea"/>
            </a:endParaRPr>
          </a:p>
          <a:p>
            <a:pPr marL="285750" lvl="1" indent="-228600">
              <a:lnSpc>
                <a:spcPct val="90000"/>
              </a:lnSpc>
              <a:buFont typeface="Arial" panose="020B0604020202020204" pitchFamily="34" charset="0"/>
              <a:buChar char="•"/>
            </a:pPr>
            <a:endParaRPr lang="en-US" sz="2000" kern="1200">
              <a:solidFill>
                <a:schemeClr val="tx1"/>
              </a:solidFill>
              <a:latin typeface="Calibri Light"/>
              <a:ea typeface="+mn-ea"/>
              <a:cs typeface="Calibri Light"/>
            </a:endParaRPr>
          </a:p>
          <a:p>
            <a:pPr marL="285750" indent="-228600">
              <a:lnSpc>
                <a:spcPct val="90000"/>
              </a:lnSpc>
              <a:buFont typeface="Arial" panose="020B0604020202020204" pitchFamily="34" charset="0"/>
              <a:buChar char="•"/>
            </a:pPr>
            <a:endParaRPr lang="en-US" sz="2000" kern="1200">
              <a:solidFill>
                <a:schemeClr val="tx1"/>
              </a:solidFill>
              <a:latin typeface="Calibri Light"/>
              <a:ea typeface="+mn-ea"/>
              <a:cs typeface="Calibri Light"/>
            </a:endParaRPr>
          </a:p>
          <a:p>
            <a:pPr marL="285750" indent="-228600">
              <a:lnSpc>
                <a:spcPct val="90000"/>
              </a:lnSpc>
              <a:buFont typeface="Arial" panose="020B0604020202020204" pitchFamily="34" charset="0"/>
              <a:buChar char="•"/>
            </a:pPr>
            <a:endParaRPr lang="en-US" sz="2000" kern="1200">
              <a:solidFill>
                <a:schemeClr val="tx1"/>
              </a:solidFill>
              <a:latin typeface="Calibri Light"/>
              <a:ea typeface="+mn-ea"/>
              <a:cs typeface="Calibri Light"/>
            </a:endParaRPr>
          </a:p>
          <a:p>
            <a:pPr marL="285750" indent="-228600">
              <a:lnSpc>
                <a:spcPct val="90000"/>
              </a:lnSpc>
              <a:buFont typeface="Arial" panose="020B0604020202020204" pitchFamily="34" charset="0"/>
              <a:buChar char="•"/>
            </a:pPr>
            <a:endParaRPr lang="en-US" sz="1600" kern="1200">
              <a:solidFill>
                <a:schemeClr val="tx1"/>
              </a:solidFill>
              <a:latin typeface="+mn-lt"/>
              <a:ea typeface="+mn-ea"/>
              <a:cs typeface="Calibri" panose="020F0502020204030204"/>
            </a:endParaRPr>
          </a:p>
          <a:p>
            <a:pPr indent="-228600">
              <a:lnSpc>
                <a:spcPct val="90000"/>
              </a:lnSpc>
              <a:spcBef>
                <a:spcPct val="50000"/>
              </a:spcBef>
              <a:buFont typeface="Arial" panose="020B0604020202020204" pitchFamily="34" charset="0"/>
              <a:buChar char="•"/>
            </a:pPr>
            <a:endParaRPr lang="en-US" sz="1600" kern="1200">
              <a:solidFill>
                <a:schemeClr val="tx1"/>
              </a:solidFill>
              <a:latin typeface="+mn-lt"/>
              <a:ea typeface="+mn-ea"/>
              <a:cs typeface="Calibri" panose="020F0502020204030204"/>
            </a:endParaRPr>
          </a:p>
          <a:p>
            <a:pPr marL="342900" indent="-228600">
              <a:lnSpc>
                <a:spcPct val="90000"/>
              </a:lnSpc>
              <a:spcBef>
                <a:spcPct val="50000"/>
              </a:spcBef>
              <a:buFont typeface="Arial" panose="020B0604020202020204" pitchFamily="34" charset="0"/>
              <a:buChar char="•"/>
            </a:pPr>
            <a:endParaRPr lang="en-US" sz="1600" kern="1200">
              <a:solidFill>
                <a:schemeClr val="tx1"/>
              </a:solidFill>
              <a:latin typeface="+mn-lt"/>
              <a:ea typeface="+mn-ea"/>
              <a:cs typeface="+mn-cs"/>
            </a:endParaRPr>
          </a:p>
          <a:p>
            <a:pPr marL="342900" indent="-228600">
              <a:lnSpc>
                <a:spcPct val="90000"/>
              </a:lnSpc>
              <a:spcBef>
                <a:spcPct val="50000"/>
              </a:spcBef>
              <a:buFont typeface="Arial" panose="020B0604020202020204" pitchFamily="34" charset="0"/>
              <a:buChar char="•"/>
            </a:pPr>
            <a:endParaRPr lang="en-US" sz="1600" kern="1200">
              <a:solidFill>
                <a:schemeClr val="tx1"/>
              </a:solidFill>
              <a:latin typeface="+mn-lt"/>
              <a:ea typeface="+mn-ea"/>
              <a:cs typeface="Calibri" panose="020F0502020204030204"/>
            </a:endParaRPr>
          </a:p>
        </p:txBody>
      </p:sp>
      <p:pic>
        <p:nvPicPr>
          <p:cNvPr id="9" name="Picture 8" descr="Row of historic houses in Fort Hancock's Officer Row."/>
          <p:cNvPicPr>
            <a:picLocks noChangeAspect="1"/>
          </p:cNvPicPr>
          <p:nvPr/>
        </p:nvPicPr>
        <p:blipFill rotWithShape="1">
          <a:blip r:embed="rId3">
            <a:extLst>
              <a:ext uri="{28A0092B-C50C-407E-A947-70E740481C1C}">
                <a14:useLocalDpi xmlns:a14="http://schemas.microsoft.com/office/drawing/2010/main" val="0"/>
              </a:ext>
            </a:extLst>
          </a:blip>
          <a:srcRect l="7105" r="47241"/>
          <a:stretch/>
        </p:blipFill>
        <p:spPr>
          <a:xfrm>
            <a:off x="4409136" y="14387"/>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0925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Rectangle 135">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0323" y="0"/>
            <a:ext cx="4703677"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137">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p:cNvSpPr>
            <a:spLocks noGrp="1"/>
          </p:cNvSpPr>
          <p:nvPr>
            <p:ph type="title"/>
          </p:nvPr>
        </p:nvSpPr>
        <p:spPr>
          <a:xfrm>
            <a:off x="242908" y="266483"/>
            <a:ext cx="4323313" cy="1311664"/>
          </a:xfrm>
        </p:spPr>
        <p:txBody>
          <a:bodyPr>
            <a:normAutofit/>
          </a:bodyPr>
          <a:lstStyle/>
          <a:p>
            <a:r>
              <a:rPr lang="en-US" sz="3600" b="1">
                <a:solidFill>
                  <a:srgbClr val="000000"/>
                </a:solidFill>
              </a:rPr>
              <a:t>The Federal Advisory Committee</a:t>
            </a:r>
            <a:endParaRPr lang="en-US" sz="3600" b="1">
              <a:solidFill>
                <a:srgbClr val="000000"/>
              </a:solidFill>
              <a:cs typeface="Calibri Light"/>
            </a:endParaRPr>
          </a:p>
        </p:txBody>
      </p:sp>
      <p:sp>
        <p:nvSpPr>
          <p:cNvPr id="3" name="Content Placeholder 2"/>
          <p:cNvSpPr>
            <a:spLocks noGrp="1"/>
          </p:cNvSpPr>
          <p:nvPr>
            <p:ph idx="1"/>
          </p:nvPr>
        </p:nvSpPr>
        <p:spPr>
          <a:xfrm>
            <a:off x="330577" y="1524520"/>
            <a:ext cx="3530103" cy="4549579"/>
          </a:xfrm>
        </p:spPr>
        <p:txBody>
          <a:bodyPr vert="horz" lIns="91440" tIns="45720" rIns="91440" bIns="45720" rtlCol="0" anchor="ctr">
            <a:noAutofit/>
          </a:bodyPr>
          <a:lstStyle/>
          <a:p>
            <a:pPr>
              <a:spcBef>
                <a:spcPts val="0"/>
              </a:spcBef>
              <a:spcAft>
                <a:spcPts val="600"/>
              </a:spcAft>
            </a:pPr>
            <a:r>
              <a:rPr lang="en-US" sz="2000">
                <a:solidFill>
                  <a:srgbClr val="000000"/>
                </a:solidFill>
                <a:latin typeface="Calibri Light"/>
                <a:cs typeface="Calibri Light"/>
              </a:rPr>
              <a:t>Chartered by Secretary of the Interior</a:t>
            </a:r>
          </a:p>
          <a:p>
            <a:pPr>
              <a:spcBef>
                <a:spcPts val="0"/>
              </a:spcBef>
              <a:spcAft>
                <a:spcPts val="600"/>
              </a:spcAft>
            </a:pPr>
            <a:endParaRPr lang="en-US" sz="2000">
              <a:solidFill>
                <a:srgbClr val="000000"/>
              </a:solidFill>
              <a:latin typeface="Calibri Light"/>
              <a:cs typeface="Calibri" panose="020F0502020204030204"/>
            </a:endParaRPr>
          </a:p>
          <a:p>
            <a:pPr>
              <a:spcBef>
                <a:spcPts val="0"/>
              </a:spcBef>
              <a:spcAft>
                <a:spcPts val="600"/>
              </a:spcAft>
            </a:pPr>
            <a:r>
              <a:rPr lang="en-US" sz="2000">
                <a:solidFill>
                  <a:srgbClr val="000000"/>
                </a:solidFill>
                <a:latin typeface="Calibri Light"/>
                <a:cs typeface="Calibri Light"/>
              </a:rPr>
              <a:t>Committee is charged with providing advice. . . “on the development of a reuse plan and on matters relating to future uses of the Fort Hancock Historic District[.]”</a:t>
            </a:r>
          </a:p>
          <a:p>
            <a:pPr>
              <a:spcBef>
                <a:spcPts val="0"/>
              </a:spcBef>
              <a:spcAft>
                <a:spcPts val="600"/>
              </a:spcAft>
            </a:pPr>
            <a:endParaRPr lang="en-US" sz="2000">
              <a:solidFill>
                <a:srgbClr val="000000"/>
              </a:solidFill>
              <a:latin typeface="Calibri Light"/>
              <a:cs typeface="Calibri" panose="020F0502020204030204"/>
            </a:endParaRPr>
          </a:p>
          <a:p>
            <a:pPr>
              <a:spcBef>
                <a:spcPts val="0"/>
              </a:spcBef>
              <a:spcAft>
                <a:spcPts val="600"/>
              </a:spcAft>
            </a:pPr>
            <a:r>
              <a:rPr lang="en-US" sz="2000">
                <a:solidFill>
                  <a:srgbClr val="000000"/>
                </a:solidFill>
                <a:latin typeface="Calibri Light"/>
                <a:cs typeface="Calibri Light"/>
              </a:rPr>
              <a:t>The Committee is comprised of accomplished members from relevant areas of expertise </a:t>
            </a:r>
          </a:p>
        </p:txBody>
      </p:sp>
      <p:sp>
        <p:nvSpPr>
          <p:cNvPr id="205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6" y="590635"/>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1" name="Picture 3" descr="Desk with old fashioned type writer. Set up as if it belonged to an officer living in Fort Hancock during World War II."/>
          <p:cNvPicPr>
            <a:picLocks noChangeAspect="1" noChangeArrowheads="1"/>
          </p:cNvPicPr>
          <p:nvPr/>
        </p:nvPicPr>
        <p:blipFill rotWithShape="1">
          <a:blip r:embed="rId4">
            <a:extLst>
              <a:ext uri="{28A0092B-C50C-407E-A947-70E740481C1C}">
                <a14:useLocalDpi xmlns:a14="http://schemas.microsoft.com/office/drawing/2010/main" val="0"/>
              </a:ext>
            </a:extLst>
          </a:blip>
          <a:srcRect t="25965" r="3" b="3"/>
          <a:stretch/>
        </p:blipFill>
        <p:spPr bwMode="auto">
          <a:xfrm>
            <a:off x="5169988" y="770037"/>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11"/>
          </p:nvPr>
        </p:nvSpPr>
        <p:spPr>
          <a:xfrm>
            <a:off x="604245" y="6223702"/>
            <a:ext cx="4938563" cy="314067"/>
          </a:xfrm>
        </p:spPr>
        <p:txBody>
          <a:bodyPr>
            <a:normAutofit/>
          </a:bodyPr>
          <a:lstStyle/>
          <a:p>
            <a:pPr algn="l">
              <a:spcAft>
                <a:spcPts val="600"/>
              </a:spcAft>
            </a:pPr>
            <a:r>
              <a:rPr lang="en-US" sz="1000">
                <a:solidFill>
                  <a:srgbClr val="898989"/>
                </a:solidFill>
              </a:rPr>
              <a:t>E X P E R I E N C E    Y O U R    A M E R I C A</a:t>
            </a:r>
          </a:p>
        </p:txBody>
      </p:sp>
    </p:spTree>
    <p:extLst>
      <p:ext uri="{BB962C8B-B14F-4D97-AF65-F5344CB8AC3E}">
        <p14:creationId xmlns:p14="http://schemas.microsoft.com/office/powerpoint/2010/main" val="74005808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Freeform: Shape 14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3700" b="1">
                <a:solidFill>
                  <a:srgbClr val="FFFFFF"/>
                </a:solidFill>
              </a:rPr>
              <a:t>Public Involvement</a:t>
            </a:r>
            <a:endParaRPr lang="en-US" sz="3700" b="1">
              <a:solidFill>
                <a:srgbClr val="FFFFFF"/>
              </a:solidFill>
              <a:cs typeface="Calibri Light"/>
            </a:endParaRPr>
          </a:p>
        </p:txBody>
      </p:sp>
      <p:sp>
        <p:nvSpPr>
          <p:cNvPr id="4" name="Footer Placeholder 3"/>
          <p:cNvSpPr>
            <a:spLocks noGrp="1"/>
          </p:cNvSpPr>
          <p:nvPr>
            <p:ph type="ftr" sz="quarter" idx="11"/>
          </p:nvPr>
        </p:nvSpPr>
        <p:spPr>
          <a:xfrm>
            <a:off x="562728" y="6356350"/>
            <a:ext cx="3086100" cy="365125"/>
          </a:xfrm>
        </p:spPr>
        <p:txBody>
          <a:bodyPr>
            <a:normAutofit/>
          </a:bodyPr>
          <a:lstStyle/>
          <a:p>
            <a:pPr algn="l">
              <a:spcAft>
                <a:spcPts val="600"/>
              </a:spcAft>
            </a:pPr>
            <a:r>
              <a:rPr lang="en-US" sz="1000">
                <a:solidFill>
                  <a:prstClr val="black">
                    <a:tint val="75000"/>
                  </a:prstClr>
                </a:solidFill>
              </a:rPr>
              <a:t>E X P E R I E N C E    Y O U R    A M E R I C A</a:t>
            </a:r>
          </a:p>
        </p:txBody>
      </p:sp>
      <p:graphicFrame>
        <p:nvGraphicFramePr>
          <p:cNvPr id="2057" name="Content Placeholder 2">
            <a:extLst>
              <a:ext uri="{FF2B5EF4-FFF2-40B4-BE49-F238E27FC236}">
                <a16:creationId xmlns:a16="http://schemas.microsoft.com/office/drawing/2014/main" id="{646D8785-DD57-4F39-8817-C83122E1DD51}"/>
              </a:ext>
            </a:extLst>
          </p:cNvPr>
          <p:cNvGraphicFramePr>
            <a:graphicFrameLocks noGrp="1"/>
          </p:cNvGraphicFramePr>
          <p:nvPr>
            <p:ph idx="1"/>
            <p:extLst>
              <p:ext uri="{D42A27DB-BD31-4B8C-83A1-F6EECF244321}">
                <p14:modId xmlns:p14="http://schemas.microsoft.com/office/powerpoint/2010/main" val="3224463242"/>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772002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2366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sz="3200" b="1">
                <a:solidFill>
                  <a:srgbClr val="FFFFFF"/>
                </a:solidFill>
              </a:rPr>
              <a:t>REQUEST FOR EXPRESSIONS OF INTEREST</a:t>
            </a:r>
            <a:endParaRPr lang="en-US" sz="3200" b="1">
              <a:solidFill>
                <a:srgbClr val="FFFFFF"/>
              </a:solidFill>
              <a:cs typeface="Calibri Light"/>
            </a:endParaRPr>
          </a:p>
        </p:txBody>
      </p:sp>
      <p:pic>
        <p:nvPicPr>
          <p:cNvPr id="1026" name="Picture 2" descr="Silhouette of houses at Fort Hancock's officer row against the orange and red sky of sunset."/>
          <p:cNvPicPr>
            <a:picLocks noChangeAspect="1" noChangeArrowheads="1"/>
          </p:cNvPicPr>
          <p:nvPr/>
        </p:nvPicPr>
        <p:blipFill rotWithShape="1">
          <a:blip r:embed="rId3">
            <a:extLst>
              <a:ext uri="{28A0092B-C50C-407E-A947-70E740481C1C}">
                <a14:useLocalDpi xmlns:a14="http://schemas.microsoft.com/office/drawing/2010/main" val="0"/>
              </a:ext>
            </a:extLst>
          </a:blip>
          <a:srcRect l="225" r="561"/>
          <a:stretch/>
        </p:blipFill>
        <p:spPr bwMode="auto">
          <a:xfrm>
            <a:off x="245660" y="321733"/>
            <a:ext cx="5293729"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53047" y="877384"/>
            <a:ext cx="3039201" cy="5255773"/>
          </a:xfrm>
        </p:spPr>
        <p:txBody>
          <a:bodyPr vert="horz" lIns="91440" tIns="45720" rIns="91440" bIns="45720" rtlCol="0" anchor="ctr">
            <a:noAutofit/>
          </a:bodyPr>
          <a:lstStyle/>
          <a:p>
            <a:pPr>
              <a:spcBef>
                <a:spcPts val="0"/>
              </a:spcBef>
              <a:spcAft>
                <a:spcPts val="600"/>
              </a:spcAft>
            </a:pPr>
            <a:r>
              <a:rPr lang="en-US" sz="2000">
                <a:solidFill>
                  <a:srgbClr val="FFFFFF"/>
                </a:solidFill>
                <a:latin typeface="Calibri Light"/>
                <a:cs typeface="Calibri Light"/>
              </a:rPr>
              <a:t>Released October 22, 2013, and closed on December 16, 2013</a:t>
            </a:r>
          </a:p>
          <a:p>
            <a:pPr>
              <a:spcBef>
                <a:spcPts val="0"/>
              </a:spcBef>
              <a:spcAft>
                <a:spcPts val="600"/>
              </a:spcAft>
            </a:pPr>
            <a:r>
              <a:rPr lang="en-US" sz="2000">
                <a:solidFill>
                  <a:srgbClr val="FFFFFF"/>
                </a:solidFill>
                <a:latin typeface="Calibri Light"/>
                <a:cs typeface="Calibri Light"/>
              </a:rPr>
              <a:t>Site Visits Scheduled for November 6 and 14, 2013</a:t>
            </a:r>
          </a:p>
          <a:p>
            <a:pPr>
              <a:spcBef>
                <a:spcPts val="0"/>
              </a:spcBef>
              <a:spcAft>
                <a:spcPts val="600"/>
              </a:spcAft>
            </a:pPr>
            <a:r>
              <a:rPr lang="en-US" sz="2000">
                <a:solidFill>
                  <a:srgbClr val="FFFFFF"/>
                </a:solidFill>
                <a:latin typeface="Calibri Light"/>
                <a:cs typeface="Calibri"/>
              </a:rPr>
              <a:t>Document designed to solicit </a:t>
            </a:r>
            <a:r>
              <a:rPr lang="en-US" sz="2000">
                <a:solidFill>
                  <a:srgbClr val="FFFFFF"/>
                </a:solidFill>
                <a:latin typeface="Calibri Light"/>
                <a:ea typeface="+mn-lt"/>
                <a:cs typeface="+mn-lt"/>
              </a:rPr>
              <a:t>a broad range of ideas</a:t>
            </a:r>
          </a:p>
          <a:p>
            <a:pPr>
              <a:spcBef>
                <a:spcPts val="0"/>
              </a:spcBef>
              <a:spcAft>
                <a:spcPts val="600"/>
              </a:spcAft>
            </a:pPr>
            <a:r>
              <a:rPr lang="en-US" sz="2000">
                <a:solidFill>
                  <a:srgbClr val="FFFFFF"/>
                </a:solidFill>
                <a:latin typeface="Calibri Light"/>
                <a:ea typeface="+mn-lt"/>
                <a:cs typeface="+mn-lt"/>
              </a:rPr>
              <a:t>Responses helped:</a:t>
            </a:r>
          </a:p>
          <a:p>
            <a:pPr lvl="1">
              <a:spcBef>
                <a:spcPts val="0"/>
              </a:spcBef>
              <a:spcAft>
                <a:spcPts val="600"/>
              </a:spcAft>
            </a:pPr>
            <a:r>
              <a:rPr lang="en-US" sz="2000">
                <a:solidFill>
                  <a:srgbClr val="FFFFFF"/>
                </a:solidFill>
                <a:latin typeface="Calibri Light"/>
                <a:ea typeface="+mn-lt"/>
                <a:cs typeface="+mn-lt"/>
              </a:rPr>
              <a:t>Gauge investors’ interest in Fort Hancock</a:t>
            </a:r>
          </a:p>
          <a:p>
            <a:pPr lvl="1">
              <a:spcBef>
                <a:spcPts val="0"/>
              </a:spcBef>
              <a:spcAft>
                <a:spcPts val="600"/>
              </a:spcAft>
            </a:pPr>
            <a:r>
              <a:rPr lang="en-US" sz="2000">
                <a:solidFill>
                  <a:srgbClr val="FFFFFF"/>
                </a:solidFill>
                <a:latin typeface="Calibri Light"/>
                <a:ea typeface="+mn-lt"/>
                <a:cs typeface="+mn-lt"/>
              </a:rPr>
              <a:t>Aided in developing the Request for Proposals</a:t>
            </a:r>
          </a:p>
        </p:txBody>
      </p:sp>
    </p:spTree>
    <p:extLst>
      <p:ext uri="{BB962C8B-B14F-4D97-AF65-F5344CB8AC3E}">
        <p14:creationId xmlns:p14="http://schemas.microsoft.com/office/powerpoint/2010/main" val="132318289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16"/>
        <p:cNvGrpSpPr/>
        <p:nvPr/>
      </p:nvGrpSpPr>
      <p:grpSpPr>
        <a:xfrm>
          <a:off x="0" y="0"/>
          <a:ext cx="0" cy="0"/>
          <a:chOff x="0" y="0"/>
          <a:chExt cx="0" cy="0"/>
        </a:xfrm>
      </p:grpSpPr>
      <p:sp>
        <p:nvSpPr>
          <p:cNvPr id="154" name="Freeform: Shape 15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Shape 117"/>
          <p:cNvSpPr txBox="1">
            <a:spLocks noGrp="1"/>
          </p:cNvSpPr>
          <p:nvPr>
            <p:ph type="title"/>
          </p:nvPr>
        </p:nvSpPr>
        <p:spPr>
          <a:xfrm>
            <a:off x="344712" y="1354980"/>
            <a:ext cx="2153321" cy="3371155"/>
          </a:xfrm>
          <a:prstGeom prst="rect">
            <a:avLst/>
          </a:prstGeom>
        </p:spPr>
        <p:txBody>
          <a:bodyPr vert="horz" lIns="91440" tIns="45720" rIns="91440" bIns="45720" rtlCol="0" anchor="t" anchorCtr="0">
            <a:normAutofit/>
          </a:bodyPr>
          <a:lstStyle/>
          <a:p>
            <a:pPr>
              <a:buClr>
                <a:schemeClr val="lt2"/>
              </a:buClr>
              <a:buSzPct val="25000"/>
            </a:pPr>
            <a:r>
              <a:rPr lang="en-US" sz="3600" b="1">
                <a:solidFill>
                  <a:schemeClr val="bg1"/>
                </a:solidFill>
              </a:rPr>
              <a:t>OUTCOME</a:t>
            </a:r>
            <a:r>
              <a:rPr lang="en-US" sz="3100" b="1" kern="1200">
                <a:solidFill>
                  <a:schemeClr val="bg1"/>
                </a:solidFill>
                <a:latin typeface="+mj-lt"/>
                <a:ea typeface="+mj-ea"/>
                <a:cs typeface="+mj-cs"/>
              </a:rPr>
              <a:t> </a:t>
            </a:r>
            <a:r>
              <a:rPr lang="en-US" sz="3100" b="1">
                <a:solidFill>
                  <a:schemeClr val="bg1"/>
                </a:solidFill>
              </a:rPr>
              <a:t> </a:t>
            </a:r>
            <a:br>
              <a:rPr lang="en-US" sz="3100" b="1"/>
            </a:br>
            <a:br>
              <a:rPr lang="en-US" sz="3100" b="1"/>
            </a:br>
            <a:r>
              <a:rPr lang="en-US" sz="3100" b="1">
                <a:solidFill>
                  <a:schemeClr val="bg1"/>
                </a:solidFill>
              </a:rPr>
              <a:t>Request</a:t>
            </a:r>
            <a:r>
              <a:rPr lang="en-US" sz="3100" b="1" kern="1200">
                <a:solidFill>
                  <a:schemeClr val="bg1"/>
                </a:solidFill>
                <a:latin typeface="+mj-lt"/>
                <a:ea typeface="+mj-ea"/>
                <a:cs typeface="+mj-cs"/>
              </a:rPr>
              <a:t> for </a:t>
            </a:r>
            <a:r>
              <a:rPr lang="en-US" sz="3100" b="1">
                <a:solidFill>
                  <a:schemeClr val="bg1"/>
                </a:solidFill>
              </a:rPr>
              <a:t>Expressions</a:t>
            </a:r>
            <a:r>
              <a:rPr lang="en-US" sz="3100" b="1" kern="1200">
                <a:solidFill>
                  <a:schemeClr val="bg1"/>
                </a:solidFill>
                <a:latin typeface="+mj-lt"/>
                <a:ea typeface="+mj-ea"/>
                <a:cs typeface="+mj-cs"/>
              </a:rPr>
              <a:t> of Interest</a:t>
            </a:r>
            <a:endParaRPr lang="en-US" sz="3100" b="1" i="0" u="none" strike="noStrike" kern="1200" cap="none" baseline="0">
              <a:solidFill>
                <a:schemeClr val="bg1"/>
              </a:solidFill>
              <a:latin typeface="+mj-lt"/>
              <a:ea typeface="+mj-ea"/>
              <a:cs typeface="+mj-cs"/>
            </a:endParaRPr>
          </a:p>
        </p:txBody>
      </p:sp>
      <p:sp>
        <p:nvSpPr>
          <p:cNvPr id="118" name="Shape 118"/>
          <p:cNvSpPr txBox="1">
            <a:spLocks noGrp="1"/>
          </p:cNvSpPr>
          <p:nvPr>
            <p:ph type="body" idx="1"/>
          </p:nvPr>
        </p:nvSpPr>
        <p:spPr>
          <a:xfrm>
            <a:off x="3539810" y="719191"/>
            <a:ext cx="2539616" cy="5474086"/>
          </a:xfrm>
          <a:prstGeom prst="rect">
            <a:avLst/>
          </a:prstGeom>
        </p:spPr>
        <p:txBody>
          <a:bodyPr vert="horz" lIns="91440" tIns="45720" rIns="91440" bIns="45720" rtlCol="0" anchor="t" anchorCtr="0">
            <a:noAutofit/>
          </a:bodyPr>
          <a:lstStyle/>
          <a:p>
            <a:pPr marL="0" lvl="1" indent="0">
              <a:spcBef>
                <a:spcPts val="360"/>
              </a:spcBef>
              <a:buClr>
                <a:schemeClr val="bg2">
                  <a:lumMod val="75000"/>
                </a:schemeClr>
              </a:buClr>
              <a:buSzPct val="55554"/>
              <a:buNone/>
            </a:pPr>
            <a:r>
              <a:rPr lang="en-US" sz="1400" i="0" strike="noStrike" cap="none" baseline="0">
                <a:effectLst/>
                <a:latin typeface="Calibri Light"/>
                <a:cs typeface="Calibri Light"/>
                <a:sym typeface="Arial"/>
              </a:rPr>
              <a:t>RESIDENTIAL</a:t>
            </a:r>
            <a:r>
              <a:rPr lang="en-US" sz="1400">
                <a:latin typeface="Calibri Light"/>
                <a:cs typeface="Calibri Light"/>
                <a:sym typeface="Arial"/>
              </a:rPr>
              <a:t>: </a:t>
            </a:r>
            <a:r>
              <a:rPr lang="en-US" sz="1400" i="0" strike="noStrike" cap="none" baseline="0">
                <a:effectLst/>
                <a:latin typeface="Calibri Light"/>
                <a:cs typeface="Calibri Light"/>
                <a:sym typeface="Arial"/>
              </a:rPr>
              <a:t>(</a:t>
            </a:r>
            <a:r>
              <a:rPr lang="en-US" sz="1400" i="0" u="none" strike="noStrike" cap="none" baseline="0">
                <a:effectLst/>
                <a:latin typeface="Calibri Light"/>
                <a:cs typeface="Calibri Light"/>
                <a:sym typeface="Arial"/>
              </a:rPr>
              <a:t>14) Residential and (2) Residential/Office Use</a:t>
            </a:r>
            <a:endParaRPr lang="en-US" sz="1400" i="0" u="none" strike="noStrike" cap="none" baseline="0">
              <a:effectLst/>
              <a:latin typeface="Calibri Light"/>
              <a:cs typeface="Calibri Light"/>
            </a:endParaRPr>
          </a:p>
          <a:p>
            <a:pPr marL="0" lvl="1" indent="0">
              <a:spcBef>
                <a:spcPts val="360"/>
              </a:spcBef>
              <a:buClr>
                <a:srgbClr val="AFABAB"/>
              </a:buClr>
              <a:buSzPct val="55554"/>
              <a:buNone/>
            </a:pPr>
            <a:endParaRPr lang="en-US" sz="1400">
              <a:latin typeface="Calibri Light"/>
              <a:cs typeface="Calibri Light"/>
            </a:endParaRPr>
          </a:p>
          <a:p>
            <a:pPr marL="0" lvl="1" indent="0">
              <a:spcBef>
                <a:spcPts val="360"/>
              </a:spcBef>
              <a:buClr>
                <a:schemeClr val="bg2">
                  <a:lumMod val="75000"/>
                </a:schemeClr>
              </a:buClr>
              <a:buSzPct val="55554"/>
              <a:buNone/>
            </a:pPr>
            <a:r>
              <a:rPr lang="en-US" sz="1400" i="0" strike="noStrike" cap="none" baseline="0">
                <a:effectLst/>
                <a:latin typeface="Calibri Light"/>
                <a:cs typeface="Calibri Light"/>
                <a:sym typeface="Arial"/>
              </a:rPr>
              <a:t>MASTER</a:t>
            </a:r>
            <a:r>
              <a:rPr lang="en-US" sz="1400" i="0" strike="noStrike" cap="none">
                <a:effectLst/>
                <a:latin typeface="Calibri Light"/>
                <a:cs typeface="Calibri Light"/>
                <a:sym typeface="Arial"/>
              </a:rPr>
              <a:t> DEVELOPER</a:t>
            </a:r>
            <a:r>
              <a:rPr lang="en-US" sz="1400">
                <a:latin typeface="Calibri Light"/>
                <a:cs typeface="Calibri Light"/>
                <a:sym typeface="Arial"/>
              </a:rPr>
              <a:t>: </a:t>
            </a:r>
            <a:r>
              <a:rPr lang="en-US" sz="1400" i="0" u="none" strike="noStrike" cap="none" baseline="0">
                <a:effectLst/>
                <a:latin typeface="Calibri Light"/>
                <a:cs typeface="Calibri Light"/>
                <a:sym typeface="Arial"/>
              </a:rPr>
              <a:t>(4) Master Leases s</a:t>
            </a:r>
            <a:r>
              <a:rPr lang="en-US" sz="1400">
                <a:effectLst/>
                <a:latin typeface="Calibri Light"/>
                <a:cs typeface="Calibri Light"/>
                <a:sym typeface="Arial"/>
              </a:rPr>
              <a:t>eeking </a:t>
            </a:r>
            <a:r>
              <a:rPr lang="en-US" sz="1400" i="0" u="none" strike="noStrike" cap="none" baseline="0">
                <a:effectLst/>
                <a:latin typeface="Calibri Light"/>
                <a:cs typeface="Calibri Light"/>
                <a:sym typeface="Arial"/>
              </a:rPr>
              <a:t>use of all buildings</a:t>
            </a:r>
            <a:endParaRPr lang="en-US" sz="1400" i="0" u="none" strike="noStrike" cap="none" baseline="0">
              <a:effectLst/>
              <a:latin typeface="Calibri Light"/>
              <a:cs typeface="Calibri Light"/>
            </a:endParaRPr>
          </a:p>
          <a:p>
            <a:pPr marL="0" lvl="1" indent="0">
              <a:spcBef>
                <a:spcPts val="360"/>
              </a:spcBef>
              <a:buClr>
                <a:schemeClr val="bg2">
                  <a:lumMod val="75000"/>
                </a:schemeClr>
              </a:buClr>
              <a:buSzPct val="55554"/>
              <a:buNone/>
            </a:pPr>
            <a:endParaRPr lang="en-US" sz="1400">
              <a:latin typeface="Calibri Light"/>
              <a:cs typeface="Calibri Light"/>
            </a:endParaRPr>
          </a:p>
          <a:p>
            <a:pPr marL="0" lvl="1" indent="0">
              <a:spcBef>
                <a:spcPts val="360"/>
              </a:spcBef>
              <a:buClr>
                <a:srgbClr val="AFABAB"/>
              </a:buClr>
              <a:buSzPct val="55554"/>
              <a:buNone/>
            </a:pPr>
            <a:r>
              <a:rPr lang="en-US" sz="1400" i="0" strike="noStrike" cap="none" baseline="0">
                <a:effectLst/>
                <a:latin typeface="Calibri Light"/>
                <a:cs typeface="Calibri Light"/>
                <a:sym typeface="Arial"/>
              </a:rPr>
              <a:t>STUDIO</a:t>
            </a:r>
            <a:r>
              <a:rPr lang="en-US" sz="1400">
                <a:latin typeface="Calibri Light"/>
                <a:cs typeface="Calibri Light"/>
                <a:sym typeface="Arial"/>
              </a:rPr>
              <a:t>: (</a:t>
            </a:r>
            <a:r>
              <a:rPr lang="en-US" sz="1400" i="0" u="none" strike="noStrike" cap="none" baseline="0">
                <a:effectLst/>
                <a:latin typeface="Calibri Light"/>
                <a:cs typeface="Calibri Light"/>
                <a:sym typeface="Arial"/>
              </a:rPr>
              <a:t>3) Art Studios</a:t>
            </a:r>
            <a:endParaRPr lang="en-US" sz="1400" i="0" u="none" strike="noStrike" cap="none" baseline="0">
              <a:effectLst/>
              <a:latin typeface="Calibri Light"/>
              <a:cs typeface="Calibri Light"/>
            </a:endParaRPr>
          </a:p>
          <a:p>
            <a:pPr marL="0" lvl="1" indent="0">
              <a:spcBef>
                <a:spcPts val="360"/>
              </a:spcBef>
              <a:buClr>
                <a:schemeClr val="bg2">
                  <a:lumMod val="75000"/>
                </a:schemeClr>
              </a:buClr>
              <a:buSzPct val="55554"/>
              <a:buNone/>
            </a:pPr>
            <a:endParaRPr lang="en-US" sz="1400">
              <a:latin typeface="Calibri Light"/>
              <a:cs typeface="Calibri Light"/>
            </a:endParaRPr>
          </a:p>
          <a:p>
            <a:pPr marL="0" lvl="1" indent="0">
              <a:spcBef>
                <a:spcPts val="360"/>
              </a:spcBef>
              <a:buClr>
                <a:srgbClr val="AFABAB"/>
              </a:buClr>
              <a:buSzPct val="55554"/>
              <a:buNone/>
            </a:pPr>
            <a:r>
              <a:rPr lang="en-US" sz="1400">
                <a:effectLst/>
                <a:latin typeface="Calibri Light"/>
                <a:cs typeface="Calibri Light"/>
                <a:sym typeface="Arial"/>
              </a:rPr>
              <a:t>B&amp;B/RESTAURANT</a:t>
            </a:r>
            <a:r>
              <a:rPr lang="en-US" sz="1400">
                <a:latin typeface="Calibri Light"/>
                <a:cs typeface="Calibri Light"/>
              </a:rPr>
              <a:t>: </a:t>
            </a:r>
            <a:r>
              <a:rPr lang="en-US" sz="1400" i="0" u="none" strike="noStrike" cap="none" baseline="0">
                <a:effectLst/>
                <a:latin typeface="Calibri Light"/>
                <a:cs typeface="Calibri Light"/>
                <a:sym typeface="Arial"/>
              </a:rPr>
              <a:t>(7) Bed &amp; Breakfast and Restaurants</a:t>
            </a:r>
            <a:r>
              <a:rPr lang="en-US" sz="1400">
                <a:latin typeface="Calibri Light"/>
                <a:cs typeface="Calibri Light"/>
                <a:sym typeface="Arial"/>
              </a:rPr>
              <a:t> </a:t>
            </a:r>
            <a:endParaRPr lang="en-US" sz="1400">
              <a:latin typeface="Calibri Light"/>
              <a:cs typeface="Calibri Light"/>
            </a:endParaRPr>
          </a:p>
          <a:p>
            <a:pPr marL="0" lvl="1" indent="0">
              <a:spcBef>
                <a:spcPts val="360"/>
              </a:spcBef>
              <a:buClr>
                <a:schemeClr val="bg2">
                  <a:lumMod val="75000"/>
                </a:schemeClr>
              </a:buClr>
              <a:buSzPct val="55554"/>
              <a:buNone/>
            </a:pPr>
            <a:endParaRPr lang="en-US" sz="1400">
              <a:latin typeface="Calibri Light"/>
              <a:cs typeface="Calibri Light"/>
            </a:endParaRPr>
          </a:p>
          <a:p>
            <a:pPr marL="0" lvl="1" indent="0">
              <a:spcBef>
                <a:spcPts val="360"/>
              </a:spcBef>
              <a:buClr>
                <a:srgbClr val="AFABAB"/>
              </a:buClr>
              <a:buSzPct val="55554"/>
              <a:buNone/>
            </a:pPr>
            <a:r>
              <a:rPr lang="en-US" sz="1400" i="0" strike="noStrike" cap="none" baseline="0">
                <a:effectLst/>
                <a:latin typeface="Calibri Light"/>
                <a:cs typeface="Calibri Light"/>
                <a:sym typeface="Arial"/>
              </a:rPr>
              <a:t>HOSPICE</a:t>
            </a:r>
            <a:r>
              <a:rPr lang="en-US" sz="1400">
                <a:latin typeface="Calibri Light"/>
                <a:cs typeface="Calibri Light"/>
                <a:sym typeface="Arial"/>
              </a:rPr>
              <a:t>: </a:t>
            </a:r>
            <a:r>
              <a:rPr lang="en-US" sz="1400" i="0" u="none" strike="noStrike" cap="none" baseline="0">
                <a:effectLst/>
                <a:latin typeface="Calibri Light"/>
                <a:cs typeface="Calibri Light"/>
                <a:sym typeface="Arial"/>
              </a:rPr>
              <a:t>(1) Hospice</a:t>
            </a:r>
            <a:endParaRPr lang="en-US" sz="1400">
              <a:latin typeface="Calibri Light"/>
              <a:cs typeface="Calibri Light"/>
            </a:endParaRPr>
          </a:p>
          <a:p>
            <a:pPr marL="0" lvl="1" indent="0">
              <a:spcBef>
                <a:spcPts val="360"/>
              </a:spcBef>
              <a:buClr>
                <a:schemeClr val="bg2">
                  <a:lumMod val="75000"/>
                </a:schemeClr>
              </a:buClr>
              <a:buSzPct val="55554"/>
              <a:buNone/>
            </a:pPr>
            <a:endParaRPr lang="en-US" sz="1400" i="0" u="none" strike="noStrike" cap="none" baseline="0">
              <a:effectLst/>
              <a:latin typeface="Calibri Light"/>
              <a:cs typeface="Calibri Light"/>
            </a:endParaRPr>
          </a:p>
          <a:p>
            <a:pPr marL="0" lvl="1" indent="0">
              <a:spcBef>
                <a:spcPts val="360"/>
              </a:spcBef>
              <a:buClr>
                <a:srgbClr val="AFABAB"/>
              </a:buClr>
              <a:buSzPct val="55554"/>
              <a:buNone/>
            </a:pPr>
            <a:r>
              <a:rPr lang="en-US" sz="1400" i="0" strike="noStrike" cap="none" baseline="0">
                <a:effectLst/>
                <a:latin typeface="Calibri Light"/>
                <a:cs typeface="Calibri Light"/>
                <a:sym typeface="Arial"/>
              </a:rPr>
              <a:t>MUSEUM</a:t>
            </a:r>
            <a:r>
              <a:rPr lang="en-US" sz="1400">
                <a:latin typeface="Calibri Light"/>
                <a:cs typeface="Calibri Light"/>
                <a:sym typeface="Arial"/>
              </a:rPr>
              <a:t>: </a:t>
            </a:r>
            <a:r>
              <a:rPr lang="en-US" sz="1400" i="0" u="none" strike="noStrike" cap="none" baseline="0">
                <a:effectLst/>
                <a:latin typeface="Calibri Light"/>
                <a:cs typeface="Calibri Light"/>
                <a:sym typeface="Arial"/>
              </a:rPr>
              <a:t>(2) Museum Operations </a:t>
            </a:r>
            <a:r>
              <a:rPr lang="en-US" sz="1400">
                <a:effectLst/>
                <a:latin typeface="Calibri Light"/>
                <a:cs typeface="Calibri Light"/>
                <a:sym typeface="Arial"/>
              </a:rPr>
              <a:t>with</a:t>
            </a:r>
            <a:r>
              <a:rPr lang="en-US" sz="1400" i="0" u="none" strike="noStrike" cap="none" baseline="0">
                <a:effectLst/>
                <a:latin typeface="Calibri Light"/>
                <a:cs typeface="Calibri Light"/>
                <a:sym typeface="Arial"/>
              </a:rPr>
              <a:t> onsite housing</a:t>
            </a:r>
            <a:endParaRPr lang="en-US" sz="1400" i="0" u="none" strike="noStrike" cap="none" baseline="0">
              <a:effectLst/>
              <a:latin typeface="Calibri Light"/>
              <a:cs typeface="Calibri Light"/>
            </a:endParaRPr>
          </a:p>
          <a:p>
            <a:pPr marL="0" lvl="1" indent="0">
              <a:spcBef>
                <a:spcPts val="360"/>
              </a:spcBef>
              <a:buClr>
                <a:schemeClr val="bg2">
                  <a:lumMod val="75000"/>
                </a:schemeClr>
              </a:buClr>
              <a:buSzPct val="55554"/>
              <a:buNone/>
            </a:pPr>
            <a:endParaRPr lang="en-US" sz="1400">
              <a:latin typeface="Calibri Light"/>
              <a:cs typeface="Calibri Light"/>
            </a:endParaRPr>
          </a:p>
          <a:p>
            <a:pPr marL="0" lvl="1" indent="0">
              <a:spcBef>
                <a:spcPts val="360"/>
              </a:spcBef>
              <a:buClr>
                <a:srgbClr val="AFABAB"/>
              </a:buClr>
              <a:buSzPct val="55554"/>
              <a:buNone/>
            </a:pPr>
            <a:r>
              <a:rPr lang="en-US" sz="1400" i="0" strike="noStrike" cap="none" baseline="0">
                <a:effectLst/>
                <a:latin typeface="Calibri Light"/>
                <a:cs typeface="Calibri Light"/>
                <a:sym typeface="Arial"/>
              </a:rPr>
              <a:t>RECREATION:</a:t>
            </a:r>
            <a:r>
              <a:rPr lang="en-US" sz="1400">
                <a:latin typeface="Calibri Light"/>
                <a:cs typeface="Calibri Light"/>
                <a:sym typeface="Arial"/>
              </a:rPr>
              <a:t> (</a:t>
            </a:r>
            <a:r>
              <a:rPr lang="en-US" sz="1400" i="0" u="none" strike="noStrike" cap="none" baseline="0">
                <a:effectLst/>
                <a:latin typeface="Calibri Light"/>
                <a:cs typeface="Calibri Light"/>
                <a:sym typeface="Arial"/>
              </a:rPr>
              <a:t>4) Recreation based use</a:t>
            </a:r>
            <a:endParaRPr lang="en-US" sz="1400" i="0" u="none" strike="noStrike" cap="none" baseline="0">
              <a:effectLst/>
              <a:latin typeface="Calibri Light"/>
              <a:cs typeface="Calibri Light"/>
            </a:endParaRPr>
          </a:p>
          <a:p>
            <a:pPr marL="0" lvl="1" indent="0">
              <a:spcBef>
                <a:spcPts val="360"/>
              </a:spcBef>
              <a:buClr>
                <a:schemeClr val="bg2">
                  <a:lumMod val="75000"/>
                </a:schemeClr>
              </a:buClr>
              <a:buSzPct val="55554"/>
              <a:buNone/>
            </a:pPr>
            <a:endParaRPr lang="en-US" sz="1400">
              <a:latin typeface="Calibri Light"/>
              <a:cs typeface="Calibri Light"/>
            </a:endParaRPr>
          </a:p>
          <a:p>
            <a:pPr marL="0" lvl="1" indent="0">
              <a:spcBef>
                <a:spcPts val="360"/>
              </a:spcBef>
              <a:buClr>
                <a:srgbClr val="AFABAB"/>
              </a:buClr>
              <a:buSzPct val="55554"/>
              <a:buNone/>
            </a:pPr>
            <a:r>
              <a:rPr lang="en-US" sz="1400">
                <a:effectLst/>
                <a:latin typeface="Calibri Light"/>
                <a:cs typeface="Calibri Light"/>
                <a:sym typeface="Arial"/>
              </a:rPr>
              <a:t>VISION</a:t>
            </a:r>
            <a:r>
              <a:rPr lang="en-US" sz="1400">
                <a:latin typeface="Calibri Light"/>
                <a:cs typeface="Calibri Light"/>
                <a:sym typeface="Arial"/>
              </a:rPr>
              <a:t>: (</a:t>
            </a:r>
            <a:r>
              <a:rPr lang="en-US" sz="1400">
                <a:effectLst/>
                <a:latin typeface="Calibri Light"/>
                <a:cs typeface="Calibri Light"/>
                <a:sym typeface="Arial"/>
              </a:rPr>
              <a:t>4) Non-Building Specific Proposals/Statements Envisioning Fort Hancock Use</a:t>
            </a:r>
            <a:endParaRPr lang="en-US" sz="1400">
              <a:effectLst/>
              <a:latin typeface="Calibri Light"/>
              <a:cs typeface="Calibri Light"/>
            </a:endParaRPr>
          </a:p>
          <a:p>
            <a:pPr marL="285750" marR="0" lvl="1" indent="-285750">
              <a:spcBef>
                <a:spcPts val="360"/>
              </a:spcBef>
              <a:spcAft>
                <a:spcPts val="0"/>
              </a:spcAft>
              <a:buClr>
                <a:schemeClr val="bg2">
                  <a:lumMod val="75000"/>
                </a:schemeClr>
              </a:buClr>
              <a:buSzPct val="55554"/>
            </a:pPr>
            <a:endParaRPr lang="en-US" sz="1400" i="0" u="none" strike="noStrike" cap="none" baseline="0">
              <a:effectLst/>
              <a:latin typeface="Calibri Light"/>
              <a:cs typeface="Calibri Light"/>
            </a:endParaRPr>
          </a:p>
        </p:txBody>
      </p:sp>
      <p:sp>
        <p:nvSpPr>
          <p:cNvPr id="7" name="Shape 92"/>
          <p:cNvSpPr txBox="1">
            <a:spLocks/>
          </p:cNvSpPr>
          <p:nvPr/>
        </p:nvSpPr>
        <p:spPr bwMode="auto">
          <a:xfrm>
            <a:off x="6353080" y="449206"/>
            <a:ext cx="2410220" cy="6048207"/>
          </a:xfrm>
          <a:prstGeom prst="rect">
            <a:avLst/>
          </a:prstGeom>
        </p:spPr>
        <p:txBody>
          <a:bodyPr vert="horz"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a:lstStyle>
          <a:p>
            <a:pPr marL="0" indent="0" algn="ctr">
              <a:lnSpc>
                <a:spcPct val="90000"/>
              </a:lnSpc>
              <a:spcBef>
                <a:spcPts val="0"/>
              </a:spcBef>
              <a:spcAft>
                <a:spcPts val="600"/>
              </a:spcAft>
              <a:buClr>
                <a:schemeClr val="accent1">
                  <a:lumMod val="20000"/>
                  <a:lumOff val="80000"/>
                </a:schemeClr>
              </a:buClr>
              <a:buSzPct val="54000"/>
              <a:buNone/>
            </a:pPr>
            <a:r>
              <a:rPr lang="en-US" kern="1200">
                <a:effectLst/>
                <a:sym typeface="Arial"/>
              </a:rPr>
              <a:t>Reported in The New York Times and Asbury Park Press</a:t>
            </a:r>
            <a:endParaRPr lang="en-US" kern="1200">
              <a:effectLst/>
              <a:cs typeface="Calibri" panose="020F0502020204030204"/>
            </a:endParaRPr>
          </a:p>
          <a:p>
            <a:pPr marL="0" indent="0" algn="ctr">
              <a:lnSpc>
                <a:spcPct val="90000"/>
              </a:lnSpc>
              <a:spcBef>
                <a:spcPts val="0"/>
              </a:spcBef>
              <a:spcAft>
                <a:spcPts val="600"/>
              </a:spcAft>
              <a:buClr>
                <a:schemeClr val="accent1">
                  <a:lumMod val="20000"/>
                  <a:lumOff val="80000"/>
                </a:schemeClr>
              </a:buClr>
              <a:buSzPct val="54000"/>
              <a:buNone/>
            </a:pPr>
            <a:endParaRPr lang="en-US" kern="1200">
              <a:effectLst/>
              <a:cs typeface="Calibri" panose="020F0502020204030204"/>
            </a:endParaRPr>
          </a:p>
          <a:p>
            <a:pPr marL="0" indent="0" algn="ctr">
              <a:lnSpc>
                <a:spcPct val="90000"/>
              </a:lnSpc>
              <a:spcBef>
                <a:spcPts val="0"/>
              </a:spcBef>
              <a:spcAft>
                <a:spcPts val="600"/>
              </a:spcAft>
              <a:buNone/>
            </a:pPr>
            <a:r>
              <a:rPr lang="en-US" kern="1200">
                <a:effectLst/>
              </a:rPr>
              <a:t>Site</a:t>
            </a:r>
            <a:r>
              <a:rPr lang="en-US" kern="1200">
                <a:effectLst/>
                <a:sym typeface="Arial"/>
              </a:rPr>
              <a:t> </a:t>
            </a:r>
            <a:r>
              <a:rPr lang="en-US" kern="1200">
                <a:effectLst/>
              </a:rPr>
              <a:t>visits</a:t>
            </a:r>
            <a:r>
              <a:rPr lang="en-US" kern="1200">
                <a:effectLst/>
                <a:sym typeface="Arial"/>
              </a:rPr>
              <a:t> attended by more than 200 prospective lessees</a:t>
            </a:r>
            <a:r>
              <a:rPr lang="en-US" kern="1200">
                <a:effectLst/>
              </a:rPr>
              <a:t> </a:t>
            </a:r>
            <a:endParaRPr lang="en-US" kern="1200">
              <a:cs typeface="Calibri" panose="020F0502020204030204"/>
            </a:endParaRPr>
          </a:p>
          <a:p>
            <a:pPr marL="0" indent="0" algn="ctr">
              <a:lnSpc>
                <a:spcPct val="90000"/>
              </a:lnSpc>
              <a:spcBef>
                <a:spcPts val="0"/>
              </a:spcBef>
              <a:spcAft>
                <a:spcPts val="600"/>
              </a:spcAft>
              <a:buClr>
                <a:schemeClr val="accent1">
                  <a:lumMod val="20000"/>
                  <a:lumOff val="80000"/>
                </a:schemeClr>
              </a:buClr>
              <a:buSzPct val="54000"/>
              <a:buNone/>
            </a:pPr>
            <a:endParaRPr lang="en-US" kern="1200">
              <a:effectLst/>
              <a:cs typeface="Calibri" panose="020F0502020204030204"/>
            </a:endParaRPr>
          </a:p>
          <a:p>
            <a:pPr marL="0" indent="0" algn="ctr">
              <a:lnSpc>
                <a:spcPct val="90000"/>
              </a:lnSpc>
              <a:spcBef>
                <a:spcPts val="0"/>
              </a:spcBef>
              <a:spcAft>
                <a:spcPts val="600"/>
              </a:spcAft>
              <a:buNone/>
            </a:pPr>
            <a:r>
              <a:rPr lang="en-US" kern="1200">
                <a:effectLst/>
              </a:rPr>
              <a:t>(</a:t>
            </a:r>
            <a:r>
              <a:rPr lang="en-US" kern="1200">
                <a:effectLst/>
                <a:sym typeface="Arial"/>
              </a:rPr>
              <a:t>41</a:t>
            </a:r>
            <a:r>
              <a:rPr lang="en-US" kern="1200">
                <a:effectLst/>
              </a:rPr>
              <a:t>)</a:t>
            </a:r>
            <a:r>
              <a:rPr lang="en-US" kern="1200">
                <a:effectLst/>
                <a:sym typeface="Arial"/>
              </a:rPr>
              <a:t> Proposals </a:t>
            </a:r>
            <a:r>
              <a:rPr lang="en-US" kern="1200">
                <a:effectLst/>
              </a:rPr>
              <a:t>Received  </a:t>
            </a:r>
            <a:endParaRPr lang="en-US" kern="1200">
              <a:effectLst/>
              <a:cs typeface="Calibri" panose="020F0502020204030204"/>
            </a:endParaRPr>
          </a:p>
          <a:p>
            <a:pPr marL="0" indent="0" algn="ctr">
              <a:lnSpc>
                <a:spcPct val="90000"/>
              </a:lnSpc>
              <a:spcBef>
                <a:spcPts val="0"/>
              </a:spcBef>
              <a:spcAft>
                <a:spcPts val="600"/>
              </a:spcAft>
              <a:buNone/>
            </a:pPr>
            <a:endParaRPr lang="en-US" kern="1200">
              <a:effectLst/>
              <a:cs typeface="Calibri" panose="020F0502020204030204"/>
            </a:endParaRPr>
          </a:p>
          <a:p>
            <a:pPr marL="0" indent="0" algn="ctr">
              <a:lnSpc>
                <a:spcPct val="90000"/>
              </a:lnSpc>
              <a:spcBef>
                <a:spcPts val="0"/>
              </a:spcBef>
              <a:spcAft>
                <a:spcPts val="600"/>
              </a:spcAft>
              <a:buNone/>
            </a:pPr>
            <a:r>
              <a:rPr lang="en-US" kern="1200">
                <a:effectLst/>
                <a:cs typeface="Calibri" panose="020F0502020204030204"/>
              </a:rPr>
              <a:t>Primary interest Residential Use</a:t>
            </a:r>
            <a:endParaRPr lang="en-US">
              <a:cs typeface="Calibri"/>
            </a:endParaRPr>
          </a:p>
          <a:p>
            <a:pPr marL="0" indent="0" algn="ctr">
              <a:lnSpc>
                <a:spcPct val="90000"/>
              </a:lnSpc>
              <a:spcBef>
                <a:spcPts val="0"/>
              </a:spcBef>
              <a:spcAft>
                <a:spcPts val="600"/>
              </a:spcAft>
              <a:buNone/>
            </a:pPr>
            <a:endParaRPr lang="en-US" kern="1200">
              <a:effectLst/>
              <a:cs typeface="Calibri" panose="020F0502020204030204"/>
            </a:endParaRPr>
          </a:p>
        </p:txBody>
      </p:sp>
    </p:spTree>
    <p:extLst>
      <p:ext uri="{BB962C8B-B14F-4D97-AF65-F5344CB8AC3E}">
        <p14:creationId xmlns:p14="http://schemas.microsoft.com/office/powerpoint/2010/main" val="3857407476"/>
      </p:ext>
    </p:extLst>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p:nvSpPr>
          <p:cNvPr id="178" name="Rectangle 177">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Shape 117"/>
          <p:cNvSpPr txBox="1">
            <a:spLocks noGrp="1"/>
          </p:cNvSpPr>
          <p:nvPr>
            <p:ph type="title"/>
          </p:nvPr>
        </p:nvSpPr>
        <p:spPr>
          <a:xfrm>
            <a:off x="445770" y="637125"/>
            <a:ext cx="2851707" cy="5256371"/>
          </a:xfrm>
          <a:prstGeom prst="rect">
            <a:avLst/>
          </a:prstGeom>
        </p:spPr>
        <p:txBody>
          <a:bodyPr vert="horz" lIns="91440" tIns="45720" rIns="91440" bIns="45720" rtlCol="0" anchorCtr="0">
            <a:normAutofit/>
          </a:bodyPr>
          <a:lstStyle/>
          <a:p>
            <a:pPr algn="ctr">
              <a:buClr>
                <a:schemeClr val="lt2"/>
              </a:buClr>
              <a:buSzPct val="25000"/>
            </a:pPr>
            <a:r>
              <a:rPr lang="en-US" sz="3300" b="1"/>
              <a:t>Site Constraints &amp; </a:t>
            </a:r>
            <a:br>
              <a:rPr lang="en-US" sz="3300" b="1">
                <a:cs typeface="Calibri Light"/>
              </a:rPr>
            </a:br>
            <a:r>
              <a:rPr lang="en-US" sz="3300" b="1">
                <a:cs typeface="Calibri Light"/>
              </a:rPr>
              <a:t>Challenges</a:t>
            </a:r>
            <a:endParaRPr lang="en-US" sz="3300">
              <a:cs typeface="Calibri Light"/>
            </a:endParaRPr>
          </a:p>
        </p:txBody>
      </p:sp>
      <p:graphicFrame>
        <p:nvGraphicFramePr>
          <p:cNvPr id="174" name="Shape 118">
            <a:extLst>
              <a:ext uri="{FF2B5EF4-FFF2-40B4-BE49-F238E27FC236}">
                <a16:creationId xmlns:a16="http://schemas.microsoft.com/office/drawing/2014/main" id="{BCC10149-F60F-4AB2-AD42-4CD20AC8ACBB}"/>
              </a:ext>
            </a:extLst>
          </p:cNvPr>
          <p:cNvGraphicFramePr/>
          <p:nvPr>
            <p:extLst>
              <p:ext uri="{D42A27DB-BD31-4B8C-83A1-F6EECF244321}">
                <p14:modId xmlns:p14="http://schemas.microsoft.com/office/powerpoint/2010/main" val="2853514596"/>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103807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p:nvSpPr>
          <p:cNvPr id="130" name="Rectangle 12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5" name="Shape 125" descr="Land Use Map showing view of buildings available for lease. "/>
          <p:cNvPicPr preferRelativeResize="0"/>
          <p:nvPr/>
        </p:nvPicPr>
        <p:blipFill rotWithShape="1">
          <a:blip r:embed="rId3"/>
          <a:stretch/>
        </p:blipFill>
        <p:spPr>
          <a:xfrm>
            <a:off x="362777" y="913057"/>
            <a:ext cx="8428019" cy="5650110"/>
          </a:xfrm>
          <a:prstGeom prst="rect">
            <a:avLst/>
          </a:prstGeom>
          <a:noFill/>
        </p:spPr>
      </p:pic>
      <p:sp>
        <p:nvSpPr>
          <p:cNvPr id="120" name="Shape 120"/>
          <p:cNvSpPr/>
          <p:nvPr/>
        </p:nvSpPr>
        <p:spPr>
          <a:xfrm>
            <a:off x="4450812" y="3244333"/>
            <a:ext cx="24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Font typeface="Garamond"/>
              <a:buNone/>
            </a:pPr>
            <a:r>
              <a:rPr lang="en-US" sz="1800" b="0" i="0" u="none" strike="noStrike" cap="none">
                <a:solidFill>
                  <a:schemeClr val="lt1"/>
                </a:solidFill>
                <a:latin typeface="Garamond"/>
                <a:ea typeface="Garamond"/>
                <a:cs typeface="Garamond"/>
                <a:sym typeface="Garamond"/>
              </a:rPr>
              <a:t> </a:t>
            </a:r>
            <a:endParaRPr lang="en-US"/>
          </a:p>
        </p:txBody>
      </p:sp>
      <p:sp>
        <p:nvSpPr>
          <p:cNvPr id="121" name="Shape 121"/>
          <p:cNvSpPr/>
          <p:nvPr/>
        </p:nvSpPr>
        <p:spPr>
          <a:xfrm>
            <a:off x="-609600" y="2089650"/>
            <a:ext cx="24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Font typeface="Garamond"/>
              <a:buNone/>
            </a:pPr>
            <a:r>
              <a:rPr lang="en-US" sz="1800" b="0" i="0" u="none" strike="noStrike" cap="none">
                <a:solidFill>
                  <a:schemeClr val="lt1"/>
                </a:solidFill>
                <a:latin typeface="Garamond"/>
                <a:ea typeface="Garamond"/>
                <a:cs typeface="Garamond"/>
                <a:sym typeface="Garamond"/>
              </a:rPr>
              <a:t> </a:t>
            </a:r>
            <a:endParaRPr lang="en-US"/>
          </a:p>
        </p:txBody>
      </p:sp>
      <p:sp>
        <p:nvSpPr>
          <p:cNvPr id="12" name="Shape 122">
            <a:extLst>
              <a:ext uri="{FF2B5EF4-FFF2-40B4-BE49-F238E27FC236}">
                <a16:creationId xmlns:a16="http://schemas.microsoft.com/office/drawing/2014/main" id="{8A679F03-D54F-4B0D-BF2E-B53FB3E34E17}"/>
              </a:ext>
            </a:extLst>
          </p:cNvPr>
          <p:cNvSpPr/>
          <p:nvPr/>
        </p:nvSpPr>
        <p:spPr>
          <a:xfrm>
            <a:off x="316995" y="482782"/>
            <a:ext cx="8423009" cy="867375"/>
          </a:xfrm>
          <a:prstGeom prst="rect">
            <a:avLst/>
          </a:prstGeom>
          <a:solidFill>
            <a:schemeClr val="tx1">
              <a:lumMod val="75000"/>
              <a:lumOff val="25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a:solidFill>
                  <a:schemeClr val="bg1"/>
                </a:solidFill>
                <a:latin typeface="Calibri Light"/>
              </a:rPr>
              <a:t>LAND USE MAP </a:t>
            </a:r>
            <a:endParaRPr lang="en-US">
              <a:solidFill>
                <a:schemeClr val="bg1"/>
              </a:solidFill>
            </a:endParaRPr>
          </a:p>
          <a:p>
            <a:pPr algn="ctr"/>
            <a:r>
              <a:rPr lang="en-US" sz="1800" i="0" u="none" strike="noStrike" cap="none">
                <a:solidFill>
                  <a:srgbClr val="FFC000"/>
                </a:solidFill>
                <a:latin typeface="Calibri Light"/>
                <a:ea typeface="Arial"/>
                <a:cs typeface="Arial"/>
                <a:sym typeface="Arial"/>
              </a:rPr>
              <a:t>Compatible Use</a:t>
            </a:r>
            <a:r>
              <a:rPr lang="en-US" sz="1800">
                <a:solidFill>
                  <a:srgbClr val="FFC000"/>
                </a:solidFill>
                <a:latin typeface="Calibri Light"/>
              </a:rPr>
              <a:t> . </a:t>
            </a:r>
            <a:r>
              <a:rPr lang="en-US" sz="1800" b="1">
                <a:solidFill>
                  <a:srgbClr val="A73CC4"/>
                </a:solidFill>
                <a:latin typeface="Calibri Light"/>
              </a:rPr>
              <a:t>Community/Commercial</a:t>
            </a:r>
            <a:r>
              <a:rPr lang="en-US" sz="1800" b="1" i="0" u="none" strike="noStrike" cap="none">
                <a:solidFill>
                  <a:srgbClr val="A73CC4"/>
                </a:solidFill>
                <a:latin typeface="Calibri Light"/>
                <a:ea typeface="Arial"/>
                <a:cs typeface="Arial"/>
                <a:sym typeface="Arial"/>
              </a:rPr>
              <a:t> </a:t>
            </a:r>
            <a:r>
              <a:rPr lang="en-US" sz="1800" b="1">
                <a:solidFill>
                  <a:srgbClr val="A73CC4"/>
                </a:solidFill>
                <a:latin typeface="Calibri Light"/>
              </a:rPr>
              <a:t>.</a:t>
            </a:r>
            <a:r>
              <a:rPr lang="en-US" sz="1800">
                <a:solidFill>
                  <a:srgbClr val="A73CC4"/>
                </a:solidFill>
                <a:latin typeface="Calibri Light"/>
              </a:rPr>
              <a:t> </a:t>
            </a:r>
            <a:r>
              <a:rPr lang="en-US" sz="1800" i="0" u="none" strike="noStrike" cap="none">
                <a:solidFill>
                  <a:srgbClr val="A73CC4"/>
                </a:solidFill>
                <a:latin typeface="Calibri Light"/>
                <a:ea typeface="Arial"/>
                <a:cs typeface="Arial"/>
                <a:sym typeface="Arial"/>
              </a:rPr>
              <a:t> </a:t>
            </a:r>
            <a:r>
              <a:rPr lang="en-US" sz="1800" i="0" u="none" strike="noStrike" cap="none">
                <a:solidFill>
                  <a:srgbClr val="FFFE61"/>
                </a:solidFill>
                <a:latin typeface="Calibri Light"/>
                <a:ea typeface="Arial"/>
                <a:cs typeface="Arial"/>
                <a:sym typeface="Arial"/>
              </a:rPr>
              <a:t>Educational</a:t>
            </a:r>
            <a:endParaRPr lang="en-US" sz="1800" i="0" u="none" strike="noStrike" cap="none">
              <a:solidFill>
                <a:srgbClr val="FFC000"/>
              </a:solidFill>
              <a:latin typeface="Calibri Light"/>
              <a:ea typeface="Arial"/>
              <a:cs typeface="Arial"/>
            </a:endParaRPr>
          </a:p>
        </p:txBody>
      </p:sp>
    </p:spTree>
    <p:extLst>
      <p:ext uri="{BB962C8B-B14F-4D97-AF65-F5344CB8AC3E}">
        <p14:creationId xmlns:p14="http://schemas.microsoft.com/office/powerpoint/2010/main" val="3978042118"/>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136"/>
          <p:cNvSpPr txBox="1"/>
          <p:nvPr/>
        </p:nvSpPr>
        <p:spPr>
          <a:xfrm>
            <a:off x="344707" y="1704004"/>
            <a:ext cx="2532887" cy="3566878"/>
          </a:xfrm>
          <a:prstGeom prst="rect">
            <a:avLst/>
          </a:prstGeom>
          <a:noFill/>
        </p:spPr>
        <p:txBody>
          <a:bodyPr vert="horz" lIns="91440" tIns="45720" rIns="91440" bIns="45720" rtlCol="0" anchor="b" anchorCtr="0">
            <a:normAutofit/>
          </a:bodyPr>
          <a:lstStyle/>
          <a:p>
            <a:pPr>
              <a:lnSpc>
                <a:spcPct val="90000"/>
              </a:lnSpc>
              <a:spcBef>
                <a:spcPct val="0"/>
              </a:spcBef>
              <a:spcAft>
                <a:spcPts val="600"/>
              </a:spcAft>
              <a:buClr>
                <a:srgbClr val="FFF4CC"/>
              </a:buClr>
              <a:buSzPct val="25000"/>
            </a:pPr>
            <a:r>
              <a:rPr lang="en-US" sz="3600" b="1" kern="1200">
                <a:ln w="12700">
                  <a:solidFill>
                    <a:srgbClr val="000000"/>
                  </a:solidFill>
                </a:ln>
                <a:solidFill>
                  <a:schemeClr val="bg1"/>
                </a:solidFill>
                <a:latin typeface="+mj-lt"/>
                <a:ea typeface="+mj-ea"/>
                <a:cs typeface="+mj-cs"/>
              </a:rPr>
              <a:t>REQUEST FOR PROPOSALS</a:t>
            </a:r>
            <a:endParaRPr lang="en-US" sz="3600" b="1" kern="1200">
              <a:ln w="12700">
                <a:solidFill>
                  <a:srgbClr val="000000"/>
                </a:solidFill>
              </a:ln>
              <a:solidFill>
                <a:schemeClr val="bg1"/>
              </a:solidFill>
              <a:latin typeface="+mj-lt"/>
              <a:ea typeface="+mj-ea"/>
              <a:cs typeface="Calibri Light"/>
            </a:endParaRPr>
          </a:p>
          <a:p>
            <a:pPr>
              <a:lnSpc>
                <a:spcPct val="90000"/>
              </a:lnSpc>
              <a:spcBef>
                <a:spcPct val="0"/>
              </a:spcBef>
              <a:spcAft>
                <a:spcPts val="600"/>
              </a:spcAft>
            </a:pPr>
            <a:endParaRPr lang="en-US" sz="3600" b="1" kern="1200">
              <a:ln w="12700">
                <a:solidFill>
                  <a:srgbClr val="000000"/>
                </a:solidFill>
              </a:ln>
              <a:solidFill>
                <a:schemeClr val="bg1"/>
              </a:solidFill>
              <a:latin typeface="+mj-lt"/>
              <a:ea typeface="+mj-ea"/>
              <a:cs typeface="Calibri Light"/>
            </a:endParaRPr>
          </a:p>
          <a:p>
            <a:pPr lvl="0">
              <a:lnSpc>
                <a:spcPct val="90000"/>
              </a:lnSpc>
              <a:spcBef>
                <a:spcPct val="0"/>
              </a:spcBef>
              <a:spcAft>
                <a:spcPts val="600"/>
              </a:spcAft>
              <a:buClr>
                <a:srgbClr val="FFF4CC"/>
              </a:buClr>
              <a:buSzPct val="25000"/>
            </a:pPr>
            <a:r>
              <a:rPr lang="en-US" sz="3600" b="1" i="0" u="none" strike="noStrike" kern="1200" cap="none" baseline="0">
                <a:ln w="12700">
                  <a:solidFill>
                    <a:srgbClr val="000000"/>
                  </a:solidFill>
                </a:ln>
                <a:solidFill>
                  <a:schemeClr val="bg1"/>
                </a:solidFill>
                <a:latin typeface="+mj-lt"/>
                <a:ea typeface="+mj-ea"/>
                <a:cs typeface="+mj-cs"/>
                <a:sym typeface="Souce Sans Pro"/>
              </a:rPr>
              <a:t>Rolling Until All Leased</a:t>
            </a:r>
            <a:endParaRPr lang="en-US" sz="3600" b="1" i="0" u="none" strike="noStrike" kern="1200" cap="none" baseline="0">
              <a:solidFill>
                <a:schemeClr val="bg1"/>
              </a:solidFill>
              <a:latin typeface="+mj-lt"/>
              <a:ea typeface="+mj-ea"/>
              <a:cs typeface="Calibri Light"/>
            </a:endParaRPr>
          </a:p>
        </p:txBody>
      </p:sp>
      <p:pic>
        <p:nvPicPr>
          <p:cNvPr id="2" name="Picture 2">
            <a:extLst>
              <a:ext uri="{FF2B5EF4-FFF2-40B4-BE49-F238E27FC236}">
                <a16:creationId xmlns:a16="http://schemas.microsoft.com/office/drawing/2014/main" id="{10F89E88-1BEE-47E8-B979-AEBE1DB8E754}"/>
              </a:ext>
            </a:extLst>
          </p:cNvPr>
          <p:cNvPicPr>
            <a:picLocks noChangeAspect="1"/>
          </p:cNvPicPr>
          <p:nvPr/>
        </p:nvPicPr>
        <p:blipFill rotWithShape="1">
          <a:blip r:embed="rId3"/>
          <a:srcRect t="977" r="1" b="6043"/>
          <a:stretch/>
        </p:blipFill>
        <p:spPr>
          <a:xfrm>
            <a:off x="3490722" y="10"/>
            <a:ext cx="5653278" cy="6857990"/>
          </a:xfrm>
          <a:prstGeom prst="rect">
            <a:avLst/>
          </a:prstGeom>
        </p:spPr>
      </p:pic>
    </p:spTree>
    <p:extLst>
      <p:ext uri="{BB962C8B-B14F-4D97-AF65-F5344CB8AC3E}">
        <p14:creationId xmlns:p14="http://schemas.microsoft.com/office/powerpoint/2010/main" val="393972176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p:nvSpPr>
          <p:cNvPr id="123" name="Rectangle 12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227" y="4577975"/>
            <a:ext cx="8612203"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Google Shape;120;p15"/>
          <p:cNvSpPr txBox="1"/>
          <p:nvPr/>
        </p:nvSpPr>
        <p:spPr>
          <a:xfrm>
            <a:off x="343678" y="4741948"/>
            <a:ext cx="8231063" cy="899302"/>
          </a:xfrm>
          <a:prstGeom prst="rect">
            <a:avLst/>
          </a:prstGeom>
        </p:spPr>
        <p:txBody>
          <a:bodyPr spcFirstLastPara="1" vert="horz" lIns="91440" tIns="45720" rIns="91440" bIns="45720" rtlCol="0" anchor="b" anchorCtr="0">
            <a:normAutofit fontScale="92500" lnSpcReduction="10000"/>
          </a:bodyPr>
          <a:lstStyle/>
          <a:p>
            <a:pPr>
              <a:lnSpc>
                <a:spcPct val="90000"/>
              </a:lnSpc>
              <a:spcBef>
                <a:spcPct val="0"/>
              </a:spcBef>
              <a:spcAft>
                <a:spcPts val="600"/>
              </a:spcAft>
            </a:pPr>
            <a:r>
              <a:rPr lang="en-US" sz="3600" b="1" kern="1200">
                <a:solidFill>
                  <a:srgbClr val="FFFFFF"/>
                </a:solidFill>
                <a:latin typeface="+mj-lt"/>
                <a:ea typeface="+mj-ea"/>
                <a:cs typeface="+mj-cs"/>
              </a:rPr>
              <a:t>Buildings Currently Leased </a:t>
            </a:r>
            <a:endParaRPr lang="en-US" sz="3600" b="1" kern="1200">
              <a:solidFill>
                <a:srgbClr val="FFFFFF"/>
              </a:solidFill>
              <a:latin typeface="+mj-lt"/>
              <a:ea typeface="+mj-ea"/>
              <a:cs typeface="Calibri Light"/>
            </a:endParaRPr>
          </a:p>
          <a:p>
            <a:pPr>
              <a:lnSpc>
                <a:spcPct val="90000"/>
              </a:lnSpc>
              <a:spcBef>
                <a:spcPct val="0"/>
              </a:spcBef>
              <a:spcAft>
                <a:spcPts val="600"/>
              </a:spcAft>
            </a:pPr>
            <a:r>
              <a:rPr lang="en-US" sz="1800" kern="1200">
                <a:solidFill>
                  <a:srgbClr val="FFFFFF"/>
                </a:solidFill>
                <a:latin typeface="+mj-lt"/>
                <a:ea typeface="+mj-ea"/>
                <a:cs typeface="+mj-cs"/>
              </a:rPr>
              <a:t>(Clockwise 23, 53, 21, 52, 104, and 56)</a:t>
            </a:r>
            <a:endParaRPr lang="en-US" sz="1800" kern="1200">
              <a:solidFill>
                <a:srgbClr val="FFFFFF"/>
              </a:solidFill>
              <a:latin typeface="+mj-lt"/>
              <a:ea typeface="+mj-ea"/>
              <a:cs typeface="Calibri Light"/>
            </a:endParaRPr>
          </a:p>
        </p:txBody>
      </p:sp>
      <p:pic>
        <p:nvPicPr>
          <p:cNvPr id="6" name="Picture 6" descr="Building 23 at Fort Hancock. Roof collapsed in winter of 2014.">
            <a:extLst>
              <a:ext uri="{FF2B5EF4-FFF2-40B4-BE49-F238E27FC236}">
                <a16:creationId xmlns:a16="http://schemas.microsoft.com/office/drawing/2014/main" id="{380494B8-794F-40AA-A54E-1800CDD4175A}"/>
              </a:ext>
            </a:extLst>
          </p:cNvPr>
          <p:cNvPicPr>
            <a:picLocks noChangeAspect="1"/>
          </p:cNvPicPr>
          <p:nvPr/>
        </p:nvPicPr>
        <p:blipFill rotWithShape="1">
          <a:blip r:embed="rId3"/>
          <a:srcRect r="7368" b="3"/>
          <a:stretch/>
        </p:blipFill>
        <p:spPr>
          <a:xfrm>
            <a:off x="230880" y="321733"/>
            <a:ext cx="2845104" cy="2010551"/>
          </a:xfrm>
          <a:prstGeom prst="rect">
            <a:avLst/>
          </a:prstGeom>
        </p:spPr>
      </p:pic>
      <p:pic>
        <p:nvPicPr>
          <p:cNvPr id="5" name="Picture 5" descr="Building 53 in Fort Hancock.">
            <a:extLst>
              <a:ext uri="{FF2B5EF4-FFF2-40B4-BE49-F238E27FC236}">
                <a16:creationId xmlns:a16="http://schemas.microsoft.com/office/drawing/2014/main" id="{895747B3-00CF-47D8-8902-5B7CE1DCFF67}"/>
              </a:ext>
            </a:extLst>
          </p:cNvPr>
          <p:cNvPicPr>
            <a:picLocks noChangeAspect="1"/>
          </p:cNvPicPr>
          <p:nvPr/>
        </p:nvPicPr>
        <p:blipFill rotWithShape="1">
          <a:blip r:embed="rId4"/>
          <a:srcRect t="3573" r="-3" b="2180"/>
          <a:stretch/>
        </p:blipFill>
        <p:spPr>
          <a:xfrm>
            <a:off x="3146219" y="321735"/>
            <a:ext cx="2848177" cy="2010551"/>
          </a:xfrm>
          <a:prstGeom prst="rect">
            <a:avLst/>
          </a:prstGeom>
        </p:spPr>
      </p:pic>
      <p:pic>
        <p:nvPicPr>
          <p:cNvPr id="3" name="Picture 3" descr="Building 21 at Fort Hancock. This was a barrack.">
            <a:extLst>
              <a:ext uri="{FF2B5EF4-FFF2-40B4-BE49-F238E27FC236}">
                <a16:creationId xmlns:a16="http://schemas.microsoft.com/office/drawing/2014/main" id="{E360A88D-AC68-4929-9862-125D24FAC326}"/>
              </a:ext>
            </a:extLst>
          </p:cNvPr>
          <p:cNvPicPr>
            <a:picLocks noChangeAspect="1"/>
          </p:cNvPicPr>
          <p:nvPr/>
        </p:nvPicPr>
        <p:blipFill rotWithShape="1">
          <a:blip r:embed="rId5"/>
          <a:srcRect l="1693" r="2" b="2"/>
          <a:stretch/>
        </p:blipFill>
        <p:spPr>
          <a:xfrm>
            <a:off x="6064632" y="321734"/>
            <a:ext cx="2848488" cy="2010550"/>
          </a:xfrm>
          <a:prstGeom prst="rect">
            <a:avLst/>
          </a:prstGeom>
        </p:spPr>
      </p:pic>
      <p:pic>
        <p:nvPicPr>
          <p:cNvPr id="2" name="Picture 2" descr="Building 52 at Fort Hancock.">
            <a:extLst>
              <a:ext uri="{FF2B5EF4-FFF2-40B4-BE49-F238E27FC236}">
                <a16:creationId xmlns:a16="http://schemas.microsoft.com/office/drawing/2014/main" id="{1DF91B32-C5F4-441D-A31E-979B5036DD33}"/>
              </a:ext>
            </a:extLst>
          </p:cNvPr>
          <p:cNvPicPr>
            <a:picLocks noChangeAspect="1"/>
          </p:cNvPicPr>
          <p:nvPr/>
        </p:nvPicPr>
        <p:blipFill rotWithShape="1">
          <a:blip r:embed="rId6"/>
          <a:srcRect t="2880" r="2" b="429"/>
          <a:stretch/>
        </p:blipFill>
        <p:spPr>
          <a:xfrm>
            <a:off x="230880" y="2423723"/>
            <a:ext cx="2846070" cy="2010551"/>
          </a:xfrm>
          <a:prstGeom prst="rect">
            <a:avLst/>
          </a:prstGeom>
        </p:spPr>
      </p:pic>
      <p:pic>
        <p:nvPicPr>
          <p:cNvPr id="4" name="Picture 4" descr="Building 104 at Fort Hancock.">
            <a:extLst>
              <a:ext uri="{FF2B5EF4-FFF2-40B4-BE49-F238E27FC236}">
                <a16:creationId xmlns:a16="http://schemas.microsoft.com/office/drawing/2014/main" id="{FDC87579-65CC-4FDF-A559-7B1BAD1BCBAE}"/>
              </a:ext>
            </a:extLst>
          </p:cNvPr>
          <p:cNvPicPr>
            <a:picLocks noChangeAspect="1"/>
          </p:cNvPicPr>
          <p:nvPr/>
        </p:nvPicPr>
        <p:blipFill rotWithShape="1">
          <a:blip r:embed="rId7"/>
          <a:srcRect r="1" b="9388"/>
          <a:stretch/>
        </p:blipFill>
        <p:spPr>
          <a:xfrm>
            <a:off x="3142635" y="2422095"/>
            <a:ext cx="2846070" cy="2013804"/>
          </a:xfrm>
          <a:prstGeom prst="rect">
            <a:avLst/>
          </a:prstGeom>
        </p:spPr>
      </p:pic>
      <p:pic>
        <p:nvPicPr>
          <p:cNvPr id="7" name="Picture 7" descr="Building 56 at Fort Hancock.">
            <a:extLst>
              <a:ext uri="{FF2B5EF4-FFF2-40B4-BE49-F238E27FC236}">
                <a16:creationId xmlns:a16="http://schemas.microsoft.com/office/drawing/2014/main" id="{4A075B1A-C8BD-4825-A0AB-631B12C9A9BB}"/>
              </a:ext>
            </a:extLst>
          </p:cNvPr>
          <p:cNvPicPr>
            <a:picLocks noChangeAspect="1"/>
          </p:cNvPicPr>
          <p:nvPr/>
        </p:nvPicPr>
        <p:blipFill rotWithShape="1">
          <a:blip r:embed="rId8"/>
          <a:srcRect l="407" r="-2" b="-2"/>
          <a:stretch/>
        </p:blipFill>
        <p:spPr>
          <a:xfrm>
            <a:off x="6070045" y="2422097"/>
            <a:ext cx="2846070" cy="2010551"/>
          </a:xfrm>
          <a:prstGeom prst="rect">
            <a:avLst/>
          </a:prstGeom>
        </p:spPr>
      </p:pic>
      <p:cxnSp>
        <p:nvCxnSpPr>
          <p:cNvPr id="124" name="Straight Connector 12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972" y="5694097"/>
            <a:ext cx="6858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9396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sp useBgFill="1">
        <p:nvSpPr>
          <p:cNvPr id="330" name="Rectangle 7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Shape 323"/>
          <p:cNvSpPr txBox="1"/>
          <p:nvPr/>
        </p:nvSpPr>
        <p:spPr>
          <a:xfrm>
            <a:off x="103358" y="1610024"/>
            <a:ext cx="2940946" cy="1773303"/>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pPr>
            <a:r>
              <a:rPr lang="en-US" sz="2400" b="1" kern="1200">
                <a:solidFill>
                  <a:schemeClr val="tx1"/>
                </a:solidFill>
                <a:latin typeface="+mj-lt"/>
                <a:ea typeface="+mj-ea"/>
                <a:cs typeface="+mj-cs"/>
              </a:rPr>
              <a:t>Building 21 </a:t>
            </a:r>
            <a:br>
              <a:rPr lang="en-US" sz="2400" kern="1200">
                <a:latin typeface="+mj-lt"/>
                <a:ea typeface="+mj-ea"/>
                <a:cs typeface="+mj-cs"/>
              </a:rPr>
            </a:br>
            <a:r>
              <a:rPr lang="en-US" sz="2400" kern="1200">
                <a:solidFill>
                  <a:schemeClr val="tx1"/>
                </a:solidFill>
                <a:latin typeface="+mj-lt"/>
                <a:ea typeface="+mj-ea"/>
                <a:cs typeface="+mj-cs"/>
              </a:rPr>
              <a:t>Gateway National Recreation Area </a:t>
            </a:r>
            <a:endParaRPr lang="en-US" sz="2400" b="1" kern="1200">
              <a:solidFill>
                <a:schemeClr val="tx1"/>
              </a:solidFill>
              <a:latin typeface="+mj-lt"/>
              <a:ea typeface="+mj-ea"/>
              <a:cs typeface="Calibri Light"/>
            </a:endParaRPr>
          </a:p>
          <a:p>
            <a:pPr>
              <a:lnSpc>
                <a:spcPct val="90000"/>
              </a:lnSpc>
              <a:spcBef>
                <a:spcPct val="0"/>
              </a:spcBef>
              <a:spcAft>
                <a:spcPts val="600"/>
              </a:spcAft>
            </a:pPr>
            <a:r>
              <a:rPr lang="en-US" sz="2400" kern="1200">
                <a:solidFill>
                  <a:schemeClr val="tx1"/>
                </a:solidFill>
                <a:latin typeface="+mj-lt"/>
                <a:ea typeface="+mj-ea"/>
                <a:cs typeface="+mj-cs"/>
              </a:rPr>
              <a:t>Duplex, Sandy Hook </a:t>
            </a:r>
            <a:br>
              <a:rPr lang="en-US" sz="2400" b="1" i="0" u="none" strike="noStrike" kern="1200" cap="none">
                <a:latin typeface="+mj-lt"/>
                <a:ea typeface="+mj-ea"/>
                <a:cs typeface="+mj-cs"/>
              </a:rPr>
            </a:br>
            <a:endParaRPr lang="en-US" sz="1700" b="1" i="0" u="none" strike="noStrike" kern="1200" cap="none">
              <a:solidFill>
                <a:schemeClr val="tx1"/>
              </a:solidFill>
              <a:latin typeface="+mj-lt"/>
              <a:ea typeface="+mj-ea"/>
              <a:cs typeface="+mj-cs"/>
            </a:endParaRPr>
          </a:p>
        </p:txBody>
      </p:sp>
      <p:grpSp>
        <p:nvGrpSpPr>
          <p:cNvPr id="331" name="Group 7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518649"/>
            <a:ext cx="846287" cy="847206"/>
            <a:chOff x="8183879" y="1000124"/>
            <a:chExt cx="1562267" cy="1172973"/>
          </a:xfrm>
        </p:grpSpPr>
        <p:sp>
          <p:nvSpPr>
            <p:cNvPr id="8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2"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328" name="Shape 328" descr="Building 21 was renovated to accommodate short term rental. Image of entry way with console table. "/>
          <p:cNvPicPr preferRelativeResize="0"/>
          <p:nvPr/>
        </p:nvPicPr>
        <p:blipFill rotWithShape="1">
          <a:blip r:embed="rId3"/>
          <a:srcRect r="17920"/>
          <a:stretch/>
        </p:blipFill>
        <p:spPr>
          <a:xfrm>
            <a:off x="3477722" y="1"/>
            <a:ext cx="2798849" cy="338328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27" name="Shape 327" descr="Building 21 was renovated to accommodate short term rental. Two couches with fireplace. "/>
          <p:cNvPicPr preferRelativeResize="0"/>
          <p:nvPr/>
        </p:nvPicPr>
        <p:blipFill rotWithShape="1">
          <a:blip r:embed="rId4"/>
          <a:srcRect l="14344" r="4100" b="4"/>
          <a:stretch/>
        </p:blipFill>
        <p:spPr>
          <a:xfrm>
            <a:off x="6345150" y="10"/>
            <a:ext cx="2798850" cy="338327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24" name="Shape 324"/>
          <p:cNvSpPr txBox="1">
            <a:spLocks noGrp="1"/>
          </p:cNvSpPr>
          <p:nvPr>
            <p:ph type="ftr" idx="11"/>
          </p:nvPr>
        </p:nvSpPr>
        <p:spPr>
          <a:xfrm>
            <a:off x="5291922" y="405350"/>
            <a:ext cx="3582534" cy="365125"/>
          </a:xfrm>
          <a:prstGeom prst="rect">
            <a:avLst/>
          </a:prstGeom>
        </p:spPr>
        <p:txBody>
          <a:bodyPr spcFirstLastPara="1" vert="horz" lIns="91440" tIns="45720" rIns="91440" bIns="45720" rtlCol="0" anchor="ctr" anchorCtr="0">
            <a:normAutofit/>
          </a:bodyPr>
          <a:lstStyle/>
          <a:p>
            <a:pPr marR="0" lvl="0" indent="0" algn="r">
              <a:spcBef>
                <a:spcPts val="0"/>
              </a:spcBef>
              <a:spcAft>
                <a:spcPts val="600"/>
              </a:spcAft>
              <a:buClr>
                <a:schemeClr val="lt1"/>
              </a:buClr>
              <a:buFont typeface="Arial"/>
              <a:buNone/>
            </a:pPr>
            <a:r>
              <a:rPr lang="en-US" sz="1000" b="0" i="0" u="none" strike="noStrike" kern="1200" cap="none">
                <a:solidFill>
                  <a:srgbClr val="FFFFFF"/>
                </a:solidFill>
                <a:latin typeface="+mn-lt"/>
                <a:ea typeface="+mn-ea"/>
                <a:cs typeface="+mn-cs"/>
                <a:sym typeface="Arial"/>
              </a:rPr>
              <a:t>E X P E R I E N C E YO U R A M E R I C A</a:t>
            </a:r>
            <a:endParaRPr lang="en-US" sz="1000" kern="1200">
              <a:solidFill>
                <a:srgbClr val="FFFFFF"/>
              </a:solidFill>
              <a:latin typeface="+mn-lt"/>
              <a:ea typeface="+mn-ea"/>
              <a:cs typeface="+mn-cs"/>
            </a:endParaRPr>
          </a:p>
        </p:txBody>
      </p:sp>
      <p:pic>
        <p:nvPicPr>
          <p:cNvPr id="3" name="Picture 3" descr="Exterior image of Building 21. ">
            <a:extLst>
              <a:ext uri="{FF2B5EF4-FFF2-40B4-BE49-F238E27FC236}">
                <a16:creationId xmlns:a16="http://schemas.microsoft.com/office/drawing/2014/main" id="{8B17A3CB-04E1-48E7-82B7-1C92A1719867}"/>
              </a:ext>
            </a:extLst>
          </p:cNvPr>
          <p:cNvPicPr>
            <a:picLocks noChangeAspect="1"/>
          </p:cNvPicPr>
          <p:nvPr/>
        </p:nvPicPr>
        <p:blipFill rotWithShape="1">
          <a:blip r:embed="rId5"/>
          <a:srcRect t="20366" r="2" b="2"/>
          <a:stretch/>
        </p:blipFill>
        <p:spPr>
          <a:xfrm>
            <a:off x="3479291" y="3474720"/>
            <a:ext cx="5664708" cy="3383280"/>
          </a:xfrm>
          <a:prstGeom prst="rect">
            <a:avLst/>
          </a:prstGeom>
        </p:spPr>
      </p:pic>
      <p:sp>
        <p:nvSpPr>
          <p:cNvPr id="22" name="Shape 325">
            <a:extLst>
              <a:ext uri="{FF2B5EF4-FFF2-40B4-BE49-F238E27FC236}">
                <a16:creationId xmlns:a16="http://schemas.microsoft.com/office/drawing/2014/main" id="{EFC7C88E-0250-40EB-8A8F-32699D22A491}"/>
              </a:ext>
            </a:extLst>
          </p:cNvPr>
          <p:cNvSpPr txBox="1">
            <a:spLocks noGrp="1"/>
          </p:cNvSpPr>
          <p:nvPr/>
        </p:nvSpPr>
        <p:spPr>
          <a:xfrm>
            <a:off x="280434" y="3636135"/>
            <a:ext cx="2898923" cy="226503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1920" indent="0">
              <a:lnSpc>
                <a:spcPct val="100000"/>
              </a:lnSpc>
              <a:spcBef>
                <a:spcPts val="0"/>
              </a:spcBef>
              <a:buSzPts val="1680"/>
              <a:buNone/>
            </a:pPr>
            <a:r>
              <a:rPr lang="en-US" sz="1800">
                <a:latin typeface="Calibri Light"/>
                <a:cs typeface="Calibri Light"/>
              </a:rPr>
              <a:t>Building #21 was constructed in 1939 and is a 2 ½ story duplex divided into north and south single- family apartments. The building has 6 bedrooms and 2 baths consisting of a total of 3,810 square feet. </a:t>
            </a:r>
          </a:p>
          <a:p>
            <a:pPr marL="0" marR="0" lvl="0" indent="0" algn="l" rtl="0">
              <a:lnSpc>
                <a:spcPct val="100000"/>
              </a:lnSpc>
              <a:spcBef>
                <a:spcPts val="360"/>
              </a:spcBef>
              <a:spcAft>
                <a:spcPts val="0"/>
              </a:spcAft>
              <a:buClr>
                <a:schemeClr val="hlink"/>
              </a:buClr>
              <a:buFont typeface="Noto Sans Symbols"/>
              <a:buNone/>
            </a:pPr>
            <a:endParaRPr sz="1400" b="0" i="0" u="none" strike="noStrike" cap="none">
              <a:solidFill>
                <a:schemeClr val="lt1"/>
              </a:solidFill>
              <a:latin typeface="Calibri Light"/>
              <a:ea typeface="Arial"/>
              <a:cs typeface="Arial"/>
            </a:endParaRPr>
          </a:p>
        </p:txBody>
      </p:sp>
    </p:spTree>
    <p:extLst>
      <p:ext uri="{BB962C8B-B14F-4D97-AF65-F5344CB8AC3E}">
        <p14:creationId xmlns:p14="http://schemas.microsoft.com/office/powerpoint/2010/main" val="3347090569"/>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49905F0D-7079-4F73-BDCF-2B2573B3C69F}"/>
              </a:ext>
            </a:extLst>
          </p:cNvPr>
          <p:cNvSpPr>
            <a:spLocks noGrp="1"/>
          </p:cNvSpPr>
          <p:nvPr>
            <p:ph type="title"/>
          </p:nvPr>
        </p:nvSpPr>
        <p:spPr>
          <a:xfrm>
            <a:off x="364922" y="2342508"/>
            <a:ext cx="2985408" cy="1423863"/>
          </a:xfrm>
        </p:spPr>
        <p:txBody>
          <a:bodyPr>
            <a:normAutofit/>
          </a:bodyPr>
          <a:lstStyle/>
          <a:p>
            <a:r>
              <a:rPr lang="en-US">
                <a:solidFill>
                  <a:schemeClr val="bg1">
                    <a:lumMod val="85000"/>
                  </a:schemeClr>
                </a:solidFill>
              </a:rPr>
              <a:t>Getting Started </a:t>
            </a:r>
          </a:p>
        </p:txBody>
      </p:sp>
      <p:sp>
        <p:nvSpPr>
          <p:cNvPr id="2" name="Rectangle 1">
            <a:extLst>
              <a:ext uri="{FF2B5EF4-FFF2-40B4-BE49-F238E27FC236}">
                <a16:creationId xmlns:a16="http://schemas.microsoft.com/office/drawing/2014/main" id="{3D528C2D-23E1-4A0C-B498-1FA7788B334A}"/>
              </a:ext>
            </a:extLst>
          </p:cNvPr>
          <p:cNvSpPr/>
          <p:nvPr/>
        </p:nvSpPr>
        <p:spPr>
          <a:xfrm>
            <a:off x="3618080" y="1225160"/>
            <a:ext cx="5302399" cy="646331"/>
          </a:xfrm>
          <a:prstGeom prst="rect">
            <a:avLst/>
          </a:prstGeom>
          <a:solidFill>
            <a:schemeClr val="tx1">
              <a:lumMod val="75000"/>
              <a:lumOff val="25000"/>
            </a:schemeClr>
          </a:solidFill>
        </p:spPr>
        <p:txBody>
          <a:bodyPr wrap="square">
            <a:spAutoFit/>
          </a:bodyPr>
          <a:lstStyle/>
          <a:p>
            <a:pPr marL="228600" lvl="1" indent="0" algn="ctr">
              <a:buNone/>
            </a:pPr>
            <a:r>
              <a:rPr lang="en-US" sz="3600">
                <a:solidFill>
                  <a:schemeClr val="bg1"/>
                </a:solidFill>
                <a:latin typeface="+mn-lt"/>
              </a:rPr>
              <a:t>Agenda Topics</a:t>
            </a:r>
          </a:p>
        </p:txBody>
      </p:sp>
      <p:graphicFrame>
        <p:nvGraphicFramePr>
          <p:cNvPr id="5" name="Table 5">
            <a:extLst>
              <a:ext uri="{FF2B5EF4-FFF2-40B4-BE49-F238E27FC236}">
                <a16:creationId xmlns:a16="http://schemas.microsoft.com/office/drawing/2014/main" id="{155959CD-5C81-4D35-B0EF-A268587449BF}"/>
              </a:ext>
            </a:extLst>
          </p:cNvPr>
          <p:cNvGraphicFramePr>
            <a:graphicFrameLocks noGrp="1"/>
          </p:cNvGraphicFramePr>
          <p:nvPr>
            <p:extLst>
              <p:ext uri="{D42A27DB-BD31-4B8C-83A1-F6EECF244321}">
                <p14:modId xmlns:p14="http://schemas.microsoft.com/office/powerpoint/2010/main" val="4234579734"/>
              </p:ext>
            </p:extLst>
          </p:nvPr>
        </p:nvGraphicFramePr>
        <p:xfrm>
          <a:off x="3618081" y="1859280"/>
          <a:ext cx="5302399" cy="3773560"/>
        </p:xfrm>
        <a:graphic>
          <a:graphicData uri="http://schemas.openxmlformats.org/drawingml/2006/table">
            <a:tbl>
              <a:tblPr firstRow="1" bandRow="1">
                <a:tableStyleId>{562108C0-CD48-4088-B416-EBEF11BBA726}</a:tableStyleId>
              </a:tblPr>
              <a:tblGrid>
                <a:gridCol w="1308905">
                  <a:extLst>
                    <a:ext uri="{9D8B030D-6E8A-4147-A177-3AD203B41FA5}">
                      <a16:colId xmlns:a16="http://schemas.microsoft.com/office/drawing/2014/main" val="2423160043"/>
                    </a:ext>
                  </a:extLst>
                </a:gridCol>
                <a:gridCol w="3993494">
                  <a:extLst>
                    <a:ext uri="{9D8B030D-6E8A-4147-A177-3AD203B41FA5}">
                      <a16:colId xmlns:a16="http://schemas.microsoft.com/office/drawing/2014/main" val="4016217168"/>
                    </a:ext>
                  </a:extLst>
                </a:gridCol>
              </a:tblGrid>
              <a:tr h="506378">
                <a:tc>
                  <a:txBody>
                    <a:bodyPr/>
                    <a:lstStyle/>
                    <a:p>
                      <a:r>
                        <a:rPr lang="en-US">
                          <a:solidFill>
                            <a:schemeClr val="bg1"/>
                          </a:solidFill>
                        </a:rPr>
                        <a:t>6:30pm</a:t>
                      </a:r>
                    </a:p>
                  </a:txBody>
                  <a:tcPr>
                    <a:solidFill>
                      <a:srgbClr val="8B9D49"/>
                    </a:solidFill>
                  </a:tcPr>
                </a:tc>
                <a:tc>
                  <a:txBody>
                    <a:bodyPr/>
                    <a:lstStyle/>
                    <a:p>
                      <a:r>
                        <a:rPr lang="en-US">
                          <a:solidFill>
                            <a:schemeClr val="bg1"/>
                          </a:solidFill>
                        </a:rPr>
                        <a:t>Welcome &amp; Overview</a:t>
                      </a:r>
                    </a:p>
                  </a:txBody>
                  <a:tcPr>
                    <a:solidFill>
                      <a:srgbClr val="8B9D49"/>
                    </a:solidFill>
                  </a:tcPr>
                </a:tc>
                <a:extLst>
                  <a:ext uri="{0D108BD9-81ED-4DB2-BD59-A6C34878D82A}">
                    <a16:rowId xmlns:a16="http://schemas.microsoft.com/office/drawing/2014/main" val="3545682898"/>
                  </a:ext>
                </a:extLst>
              </a:tr>
              <a:tr h="874024">
                <a:tc>
                  <a:txBody>
                    <a:bodyPr/>
                    <a:lstStyle/>
                    <a:p>
                      <a:r>
                        <a:rPr lang="en-US">
                          <a:solidFill>
                            <a:schemeClr val="bg1"/>
                          </a:solidFill>
                        </a:rPr>
                        <a:t>6:40pm</a:t>
                      </a:r>
                    </a:p>
                  </a:txBody>
                  <a:tcPr>
                    <a:solidFill>
                      <a:srgbClr val="8B9D49"/>
                    </a:solidFill>
                  </a:tcPr>
                </a:tc>
                <a:tc>
                  <a:txBody>
                    <a:bodyPr/>
                    <a:lstStyle/>
                    <a:p>
                      <a:r>
                        <a:rPr lang="en-US">
                          <a:solidFill>
                            <a:schemeClr val="bg1"/>
                          </a:solidFill>
                        </a:rPr>
                        <a:t>A New Leasing Opportunity at Fort Hancock</a:t>
                      </a:r>
                    </a:p>
                  </a:txBody>
                  <a:tcPr>
                    <a:solidFill>
                      <a:srgbClr val="8B9D49"/>
                    </a:solidFill>
                  </a:tcPr>
                </a:tc>
                <a:extLst>
                  <a:ext uri="{0D108BD9-81ED-4DB2-BD59-A6C34878D82A}">
                    <a16:rowId xmlns:a16="http://schemas.microsoft.com/office/drawing/2014/main" val="1515979744"/>
                  </a:ext>
                </a:extLst>
              </a:tr>
              <a:tr h="874024">
                <a:tc>
                  <a:txBody>
                    <a:bodyPr/>
                    <a:lstStyle/>
                    <a:p>
                      <a:r>
                        <a:rPr lang="en-US">
                          <a:solidFill>
                            <a:schemeClr val="bg1"/>
                          </a:solidFill>
                        </a:rPr>
                        <a:t>7:10pm</a:t>
                      </a:r>
                    </a:p>
                  </a:txBody>
                  <a:tcPr>
                    <a:solidFill>
                      <a:srgbClr val="8B9D49"/>
                    </a:solidFill>
                  </a:tcPr>
                </a:tc>
                <a:tc>
                  <a:txBody>
                    <a:bodyPr/>
                    <a:lstStyle/>
                    <a:p>
                      <a:r>
                        <a:rPr lang="en-US">
                          <a:solidFill>
                            <a:schemeClr val="bg1"/>
                          </a:solidFill>
                        </a:rPr>
                        <a:t>Perspectives on Leasing at Fort Hancock</a:t>
                      </a:r>
                    </a:p>
                  </a:txBody>
                  <a:tcPr>
                    <a:solidFill>
                      <a:srgbClr val="8B9D49"/>
                    </a:solidFill>
                  </a:tcPr>
                </a:tc>
                <a:extLst>
                  <a:ext uri="{0D108BD9-81ED-4DB2-BD59-A6C34878D82A}">
                    <a16:rowId xmlns:a16="http://schemas.microsoft.com/office/drawing/2014/main" val="529051032"/>
                  </a:ext>
                </a:extLst>
              </a:tr>
              <a:tr h="506378">
                <a:tc>
                  <a:txBody>
                    <a:bodyPr/>
                    <a:lstStyle/>
                    <a:p>
                      <a:r>
                        <a:rPr lang="en-US">
                          <a:solidFill>
                            <a:schemeClr val="bg1"/>
                          </a:solidFill>
                        </a:rPr>
                        <a:t>7:20pm</a:t>
                      </a:r>
                    </a:p>
                  </a:txBody>
                  <a:tcPr>
                    <a:solidFill>
                      <a:srgbClr val="8B9D49"/>
                    </a:solidFill>
                  </a:tcPr>
                </a:tc>
                <a:tc>
                  <a:txBody>
                    <a:bodyPr/>
                    <a:lstStyle/>
                    <a:p>
                      <a:r>
                        <a:rPr lang="en-US">
                          <a:solidFill>
                            <a:schemeClr val="bg1"/>
                          </a:solidFill>
                        </a:rPr>
                        <a:t>Opportunity for Public Comment</a:t>
                      </a:r>
                    </a:p>
                  </a:txBody>
                  <a:tcPr>
                    <a:solidFill>
                      <a:srgbClr val="8B9D49"/>
                    </a:solidFill>
                  </a:tcPr>
                </a:tc>
                <a:extLst>
                  <a:ext uri="{0D108BD9-81ED-4DB2-BD59-A6C34878D82A}">
                    <a16:rowId xmlns:a16="http://schemas.microsoft.com/office/drawing/2014/main" val="456308920"/>
                  </a:ext>
                </a:extLst>
              </a:tr>
              <a:tr h="506378">
                <a:tc>
                  <a:txBody>
                    <a:bodyPr/>
                    <a:lstStyle/>
                    <a:p>
                      <a:r>
                        <a:rPr lang="en-US">
                          <a:solidFill>
                            <a:schemeClr val="bg1"/>
                          </a:solidFill>
                        </a:rPr>
                        <a:t>7:55pm	</a:t>
                      </a:r>
                    </a:p>
                  </a:txBody>
                  <a:tcPr>
                    <a:solidFill>
                      <a:srgbClr val="8B9D49"/>
                    </a:solidFill>
                  </a:tcPr>
                </a:tc>
                <a:tc>
                  <a:txBody>
                    <a:bodyPr/>
                    <a:lstStyle/>
                    <a:p>
                      <a:r>
                        <a:rPr lang="en-US">
                          <a:solidFill>
                            <a:schemeClr val="bg1"/>
                          </a:solidFill>
                        </a:rPr>
                        <a:t>Wrap Up &amp; Next Steps</a:t>
                      </a:r>
                    </a:p>
                  </a:txBody>
                  <a:tcPr>
                    <a:solidFill>
                      <a:srgbClr val="8B9D49"/>
                    </a:solidFill>
                  </a:tcPr>
                </a:tc>
                <a:extLst>
                  <a:ext uri="{0D108BD9-81ED-4DB2-BD59-A6C34878D82A}">
                    <a16:rowId xmlns:a16="http://schemas.microsoft.com/office/drawing/2014/main" val="3368737329"/>
                  </a:ext>
                </a:extLst>
              </a:tr>
              <a:tr h="506378">
                <a:tc>
                  <a:txBody>
                    <a:bodyPr/>
                    <a:lstStyle/>
                    <a:p>
                      <a:r>
                        <a:rPr lang="en-US">
                          <a:solidFill>
                            <a:schemeClr val="bg1"/>
                          </a:solidFill>
                        </a:rPr>
                        <a:t>7:55pm	</a:t>
                      </a:r>
                    </a:p>
                  </a:txBody>
                  <a:tcPr>
                    <a:solidFill>
                      <a:srgbClr val="8B9D49"/>
                    </a:solidFill>
                  </a:tcPr>
                </a:tc>
                <a:tc>
                  <a:txBody>
                    <a:bodyPr/>
                    <a:lstStyle/>
                    <a:p>
                      <a:r>
                        <a:rPr lang="en-US">
                          <a:solidFill>
                            <a:schemeClr val="bg1"/>
                          </a:solidFill>
                        </a:rPr>
                        <a:t>Adjourn</a:t>
                      </a:r>
                    </a:p>
                  </a:txBody>
                  <a:tcPr>
                    <a:solidFill>
                      <a:srgbClr val="8B9D49"/>
                    </a:solidFill>
                  </a:tcPr>
                </a:tc>
                <a:extLst>
                  <a:ext uri="{0D108BD9-81ED-4DB2-BD59-A6C34878D82A}">
                    <a16:rowId xmlns:a16="http://schemas.microsoft.com/office/drawing/2014/main" val="2372170574"/>
                  </a:ext>
                </a:extLst>
              </a:tr>
            </a:tbl>
          </a:graphicData>
        </a:graphic>
      </p:graphicFrame>
    </p:spTree>
    <p:extLst>
      <p:ext uri="{BB962C8B-B14F-4D97-AF65-F5344CB8AC3E}">
        <p14:creationId xmlns:p14="http://schemas.microsoft.com/office/powerpoint/2010/main" val="24259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322"/>
        <p:cNvGrpSpPr/>
        <p:nvPr/>
      </p:nvGrpSpPr>
      <p:grpSpPr>
        <a:xfrm>
          <a:off x="0" y="0"/>
          <a:ext cx="0" cy="0"/>
          <a:chOff x="0" y="0"/>
          <a:chExt cx="0" cy="0"/>
        </a:xfrm>
      </p:grpSpPr>
      <p:sp>
        <p:nvSpPr>
          <p:cNvPr id="147" name="Rectangle 146">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4" descr="Building 53 has been renovated as a sundry store. Tables. ">
            <a:extLst>
              <a:ext uri="{FF2B5EF4-FFF2-40B4-BE49-F238E27FC236}">
                <a16:creationId xmlns:a16="http://schemas.microsoft.com/office/drawing/2014/main" id="{86310BEF-2F78-4E23-864A-A13FD0CC17F8}"/>
              </a:ext>
            </a:extLst>
          </p:cNvPr>
          <p:cNvPicPr>
            <a:picLocks noChangeAspect="1"/>
          </p:cNvPicPr>
          <p:nvPr/>
        </p:nvPicPr>
        <p:blipFill rotWithShape="1">
          <a:blip r:embed="rId3"/>
          <a:srcRect t="23180" r="2" b="2824"/>
          <a:stretch/>
        </p:blipFill>
        <p:spPr>
          <a:xfrm>
            <a:off x="3726187" y="325905"/>
            <a:ext cx="1687068" cy="2002611"/>
          </a:xfrm>
          <a:prstGeom prst="rect">
            <a:avLst/>
          </a:prstGeom>
        </p:spPr>
      </p:pic>
      <p:sp>
        <p:nvSpPr>
          <p:cNvPr id="45" name="TextBox 1">
            <a:extLst>
              <a:ext uri="{FF2B5EF4-FFF2-40B4-BE49-F238E27FC236}">
                <a16:creationId xmlns:a16="http://schemas.microsoft.com/office/drawing/2014/main" id="{23CABEE8-9165-4527-A051-6051A5CFA529}"/>
              </a:ext>
            </a:extLst>
          </p:cNvPr>
          <p:cNvSpPr txBox="1"/>
          <p:nvPr/>
        </p:nvSpPr>
        <p:spPr>
          <a:xfrm>
            <a:off x="442384" y="1546183"/>
            <a:ext cx="2705947" cy="3677158"/>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3200" b="1" kern="1200">
                <a:solidFill>
                  <a:srgbClr val="FFFFFF"/>
                </a:solidFill>
                <a:latin typeface="+mn-lt"/>
                <a:ea typeface="+mn-ea"/>
                <a:cs typeface="+mn-cs"/>
              </a:rPr>
              <a:t>Building 53 ​​</a:t>
            </a:r>
            <a:endParaRPr lang="en-US" sz="3200" kern="1200">
              <a:solidFill>
                <a:srgbClr val="FFFFFF"/>
              </a:solidFill>
              <a:latin typeface="+mn-lt"/>
              <a:ea typeface="+mn-ea"/>
              <a:cs typeface="Calibri" panose="020F0502020204030204"/>
            </a:endParaRPr>
          </a:p>
          <a:p>
            <a:pPr>
              <a:lnSpc>
                <a:spcPct val="90000"/>
              </a:lnSpc>
              <a:spcBef>
                <a:spcPct val="0"/>
              </a:spcBef>
            </a:pPr>
            <a:r>
              <a:rPr lang="en-US" sz="1700" kern="1200">
                <a:solidFill>
                  <a:srgbClr val="FFFFFF"/>
                </a:solidFill>
                <a:latin typeface="+mn-lt"/>
                <a:ea typeface="+mn-ea"/>
                <a:cs typeface="+mn-cs"/>
              </a:rPr>
              <a:t>Gateway National Recreation Area </a:t>
            </a:r>
            <a:endParaRPr lang="en-US" sz="1700" kern="1200">
              <a:solidFill>
                <a:srgbClr val="FFFFFF"/>
              </a:solidFill>
              <a:latin typeface="+mn-lt"/>
              <a:ea typeface="+mn-ea"/>
              <a:cs typeface="Calibri" panose="020F0502020204030204"/>
            </a:endParaRPr>
          </a:p>
          <a:p>
            <a:pPr indent="-228600">
              <a:lnSpc>
                <a:spcPct val="90000"/>
              </a:lnSpc>
              <a:spcBef>
                <a:spcPct val="0"/>
              </a:spcBef>
              <a:buFont typeface="Arial" panose="020B0604020202020204" pitchFamily="34" charset="0"/>
              <a:buChar char="•"/>
            </a:pPr>
            <a:endParaRPr lang="en-US" sz="1700" kern="1200">
              <a:solidFill>
                <a:srgbClr val="FFFFFF"/>
              </a:solidFill>
              <a:latin typeface="+mn-lt"/>
              <a:ea typeface="+mn-ea"/>
              <a:cs typeface="+mn-cs"/>
            </a:endParaRPr>
          </a:p>
          <a:p>
            <a:pPr>
              <a:lnSpc>
                <a:spcPct val="90000"/>
              </a:lnSpc>
              <a:spcBef>
                <a:spcPct val="0"/>
              </a:spcBef>
            </a:pPr>
            <a:r>
              <a:rPr lang="en-US" sz="1700" b="1" kern="1200">
                <a:solidFill>
                  <a:srgbClr val="FFFFFF"/>
                </a:solidFill>
                <a:latin typeface="+mn-lt"/>
                <a:ea typeface="+mn-ea"/>
                <a:cs typeface="+mn-cs"/>
              </a:rPr>
              <a:t>Just opened!</a:t>
            </a:r>
            <a:endParaRPr lang="en-US" sz="1700" kern="1200">
              <a:solidFill>
                <a:srgbClr val="FFFFFF"/>
              </a:solidFill>
              <a:latin typeface="+mn-lt"/>
              <a:ea typeface="+mn-ea"/>
              <a:cs typeface="Calibri" panose="020F0502020204030204"/>
            </a:endParaRPr>
          </a:p>
          <a:p>
            <a:pPr>
              <a:lnSpc>
                <a:spcPct val="90000"/>
              </a:lnSpc>
              <a:spcBef>
                <a:spcPct val="0"/>
              </a:spcBef>
            </a:pPr>
            <a:endParaRPr lang="en-US" sz="1700" kern="1200">
              <a:solidFill>
                <a:srgbClr val="FFFFFF"/>
              </a:solidFill>
              <a:latin typeface="+mn-lt"/>
              <a:ea typeface="+mn-ea"/>
              <a:cs typeface="+mn-cs"/>
            </a:endParaRPr>
          </a:p>
          <a:p>
            <a:pPr>
              <a:lnSpc>
                <a:spcPct val="90000"/>
              </a:lnSpc>
              <a:spcBef>
                <a:spcPct val="0"/>
              </a:spcBef>
            </a:pPr>
            <a:r>
              <a:rPr lang="en-US" sz="2400" b="1" kern="1200">
                <a:solidFill>
                  <a:srgbClr val="FFFFFF"/>
                </a:solidFill>
                <a:latin typeface="+mn-lt"/>
                <a:ea typeface="+mn-ea"/>
                <a:cs typeface="+mn-cs"/>
              </a:rPr>
              <a:t>McFly's at the Hook</a:t>
            </a:r>
            <a:endParaRPr lang="en-US" sz="2400" b="1" kern="1200">
              <a:solidFill>
                <a:srgbClr val="FFFFFF"/>
              </a:solidFill>
              <a:latin typeface="+mn-lt"/>
              <a:ea typeface="+mn-ea"/>
              <a:cs typeface="Calibri" panose="020F0502020204030204"/>
            </a:endParaRPr>
          </a:p>
          <a:p>
            <a:pPr indent="-228600">
              <a:lnSpc>
                <a:spcPct val="90000"/>
              </a:lnSpc>
              <a:spcBef>
                <a:spcPct val="0"/>
              </a:spcBef>
              <a:spcAft>
                <a:spcPts val="600"/>
              </a:spcAft>
              <a:buFont typeface="Arial" panose="020B0604020202020204" pitchFamily="34" charset="0"/>
              <a:buChar char="•"/>
            </a:pPr>
            <a:endParaRPr lang="en-US" sz="1700" kern="1200">
              <a:solidFill>
                <a:srgbClr val="FFFFFF"/>
              </a:solidFill>
              <a:latin typeface="+mn-lt"/>
              <a:ea typeface="+mn-ea"/>
              <a:cs typeface="+mn-cs"/>
            </a:endParaRPr>
          </a:p>
        </p:txBody>
      </p:sp>
      <p:pic>
        <p:nvPicPr>
          <p:cNvPr id="6" name="Picture 6" descr="Sandy Hook lighthouse through Building 53's window. ">
            <a:extLst>
              <a:ext uri="{FF2B5EF4-FFF2-40B4-BE49-F238E27FC236}">
                <a16:creationId xmlns:a16="http://schemas.microsoft.com/office/drawing/2014/main" id="{80F45035-A743-4411-BA4A-5924194972E6}"/>
              </a:ext>
            </a:extLst>
          </p:cNvPr>
          <p:cNvPicPr>
            <a:picLocks noChangeAspect="1"/>
          </p:cNvPicPr>
          <p:nvPr/>
        </p:nvPicPr>
        <p:blipFill rotWithShape="1">
          <a:blip r:embed="rId4"/>
          <a:srcRect l="5921" r="14922" b="10"/>
          <a:stretch/>
        </p:blipFill>
        <p:spPr>
          <a:xfrm>
            <a:off x="3726188" y="2419956"/>
            <a:ext cx="1687068" cy="2002611"/>
          </a:xfrm>
          <a:prstGeom prst="rect">
            <a:avLst/>
          </a:prstGeom>
        </p:spPr>
      </p:pic>
      <p:pic>
        <p:nvPicPr>
          <p:cNvPr id="7" name="Picture 7" descr="Building 53 has been renovated as a sundry store. ">
            <a:extLst>
              <a:ext uri="{FF2B5EF4-FFF2-40B4-BE49-F238E27FC236}">
                <a16:creationId xmlns:a16="http://schemas.microsoft.com/office/drawing/2014/main" id="{A26413A6-1877-4EAC-9EBA-EE52D1AF977F}"/>
              </a:ext>
            </a:extLst>
          </p:cNvPr>
          <p:cNvPicPr>
            <a:picLocks noChangeAspect="1"/>
          </p:cNvPicPr>
          <p:nvPr/>
        </p:nvPicPr>
        <p:blipFill rotWithShape="1">
          <a:blip r:embed="rId5"/>
          <a:srcRect l="19932" r="12994" b="-6"/>
          <a:stretch/>
        </p:blipFill>
        <p:spPr>
          <a:xfrm rot="5400000">
            <a:off x="5652623" y="144682"/>
            <a:ext cx="3065565" cy="3428008"/>
          </a:xfrm>
          <a:prstGeom prst="rect">
            <a:avLst/>
          </a:prstGeom>
        </p:spPr>
      </p:pic>
      <p:pic>
        <p:nvPicPr>
          <p:cNvPr id="2" name="Picture 2" descr="Building 53 ready for business. ">
            <a:extLst>
              <a:ext uri="{FF2B5EF4-FFF2-40B4-BE49-F238E27FC236}">
                <a16:creationId xmlns:a16="http://schemas.microsoft.com/office/drawing/2014/main" id="{C20E15FE-4D71-49FB-ACEB-CC57E7018CD3}"/>
              </a:ext>
            </a:extLst>
          </p:cNvPr>
          <p:cNvPicPr>
            <a:picLocks noChangeAspect="1"/>
          </p:cNvPicPr>
          <p:nvPr/>
        </p:nvPicPr>
        <p:blipFill rotWithShape="1">
          <a:blip r:embed="rId6"/>
          <a:srcRect l="30680" r="6143" b="13"/>
          <a:stretch/>
        </p:blipFill>
        <p:spPr>
          <a:xfrm>
            <a:off x="3732492" y="4511800"/>
            <a:ext cx="1687068" cy="2002536"/>
          </a:xfrm>
          <a:prstGeom prst="rect">
            <a:avLst/>
          </a:prstGeom>
        </p:spPr>
      </p:pic>
      <p:pic>
        <p:nvPicPr>
          <p:cNvPr id="3" name="Picture 3" descr="External view of Building 53.">
            <a:extLst>
              <a:ext uri="{FF2B5EF4-FFF2-40B4-BE49-F238E27FC236}">
                <a16:creationId xmlns:a16="http://schemas.microsoft.com/office/drawing/2014/main" id="{200076DC-9135-420C-999F-6BD0776F5042}"/>
              </a:ext>
            </a:extLst>
          </p:cNvPr>
          <p:cNvPicPr>
            <a:picLocks noChangeAspect="1"/>
          </p:cNvPicPr>
          <p:nvPr/>
        </p:nvPicPr>
        <p:blipFill rotWithShape="1">
          <a:blip r:embed="rId7"/>
          <a:srcRect r="15799" b="-3"/>
          <a:stretch/>
        </p:blipFill>
        <p:spPr>
          <a:xfrm>
            <a:off x="5471402" y="3474720"/>
            <a:ext cx="3428008" cy="3053487"/>
          </a:xfrm>
          <a:prstGeom prst="rect">
            <a:avLst/>
          </a:prstGeom>
        </p:spPr>
      </p:pic>
    </p:spTree>
    <p:extLst>
      <p:ext uri="{BB962C8B-B14F-4D97-AF65-F5344CB8AC3E}">
        <p14:creationId xmlns:p14="http://schemas.microsoft.com/office/powerpoint/2010/main" val="2295957544"/>
      </p:ext>
    </p:extLst>
  </p:cSld>
  <p:clrMapOvr>
    <a:overrideClrMapping bg1="dk1" tx1="lt1" bg2="dk2" tx2="lt2" accent1="accent1" accent2="accent2" accent3="accent3" accent4="accent4" accent5="accent5" accent6="accent6" hlink="hlink" folHlink="folHlink"/>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3770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descr="Building 23 surrounded by scaffolding">
            <a:extLst>
              <a:ext uri="{FF2B5EF4-FFF2-40B4-BE49-F238E27FC236}">
                <a16:creationId xmlns:a16="http://schemas.microsoft.com/office/drawing/2014/main" id="{FEAE3B8E-54D4-4E44-B78C-3CB976C53285}"/>
              </a:ext>
            </a:extLst>
          </p:cNvPr>
          <p:cNvPicPr>
            <a:picLocks noChangeAspect="1"/>
          </p:cNvPicPr>
          <p:nvPr/>
        </p:nvPicPr>
        <p:blipFill rotWithShape="1">
          <a:blip r:embed="rId3"/>
          <a:srcRect l="15833" r="17500"/>
          <a:stretch/>
        </p:blipFill>
        <p:spPr>
          <a:xfrm>
            <a:off x="497703" y="643467"/>
            <a:ext cx="2165100" cy="2435726"/>
          </a:xfrm>
          <a:prstGeom prst="rect">
            <a:avLst/>
          </a:prstGeom>
        </p:spPr>
      </p:pic>
      <p:sp>
        <p:nvSpPr>
          <p:cNvPr id="42" name="Freeform: Shape 41">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1"/>
            <a:ext cx="4537709"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453770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Building 23 with a collapsed roof"/>
          <p:cNvPicPr>
            <a:picLocks noChangeAspect="1"/>
          </p:cNvPicPr>
          <p:nvPr/>
        </p:nvPicPr>
        <p:blipFill rotWithShape="1">
          <a:blip r:embed="rId4">
            <a:extLst>
              <a:ext uri="{28A0092B-C50C-407E-A947-70E740481C1C}">
                <a14:useLocalDpi xmlns:a14="http://schemas.microsoft.com/office/drawing/2010/main" val="0"/>
              </a:ext>
            </a:extLst>
          </a:blip>
          <a:srcRect l="26501" r="14163" b="-5"/>
          <a:stretch/>
        </p:blipFill>
        <p:spPr>
          <a:xfrm>
            <a:off x="513781" y="3826725"/>
            <a:ext cx="2132942" cy="2399572"/>
          </a:xfrm>
          <a:prstGeom prst="rect">
            <a:avLst/>
          </a:prstGeom>
        </p:spPr>
      </p:pic>
      <p:sp>
        <p:nvSpPr>
          <p:cNvPr id="46" name="Freeform: Shape 45">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3489159"/>
            <a:ext cx="4537709"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7802" y="1918638"/>
            <a:ext cx="3168396"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Rendering of Building 23 after restoration"/>
          <p:cNvPicPr>
            <a:picLocks noChangeAspect="1"/>
          </p:cNvPicPr>
          <p:nvPr/>
        </p:nvPicPr>
        <p:blipFill rotWithShape="1">
          <a:blip r:embed="rId5">
            <a:extLst>
              <a:ext uri="{28A0092B-C50C-407E-A947-70E740481C1C}">
                <a14:useLocalDpi xmlns:a14="http://schemas.microsoft.com/office/drawing/2010/main" val="0"/>
              </a:ext>
            </a:extLst>
          </a:blip>
          <a:srcRect l="21083" r="21088" b="5"/>
          <a:stretch/>
        </p:blipFill>
        <p:spPr>
          <a:xfrm>
            <a:off x="3510367" y="2240371"/>
            <a:ext cx="2123264" cy="2377259"/>
          </a:xfrm>
          <a:prstGeom prst="rect">
            <a:avLst/>
          </a:prstGeom>
        </p:spPr>
      </p:pic>
      <p:pic>
        <p:nvPicPr>
          <p:cNvPr id="5" name="Picture 5" descr="Exterior view of Building 23">
            <a:extLst>
              <a:ext uri="{FF2B5EF4-FFF2-40B4-BE49-F238E27FC236}">
                <a16:creationId xmlns:a16="http://schemas.microsoft.com/office/drawing/2014/main" id="{E6E1396A-7A55-4586-800A-CD47289BB3E7}"/>
              </a:ext>
            </a:extLst>
          </p:cNvPr>
          <p:cNvPicPr>
            <a:picLocks noChangeAspect="1"/>
          </p:cNvPicPr>
          <p:nvPr/>
        </p:nvPicPr>
        <p:blipFill rotWithShape="1">
          <a:blip r:embed="rId6"/>
          <a:srcRect l="27936" r="5464"/>
          <a:stretch/>
        </p:blipFill>
        <p:spPr>
          <a:xfrm>
            <a:off x="6488889" y="631704"/>
            <a:ext cx="2149715" cy="2420851"/>
          </a:xfrm>
          <a:prstGeom prst="rect">
            <a:avLst/>
          </a:prstGeom>
        </p:spPr>
      </p:pic>
      <p:pic>
        <p:nvPicPr>
          <p:cNvPr id="3" name="Picture 3" descr="Sign with information about plans for Building 23. This building will be used by the Monmouth Academy of Science and Technology for a gym and meeting space. ">
            <a:extLst>
              <a:ext uri="{FF2B5EF4-FFF2-40B4-BE49-F238E27FC236}">
                <a16:creationId xmlns:a16="http://schemas.microsoft.com/office/drawing/2014/main" id="{0C3B5B69-486F-4108-8CDD-76D41E6D5F8D}"/>
              </a:ext>
            </a:extLst>
          </p:cNvPr>
          <p:cNvPicPr>
            <a:picLocks noChangeAspect="1"/>
          </p:cNvPicPr>
          <p:nvPr/>
        </p:nvPicPr>
        <p:blipFill rotWithShape="1">
          <a:blip r:embed="rId7"/>
          <a:srcRect l="14879" r="18522"/>
          <a:stretch/>
        </p:blipFill>
        <p:spPr>
          <a:xfrm>
            <a:off x="6491323" y="3810893"/>
            <a:ext cx="2144846" cy="2415404"/>
          </a:xfrm>
          <a:prstGeom prst="rect">
            <a:avLst/>
          </a:prstGeom>
        </p:spPr>
      </p:pic>
      <p:sp>
        <p:nvSpPr>
          <p:cNvPr id="23" name="TextBox 1">
            <a:extLst>
              <a:ext uri="{FF2B5EF4-FFF2-40B4-BE49-F238E27FC236}">
                <a16:creationId xmlns:a16="http://schemas.microsoft.com/office/drawing/2014/main" id="{160D22BC-E91D-4DAE-8248-100D50F72086}"/>
              </a:ext>
            </a:extLst>
          </p:cNvPr>
          <p:cNvSpPr txBox="1">
            <a:spLocks noChangeArrowheads="1"/>
          </p:cNvSpPr>
          <p:nvPr/>
        </p:nvSpPr>
        <p:spPr>
          <a:xfrm>
            <a:off x="2984289" y="5213677"/>
            <a:ext cx="3246718" cy="904105"/>
          </a:xfrm>
          <a:prstGeom prst="rect">
            <a:avLst/>
          </a:prstGeom>
          <a:solidFill>
            <a:schemeClr val="bg2">
              <a:lumMod val="25000"/>
            </a:schemeClr>
          </a:solidFill>
        </p:spPr>
        <p:txBody>
          <a:bodyPr vert="horz" lIns="91440" tIns="45720" rIns="91440" bIns="45720" rtlCol="0"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kern="1200">
                <a:solidFill>
                  <a:schemeClr val="bg1"/>
                </a:solidFill>
                <a:latin typeface="+mj-lt"/>
                <a:ea typeface="+mj-ea"/>
                <a:cs typeface="Calibri Light"/>
              </a:rPr>
              <a:t>All Purpose  </a:t>
            </a:r>
            <a:endParaRPr lang="en-US" sz="1800" kern="1200">
              <a:solidFill>
                <a:schemeClr val="bg1"/>
              </a:solidFill>
              <a:latin typeface="+mj-lt"/>
              <a:ea typeface="+mj-ea"/>
            </a:endParaRPr>
          </a:p>
          <a:p>
            <a:pPr algn="ctr"/>
            <a:r>
              <a:rPr lang="en-US" sz="1800" kern="1200">
                <a:solidFill>
                  <a:schemeClr val="bg1"/>
                </a:solidFill>
                <a:latin typeface="+mj-lt"/>
                <a:ea typeface="+mj-ea"/>
                <a:cs typeface="Calibri Light"/>
              </a:rPr>
              <a:t>classroom, gymnasium, office</a:t>
            </a:r>
            <a:endParaRPr lang="en-US" sz="1800" kern="1200">
              <a:solidFill>
                <a:schemeClr val="bg1"/>
              </a:solidFill>
              <a:latin typeface="Calibri Light"/>
              <a:ea typeface="+mj-ea"/>
            </a:endParaRPr>
          </a:p>
        </p:txBody>
      </p:sp>
      <p:sp>
        <p:nvSpPr>
          <p:cNvPr id="7" name="TextBox 6">
            <a:extLst>
              <a:ext uri="{FF2B5EF4-FFF2-40B4-BE49-F238E27FC236}">
                <a16:creationId xmlns:a16="http://schemas.microsoft.com/office/drawing/2014/main" id="{3994CF81-D413-4772-A1E5-DA600925709F}"/>
              </a:ext>
            </a:extLst>
          </p:cNvPr>
          <p:cNvSpPr txBox="1"/>
          <p:nvPr/>
        </p:nvSpPr>
        <p:spPr>
          <a:xfrm>
            <a:off x="2941606" y="368060"/>
            <a:ext cx="3289542" cy="1077218"/>
          </a:xfrm>
          <a:prstGeom prst="rect">
            <a:avLst/>
          </a:prstGeom>
          <a:solidFill>
            <a:schemeClr val="bg2">
              <a:lumMod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Calibri Light"/>
                <a:cs typeface="Segoe UI"/>
              </a:rPr>
              <a:t>Building 23</a:t>
            </a:r>
            <a:r>
              <a:rPr lang="en-US" sz="3200">
                <a:latin typeface="Calibri Light"/>
                <a:cs typeface="Segoe UI"/>
              </a:rPr>
              <a:t>​</a:t>
            </a:r>
          </a:p>
          <a:p>
            <a:r>
              <a:rPr lang="en-US" sz="1600">
                <a:solidFill>
                  <a:srgbClr val="FFFFFF"/>
                </a:solidFill>
                <a:latin typeface="Calibri Light"/>
                <a:cs typeface="Segoe UI"/>
              </a:rPr>
              <a:t>Gateway National Recreation Area</a:t>
            </a:r>
            <a:r>
              <a:rPr lang="en-US" sz="1600">
                <a:latin typeface="Calibri Light"/>
                <a:cs typeface="Segoe UI"/>
              </a:rPr>
              <a:t>​</a:t>
            </a:r>
          </a:p>
          <a:p>
            <a:r>
              <a:rPr lang="en-US" sz="1600">
                <a:solidFill>
                  <a:srgbClr val="FFFFFF"/>
                </a:solidFill>
                <a:latin typeface="Calibri Light"/>
                <a:cs typeface="Segoe UI"/>
              </a:rPr>
              <a:t>Sandy Hook</a:t>
            </a:r>
          </a:p>
        </p:txBody>
      </p:sp>
    </p:spTree>
    <p:extLst>
      <p:ext uri="{BB962C8B-B14F-4D97-AF65-F5344CB8AC3E}">
        <p14:creationId xmlns:p14="http://schemas.microsoft.com/office/powerpoint/2010/main" val="3169884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sp useBgFill="1">
        <p:nvSpPr>
          <p:cNvPr id="337" name="Rectangle 145">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Hallway of Building 52">
            <a:extLst>
              <a:ext uri="{FF2B5EF4-FFF2-40B4-BE49-F238E27FC236}">
                <a16:creationId xmlns:a16="http://schemas.microsoft.com/office/drawing/2014/main" id="{4486A0E3-AD74-4F37-83F8-A851B13637C0}"/>
              </a:ext>
            </a:extLst>
          </p:cNvPr>
          <p:cNvPicPr>
            <a:picLocks noChangeAspect="1"/>
          </p:cNvPicPr>
          <p:nvPr/>
        </p:nvPicPr>
        <p:blipFill rotWithShape="1">
          <a:blip r:embed="rId3"/>
          <a:srcRect t="14767" r="-8" b="14759"/>
          <a:stretch/>
        </p:blipFill>
        <p:spPr>
          <a:xfrm rot="5400000">
            <a:off x="-996422" y="996423"/>
            <a:ext cx="4226719" cy="2233873"/>
          </a:xfrm>
          <a:prstGeom prst="rect">
            <a:avLst/>
          </a:prstGeom>
        </p:spPr>
      </p:pic>
      <p:pic>
        <p:nvPicPr>
          <p:cNvPr id="4" name="Picture 4" descr="Exterior of Building 52">
            <a:extLst>
              <a:ext uri="{FF2B5EF4-FFF2-40B4-BE49-F238E27FC236}">
                <a16:creationId xmlns:a16="http://schemas.microsoft.com/office/drawing/2014/main" id="{579F91C3-BEA3-4531-AA87-B0523712C15A}"/>
              </a:ext>
            </a:extLst>
          </p:cNvPr>
          <p:cNvPicPr>
            <a:picLocks noChangeAspect="1"/>
          </p:cNvPicPr>
          <p:nvPr/>
        </p:nvPicPr>
        <p:blipFill rotWithShape="1">
          <a:blip r:embed="rId4"/>
          <a:srcRect l="30610" r="29578" b="2"/>
          <a:stretch/>
        </p:blipFill>
        <p:spPr>
          <a:xfrm>
            <a:off x="2297073" y="10"/>
            <a:ext cx="2242566" cy="4224518"/>
          </a:xfrm>
          <a:prstGeom prst="rect">
            <a:avLst/>
          </a:prstGeom>
        </p:spPr>
      </p:pic>
      <p:pic>
        <p:nvPicPr>
          <p:cNvPr id="7" name="Picture 7" descr="White kitchen cabinets and subway tiled backsplash in Building 52.">
            <a:extLst>
              <a:ext uri="{FF2B5EF4-FFF2-40B4-BE49-F238E27FC236}">
                <a16:creationId xmlns:a16="http://schemas.microsoft.com/office/drawing/2014/main" id="{DF4DDAD2-9ABE-462B-A626-D83569E6AA53}"/>
              </a:ext>
            </a:extLst>
          </p:cNvPr>
          <p:cNvPicPr>
            <a:picLocks noChangeAspect="1"/>
          </p:cNvPicPr>
          <p:nvPr/>
        </p:nvPicPr>
        <p:blipFill rotWithShape="1">
          <a:blip r:embed="rId5"/>
          <a:srcRect l="26398" r="33789" b="2"/>
          <a:stretch/>
        </p:blipFill>
        <p:spPr>
          <a:xfrm>
            <a:off x="4602837" y="10"/>
            <a:ext cx="2242566" cy="4224518"/>
          </a:xfrm>
          <a:prstGeom prst="rect">
            <a:avLst/>
          </a:prstGeom>
        </p:spPr>
      </p:pic>
      <p:pic>
        <p:nvPicPr>
          <p:cNvPr id="5" name="Picture 5" descr="Renovated floors in one of the rooms of Building 52.">
            <a:extLst>
              <a:ext uri="{FF2B5EF4-FFF2-40B4-BE49-F238E27FC236}">
                <a16:creationId xmlns:a16="http://schemas.microsoft.com/office/drawing/2014/main" id="{138EAB9D-CDAB-42A0-B502-BBF9828C8430}"/>
              </a:ext>
            </a:extLst>
          </p:cNvPr>
          <p:cNvPicPr>
            <a:picLocks noChangeAspect="1"/>
          </p:cNvPicPr>
          <p:nvPr/>
        </p:nvPicPr>
        <p:blipFill rotWithShape="1">
          <a:blip r:embed="rId6"/>
          <a:srcRect l="32893" r="27422" b="2"/>
          <a:stretch/>
        </p:blipFill>
        <p:spPr>
          <a:xfrm>
            <a:off x="6908604" y="10"/>
            <a:ext cx="2235396" cy="4224518"/>
          </a:xfrm>
          <a:prstGeom prst="rect">
            <a:avLst/>
          </a:prstGeom>
        </p:spPr>
      </p:pic>
      <p:sp>
        <p:nvSpPr>
          <p:cNvPr id="333" name="Content Placeholder 332">
            <a:extLst>
              <a:ext uri="{FF2B5EF4-FFF2-40B4-BE49-F238E27FC236}">
                <a16:creationId xmlns:a16="http://schemas.microsoft.com/office/drawing/2014/main" id="{73A236E3-3017-4CE3-86E3-976780D83C52}"/>
              </a:ext>
            </a:extLst>
          </p:cNvPr>
          <p:cNvSpPr>
            <a:spLocks noGrp="1"/>
          </p:cNvSpPr>
          <p:nvPr>
            <p:ph idx="1"/>
          </p:nvPr>
        </p:nvSpPr>
        <p:spPr>
          <a:xfrm>
            <a:off x="154341" y="4492292"/>
            <a:ext cx="7313532" cy="2193581"/>
          </a:xfrm>
        </p:spPr>
        <p:txBody>
          <a:bodyPr vert="horz" lIns="91440" tIns="45720" rIns="91440" bIns="45720" rtlCol="0" anchor="t">
            <a:normAutofit fontScale="70000" lnSpcReduction="20000"/>
          </a:bodyPr>
          <a:lstStyle/>
          <a:p>
            <a:pPr marL="0" indent="0">
              <a:lnSpc>
                <a:spcPct val="120000"/>
              </a:lnSpc>
              <a:spcBef>
                <a:spcPts val="0"/>
              </a:spcBef>
              <a:buNone/>
            </a:pPr>
            <a:r>
              <a:rPr lang="en-US" sz="3600" b="1" kern="1200">
                <a:latin typeface="Calibri Light"/>
                <a:cs typeface="Calibri Light"/>
              </a:rPr>
              <a:t>Building 52</a:t>
            </a:r>
            <a:r>
              <a:rPr lang="en-US" sz="3600">
                <a:latin typeface="Calibri Light"/>
                <a:cs typeface="Calibri Light"/>
              </a:rPr>
              <a:t> </a:t>
            </a:r>
            <a:endParaRPr lang="en-US" sz="3600" b="1">
              <a:latin typeface="Calibri Light"/>
              <a:cs typeface="Calibri Light"/>
            </a:endParaRPr>
          </a:p>
          <a:p>
            <a:pPr marL="0" indent="0">
              <a:lnSpc>
                <a:spcPct val="120000"/>
              </a:lnSpc>
              <a:spcBef>
                <a:spcPts val="0"/>
              </a:spcBef>
              <a:buNone/>
            </a:pPr>
            <a:br>
              <a:rPr lang="en-US" sz="3600" kern="1200">
                <a:latin typeface="Calibri Light"/>
              </a:rPr>
            </a:br>
            <a:r>
              <a:rPr lang="en-US" sz="2000" kern="1200">
                <a:latin typeface="Calibri Light"/>
                <a:cs typeface="Calibri Light"/>
              </a:rPr>
              <a:t>Gateway National Recreation Area</a:t>
            </a:r>
            <a:endParaRPr lang="en-US" sz="2000" b="1">
              <a:latin typeface="Calibri Light"/>
              <a:cs typeface="Calibri Light"/>
            </a:endParaRPr>
          </a:p>
          <a:p>
            <a:pPr marL="0" indent="0">
              <a:lnSpc>
                <a:spcPct val="120000"/>
              </a:lnSpc>
              <a:spcBef>
                <a:spcPts val="0"/>
              </a:spcBef>
              <a:buNone/>
            </a:pPr>
            <a:r>
              <a:rPr lang="en-US" sz="2000">
                <a:latin typeface="Calibri Light"/>
                <a:cs typeface="Calibri Light"/>
              </a:rPr>
              <a:t>Sandy Hook</a:t>
            </a:r>
          </a:p>
          <a:p>
            <a:pPr marL="0" indent="0">
              <a:lnSpc>
                <a:spcPct val="120000"/>
              </a:lnSpc>
              <a:spcBef>
                <a:spcPts val="0"/>
              </a:spcBef>
              <a:buNone/>
            </a:pPr>
            <a:endParaRPr lang="en-US" sz="2000">
              <a:latin typeface="Calibri Light"/>
              <a:cs typeface="Calibri Light"/>
            </a:endParaRPr>
          </a:p>
          <a:p>
            <a:pPr marL="0" indent="0">
              <a:lnSpc>
                <a:spcPct val="120000"/>
              </a:lnSpc>
              <a:spcBef>
                <a:spcPts val="0"/>
              </a:spcBef>
              <a:buNone/>
            </a:pPr>
            <a:r>
              <a:rPr lang="en-US" sz="1800" b="1">
                <a:latin typeface="Calibri Light"/>
                <a:cs typeface="Calibri Light"/>
              </a:rPr>
              <a:t>Residential Duplex </a:t>
            </a:r>
          </a:p>
          <a:p>
            <a:pPr marL="0" indent="0">
              <a:spcAft>
                <a:spcPts val="600"/>
              </a:spcAft>
              <a:buNone/>
            </a:pPr>
            <a:br>
              <a:rPr lang="en-US" sz="1100" b="1" i="0" u="none" strike="noStrike" kern="1200" cap="none">
                <a:latin typeface="Calibri Light"/>
              </a:rPr>
            </a:br>
            <a:endParaRPr lang="en-US" sz="1100" b="1" i="0" u="none" strike="noStrike" kern="1200" cap="none">
              <a:latin typeface="Calibri Light"/>
              <a:cs typeface="Calibri Light"/>
            </a:endParaRPr>
          </a:p>
        </p:txBody>
      </p:sp>
      <p:grpSp>
        <p:nvGrpSpPr>
          <p:cNvPr id="338" name="Group 147">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777" y="4592474"/>
            <a:ext cx="846287" cy="847206"/>
            <a:chOff x="8183879" y="1000124"/>
            <a:chExt cx="1562267" cy="1172973"/>
          </a:xfrm>
        </p:grpSpPr>
        <p:sp>
          <p:nvSpPr>
            <p:cNvPr id="149"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0"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4602666"/>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pic>
        <p:nvPicPr>
          <p:cNvPr id="12" name="Picture 12" descr="Front view of exterior of Building 104">
            <a:extLst>
              <a:ext uri="{FF2B5EF4-FFF2-40B4-BE49-F238E27FC236}">
                <a16:creationId xmlns:a16="http://schemas.microsoft.com/office/drawing/2014/main" id="{060DA4ED-9DC8-4500-8505-CFC6C613079F}"/>
              </a:ext>
            </a:extLst>
          </p:cNvPr>
          <p:cNvPicPr>
            <a:picLocks noChangeAspect="1"/>
          </p:cNvPicPr>
          <p:nvPr/>
        </p:nvPicPr>
        <p:blipFill>
          <a:blip r:embed="rId3"/>
          <a:stretch>
            <a:fillRect/>
          </a:stretch>
        </p:blipFill>
        <p:spPr>
          <a:xfrm>
            <a:off x="3014785" y="2412649"/>
            <a:ext cx="2743200" cy="2057400"/>
          </a:xfrm>
          <a:prstGeom prst="rect">
            <a:avLst/>
          </a:prstGeom>
        </p:spPr>
      </p:pic>
      <p:pic>
        <p:nvPicPr>
          <p:cNvPr id="13" name="Picture 14" descr="Exterior of Building 104 side view">
            <a:extLst>
              <a:ext uri="{FF2B5EF4-FFF2-40B4-BE49-F238E27FC236}">
                <a16:creationId xmlns:a16="http://schemas.microsoft.com/office/drawing/2014/main" id="{3D35DDCF-1125-40D0-89AE-F9D2CDD95C02}"/>
              </a:ext>
            </a:extLst>
          </p:cNvPr>
          <p:cNvPicPr>
            <a:picLocks noChangeAspect="1"/>
          </p:cNvPicPr>
          <p:nvPr/>
        </p:nvPicPr>
        <p:blipFill>
          <a:blip r:embed="rId4"/>
          <a:stretch>
            <a:fillRect/>
          </a:stretch>
        </p:blipFill>
        <p:spPr>
          <a:xfrm>
            <a:off x="3014785" y="2415"/>
            <a:ext cx="2743200" cy="2057400"/>
          </a:xfrm>
          <a:prstGeom prst="rect">
            <a:avLst/>
          </a:prstGeom>
        </p:spPr>
      </p:pic>
      <p:pic>
        <p:nvPicPr>
          <p:cNvPr id="15" name="Picture 15" descr="Renovation of Building 104">
            <a:extLst>
              <a:ext uri="{FF2B5EF4-FFF2-40B4-BE49-F238E27FC236}">
                <a16:creationId xmlns:a16="http://schemas.microsoft.com/office/drawing/2014/main" id="{7A70D16B-B75F-4699-AEB8-64FBF65B3B50}"/>
              </a:ext>
            </a:extLst>
          </p:cNvPr>
          <p:cNvPicPr>
            <a:picLocks noChangeAspect="1"/>
          </p:cNvPicPr>
          <p:nvPr/>
        </p:nvPicPr>
        <p:blipFill>
          <a:blip r:embed="rId5"/>
          <a:stretch>
            <a:fillRect/>
          </a:stretch>
        </p:blipFill>
        <p:spPr>
          <a:xfrm>
            <a:off x="-3908" y="-59463"/>
            <a:ext cx="2743200" cy="3657600"/>
          </a:xfrm>
          <a:prstGeom prst="rect">
            <a:avLst/>
          </a:prstGeom>
        </p:spPr>
      </p:pic>
      <p:pic>
        <p:nvPicPr>
          <p:cNvPr id="16" name="Picture 16" descr="Windows on building 104">
            <a:extLst>
              <a:ext uri="{FF2B5EF4-FFF2-40B4-BE49-F238E27FC236}">
                <a16:creationId xmlns:a16="http://schemas.microsoft.com/office/drawing/2014/main" id="{06CCBAFE-4626-43A6-886F-847642693115}"/>
              </a:ext>
            </a:extLst>
          </p:cNvPr>
          <p:cNvPicPr>
            <a:picLocks noChangeAspect="1"/>
          </p:cNvPicPr>
          <p:nvPr/>
        </p:nvPicPr>
        <p:blipFill>
          <a:blip r:embed="rId6"/>
          <a:stretch>
            <a:fillRect/>
          </a:stretch>
        </p:blipFill>
        <p:spPr>
          <a:xfrm>
            <a:off x="6072554" y="-1954"/>
            <a:ext cx="2743200" cy="3657600"/>
          </a:xfrm>
          <a:prstGeom prst="rect">
            <a:avLst/>
          </a:prstGeom>
        </p:spPr>
      </p:pic>
      <p:pic>
        <p:nvPicPr>
          <p:cNvPr id="17" name="Picture 17" descr="Interior view of Building 104">
            <a:extLst>
              <a:ext uri="{FF2B5EF4-FFF2-40B4-BE49-F238E27FC236}">
                <a16:creationId xmlns:a16="http://schemas.microsoft.com/office/drawing/2014/main" id="{76931A43-E62C-4042-B5F5-5C4C6195BD9C}"/>
              </a:ext>
            </a:extLst>
          </p:cNvPr>
          <p:cNvPicPr>
            <a:picLocks noChangeAspect="1"/>
          </p:cNvPicPr>
          <p:nvPr/>
        </p:nvPicPr>
        <p:blipFill>
          <a:blip r:embed="rId7"/>
          <a:stretch>
            <a:fillRect/>
          </a:stretch>
        </p:blipFill>
        <p:spPr>
          <a:xfrm>
            <a:off x="5994400" y="4461608"/>
            <a:ext cx="2743200" cy="2057400"/>
          </a:xfrm>
          <a:prstGeom prst="rect">
            <a:avLst/>
          </a:prstGeom>
        </p:spPr>
      </p:pic>
      <p:sp>
        <p:nvSpPr>
          <p:cNvPr id="20" name="Content Placeholder 327">
            <a:extLst>
              <a:ext uri="{FF2B5EF4-FFF2-40B4-BE49-F238E27FC236}">
                <a16:creationId xmlns:a16="http://schemas.microsoft.com/office/drawing/2014/main" id="{E057298C-E84D-490B-8886-EEFCD08DCE8D}"/>
              </a:ext>
            </a:extLst>
          </p:cNvPr>
          <p:cNvSpPr>
            <a:spLocks noGrp="1"/>
          </p:cNvSpPr>
          <p:nvPr/>
        </p:nvSpPr>
        <p:spPr>
          <a:xfrm>
            <a:off x="356025" y="4826763"/>
            <a:ext cx="4750674" cy="1861582"/>
          </a:xfrm>
          <a:prstGeom prst="rect">
            <a:avLst/>
          </a:prstGeom>
        </p:spPr>
        <p:txBody>
          <a:bodyPr vert="horz" lIns="91440" tIns="45720" rIns="91440" bIns="45720" rtlCol="0" anchor="ct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spcAft>
                <a:spcPts val="600"/>
              </a:spcAft>
            </a:pPr>
            <a:r>
              <a:rPr lang="en-US" sz="3600" b="1" kern="1200">
                <a:latin typeface="+mj-lt"/>
                <a:ea typeface="+mj-ea"/>
                <a:cs typeface="+mj-cs"/>
              </a:rPr>
              <a:t>Building 104</a:t>
            </a:r>
            <a:r>
              <a:rPr lang="en-US" sz="3600" kern="1200">
                <a:latin typeface="+mj-lt"/>
                <a:ea typeface="+mj-ea"/>
                <a:cs typeface="+mj-cs"/>
              </a:rPr>
              <a:t> </a:t>
            </a:r>
            <a:endParaRPr lang="en-US" sz="1600" b="1">
              <a:latin typeface="+mj-lt"/>
              <a:ea typeface="+mj-ea"/>
              <a:cs typeface="+mj-cs"/>
            </a:endParaRPr>
          </a:p>
          <a:p>
            <a:pPr>
              <a:spcBef>
                <a:spcPct val="0"/>
              </a:spcBef>
              <a:spcAft>
                <a:spcPts val="600"/>
              </a:spcAft>
            </a:pPr>
            <a:r>
              <a:rPr lang="en-US" sz="2000" kern="1200">
                <a:latin typeface="+mj-lt"/>
                <a:ea typeface="+mj-ea"/>
                <a:cs typeface="+mj-cs"/>
              </a:rPr>
              <a:t>Gateway National Recreation </a:t>
            </a:r>
            <a:r>
              <a:rPr lang="en-US" sz="2000">
                <a:latin typeface="+mj-lt"/>
                <a:ea typeface="+mj-ea"/>
                <a:cs typeface="+mj-cs"/>
              </a:rPr>
              <a:t>Area</a:t>
            </a:r>
            <a:endParaRPr lang="en-US" sz="2000" b="1" kern="1200">
              <a:latin typeface="+mj-lt"/>
              <a:ea typeface="+mj-ea"/>
              <a:cs typeface="+mj-cs"/>
            </a:endParaRPr>
          </a:p>
          <a:p>
            <a:pPr>
              <a:spcBef>
                <a:spcPct val="0"/>
              </a:spcBef>
              <a:spcAft>
                <a:spcPts val="600"/>
              </a:spcAft>
            </a:pPr>
            <a:r>
              <a:rPr lang="en-US" sz="2000" kern="1200">
                <a:latin typeface="+mj-lt"/>
                <a:ea typeface="+mj-ea"/>
                <a:cs typeface="Calibri Light"/>
              </a:rPr>
              <a:t>Sandy Hook </a:t>
            </a:r>
          </a:p>
          <a:p>
            <a:pPr>
              <a:spcBef>
                <a:spcPct val="0"/>
              </a:spcBef>
              <a:spcAft>
                <a:spcPts val="600"/>
              </a:spcAft>
            </a:pPr>
            <a:r>
              <a:rPr lang="en-US" sz="2000" b="1" kern="1200">
                <a:latin typeface="+mj-lt"/>
                <a:ea typeface="+mj-ea"/>
                <a:cs typeface="+mj-cs"/>
              </a:rPr>
              <a:t>Office/Residential </a:t>
            </a:r>
            <a:br>
              <a:rPr lang="en-US" sz="2000" b="1" i="0" u="none" strike="noStrike" kern="1200" cap="none">
                <a:latin typeface="+mj-lt"/>
                <a:ea typeface="+mj-ea"/>
                <a:cs typeface="+mj-cs"/>
              </a:rPr>
            </a:br>
            <a:endParaRPr lang="en-US" sz="2000" b="1" i="0" u="none" strike="noStrike" kern="1200" cap="none">
              <a:latin typeface="+mj-lt"/>
              <a:ea typeface="+mj-ea"/>
              <a:cs typeface="Calibri Light" panose="020F0302020204030204"/>
            </a:endParaRPr>
          </a:p>
        </p:txBody>
      </p:sp>
    </p:spTree>
    <p:extLst>
      <p:ext uri="{BB962C8B-B14F-4D97-AF65-F5344CB8AC3E}">
        <p14:creationId xmlns:p14="http://schemas.microsoft.com/office/powerpoint/2010/main" val="3151328094"/>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sp>
        <p:nvSpPr>
          <p:cNvPr id="146" name="Rectangle 145">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8" name="Picture 147">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150"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33" name="Content Placeholder 332">
            <a:extLst>
              <a:ext uri="{FF2B5EF4-FFF2-40B4-BE49-F238E27FC236}">
                <a16:creationId xmlns:a16="http://schemas.microsoft.com/office/drawing/2014/main" id="{73A236E3-3017-4CE3-86E3-976780D83C52}"/>
              </a:ext>
            </a:extLst>
          </p:cNvPr>
          <p:cNvSpPr>
            <a:spLocks noGrp="1"/>
          </p:cNvSpPr>
          <p:nvPr>
            <p:ph idx="1"/>
          </p:nvPr>
        </p:nvSpPr>
        <p:spPr>
          <a:xfrm>
            <a:off x="6555617" y="763095"/>
            <a:ext cx="2404303" cy="5700719"/>
          </a:xfrm>
        </p:spPr>
        <p:txBody>
          <a:bodyPr vert="horz" lIns="91440" tIns="45720" rIns="91440" bIns="45720" rtlCol="0" anchor="ctr">
            <a:normAutofit lnSpcReduction="10000"/>
          </a:bodyPr>
          <a:lstStyle/>
          <a:p>
            <a:pPr marL="0" indent="0">
              <a:spcAft>
                <a:spcPts val="600"/>
              </a:spcAft>
              <a:buNone/>
            </a:pPr>
            <a:r>
              <a:rPr lang="en-US" sz="3600" b="1">
                <a:solidFill>
                  <a:srgbClr val="000000"/>
                </a:solidFill>
                <a:latin typeface="Calibri Light"/>
                <a:cs typeface="Calibri Light"/>
              </a:rPr>
              <a:t>Chapel</a:t>
            </a:r>
            <a:endParaRPr lang="en-US" sz="2000" b="1">
              <a:solidFill>
                <a:srgbClr val="000000"/>
              </a:solidFill>
              <a:latin typeface="Calibri Light"/>
              <a:cs typeface="Calibri"/>
            </a:endParaRPr>
          </a:p>
          <a:p>
            <a:pPr marL="0" indent="0">
              <a:spcAft>
                <a:spcPts val="600"/>
              </a:spcAft>
              <a:buNone/>
            </a:pPr>
            <a:r>
              <a:rPr lang="en-US" sz="3600">
                <a:solidFill>
                  <a:srgbClr val="000000"/>
                </a:solidFill>
                <a:latin typeface="Calibri Light"/>
                <a:cs typeface="Calibri Light"/>
              </a:rPr>
              <a:t> </a:t>
            </a:r>
            <a:br>
              <a:rPr lang="en-US" sz="3600" kern="1200">
                <a:latin typeface="Calibri Light"/>
              </a:rPr>
            </a:br>
            <a:r>
              <a:rPr lang="en-US" sz="2000" b="1" kern="1200">
                <a:solidFill>
                  <a:srgbClr val="000000"/>
                </a:solidFill>
                <a:latin typeface="Calibri Light"/>
                <a:cs typeface="Calibri Light"/>
              </a:rPr>
              <a:t>Gateway National Recreation</a:t>
            </a:r>
            <a:endParaRPr lang="en-US" sz="2000" b="1">
              <a:solidFill>
                <a:srgbClr val="000000"/>
              </a:solidFill>
              <a:latin typeface="Calibri Light"/>
              <a:cs typeface="Calibri"/>
            </a:endParaRPr>
          </a:p>
          <a:p>
            <a:pPr marL="0" indent="0">
              <a:spcAft>
                <a:spcPts val="600"/>
              </a:spcAft>
              <a:buNone/>
            </a:pPr>
            <a:r>
              <a:rPr lang="en-US" sz="2000" b="1">
                <a:solidFill>
                  <a:srgbClr val="000000"/>
                </a:solidFill>
                <a:latin typeface="Calibri Light"/>
                <a:cs typeface="Calibri Light"/>
              </a:rPr>
              <a:t> Sandy</a:t>
            </a:r>
            <a:r>
              <a:rPr lang="en-US" sz="2000" b="1" kern="1200">
                <a:solidFill>
                  <a:srgbClr val="000000"/>
                </a:solidFill>
                <a:latin typeface="Calibri Light"/>
                <a:cs typeface="Calibri Light"/>
              </a:rPr>
              <a:t> Hook</a:t>
            </a:r>
            <a:endParaRPr lang="en-US" sz="2000" b="1">
              <a:solidFill>
                <a:srgbClr val="000000"/>
              </a:solidFill>
              <a:latin typeface="Calibri Light"/>
              <a:cs typeface="Calibri"/>
            </a:endParaRPr>
          </a:p>
          <a:p>
            <a:pPr marL="0" indent="0">
              <a:spcAft>
                <a:spcPts val="600"/>
              </a:spcAft>
              <a:buNone/>
            </a:pPr>
            <a:r>
              <a:rPr lang="en-US" sz="2000">
                <a:solidFill>
                  <a:srgbClr val="000000"/>
                </a:solidFill>
                <a:latin typeface="Calibri Light"/>
                <a:cs typeface="Calibri Light"/>
              </a:rPr>
              <a:t>The Chapel was rehabilitated by a prior Lessee and is now  managed by NPS.</a:t>
            </a:r>
          </a:p>
          <a:p>
            <a:pPr marL="0" indent="0">
              <a:spcAft>
                <a:spcPts val="600"/>
              </a:spcAft>
              <a:buNone/>
            </a:pPr>
            <a:r>
              <a:rPr lang="en-US" sz="2000">
                <a:solidFill>
                  <a:srgbClr val="000000"/>
                </a:solidFill>
                <a:latin typeface="Calibri Light"/>
                <a:cs typeface="Calibri Light"/>
              </a:rPr>
              <a:t>The Chapel is typically booked for events two years in advance.</a:t>
            </a:r>
          </a:p>
          <a:p>
            <a:pPr marL="0" indent="0">
              <a:spcAft>
                <a:spcPts val="600"/>
              </a:spcAft>
              <a:buNone/>
            </a:pPr>
            <a:r>
              <a:rPr lang="en-US" sz="2000">
                <a:solidFill>
                  <a:srgbClr val="000000"/>
                </a:solidFill>
                <a:latin typeface="Calibri Light"/>
                <a:cs typeface="Calibri Light"/>
              </a:rPr>
              <a:t> </a:t>
            </a:r>
            <a:br>
              <a:rPr lang="en-US" sz="2000" b="1" i="0" u="none" strike="noStrike" kern="1200" cap="none">
                <a:latin typeface="Calibri Light"/>
              </a:rPr>
            </a:br>
            <a:endParaRPr lang="en-US" sz="2000" b="1" i="0" u="none" strike="noStrike" kern="1200" cap="none">
              <a:solidFill>
                <a:srgbClr val="000000"/>
              </a:solidFill>
              <a:latin typeface="Calibri Light"/>
              <a:cs typeface="Calibri"/>
            </a:endParaRPr>
          </a:p>
        </p:txBody>
      </p:sp>
      <p:sp>
        <p:nvSpPr>
          <p:cNvPr id="152" name="Oval 151">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5">
            <a:extLst>
              <a:ext uri="{FF2B5EF4-FFF2-40B4-BE49-F238E27FC236}">
                <a16:creationId xmlns:a16="http://schemas.microsoft.com/office/drawing/2014/main" id="{E90CD1A0-2E62-425A-8999-331A7B7D9D31}"/>
              </a:ext>
            </a:extLst>
          </p:cNvPr>
          <p:cNvPicPr>
            <a:picLocks noChangeAspect="1"/>
          </p:cNvPicPr>
          <p:nvPr/>
        </p:nvPicPr>
        <p:blipFill rotWithShape="1">
          <a:blip r:embed="rId4">
            <a:alphaModFix/>
          </a:blip>
          <a:srcRect l="19070" r="8296" b="1"/>
          <a:stretch/>
        </p:blipFill>
        <p:spPr>
          <a:xfrm>
            <a:off x="20" y="4305680"/>
            <a:ext cx="3085185" cy="2548533"/>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2" name="Picture 3">
            <a:extLst>
              <a:ext uri="{FF2B5EF4-FFF2-40B4-BE49-F238E27FC236}">
                <a16:creationId xmlns:a16="http://schemas.microsoft.com/office/drawing/2014/main" id="{47F7E2D5-050A-4D78-8132-2F6EE54E4881}"/>
              </a:ext>
            </a:extLst>
          </p:cNvPr>
          <p:cNvPicPr>
            <a:picLocks noChangeAspect="1"/>
          </p:cNvPicPr>
          <p:nvPr/>
        </p:nvPicPr>
        <p:blipFill rotWithShape="1">
          <a:blip r:embed="rId5">
            <a:alphaModFix/>
          </a:blip>
          <a:srcRect r="21813" b="-2"/>
          <a:stretch/>
        </p:blipFill>
        <p:spPr>
          <a:xfrm>
            <a:off x="3521834" y="2966567"/>
            <a:ext cx="2556863" cy="255686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4">
            <a:extLst>
              <a:ext uri="{FF2B5EF4-FFF2-40B4-BE49-F238E27FC236}">
                <a16:creationId xmlns:a16="http://schemas.microsoft.com/office/drawing/2014/main" id="{59BDCDD2-7CA5-412F-8982-3071F2DEF910}"/>
              </a:ext>
            </a:extLst>
          </p:cNvPr>
          <p:cNvPicPr>
            <a:picLocks noChangeAspect="1"/>
          </p:cNvPicPr>
          <p:nvPr/>
        </p:nvPicPr>
        <p:blipFill rotWithShape="1">
          <a:blip r:embed="rId6">
            <a:alphaModFix/>
          </a:blip>
          <a:srcRect l="18713" r="10969" b="2"/>
          <a:stretch/>
        </p:blipFill>
        <p:spPr>
          <a:xfrm>
            <a:off x="1" y="-9668"/>
            <a:ext cx="3945364" cy="3319992"/>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24" name="Shape 324"/>
          <p:cNvSpPr txBox="1">
            <a:spLocks noGrp="1"/>
          </p:cNvSpPr>
          <p:nvPr>
            <p:ph type="ftr" idx="11"/>
          </p:nvPr>
        </p:nvSpPr>
        <p:spPr>
          <a:xfrm>
            <a:off x="3785017" y="6476641"/>
            <a:ext cx="4211636" cy="235550"/>
          </a:xfrm>
          <a:prstGeom prst="rect">
            <a:avLst/>
          </a:prstGeom>
        </p:spPr>
        <p:txBody>
          <a:bodyPr spcFirstLastPara="1" vert="horz" lIns="91440" tIns="45720" rIns="91440" bIns="45720" rtlCol="0" anchorCtr="0">
            <a:normAutofit/>
          </a:bodyPr>
          <a:lstStyle/>
          <a:p>
            <a:pPr algn="r">
              <a:lnSpc>
                <a:spcPct val="90000"/>
              </a:lnSpc>
              <a:spcAft>
                <a:spcPts val="600"/>
              </a:spcAft>
              <a:buClrTx/>
              <a:defRPr/>
            </a:pPr>
            <a:r>
              <a:rPr lang="en-US" sz="400" kern="1200">
                <a:solidFill>
                  <a:srgbClr val="898989"/>
                </a:solidFill>
                <a:latin typeface="+mn-lt"/>
                <a:ea typeface="+mn-ea"/>
                <a:cs typeface="+mn-cs"/>
                <a:sym typeface="Arial"/>
              </a:rPr>
              <a:t>E X P E R I E N C E YO U R A M E R I C A</a:t>
            </a:r>
            <a:endParaRPr lang="en-US" sz="400" kern="1200">
              <a:solidFill>
                <a:srgbClr val="898989"/>
              </a:solidFill>
              <a:latin typeface="+mn-lt"/>
              <a:ea typeface="+mn-ea"/>
              <a:cs typeface="+mn-cs"/>
            </a:endParaRPr>
          </a:p>
        </p:txBody>
      </p:sp>
    </p:spTree>
    <p:extLst>
      <p:ext uri="{BB962C8B-B14F-4D97-AF65-F5344CB8AC3E}">
        <p14:creationId xmlns:p14="http://schemas.microsoft.com/office/powerpoint/2010/main" val="413401713"/>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p:nvSpPr>
          <p:cNvPr id="1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771525" y="1967266"/>
            <a:ext cx="1971675" cy="2547257"/>
          </a:xfrm>
          <a:prstGeom prst="rect">
            <a:avLst/>
          </a:prstGeom>
          <a:noFill/>
        </p:spPr>
        <p:txBody>
          <a:bodyPr spcFirstLastPara="1" vert="horz" lIns="91440" tIns="45720" rIns="91440" bIns="45720" rtlCol="0" anchor="ctr" anchorCtr="0">
            <a:noAutofit/>
          </a:bodyPr>
          <a:lstStyle/>
          <a:p>
            <a:pPr algn="ctr">
              <a:lnSpc>
                <a:spcPct val="90000"/>
              </a:lnSpc>
              <a:spcBef>
                <a:spcPct val="0"/>
              </a:spcBef>
              <a:spcAft>
                <a:spcPts val="600"/>
              </a:spcAft>
            </a:pPr>
            <a:r>
              <a:rPr lang="en-US" sz="2800" kern="1200">
                <a:solidFill>
                  <a:srgbClr val="FFFFFF"/>
                </a:solidFill>
                <a:latin typeface="+mj-lt"/>
                <a:ea typeface="+mj-ea"/>
                <a:cs typeface="+mj-cs"/>
              </a:rPr>
              <a:t>Buildings currently subject to Letters of Intent (LOIs)</a:t>
            </a:r>
            <a:endParaRPr lang="en-US" sz="2800" kern="1200">
              <a:solidFill>
                <a:srgbClr val="FFFFFF"/>
              </a:solidFill>
              <a:latin typeface="+mj-lt"/>
              <a:ea typeface="+mj-ea"/>
              <a:cs typeface="Calibri Light"/>
            </a:endParaRPr>
          </a:p>
        </p:txBody>
      </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graphicFrame>
        <p:nvGraphicFramePr>
          <p:cNvPr id="119" name="Google Shape;119;p15"/>
          <p:cNvGraphicFramePr/>
          <p:nvPr>
            <p:extLst>
              <p:ext uri="{D42A27DB-BD31-4B8C-83A1-F6EECF244321}">
                <p14:modId xmlns:p14="http://schemas.microsoft.com/office/powerpoint/2010/main" val="4035583056"/>
              </p:ext>
            </p:extLst>
          </p:nvPr>
        </p:nvGraphicFramePr>
        <p:xfrm>
          <a:off x="3582987" y="1816502"/>
          <a:ext cx="5085526" cy="3222669"/>
        </p:xfrm>
        <a:graphic>
          <a:graphicData uri="http://schemas.openxmlformats.org/drawingml/2006/table">
            <a:tbl>
              <a:tblPr firstRow="1" bandRow="1">
                <a:noFill/>
                <a:tableStyleId>{562108C0-CD48-4088-B416-EBEF11BBA726}</a:tableStyleId>
              </a:tblPr>
              <a:tblGrid>
                <a:gridCol w="608444">
                  <a:extLst>
                    <a:ext uri="{9D8B030D-6E8A-4147-A177-3AD203B41FA5}">
                      <a16:colId xmlns:a16="http://schemas.microsoft.com/office/drawing/2014/main" val="20000"/>
                    </a:ext>
                  </a:extLst>
                </a:gridCol>
                <a:gridCol w="1205514">
                  <a:extLst>
                    <a:ext uri="{9D8B030D-6E8A-4147-A177-3AD203B41FA5}">
                      <a16:colId xmlns:a16="http://schemas.microsoft.com/office/drawing/2014/main" val="20001"/>
                    </a:ext>
                  </a:extLst>
                </a:gridCol>
                <a:gridCol w="3271568">
                  <a:extLst>
                    <a:ext uri="{9D8B030D-6E8A-4147-A177-3AD203B41FA5}">
                      <a16:colId xmlns:a16="http://schemas.microsoft.com/office/drawing/2014/main" val="20002"/>
                    </a:ext>
                  </a:extLst>
                </a:gridCol>
              </a:tblGrid>
              <a:tr h="944004">
                <a:tc>
                  <a:txBody>
                    <a:bodyPr/>
                    <a:lstStyle/>
                    <a:p>
                      <a:pPr marL="0" lvl="0" indent="0" algn="ctr" rtl="0">
                        <a:lnSpc>
                          <a:spcPct val="115000"/>
                        </a:lnSpc>
                        <a:spcBef>
                          <a:spcPts val="0"/>
                        </a:spcBef>
                        <a:spcAft>
                          <a:spcPts val="0"/>
                        </a:spcAft>
                        <a:buNone/>
                      </a:pPr>
                      <a:endParaRPr lang="en-US" sz="1400" b="1">
                        <a:latin typeface="Calibri Light"/>
                      </a:endParaRPr>
                    </a:p>
                    <a:p>
                      <a:pPr marL="0" lvl="0" indent="0" algn="ctr" rtl="0">
                        <a:lnSpc>
                          <a:spcPct val="115000"/>
                        </a:lnSpc>
                        <a:spcBef>
                          <a:spcPts val="0"/>
                        </a:spcBef>
                        <a:spcAft>
                          <a:spcPts val="0"/>
                        </a:spcAft>
                        <a:buNone/>
                      </a:pPr>
                      <a:r>
                        <a:rPr lang="en-US" sz="1400" b="1">
                          <a:solidFill>
                            <a:srgbClr val="FFFFFF"/>
                          </a:solidFill>
                          <a:latin typeface="Calibri Light"/>
                        </a:rPr>
                        <a:t> BLD</a:t>
                      </a:r>
                    </a:p>
                  </a:txBody>
                  <a:tcPr marL="94773" marR="94773" marT="94773" marB="94773" anchor="ctr">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endParaRPr lang="en-US" sz="1400" b="1">
                        <a:solidFill>
                          <a:srgbClr val="FFFFFF"/>
                        </a:solidFill>
                        <a:latin typeface="Calibri Light"/>
                      </a:endParaRPr>
                    </a:p>
                    <a:p>
                      <a:pPr marL="0" lvl="0" indent="0" algn="ctr" rtl="0">
                        <a:lnSpc>
                          <a:spcPct val="115000"/>
                        </a:lnSpc>
                        <a:spcBef>
                          <a:spcPts val="0"/>
                        </a:spcBef>
                        <a:spcAft>
                          <a:spcPts val="0"/>
                        </a:spcAft>
                        <a:buNone/>
                      </a:pPr>
                      <a:r>
                        <a:rPr lang="en-US" sz="1400" b="1">
                          <a:solidFill>
                            <a:srgbClr val="FFFFFF"/>
                          </a:solidFill>
                          <a:latin typeface="Calibri Light"/>
                        </a:rPr>
                        <a:t>Type of Facility</a:t>
                      </a:r>
                    </a:p>
                  </a:txBody>
                  <a:tcPr marL="94773" marR="94773" marT="94773" marB="94773" anchor="ctr">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lgn="ctr">
                      <a:solidFill>
                        <a:srgbClr val="000000"/>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endParaRPr lang="en-US" sz="1400" b="1">
                        <a:solidFill>
                          <a:srgbClr val="FFFFFF"/>
                        </a:solidFill>
                        <a:latin typeface="Calibri Light"/>
                      </a:endParaRPr>
                    </a:p>
                    <a:p>
                      <a:pPr marL="0" lvl="0" indent="0" algn="ctr">
                        <a:lnSpc>
                          <a:spcPct val="114999"/>
                        </a:lnSpc>
                        <a:spcBef>
                          <a:spcPts val="0"/>
                        </a:spcBef>
                        <a:spcAft>
                          <a:spcPts val="0"/>
                        </a:spcAft>
                        <a:buNone/>
                      </a:pPr>
                      <a:r>
                        <a:rPr lang="en-US" sz="1400" b="1">
                          <a:solidFill>
                            <a:srgbClr val="FFFFFF"/>
                          </a:solidFill>
                          <a:latin typeface="Calibri Light"/>
                        </a:rPr>
                        <a:t>Proposed Use</a:t>
                      </a:r>
                    </a:p>
                  </a:txBody>
                  <a:tcPr marL="94773" marR="94773" marT="94773" marB="94773" anchor="ctr">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455733">
                <a:tc>
                  <a:txBody>
                    <a:bodyPr/>
                    <a:lstStyle/>
                    <a:p>
                      <a:pPr marL="0" lvl="0" indent="0" algn="ctr">
                        <a:lnSpc>
                          <a:spcPct val="114999"/>
                        </a:lnSpc>
                        <a:spcBef>
                          <a:spcPts val="0"/>
                        </a:spcBef>
                        <a:spcAft>
                          <a:spcPts val="0"/>
                        </a:spcAft>
                        <a:buNone/>
                      </a:pPr>
                      <a:r>
                        <a:rPr lang="en-US" sz="1400">
                          <a:latin typeface="Calibri Light"/>
                        </a:rPr>
                        <a:t>24</a:t>
                      </a:r>
                      <a:endParaRPr sz="1400">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lgn="ctr">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a:lnSpc>
                          <a:spcPct val="114999"/>
                        </a:lnSpc>
                        <a:spcBef>
                          <a:spcPts val="0"/>
                        </a:spcBef>
                        <a:spcAft>
                          <a:spcPts val="0"/>
                        </a:spcAft>
                        <a:buNone/>
                      </a:pPr>
                      <a:r>
                        <a:rPr lang="en-US" sz="1400">
                          <a:latin typeface="Calibri"/>
                        </a:rPr>
                        <a:t>Barracks</a:t>
                      </a:r>
                    </a:p>
                  </a:txBody>
                  <a:tcPr marL="94773" marR="94773" marT="94773" marB="94773">
                    <a:lnL w="12575" cap="flat" cmpd="sng" algn="ctr">
                      <a:solidFill>
                        <a:srgbClr val="000000"/>
                      </a:solidFill>
                      <a:prstDash val="solid"/>
                      <a:round/>
                      <a:headEnd type="none" w="sm" len="sm"/>
                      <a:tailEnd type="none" w="sm" len="sm"/>
                    </a:lnL>
                    <a:lnR w="12575" cap="flat" cmpd="sng" algn="ctr">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lgn="ctr">
                      <a:solidFill>
                        <a:srgbClr val="000000"/>
                      </a:solidFill>
                      <a:prstDash val="solid"/>
                      <a:round/>
                      <a:headEnd type="none" w="sm" len="sm"/>
                      <a:tailEnd type="none" w="sm" len="sm"/>
                    </a:lnB>
                  </a:tcPr>
                </a:tc>
                <a:tc>
                  <a:txBody>
                    <a:bodyPr/>
                    <a:lstStyle/>
                    <a:p>
                      <a:pPr marL="0" lvl="0" indent="0" algn="l">
                        <a:lnSpc>
                          <a:spcPct val="114999"/>
                        </a:lnSpc>
                        <a:spcBef>
                          <a:spcPts val="0"/>
                        </a:spcBef>
                        <a:spcAft>
                          <a:spcPts val="0"/>
                        </a:spcAft>
                        <a:buNone/>
                      </a:pPr>
                      <a:r>
                        <a:rPr lang="en-US" sz="1400" b="0" i="0" u="none" strike="noStrike" noProof="0">
                          <a:highlight>
                            <a:srgbClr val="FFFFFF"/>
                          </a:highlight>
                          <a:latin typeface="Calibri"/>
                        </a:rPr>
                        <a:t>Bar/Restaurant and multi-unit residential</a:t>
                      </a:r>
                      <a:endParaRPr lang="en-US" sz="1800">
                        <a:latin typeface="Calibri"/>
                      </a:endParaRPr>
                    </a:p>
                  </a:txBody>
                  <a:tcPr marL="94773" marR="94773" marT="94773" marB="94773">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3120331064"/>
                  </a:ext>
                </a:extLst>
              </a:tr>
              <a:tr h="455733">
                <a:tc>
                  <a:txBody>
                    <a:bodyPr/>
                    <a:lstStyle/>
                    <a:p>
                      <a:pPr marL="0" lvl="0" indent="0" algn="ctr" rtl="0">
                        <a:lnSpc>
                          <a:spcPct val="115000"/>
                        </a:lnSpc>
                        <a:spcBef>
                          <a:spcPts val="0"/>
                        </a:spcBef>
                        <a:spcAft>
                          <a:spcPts val="0"/>
                        </a:spcAft>
                        <a:buNone/>
                      </a:pPr>
                      <a:r>
                        <a:rPr lang="en-US" sz="1400">
                          <a:latin typeface="Calibri Light"/>
                        </a:rPr>
                        <a:t>25</a:t>
                      </a:r>
                      <a:endParaRPr sz="1400">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latin typeface="Calibri Light"/>
                        </a:rPr>
                        <a:t>Barracks</a:t>
                      </a:r>
                      <a:endParaRPr sz="1400">
                        <a:latin typeface="Calibri Light"/>
                      </a:endParaRPr>
                    </a:p>
                  </a:txBody>
                  <a:tcPr marL="94773" marR="94773" marT="94773" marB="94773">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lgn="ctr">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solidFill>
                            <a:srgbClr val="222222"/>
                          </a:solidFill>
                          <a:highlight>
                            <a:srgbClr val="FFFFFF"/>
                          </a:highlight>
                          <a:latin typeface="Calibri Light"/>
                        </a:rPr>
                        <a:t>Bar/Restaurant and multi-unit residential</a:t>
                      </a:r>
                      <a:endParaRPr sz="1400">
                        <a:solidFill>
                          <a:srgbClr val="222222"/>
                        </a:solidFill>
                        <a:highlight>
                          <a:srgbClr val="FFFFFF"/>
                        </a:highlight>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5733">
                <a:tc>
                  <a:txBody>
                    <a:bodyPr/>
                    <a:lstStyle/>
                    <a:p>
                      <a:pPr marL="0" lvl="0" indent="0" algn="ctr" rtl="0">
                        <a:lnSpc>
                          <a:spcPct val="115000"/>
                        </a:lnSpc>
                        <a:spcBef>
                          <a:spcPts val="0"/>
                        </a:spcBef>
                        <a:spcAft>
                          <a:spcPts val="0"/>
                        </a:spcAft>
                        <a:buNone/>
                      </a:pPr>
                      <a:r>
                        <a:rPr lang="en-US" sz="1400">
                          <a:latin typeface="Calibri Light"/>
                        </a:rPr>
                        <a:t> 36</a:t>
                      </a:r>
                      <a:endParaRPr sz="1400">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400">
                          <a:solidFill>
                            <a:schemeClr val="dk1"/>
                          </a:solidFill>
                          <a:latin typeface="Calibri Light"/>
                        </a:rPr>
                        <a:t>Mule Barn</a:t>
                      </a:r>
                      <a:endParaRPr sz="1400">
                        <a:solidFill>
                          <a:schemeClr val="dk1"/>
                        </a:solidFill>
                        <a:latin typeface="Calibri Light"/>
                      </a:endParaRPr>
                    </a:p>
                  </a:txBody>
                  <a:tcPr marL="94773" marR="94773" marT="94773" marB="94773">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lgn="ctr">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highlight>
                            <a:srgbClr val="FFFFFF"/>
                          </a:highlight>
                          <a:latin typeface="Calibri Light"/>
                        </a:rPr>
                        <a:t>Bar/restaurant, event space, some retail</a:t>
                      </a:r>
                      <a:endParaRPr sz="1400">
                        <a:highlight>
                          <a:srgbClr val="FFFFFF"/>
                        </a:highlight>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5733">
                <a:tc>
                  <a:txBody>
                    <a:bodyPr/>
                    <a:lstStyle/>
                    <a:p>
                      <a:pPr marL="0" lvl="0" indent="0" algn="ctr">
                        <a:lnSpc>
                          <a:spcPct val="114999"/>
                        </a:lnSpc>
                        <a:spcBef>
                          <a:spcPts val="0"/>
                        </a:spcBef>
                        <a:spcAft>
                          <a:spcPts val="0"/>
                        </a:spcAft>
                        <a:buNone/>
                      </a:pPr>
                      <a:r>
                        <a:rPr lang="en-US" sz="1400">
                          <a:latin typeface="Calibri Light"/>
                        </a:rPr>
                        <a:t>40</a:t>
                      </a:r>
                      <a:endParaRPr sz="1400">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a:lnSpc>
                          <a:spcPct val="114999"/>
                        </a:lnSpc>
                        <a:spcBef>
                          <a:spcPts val="0"/>
                        </a:spcBef>
                        <a:spcAft>
                          <a:spcPts val="0"/>
                        </a:spcAft>
                        <a:buNone/>
                      </a:pPr>
                      <a:r>
                        <a:rPr lang="en-US" sz="1400">
                          <a:solidFill>
                            <a:schemeClr val="dk1"/>
                          </a:solidFill>
                          <a:latin typeface="Calibri Light"/>
                        </a:rPr>
                        <a:t>Gymnasium</a:t>
                      </a:r>
                      <a:endParaRPr sz="1400">
                        <a:solidFill>
                          <a:schemeClr val="dk1"/>
                        </a:solidFill>
                        <a:latin typeface="Calibri Light"/>
                      </a:endParaRPr>
                    </a:p>
                  </a:txBody>
                  <a:tcPr marL="94773" marR="94773" marT="94773" marB="94773">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lgn="ctr">
                      <a:solidFill>
                        <a:srgbClr val="000000"/>
                      </a:solidFill>
                      <a:prstDash val="solid"/>
                      <a:round/>
                      <a:headEnd type="none" w="sm" len="sm"/>
                      <a:tailEnd type="none" w="sm" len="sm"/>
                    </a:lnB>
                  </a:tcPr>
                </a:tc>
                <a:tc>
                  <a:txBody>
                    <a:bodyPr/>
                    <a:lstStyle/>
                    <a:p>
                      <a:pPr marL="0" lvl="0" indent="0" algn="l">
                        <a:lnSpc>
                          <a:spcPct val="114999"/>
                        </a:lnSpc>
                        <a:spcBef>
                          <a:spcPts val="0"/>
                        </a:spcBef>
                        <a:spcAft>
                          <a:spcPts val="0"/>
                        </a:spcAft>
                        <a:buNone/>
                      </a:pPr>
                      <a:r>
                        <a:rPr lang="en-US" sz="1400">
                          <a:highlight>
                            <a:srgbClr val="FFFFFF"/>
                          </a:highlight>
                          <a:latin typeface="Calibri Light"/>
                        </a:rPr>
                        <a:t>Event Space.  Dining.</a:t>
                      </a:r>
                      <a:endParaRPr sz="1400">
                        <a:highlight>
                          <a:srgbClr val="FFFFFF"/>
                        </a:highlight>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2271942509"/>
                  </a:ext>
                </a:extLst>
              </a:tr>
              <a:tr h="455733">
                <a:tc>
                  <a:txBody>
                    <a:bodyPr/>
                    <a:lstStyle/>
                    <a:p>
                      <a:pPr marL="0" lvl="0" indent="0" algn="ctr" rtl="0">
                        <a:lnSpc>
                          <a:spcPct val="115000"/>
                        </a:lnSpc>
                        <a:spcBef>
                          <a:spcPts val="0"/>
                        </a:spcBef>
                        <a:spcAft>
                          <a:spcPts val="0"/>
                        </a:spcAft>
                        <a:buNone/>
                      </a:pPr>
                      <a:r>
                        <a:rPr lang="en-US" sz="1400">
                          <a:latin typeface="Calibri Light"/>
                        </a:rPr>
                        <a:t>114</a:t>
                      </a:r>
                      <a:endParaRPr sz="1400">
                        <a:latin typeface="Calibri Light"/>
                      </a:endParaRPr>
                    </a:p>
                  </a:txBody>
                  <a:tcPr marL="94773" marR="94773" marT="94773" marB="94773">
                    <a:lnL w="12575" cap="flat" cmpd="sng">
                      <a:solidFill>
                        <a:srgbClr val="000000"/>
                      </a:solidFill>
                      <a:prstDash val="solid"/>
                      <a:round/>
                      <a:headEnd type="none" w="sm" len="sm"/>
                      <a:tailEnd type="none" w="sm" len="sm"/>
                    </a:lnL>
                    <a:lnR w="12575" cap="flat" cmpd="sng" algn="ctr">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latin typeface="Calibri Light"/>
                        </a:rPr>
                        <a:t>Officers Club</a:t>
                      </a:r>
                      <a:endParaRPr sz="1400">
                        <a:latin typeface="Calibri Light"/>
                      </a:endParaRPr>
                    </a:p>
                  </a:txBody>
                  <a:tcPr marL="94773" marR="94773" marT="94773" marB="94773">
                    <a:lnL w="12575" cap="flat" cmpd="sng" algn="ctr">
                      <a:solidFill>
                        <a:srgbClr val="000000"/>
                      </a:solidFill>
                      <a:prstDash val="solid"/>
                      <a:round/>
                      <a:headEnd type="none" w="sm" len="sm"/>
                      <a:tailEnd type="none" w="sm" len="sm"/>
                    </a:lnL>
                    <a:lnR w="12575" cap="flat" cmpd="sng" algn="ctr">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400">
                          <a:latin typeface="Calibri Light"/>
                        </a:rPr>
                        <a:t>Event Space.  Dining.  Lodging.  </a:t>
                      </a:r>
                      <a:endParaRPr sz="1400">
                        <a:solidFill>
                          <a:srgbClr val="222222"/>
                        </a:solidFill>
                        <a:highlight>
                          <a:srgbClr val="FFFFFF"/>
                        </a:highlight>
                        <a:latin typeface="Calibri Light"/>
                      </a:endParaRPr>
                    </a:p>
                  </a:txBody>
                  <a:tcPr marL="94773" marR="94773" marT="94773" marB="94773">
                    <a:lnL w="12575" cap="flat" cmpd="sng" algn="ctr">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lgn="ctr">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850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654FDF-7C8B-4FE1-981F-7AA6BA969F58}"/>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a:r>
              <a:rPr lang="en-US" sz="3700">
                <a:solidFill>
                  <a:srgbClr val="FFFFFF"/>
                </a:solidFill>
              </a:rPr>
              <a:t>PROPOSAL </a:t>
            </a:r>
            <a:br>
              <a:rPr lang="en-US" sz="3700">
                <a:solidFill>
                  <a:srgbClr val="FFFFFF"/>
                </a:solidFill>
              </a:rPr>
            </a:br>
            <a:r>
              <a:rPr lang="en-US" sz="3700">
                <a:solidFill>
                  <a:srgbClr val="FFFFFF"/>
                </a:solidFill>
              </a:rPr>
              <a:t>Stillman Development International, LLC. </a:t>
            </a:r>
          </a:p>
        </p:txBody>
      </p:sp>
      <p:pic>
        <p:nvPicPr>
          <p:cNvPr id="4" name="Picture 4" descr="Exterior view of historic buildings">
            <a:extLst>
              <a:ext uri="{FF2B5EF4-FFF2-40B4-BE49-F238E27FC236}">
                <a16:creationId xmlns:a16="http://schemas.microsoft.com/office/drawing/2014/main" id="{0D03484A-B0CC-47BE-95C9-7158D8CD4108}"/>
              </a:ext>
            </a:extLst>
          </p:cNvPr>
          <p:cNvPicPr>
            <a:picLocks noChangeAspect="1"/>
          </p:cNvPicPr>
          <p:nvPr/>
        </p:nvPicPr>
        <p:blipFill rotWithShape="1">
          <a:blip r:embed="rId3"/>
          <a:srcRect l="25469" r="1389" b="-1"/>
          <a:stretch/>
        </p:blipFill>
        <p:spPr>
          <a:xfrm>
            <a:off x="245660" y="321733"/>
            <a:ext cx="5293729" cy="4107392"/>
          </a:xfrm>
          <a:prstGeom prst="rect">
            <a:avLst/>
          </a:prstGeom>
        </p:spPr>
      </p:pic>
      <p:sp>
        <p:nvSpPr>
          <p:cNvPr id="8"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panose="020F0502020204030204"/>
            </a:endParaRPr>
          </a:p>
        </p:txBody>
      </p:sp>
      <p:sp>
        <p:nvSpPr>
          <p:cNvPr id="3" name="TextBox 2">
            <a:extLst>
              <a:ext uri="{FF2B5EF4-FFF2-40B4-BE49-F238E27FC236}">
                <a16:creationId xmlns:a16="http://schemas.microsoft.com/office/drawing/2014/main" id="{2873EDB2-1202-413D-861F-353D422F0A9B}"/>
              </a:ext>
            </a:extLst>
          </p:cNvPr>
          <p:cNvSpPr txBox="1"/>
          <p:nvPr/>
        </p:nvSpPr>
        <p:spPr>
          <a:xfrm>
            <a:off x="5906970" y="658932"/>
            <a:ext cx="2683573" cy="53987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r>
              <a:rPr lang="en-US" sz="2000" kern="1200">
                <a:solidFill>
                  <a:srgbClr val="FFFFFF"/>
                </a:solidFill>
                <a:latin typeface="+mn-lt"/>
                <a:ea typeface="+mn-ea"/>
                <a:cs typeface="+mn-cs"/>
              </a:rPr>
              <a:t>21 Buildings</a:t>
            </a:r>
            <a:endParaRPr lang="en-US" sz="2000" kern="1200">
              <a:solidFill>
                <a:srgbClr val="FFFFFF"/>
              </a:solidFill>
              <a:latin typeface="+mn-lt"/>
              <a:ea typeface="+mn-ea"/>
              <a:cs typeface="Calibri"/>
            </a:endParaRPr>
          </a:p>
          <a:p>
            <a:pPr algn="ctr">
              <a:lnSpc>
                <a:spcPct val="90000"/>
              </a:lnSpc>
              <a:spcAft>
                <a:spcPts val="600"/>
              </a:spcAft>
            </a:pPr>
            <a:r>
              <a:rPr lang="en-US" sz="2000" kern="1200">
                <a:solidFill>
                  <a:srgbClr val="FFFFFF"/>
                </a:solidFill>
                <a:latin typeface="+mn-lt"/>
                <a:ea typeface="+mn-ea"/>
                <a:cs typeface="+mn-cs"/>
              </a:rPr>
              <a:t>  107,252 SF </a:t>
            </a:r>
            <a:endParaRPr lang="en-US" sz="2000" kern="1200">
              <a:solidFill>
                <a:srgbClr val="FFFFFF"/>
              </a:solidFill>
              <a:latin typeface="+mn-lt"/>
              <a:ea typeface="+mn-ea"/>
              <a:cs typeface="Calibri"/>
            </a:endParaRPr>
          </a:p>
          <a:p>
            <a:pPr marL="171450" lvl="1" indent="-171450">
              <a:buFont typeface="Arial" panose="020B0604020202020204" pitchFamily="34" charset="0"/>
              <a:buChar char="•"/>
            </a:pPr>
            <a:r>
              <a:rPr lang="en-US" sz="900" kern="1200">
                <a:solidFill>
                  <a:schemeClr val="bg1"/>
                </a:solidFill>
                <a:ea typeface="+mn-ea"/>
              </a:rPr>
              <a:t>Lieutenants Quarters Buildings 2, 3, 4, 5, 6, 7, 8, 16, and 17.  </a:t>
            </a:r>
          </a:p>
          <a:p>
            <a:pPr marL="171450" lvl="1" indent="-171450">
              <a:buFont typeface="Arial" panose="020B0604020202020204" pitchFamily="34" charset="0"/>
              <a:buChar char="•"/>
            </a:pPr>
            <a:r>
              <a:rPr lang="en-US" sz="900" kern="1200">
                <a:solidFill>
                  <a:schemeClr val="bg1"/>
                </a:solidFill>
                <a:ea typeface="+mn-ea"/>
              </a:rPr>
              <a:t>Captains Quarters Buildings 9, 10, 11, 13, 14, and 15.  </a:t>
            </a:r>
          </a:p>
          <a:p>
            <a:pPr marL="171450" lvl="1" indent="-171450">
              <a:buFont typeface="Arial" panose="020B0604020202020204" pitchFamily="34" charset="0"/>
              <a:buChar char="•"/>
            </a:pPr>
            <a:r>
              <a:rPr lang="en-US" sz="900" kern="1200">
                <a:solidFill>
                  <a:schemeClr val="bg1"/>
                </a:solidFill>
                <a:ea typeface="+mn-ea"/>
              </a:rPr>
              <a:t>Commander’s Quarters, Building 12.   </a:t>
            </a:r>
          </a:p>
          <a:p>
            <a:pPr marL="171450" lvl="1" indent="-171450">
              <a:buFont typeface="Arial" panose="020B0604020202020204" pitchFamily="34" charset="0"/>
              <a:buChar char="•"/>
            </a:pPr>
            <a:r>
              <a:rPr lang="en-US" sz="900" kern="1200">
                <a:solidFill>
                  <a:schemeClr val="bg1"/>
                </a:solidFill>
                <a:ea typeface="+mn-ea"/>
              </a:rPr>
              <a:t>Gas Station, Building 60.  </a:t>
            </a:r>
          </a:p>
          <a:p>
            <a:pPr marL="171450" lvl="1" indent="-171450">
              <a:buFont typeface="Arial" panose="020B0604020202020204" pitchFamily="34" charset="0"/>
              <a:buChar char="•"/>
            </a:pPr>
            <a:r>
              <a:rPr lang="en-US" sz="900" kern="1200">
                <a:solidFill>
                  <a:schemeClr val="bg1"/>
                </a:solidFill>
                <a:ea typeface="+mn-ea"/>
              </a:rPr>
              <a:t>Mess Halls, Buildings 55 and 57</a:t>
            </a:r>
          </a:p>
          <a:p>
            <a:pPr marL="171450" lvl="1" indent="-171450">
              <a:buFont typeface="Arial" panose="020B0604020202020204" pitchFamily="34" charset="0"/>
              <a:buChar char="•"/>
            </a:pPr>
            <a:r>
              <a:rPr lang="en-US" sz="900" kern="1200">
                <a:solidFill>
                  <a:schemeClr val="bg1"/>
                </a:solidFill>
                <a:ea typeface="+mn-ea"/>
              </a:rPr>
              <a:t>Civilian Family Quarters, Building 80</a:t>
            </a:r>
          </a:p>
          <a:p>
            <a:pPr algn="ctr">
              <a:lnSpc>
                <a:spcPct val="90000"/>
              </a:lnSpc>
              <a:spcAft>
                <a:spcPts val="600"/>
              </a:spcAft>
            </a:pPr>
            <a:endParaRPr lang="en-US" sz="900" b="1" kern="1200">
              <a:solidFill>
                <a:srgbClr val="FFFFFF"/>
              </a:solidFill>
              <a:latin typeface="+mn-lt"/>
              <a:ea typeface="+mn-ea"/>
              <a:cs typeface="Calibri"/>
            </a:endParaRPr>
          </a:p>
          <a:p>
            <a:pPr algn="ctr">
              <a:lnSpc>
                <a:spcPct val="90000"/>
              </a:lnSpc>
              <a:spcAft>
                <a:spcPts val="600"/>
              </a:spcAft>
            </a:pPr>
            <a:r>
              <a:rPr lang="en-US" sz="1600" kern="1200">
                <a:solidFill>
                  <a:srgbClr val="FFFFFF"/>
                </a:solidFill>
                <a:latin typeface="+mn-lt"/>
                <a:ea typeface="+mn-ea"/>
                <a:cs typeface="Calibri"/>
              </a:rPr>
              <a:t>HIGHLIGHTS</a:t>
            </a:r>
          </a:p>
          <a:p>
            <a:pPr>
              <a:lnSpc>
                <a:spcPct val="90000"/>
              </a:lnSpc>
              <a:spcAft>
                <a:spcPts val="600"/>
              </a:spcAft>
            </a:pPr>
            <a:r>
              <a:rPr lang="en-US" sz="1600" kern="1200">
                <a:solidFill>
                  <a:srgbClr val="FFFFFF"/>
                </a:solidFill>
                <a:latin typeface="+mn-lt"/>
                <a:ea typeface="+mn-ea"/>
                <a:cs typeface="+mn-cs"/>
              </a:rPr>
              <a:t>93 Apartments (Short-term, Long -term, Corporate, and Seasonal)   </a:t>
            </a:r>
            <a:endParaRPr lang="en-US" sz="1600" kern="1200">
              <a:solidFill>
                <a:srgbClr val="FFFFFF"/>
              </a:solidFill>
              <a:latin typeface="+mn-lt"/>
              <a:ea typeface="+mn-ea"/>
              <a:cs typeface="Calibri"/>
            </a:endParaRPr>
          </a:p>
          <a:p>
            <a:pPr>
              <a:lnSpc>
                <a:spcPct val="90000"/>
              </a:lnSpc>
              <a:spcAft>
                <a:spcPts val="600"/>
              </a:spcAft>
            </a:pPr>
            <a:endParaRPr lang="en-US" sz="1600" kern="1200">
              <a:solidFill>
                <a:srgbClr val="FFFFFF"/>
              </a:solidFill>
              <a:latin typeface="+mn-lt"/>
              <a:ea typeface="+mn-ea"/>
              <a:cs typeface="+mn-cs"/>
            </a:endParaRPr>
          </a:p>
          <a:p>
            <a:pPr>
              <a:lnSpc>
                <a:spcPct val="90000"/>
              </a:lnSpc>
              <a:spcAft>
                <a:spcPts val="600"/>
              </a:spcAft>
            </a:pPr>
            <a:r>
              <a:rPr lang="en-US" sz="1600" kern="1200">
                <a:solidFill>
                  <a:srgbClr val="FFFFFF"/>
                </a:solidFill>
                <a:latin typeface="+mn-lt"/>
                <a:ea typeface="+mn-ea"/>
                <a:cs typeface="+mn-cs"/>
              </a:rPr>
              <a:t>Building 60: Bodega” type facility with liquor license</a:t>
            </a:r>
            <a:endParaRPr lang="en-US" sz="1600" kern="1200">
              <a:solidFill>
                <a:srgbClr val="FFFFFF"/>
              </a:solidFill>
              <a:latin typeface="+mn-lt"/>
              <a:ea typeface="+mn-ea"/>
              <a:cs typeface="Calibri"/>
            </a:endParaRPr>
          </a:p>
          <a:p>
            <a:pPr>
              <a:lnSpc>
                <a:spcPct val="90000"/>
              </a:lnSpc>
              <a:spcAft>
                <a:spcPts val="600"/>
              </a:spcAft>
              <a:buFont typeface="Arial" panose="020B0604020202020204" pitchFamily="34" charset="0"/>
            </a:pPr>
            <a:endParaRPr lang="en-US" sz="1600" kern="1200">
              <a:solidFill>
                <a:srgbClr val="FFFFFF"/>
              </a:solidFill>
              <a:latin typeface="+mn-lt"/>
              <a:ea typeface="+mn-ea"/>
              <a:cs typeface="+mn-cs"/>
            </a:endParaRPr>
          </a:p>
          <a:p>
            <a:pPr>
              <a:lnSpc>
                <a:spcPct val="90000"/>
              </a:lnSpc>
              <a:spcAft>
                <a:spcPts val="600"/>
              </a:spcAft>
              <a:buFont typeface="Arial" panose="020B0604020202020204" pitchFamily="34" charset="0"/>
            </a:pPr>
            <a:r>
              <a:rPr lang="en-US" sz="1600" kern="1200">
                <a:solidFill>
                  <a:srgbClr val="FFFFFF"/>
                </a:solidFill>
                <a:latin typeface="+mn-lt"/>
                <a:ea typeface="+mn-ea"/>
                <a:cs typeface="+mn-cs"/>
              </a:rPr>
              <a:t>Building 80: Short-term use to support adjacent wedding chapel </a:t>
            </a:r>
            <a:endParaRPr lang="en-US" sz="1600" kern="1200">
              <a:solidFill>
                <a:srgbClr val="FFFFFF"/>
              </a:solidFill>
              <a:latin typeface="+mn-lt"/>
              <a:ea typeface="+mn-ea"/>
              <a:cs typeface="Calibri"/>
            </a:endParaRPr>
          </a:p>
          <a:p>
            <a:pPr marL="285750" indent="-228600">
              <a:lnSpc>
                <a:spcPct val="90000"/>
              </a:lnSpc>
              <a:spcAft>
                <a:spcPts val="600"/>
              </a:spcAft>
              <a:buFont typeface="Arial" panose="020B0604020202020204" pitchFamily="34" charset="0"/>
              <a:buChar char="•"/>
            </a:pPr>
            <a:endParaRPr lang="en-US" sz="1600" b="1" kern="1200">
              <a:solidFill>
                <a:srgbClr val="FFFFFF"/>
              </a:solidFill>
              <a:latin typeface="+mn-lt"/>
              <a:ea typeface="+mn-ea"/>
              <a:cs typeface="Calibri"/>
            </a:endParaRPr>
          </a:p>
        </p:txBody>
      </p:sp>
    </p:spTree>
    <p:extLst>
      <p:ext uri="{BB962C8B-B14F-4D97-AF65-F5344CB8AC3E}">
        <p14:creationId xmlns:p14="http://schemas.microsoft.com/office/powerpoint/2010/main" val="123184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9BE5FE-0247-4F4F-8287-D00E891C2B10}"/>
              </a:ext>
            </a:extLst>
          </p:cNvPr>
          <p:cNvSpPr txBox="1"/>
          <p:nvPr/>
        </p:nvSpPr>
        <p:spPr>
          <a:xfrm>
            <a:off x="3766365" y="3812954"/>
            <a:ext cx="4848966" cy="222358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200" kern="1200">
                <a:solidFill>
                  <a:srgbClr val="FFFFFF"/>
                </a:solidFill>
                <a:latin typeface="+mj-lt"/>
                <a:ea typeface="+mj-ea"/>
                <a:cs typeface="+mj-cs"/>
              </a:rPr>
              <a:t>Stillman Development International, LLC.  </a:t>
            </a:r>
            <a:endParaRPr lang="en-US" sz="3200">
              <a:latin typeface="+mj-lt"/>
            </a:endParaRPr>
          </a:p>
          <a:p>
            <a:pPr>
              <a:lnSpc>
                <a:spcPct val="90000"/>
              </a:lnSpc>
              <a:spcBef>
                <a:spcPct val="0"/>
              </a:spcBef>
              <a:spcAft>
                <a:spcPts val="600"/>
              </a:spcAft>
            </a:pPr>
            <a:endParaRPr lang="en-US" sz="3300" kern="1200">
              <a:solidFill>
                <a:srgbClr val="FFFFFF"/>
              </a:solidFill>
              <a:latin typeface="+mj-lt"/>
              <a:ea typeface="+mj-ea"/>
              <a:cs typeface="+mj-cs"/>
            </a:endParaRPr>
          </a:p>
          <a:p>
            <a:pPr>
              <a:lnSpc>
                <a:spcPct val="90000"/>
              </a:lnSpc>
              <a:spcBef>
                <a:spcPct val="0"/>
              </a:spcBef>
              <a:spcAft>
                <a:spcPts val="600"/>
              </a:spcAft>
            </a:pPr>
            <a:r>
              <a:rPr lang="en-US" sz="3300" kern="1200">
                <a:solidFill>
                  <a:srgbClr val="FFFFFF"/>
                </a:solidFill>
                <a:latin typeface="+mj-lt"/>
                <a:ea typeface="+mj-ea"/>
                <a:cs typeface="+mj-cs"/>
              </a:rPr>
              <a:t>Projects​</a:t>
            </a:r>
            <a:endParaRPr lang="en-US">
              <a:ea typeface="+mj-ea"/>
            </a:endParaRPr>
          </a:p>
        </p:txBody>
      </p:sp>
      <p:pic>
        <p:nvPicPr>
          <p:cNvPr id="3" name="Picture 3" descr="Time Square Theater renovation">
            <a:extLst>
              <a:ext uri="{FF2B5EF4-FFF2-40B4-BE49-F238E27FC236}">
                <a16:creationId xmlns:a16="http://schemas.microsoft.com/office/drawing/2014/main" id="{5FAA1B31-DB97-438E-B9B9-37AA654CE346}"/>
              </a:ext>
            </a:extLst>
          </p:cNvPr>
          <p:cNvPicPr>
            <a:picLocks noChangeAspect="1"/>
          </p:cNvPicPr>
          <p:nvPr/>
        </p:nvPicPr>
        <p:blipFill rotWithShape="1">
          <a:blip r:embed="rId3"/>
          <a:srcRect l="1753" r="21024" b="1"/>
          <a:stretch/>
        </p:blipFill>
        <p:spPr>
          <a:xfrm>
            <a:off x="195095" y="428758"/>
            <a:ext cx="3220980" cy="3178600"/>
          </a:xfrm>
          <a:prstGeom prst="rect">
            <a:avLst/>
          </a:prstGeom>
        </p:spPr>
      </p:pic>
      <p:pic>
        <p:nvPicPr>
          <p:cNvPr id="13" name="Picture 13" descr="Exterior view of Schumacher building">
            <a:extLst>
              <a:ext uri="{FF2B5EF4-FFF2-40B4-BE49-F238E27FC236}">
                <a16:creationId xmlns:a16="http://schemas.microsoft.com/office/drawing/2014/main" id="{AF0BB4BD-98D7-4CBA-9C65-5BFD25B8D70F}"/>
              </a:ext>
            </a:extLst>
          </p:cNvPr>
          <p:cNvPicPr>
            <a:picLocks noChangeAspect="1"/>
          </p:cNvPicPr>
          <p:nvPr/>
        </p:nvPicPr>
        <p:blipFill rotWithShape="1">
          <a:blip r:embed="rId4"/>
          <a:srcRect t="31093" r="-1" b="5092"/>
          <a:stretch/>
        </p:blipFill>
        <p:spPr>
          <a:xfrm>
            <a:off x="3533855" y="499943"/>
            <a:ext cx="5369680" cy="3022564"/>
          </a:xfrm>
          <a:prstGeom prst="rect">
            <a:avLst/>
          </a:prstGeom>
        </p:spPr>
      </p:pic>
      <p:cxnSp>
        <p:nvCxnSpPr>
          <p:cNvPr id="40" name="Straight Connector 39">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17" descr="Exterior view of the Centurion, an historic building converted into condos. ">
            <a:extLst>
              <a:ext uri="{FF2B5EF4-FFF2-40B4-BE49-F238E27FC236}">
                <a16:creationId xmlns:a16="http://schemas.microsoft.com/office/drawing/2014/main" id="{77A12125-40B9-48B4-A22A-66248AA232CD}"/>
              </a:ext>
            </a:extLst>
          </p:cNvPr>
          <p:cNvPicPr>
            <a:picLocks noChangeAspect="1"/>
          </p:cNvPicPr>
          <p:nvPr/>
        </p:nvPicPr>
        <p:blipFill rotWithShape="1">
          <a:blip r:embed="rId5"/>
          <a:srcRect r="8051" b="-5"/>
          <a:stretch/>
        </p:blipFill>
        <p:spPr>
          <a:xfrm>
            <a:off x="182670" y="3285804"/>
            <a:ext cx="3287708" cy="3222956"/>
          </a:xfrm>
          <a:prstGeom prst="rect">
            <a:avLst/>
          </a:prstGeom>
        </p:spPr>
      </p:pic>
      <p:sp>
        <p:nvSpPr>
          <p:cNvPr id="5" name="TextBox 4">
            <a:extLst>
              <a:ext uri="{FF2B5EF4-FFF2-40B4-BE49-F238E27FC236}">
                <a16:creationId xmlns:a16="http://schemas.microsoft.com/office/drawing/2014/main" id="{DD804E61-B54F-4B24-98AD-60740ECB74E6}"/>
              </a:ext>
            </a:extLst>
          </p:cNvPr>
          <p:cNvSpPr txBox="1"/>
          <p:nvPr/>
        </p:nvSpPr>
        <p:spPr>
          <a:xfrm>
            <a:off x="197210" y="50080"/>
            <a:ext cx="3217653" cy="646331"/>
          </a:xfrm>
          <a:prstGeom prst="rect">
            <a:avLst/>
          </a:prstGeom>
          <a:solidFill>
            <a:schemeClr val="bg2">
              <a:lumMod val="2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a:solidFill>
                  <a:schemeClr val="bg1"/>
                </a:solidFill>
                <a:latin typeface="Calibri Light"/>
              </a:rPr>
              <a:t>Times Square Theater (historic)</a:t>
            </a:r>
            <a:r>
              <a:rPr lang="en-US" sz="1200" b="1">
                <a:solidFill>
                  <a:schemeClr val="bg1"/>
                </a:solidFill>
                <a:latin typeface="Calibri Light"/>
              </a:rPr>
              <a:t> </a:t>
            </a:r>
            <a:r>
              <a:rPr lang="en-US" sz="1200">
                <a:solidFill>
                  <a:schemeClr val="bg1"/>
                </a:solidFill>
                <a:latin typeface="Calibri Light"/>
              </a:rPr>
              <a:t> New York Retail Conversion 55,000 sf Beyer Blinder Belle Architects NYC EDC Master Lessor </a:t>
            </a:r>
          </a:p>
        </p:txBody>
      </p:sp>
      <p:sp>
        <p:nvSpPr>
          <p:cNvPr id="7" name="TextBox 6">
            <a:extLst>
              <a:ext uri="{FF2B5EF4-FFF2-40B4-BE49-F238E27FC236}">
                <a16:creationId xmlns:a16="http://schemas.microsoft.com/office/drawing/2014/main" id="{A041E446-47F0-4C98-9893-C61C8E447325}"/>
              </a:ext>
            </a:extLst>
          </p:cNvPr>
          <p:cNvSpPr txBox="1"/>
          <p:nvPr/>
        </p:nvSpPr>
        <p:spPr>
          <a:xfrm>
            <a:off x="3535394" y="50081"/>
            <a:ext cx="5359877" cy="461665"/>
          </a:xfrm>
          <a:prstGeom prst="rect">
            <a:avLst/>
          </a:prstGeom>
          <a:solidFill>
            <a:schemeClr val="bg2">
              <a:lumMod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Calibri Light"/>
              </a:rPr>
              <a:t>The Schumacher (historic), New York Condominium Conversion 20 Residential Homes Morris Adjmi Architects </a:t>
            </a:r>
          </a:p>
        </p:txBody>
      </p:sp>
      <p:sp>
        <p:nvSpPr>
          <p:cNvPr id="8" name="TextBox 7">
            <a:extLst>
              <a:ext uri="{FF2B5EF4-FFF2-40B4-BE49-F238E27FC236}">
                <a16:creationId xmlns:a16="http://schemas.microsoft.com/office/drawing/2014/main" id="{7632C420-1232-467F-A837-485E72295AD5}"/>
              </a:ext>
            </a:extLst>
          </p:cNvPr>
          <p:cNvSpPr txBox="1"/>
          <p:nvPr/>
        </p:nvSpPr>
        <p:spPr>
          <a:xfrm>
            <a:off x="188139" y="5878943"/>
            <a:ext cx="3329467" cy="646331"/>
          </a:xfrm>
          <a:prstGeom prst="rect">
            <a:avLst/>
          </a:prstGeom>
          <a:solidFill>
            <a:schemeClr val="bg2">
              <a:lumMod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Calibri Light"/>
              </a:rPr>
              <a:t>The Centurion, New York  Condominium Development 47 Residential Homes Pei Partnership Architects with I.M. Pei </a:t>
            </a:r>
          </a:p>
        </p:txBody>
      </p:sp>
    </p:spTree>
    <p:extLst>
      <p:ext uri="{BB962C8B-B14F-4D97-AF65-F5344CB8AC3E}">
        <p14:creationId xmlns:p14="http://schemas.microsoft.com/office/powerpoint/2010/main" val="2269743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oogle Shape;108;p14">
            <a:extLst>
              <a:ext uri="{FF2B5EF4-FFF2-40B4-BE49-F238E27FC236}">
                <a16:creationId xmlns:a16="http://schemas.microsoft.com/office/drawing/2014/main" id="{A671C81C-BCA3-46C7-93D7-499C1A5B4B7C}"/>
              </a:ext>
            </a:extLst>
          </p:cNvPr>
          <p:cNvSpPr txBox="1"/>
          <p:nvPr/>
        </p:nvSpPr>
        <p:spPr>
          <a:xfrm>
            <a:off x="832485" y="4277356"/>
            <a:ext cx="7475220" cy="156032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1800"/>
            </a:pPr>
            <a:endParaRPr lang="en-US" sz="5000" b="0" i="0" u="none" strike="noStrike" kern="1200" cap="none">
              <a:solidFill>
                <a:srgbClr val="4F5E3C"/>
              </a:solidFill>
              <a:latin typeface="+mj-lt"/>
              <a:ea typeface="+mj-ea"/>
              <a:cs typeface="Calibri Light"/>
            </a:endParaRPr>
          </a:p>
        </p:txBody>
      </p:sp>
      <p:pic>
        <p:nvPicPr>
          <p:cNvPr id="3" name="Picture 4" descr="Row of historic buildings with Sandy Hook bay in the background">
            <a:extLst>
              <a:ext uri="{FF2B5EF4-FFF2-40B4-BE49-F238E27FC236}">
                <a16:creationId xmlns:a16="http://schemas.microsoft.com/office/drawing/2014/main" id="{A6E57369-C768-4E99-8491-0ACC6FE38636}"/>
              </a:ext>
            </a:extLst>
          </p:cNvPr>
          <p:cNvPicPr>
            <a:picLocks noChangeAspect="1"/>
          </p:cNvPicPr>
          <p:nvPr/>
        </p:nvPicPr>
        <p:blipFill rotWithShape="1">
          <a:blip r:embed="rId3"/>
          <a:srcRect l="148" t="3470" r="-148" b="18612"/>
          <a:stretch/>
        </p:blipFill>
        <p:spPr>
          <a:xfrm>
            <a:off x="105730" y="73932"/>
            <a:ext cx="8932478" cy="3280051"/>
          </a:xfrm>
          <a:prstGeom prst="rect">
            <a:avLst/>
          </a:prstGeom>
        </p:spPr>
      </p:pic>
      <p:pic>
        <p:nvPicPr>
          <p:cNvPr id="60" name="Picture 62">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61" name="Picture 64">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62" name="Rectangle 66">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3F2DBD-AB9E-4990-911D-78DE4AEED018}"/>
              </a:ext>
            </a:extLst>
          </p:cNvPr>
          <p:cNvSpPr txBox="1"/>
          <p:nvPr/>
        </p:nvSpPr>
        <p:spPr>
          <a:xfrm>
            <a:off x="55430" y="3424271"/>
            <a:ext cx="8875169" cy="85228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kern="1200">
                <a:latin typeface="Calibri Light"/>
                <a:ea typeface="+mj-ea"/>
                <a:cs typeface="Calibri Light"/>
              </a:rPr>
              <a:t>General Agreement - Purpose</a:t>
            </a:r>
            <a:endParaRPr lang="en-US" sz="3600" b="1">
              <a:latin typeface="Calibri Light"/>
              <a:ea typeface="+mj-ea"/>
            </a:endParaRPr>
          </a:p>
        </p:txBody>
      </p:sp>
      <p:sp>
        <p:nvSpPr>
          <p:cNvPr id="15" name="TextBox 14">
            <a:extLst>
              <a:ext uri="{FF2B5EF4-FFF2-40B4-BE49-F238E27FC236}">
                <a16:creationId xmlns:a16="http://schemas.microsoft.com/office/drawing/2014/main" id="{40C41689-D82D-461A-92AB-DE555503A44B}"/>
              </a:ext>
            </a:extLst>
          </p:cNvPr>
          <p:cNvSpPr txBox="1"/>
          <p:nvPr/>
        </p:nvSpPr>
        <p:spPr>
          <a:xfrm>
            <a:off x="201361" y="998905"/>
            <a:ext cx="87290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FFFF"/>
                </a:solidFill>
                <a:latin typeface="Calibri Light"/>
              </a:rPr>
              <a:t>Balance the Potential Lessee's need to address feasibility and minimize any risk associated with a single Leaseholder  ​</a:t>
            </a:r>
          </a:p>
        </p:txBody>
      </p:sp>
      <p:sp>
        <p:nvSpPr>
          <p:cNvPr id="2" name="TextBox 1">
            <a:extLst>
              <a:ext uri="{FF2B5EF4-FFF2-40B4-BE49-F238E27FC236}">
                <a16:creationId xmlns:a16="http://schemas.microsoft.com/office/drawing/2014/main" id="{608F8EA3-CE15-4C1E-8AE0-D122F3DAE3DA}"/>
              </a:ext>
            </a:extLst>
          </p:cNvPr>
          <p:cNvSpPr txBox="1"/>
          <p:nvPr/>
        </p:nvSpPr>
        <p:spPr>
          <a:xfrm>
            <a:off x="201361" y="4219718"/>
            <a:ext cx="85708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tx1"/>
                </a:solidFill>
                <a:latin typeface="Calibri Light"/>
              </a:rPr>
              <a:t>The </a:t>
            </a:r>
            <a:r>
              <a:rPr lang="en-US" sz="1800" b="1">
                <a:solidFill>
                  <a:schemeClr val="tx1"/>
                </a:solidFill>
                <a:latin typeface="Calibri Light"/>
              </a:rPr>
              <a:t>purpose</a:t>
            </a:r>
            <a:r>
              <a:rPr lang="en-US" sz="1800">
                <a:solidFill>
                  <a:schemeClr val="tx1"/>
                </a:solidFill>
                <a:latin typeface="Calibri Light"/>
              </a:rPr>
              <a:t> of the Agreement is to develop prototype, and to:  </a:t>
            </a:r>
          </a:p>
          <a:p>
            <a:pPr marL="285750" indent="-285750">
              <a:buChar char="•"/>
            </a:pPr>
            <a:r>
              <a:rPr lang="en-US" sz="1800">
                <a:solidFill>
                  <a:schemeClr val="tx1"/>
                </a:solidFill>
                <a:latin typeface="Calibri Light"/>
                <a:cs typeface="Segoe UI"/>
              </a:rPr>
              <a:t>Test Feasibility</a:t>
            </a:r>
          </a:p>
          <a:p>
            <a:pPr marL="285750" indent="-285750">
              <a:buChar char="•"/>
            </a:pPr>
            <a:r>
              <a:rPr lang="en-US" sz="1800">
                <a:solidFill>
                  <a:schemeClr val="tx1"/>
                </a:solidFill>
                <a:latin typeface="Calibri Light"/>
                <a:cs typeface="Segoe UI"/>
              </a:rPr>
              <a:t>Advance the initial design </a:t>
            </a:r>
            <a:endParaRPr lang="en-US" sz="1800">
              <a:solidFill>
                <a:schemeClr val="tx1"/>
              </a:solidFill>
              <a:latin typeface="Calibri Light"/>
            </a:endParaRPr>
          </a:p>
          <a:p>
            <a:pPr marL="285750" indent="-285750">
              <a:buChar char="•"/>
            </a:pPr>
            <a:r>
              <a:rPr lang="en-US" sz="1800">
                <a:solidFill>
                  <a:schemeClr val="tx1"/>
                </a:solidFill>
                <a:latin typeface="Calibri Light"/>
                <a:cs typeface="Segoe UI"/>
              </a:rPr>
              <a:t>Consider alternatives</a:t>
            </a:r>
          </a:p>
          <a:p>
            <a:pPr marL="285750" indent="-285750">
              <a:buChar char="•"/>
            </a:pPr>
            <a:r>
              <a:rPr lang="en-US" sz="1800">
                <a:solidFill>
                  <a:schemeClr val="tx1"/>
                </a:solidFill>
                <a:latin typeface="Calibri Light"/>
                <a:cs typeface="Segoe UI"/>
              </a:rPr>
              <a:t>Establish parameters</a:t>
            </a:r>
          </a:p>
          <a:p>
            <a:r>
              <a:rPr lang="en-US" sz="1800">
                <a:solidFill>
                  <a:schemeClr val="tx1"/>
                </a:solidFill>
                <a:latin typeface="Calibri Light"/>
                <a:cs typeface="Calibri Light"/>
              </a:rPr>
              <a:t>It will also inform the development of the balance of the project.  </a:t>
            </a:r>
          </a:p>
        </p:txBody>
      </p:sp>
    </p:spTree>
    <p:extLst>
      <p:ext uri="{BB962C8B-B14F-4D97-AF65-F5344CB8AC3E}">
        <p14:creationId xmlns:p14="http://schemas.microsoft.com/office/powerpoint/2010/main" val="492835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1" name="Google Shape;108;p14">
            <a:extLst>
              <a:ext uri="{FF2B5EF4-FFF2-40B4-BE49-F238E27FC236}">
                <a16:creationId xmlns:a16="http://schemas.microsoft.com/office/drawing/2014/main" id="{A671C81C-BCA3-46C7-93D7-499C1A5B4B7C}"/>
              </a:ext>
            </a:extLst>
          </p:cNvPr>
          <p:cNvSpPr txBox="1"/>
          <p:nvPr/>
        </p:nvSpPr>
        <p:spPr>
          <a:xfrm>
            <a:off x="832485" y="4277356"/>
            <a:ext cx="7475220" cy="156032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1800"/>
            </a:pPr>
            <a:endParaRPr lang="en-US" sz="5000" b="0" i="0" u="none" strike="noStrike" kern="1200" cap="none">
              <a:solidFill>
                <a:srgbClr val="4F5E3C"/>
              </a:solidFill>
              <a:latin typeface="+mj-lt"/>
              <a:ea typeface="+mj-ea"/>
              <a:cs typeface="Calibri Light"/>
            </a:endParaRPr>
          </a:p>
        </p:txBody>
      </p:sp>
      <p:pic>
        <p:nvPicPr>
          <p:cNvPr id="60" name="Picture 62">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61" name="Picture 64">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62" name="Rectangle 66">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3F2DBD-AB9E-4990-911D-78DE4AEED018}"/>
              </a:ext>
            </a:extLst>
          </p:cNvPr>
          <p:cNvSpPr txBox="1"/>
          <p:nvPr/>
        </p:nvSpPr>
        <p:spPr>
          <a:xfrm>
            <a:off x="183964" y="2815533"/>
            <a:ext cx="8677743" cy="146693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kern="1200">
                <a:solidFill>
                  <a:schemeClr val="bg1"/>
                </a:solidFill>
                <a:latin typeface="Calibri Light"/>
                <a:ea typeface="+mj-ea"/>
                <a:cs typeface="Calibri Light"/>
              </a:rPr>
              <a:t>General Agreement </a:t>
            </a:r>
            <a:endParaRPr lang="en-US" sz="3600" b="1">
              <a:solidFill>
                <a:schemeClr val="bg1"/>
              </a:solidFill>
              <a:latin typeface="Calibri Light"/>
              <a:ea typeface="+mj-ea"/>
            </a:endParaRPr>
          </a:p>
          <a:p>
            <a:pPr algn="ctr"/>
            <a:r>
              <a:rPr lang="en-US" sz="3600" b="1" kern="1200">
                <a:solidFill>
                  <a:schemeClr val="bg1"/>
                </a:solidFill>
                <a:latin typeface="Calibri Light"/>
                <a:ea typeface="+mj-ea"/>
                <a:cs typeface="Calibri Light"/>
              </a:rPr>
              <a:t>Safeguards</a:t>
            </a:r>
          </a:p>
          <a:p>
            <a:pPr algn="ctr"/>
            <a:endParaRPr lang="en-US" sz="2800" b="1" kern="1200">
              <a:latin typeface="Calibri Light"/>
              <a:ea typeface="+mj-ea"/>
              <a:cs typeface="Calibri Light"/>
            </a:endParaRPr>
          </a:p>
          <a:p>
            <a:pPr algn="ctr"/>
            <a:endParaRPr lang="en-US" sz="2800" b="1" kern="1200">
              <a:latin typeface="Calibri Light"/>
              <a:ea typeface="+mj-ea"/>
              <a:cs typeface="Calibri Light"/>
            </a:endParaRPr>
          </a:p>
        </p:txBody>
      </p:sp>
      <p:sp>
        <p:nvSpPr>
          <p:cNvPr id="15" name="TextBox 14">
            <a:extLst>
              <a:ext uri="{FF2B5EF4-FFF2-40B4-BE49-F238E27FC236}">
                <a16:creationId xmlns:a16="http://schemas.microsoft.com/office/drawing/2014/main" id="{40C41689-D82D-461A-92AB-DE555503A44B}"/>
              </a:ext>
            </a:extLst>
          </p:cNvPr>
          <p:cNvSpPr txBox="1"/>
          <p:nvPr/>
        </p:nvSpPr>
        <p:spPr>
          <a:xfrm>
            <a:off x="596610" y="998905"/>
            <a:ext cx="83337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FFFF"/>
                </a:solidFill>
                <a:latin typeface="Calibri Light"/>
              </a:rPr>
              <a:t>Balance the Developer's need to address feasibility and minimize any risk associated with a single developer  ​</a:t>
            </a:r>
          </a:p>
        </p:txBody>
      </p:sp>
      <p:pic>
        <p:nvPicPr>
          <p:cNvPr id="4" name="Picture 4" descr="Historic Building at Fort Hancock">
            <a:extLst>
              <a:ext uri="{FF2B5EF4-FFF2-40B4-BE49-F238E27FC236}">
                <a16:creationId xmlns:a16="http://schemas.microsoft.com/office/drawing/2014/main" id="{923E2369-BDCD-4261-86DA-B5C31F2C966A}"/>
              </a:ext>
            </a:extLst>
          </p:cNvPr>
          <p:cNvPicPr>
            <a:picLocks noChangeAspect="1"/>
          </p:cNvPicPr>
          <p:nvPr/>
        </p:nvPicPr>
        <p:blipFill>
          <a:blip r:embed="rId4"/>
          <a:stretch>
            <a:fillRect/>
          </a:stretch>
        </p:blipFill>
        <p:spPr>
          <a:xfrm>
            <a:off x="2486852" y="-2033"/>
            <a:ext cx="3853164" cy="2660055"/>
          </a:xfrm>
          <a:prstGeom prst="rect">
            <a:avLst/>
          </a:prstGeom>
        </p:spPr>
      </p:pic>
      <p:pic>
        <p:nvPicPr>
          <p:cNvPr id="7" name="Picture 7" descr="Sandy Hook lighthouse">
            <a:extLst>
              <a:ext uri="{FF2B5EF4-FFF2-40B4-BE49-F238E27FC236}">
                <a16:creationId xmlns:a16="http://schemas.microsoft.com/office/drawing/2014/main" id="{6269B041-F144-4DEA-9DA6-9EC51E2552E5}"/>
              </a:ext>
            </a:extLst>
          </p:cNvPr>
          <p:cNvPicPr>
            <a:picLocks noChangeAspect="1"/>
          </p:cNvPicPr>
          <p:nvPr/>
        </p:nvPicPr>
        <p:blipFill rotWithShape="1">
          <a:blip r:embed="rId5"/>
          <a:srcRect t="109" r="-649" b="10945"/>
          <a:stretch/>
        </p:blipFill>
        <p:spPr>
          <a:xfrm>
            <a:off x="1652" y="-2612"/>
            <a:ext cx="2533825" cy="2662893"/>
          </a:xfrm>
          <a:prstGeom prst="rect">
            <a:avLst/>
          </a:prstGeom>
        </p:spPr>
      </p:pic>
      <p:pic>
        <p:nvPicPr>
          <p:cNvPr id="2" name="Picture 2" descr="Black and white photo of historic structure. ">
            <a:extLst>
              <a:ext uri="{FF2B5EF4-FFF2-40B4-BE49-F238E27FC236}">
                <a16:creationId xmlns:a16="http://schemas.microsoft.com/office/drawing/2014/main" id="{7D80C7F5-CC6A-4558-A302-06A14D096BC6}"/>
              </a:ext>
            </a:extLst>
          </p:cNvPr>
          <p:cNvPicPr>
            <a:picLocks noChangeAspect="1"/>
          </p:cNvPicPr>
          <p:nvPr/>
        </p:nvPicPr>
        <p:blipFill>
          <a:blip r:embed="rId6"/>
          <a:stretch>
            <a:fillRect/>
          </a:stretch>
        </p:blipFill>
        <p:spPr>
          <a:xfrm>
            <a:off x="6345301" y="-4687"/>
            <a:ext cx="2796055" cy="2665361"/>
          </a:xfrm>
          <a:prstGeom prst="rect">
            <a:avLst/>
          </a:prstGeom>
        </p:spPr>
      </p:pic>
      <p:sp>
        <p:nvSpPr>
          <p:cNvPr id="3" name="TextBox 2">
            <a:extLst>
              <a:ext uri="{FF2B5EF4-FFF2-40B4-BE49-F238E27FC236}">
                <a16:creationId xmlns:a16="http://schemas.microsoft.com/office/drawing/2014/main" id="{402EEFBC-D3B1-40F9-B742-941C1D8523CE}"/>
              </a:ext>
            </a:extLst>
          </p:cNvPr>
          <p:cNvSpPr txBox="1"/>
          <p:nvPr/>
        </p:nvSpPr>
        <p:spPr>
          <a:xfrm>
            <a:off x="109268" y="4882551"/>
            <a:ext cx="9054860"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800">
              <a:solidFill>
                <a:schemeClr val="tx1"/>
              </a:solidFill>
              <a:latin typeface="Calibri Light"/>
              <a:cs typeface="Segoe UI"/>
            </a:endParaRPr>
          </a:p>
          <a:p>
            <a:r>
              <a:rPr lang="en-US" sz="1800">
                <a:solidFill>
                  <a:schemeClr val="tx1"/>
                </a:solidFill>
                <a:latin typeface="Calibri Light"/>
                <a:cs typeface="Segoe UI"/>
              </a:rPr>
              <a:t>The project will be completed in </a:t>
            </a:r>
            <a:r>
              <a:rPr lang="en-US" sz="1800" b="1">
                <a:solidFill>
                  <a:schemeClr val="tx1"/>
                </a:solidFill>
                <a:latin typeface="Calibri Light"/>
                <a:cs typeface="Segoe UI"/>
              </a:rPr>
              <a:t>phases</a:t>
            </a:r>
            <a:r>
              <a:rPr lang="en-US" sz="1800">
                <a:solidFill>
                  <a:schemeClr val="tx1"/>
                </a:solidFill>
                <a:latin typeface="Calibri Light"/>
                <a:cs typeface="Segoe UI"/>
              </a:rPr>
              <a:t> to:​</a:t>
            </a:r>
            <a:endParaRPr lang="en-US">
              <a:solidFill>
                <a:schemeClr val="tx1"/>
              </a:solidFill>
            </a:endParaRPr>
          </a:p>
          <a:p>
            <a:pPr marL="285750" indent="-285750">
              <a:buChar char="•"/>
            </a:pPr>
            <a:r>
              <a:rPr lang="en-US" sz="1800">
                <a:solidFill>
                  <a:schemeClr val="tx1"/>
                </a:solidFill>
                <a:latin typeface="Calibri Light"/>
                <a:cs typeface="Segoe UI"/>
              </a:rPr>
              <a:t>​</a:t>
            </a:r>
            <a:r>
              <a:rPr lang="en-US" sz="1800">
                <a:solidFill>
                  <a:schemeClr val="tx1"/>
                </a:solidFill>
                <a:latin typeface="Calibri Light"/>
              </a:rPr>
              <a:t>Allow for the development of a comprehensive concept plan​</a:t>
            </a:r>
          </a:p>
          <a:p>
            <a:pPr marL="285750" indent="-285750">
              <a:buChar char="•"/>
            </a:pPr>
            <a:r>
              <a:rPr lang="en-US" sz="1800">
                <a:solidFill>
                  <a:schemeClr val="tx1"/>
                </a:solidFill>
                <a:latin typeface="Calibri Light"/>
              </a:rPr>
              <a:t>​Provide certainty that the project is financially feasible based on the outcomes of the first phase​</a:t>
            </a:r>
          </a:p>
          <a:p>
            <a:pPr marL="285750" indent="-285750">
              <a:buChar char="•"/>
            </a:pPr>
            <a:r>
              <a:rPr lang="en-US" sz="1800">
                <a:solidFill>
                  <a:schemeClr val="tx1"/>
                </a:solidFill>
                <a:latin typeface="Calibri Light"/>
              </a:rPr>
              <a:t>​Ensure SDI has the financial capability necessary to complete the project as anticipated ​</a:t>
            </a:r>
          </a:p>
          <a:p>
            <a:r>
              <a:rPr lang="en-US">
                <a:solidFill>
                  <a:schemeClr val="tx1"/>
                </a:solidFill>
                <a:latin typeface="Calibri Light"/>
                <a:cs typeface="Segoe UI"/>
              </a:rPr>
              <a:t>​</a:t>
            </a:r>
          </a:p>
        </p:txBody>
      </p:sp>
    </p:spTree>
    <p:extLst>
      <p:ext uri="{BB962C8B-B14F-4D97-AF65-F5344CB8AC3E}">
        <p14:creationId xmlns:p14="http://schemas.microsoft.com/office/powerpoint/2010/main" val="230558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49905F0D-7079-4F73-BDCF-2B2573B3C69F}"/>
              </a:ext>
            </a:extLst>
          </p:cNvPr>
          <p:cNvSpPr>
            <a:spLocks noGrp="1"/>
          </p:cNvSpPr>
          <p:nvPr>
            <p:ph type="title"/>
          </p:nvPr>
        </p:nvSpPr>
        <p:spPr>
          <a:xfrm>
            <a:off x="364922" y="2342508"/>
            <a:ext cx="2985408" cy="1423863"/>
          </a:xfrm>
        </p:spPr>
        <p:txBody>
          <a:bodyPr>
            <a:normAutofit/>
          </a:bodyPr>
          <a:lstStyle/>
          <a:p>
            <a:r>
              <a:rPr lang="en-US">
                <a:solidFill>
                  <a:schemeClr val="bg1">
                    <a:lumMod val="85000"/>
                  </a:schemeClr>
                </a:solidFill>
              </a:rPr>
              <a:t>Getting Started </a:t>
            </a:r>
          </a:p>
        </p:txBody>
      </p:sp>
      <p:sp>
        <p:nvSpPr>
          <p:cNvPr id="2" name="Rectangle 1">
            <a:extLst>
              <a:ext uri="{FF2B5EF4-FFF2-40B4-BE49-F238E27FC236}">
                <a16:creationId xmlns:a16="http://schemas.microsoft.com/office/drawing/2014/main" id="{3D528C2D-23E1-4A0C-B498-1FA7788B334A}"/>
              </a:ext>
            </a:extLst>
          </p:cNvPr>
          <p:cNvSpPr/>
          <p:nvPr/>
        </p:nvSpPr>
        <p:spPr>
          <a:xfrm>
            <a:off x="3715252" y="1662111"/>
            <a:ext cx="4903956" cy="461665"/>
          </a:xfrm>
          <a:prstGeom prst="rect">
            <a:avLst/>
          </a:prstGeom>
          <a:solidFill>
            <a:schemeClr val="tx1">
              <a:lumMod val="75000"/>
              <a:lumOff val="25000"/>
            </a:schemeClr>
          </a:solidFill>
        </p:spPr>
        <p:txBody>
          <a:bodyPr wrap="square">
            <a:spAutoFit/>
          </a:bodyPr>
          <a:lstStyle/>
          <a:p>
            <a:pPr marL="228600" lvl="1" indent="0">
              <a:buNone/>
            </a:pPr>
            <a:r>
              <a:rPr lang="en-US" sz="2400" b="1">
                <a:solidFill>
                  <a:schemeClr val="bg1"/>
                </a:solidFill>
                <a:latin typeface="+mn-lt"/>
              </a:rPr>
              <a:t>Workshop Discussion Protocols</a:t>
            </a:r>
          </a:p>
        </p:txBody>
      </p:sp>
      <p:sp>
        <p:nvSpPr>
          <p:cNvPr id="13" name="TextBox 12">
            <a:extLst>
              <a:ext uri="{FF2B5EF4-FFF2-40B4-BE49-F238E27FC236}">
                <a16:creationId xmlns:a16="http://schemas.microsoft.com/office/drawing/2014/main" id="{15E27DA2-A5F8-480C-999A-43EBEFAF3608}"/>
              </a:ext>
            </a:extLst>
          </p:cNvPr>
          <p:cNvSpPr txBox="1"/>
          <p:nvPr/>
        </p:nvSpPr>
        <p:spPr>
          <a:xfrm>
            <a:off x="3715252" y="2062480"/>
            <a:ext cx="4903956" cy="2651431"/>
          </a:xfrm>
          <a:prstGeom prst="rect">
            <a:avLst/>
          </a:prstGeom>
          <a:solidFill>
            <a:schemeClr val="bg1"/>
          </a:solidFill>
          <a:ln>
            <a:solidFill>
              <a:srgbClr val="98A631"/>
            </a:solidFill>
          </a:ln>
        </p:spPr>
        <p:txBody>
          <a:bodyPr wrap="square" rtlCol="0">
            <a:spAutoFit/>
          </a:bodyPr>
          <a:lstStyle/>
          <a:p>
            <a:pPr>
              <a:lnSpc>
                <a:spcPct val="150000"/>
              </a:lnSpc>
              <a:spcBef>
                <a:spcPts val="600"/>
              </a:spcBef>
            </a:pPr>
            <a:r>
              <a:rPr lang="en-US" sz="2000">
                <a:solidFill>
                  <a:schemeClr val="tx1"/>
                </a:solidFill>
                <a:latin typeface="+mn-lt"/>
                <a:cs typeface="Arial" panose="020B0604020202020204" pitchFamily="34" charset="0"/>
              </a:rPr>
              <a:t>What we expect from each other:</a:t>
            </a:r>
          </a:p>
          <a:p>
            <a:pPr marL="285750" indent="-285750">
              <a:lnSpc>
                <a:spcPct val="150000"/>
              </a:lnSpc>
              <a:spcBef>
                <a:spcPts val="600"/>
              </a:spcBef>
              <a:buFont typeface="Arial" panose="020B0604020202020204" pitchFamily="34" charset="0"/>
              <a:buChar char="•"/>
            </a:pPr>
            <a:r>
              <a:rPr lang="en-US" sz="2000">
                <a:solidFill>
                  <a:schemeClr val="tx1"/>
                </a:solidFill>
                <a:latin typeface="+mn-lt"/>
                <a:cs typeface="Arial" panose="020B0604020202020204" pitchFamily="34" charset="0"/>
              </a:rPr>
              <a:t>Be comfortable</a:t>
            </a:r>
          </a:p>
          <a:p>
            <a:pPr marL="285750" indent="-285750">
              <a:lnSpc>
                <a:spcPct val="150000"/>
              </a:lnSpc>
              <a:spcBef>
                <a:spcPts val="600"/>
              </a:spcBef>
              <a:buFont typeface="Arial" panose="020B0604020202020204" pitchFamily="34" charset="0"/>
              <a:buChar char="•"/>
            </a:pPr>
            <a:r>
              <a:rPr lang="en-US" sz="2000">
                <a:solidFill>
                  <a:schemeClr val="tx1"/>
                </a:solidFill>
                <a:latin typeface="+mn-lt"/>
                <a:cs typeface="Arial" panose="020B0604020202020204" pitchFamily="34" charset="0"/>
              </a:rPr>
              <a:t>Stay focused</a:t>
            </a:r>
          </a:p>
          <a:p>
            <a:pPr marL="285750" indent="-285750">
              <a:lnSpc>
                <a:spcPct val="150000"/>
              </a:lnSpc>
              <a:spcBef>
                <a:spcPts val="600"/>
              </a:spcBef>
              <a:buFont typeface="Arial" panose="020B0604020202020204" pitchFamily="34" charset="0"/>
              <a:buChar char="•"/>
            </a:pPr>
            <a:r>
              <a:rPr lang="en-US" sz="2000">
                <a:solidFill>
                  <a:schemeClr val="tx1"/>
                </a:solidFill>
                <a:latin typeface="+mn-lt"/>
                <a:cs typeface="Arial" panose="020B0604020202020204" pitchFamily="34" charset="0"/>
              </a:rPr>
              <a:t>Contribute but share time</a:t>
            </a:r>
          </a:p>
          <a:p>
            <a:pPr marL="285750" indent="-285750">
              <a:lnSpc>
                <a:spcPct val="150000"/>
              </a:lnSpc>
              <a:spcBef>
                <a:spcPts val="600"/>
              </a:spcBef>
              <a:buFont typeface="Arial" panose="020B0604020202020204" pitchFamily="34" charset="0"/>
              <a:buChar char="•"/>
            </a:pPr>
            <a:r>
              <a:rPr lang="en-US" sz="2000">
                <a:solidFill>
                  <a:schemeClr val="tx1"/>
                </a:solidFill>
                <a:latin typeface="+mn-lt"/>
                <a:cs typeface="Arial" panose="020B0604020202020204" pitchFamily="34" charset="0"/>
              </a:rPr>
              <a:t>Use Zoom to participate</a:t>
            </a:r>
          </a:p>
        </p:txBody>
      </p:sp>
    </p:spTree>
    <p:extLst>
      <p:ext uri="{BB962C8B-B14F-4D97-AF65-F5344CB8AC3E}">
        <p14:creationId xmlns:p14="http://schemas.microsoft.com/office/powerpoint/2010/main" val="545440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Students and others walking in front of historic buildings. ">
            <a:extLst>
              <a:ext uri="{FF2B5EF4-FFF2-40B4-BE49-F238E27FC236}">
                <a16:creationId xmlns:a16="http://schemas.microsoft.com/office/drawing/2014/main" id="{D992EA80-9FBF-458E-9455-480DD5AEC7DE}"/>
              </a:ext>
            </a:extLst>
          </p:cNvPr>
          <p:cNvPicPr>
            <a:picLocks noChangeAspect="1"/>
          </p:cNvPicPr>
          <p:nvPr/>
        </p:nvPicPr>
        <p:blipFill rotWithShape="1">
          <a:blip r:embed="rId3"/>
          <a:srcRect l="11861" r="20940" b="-3"/>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8" name="Freeform: Shape 2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EC7235-AC30-40BF-8CD2-9D9802382EC0}"/>
              </a:ext>
            </a:extLst>
          </p:cNvPr>
          <p:cNvSpPr>
            <a:spLocks noGrp="1"/>
          </p:cNvSpPr>
          <p:nvPr>
            <p:ph type="title"/>
          </p:nvPr>
        </p:nvSpPr>
        <p:spPr>
          <a:xfrm>
            <a:off x="917798" y="264983"/>
            <a:ext cx="2119327" cy="2445652"/>
          </a:xfrm>
        </p:spPr>
        <p:txBody>
          <a:bodyPr vert="horz" lIns="91440" tIns="45720" rIns="91440" bIns="45720" rtlCol="0" anchor="b">
            <a:noAutofit/>
          </a:bodyPr>
          <a:lstStyle/>
          <a:p>
            <a:r>
              <a:rPr lang="en-US" sz="2400" b="1"/>
              <a:t>ADAPTIVE </a:t>
            </a:r>
            <a:br>
              <a:rPr lang="en-US" sz="2400" b="1"/>
            </a:br>
            <a:r>
              <a:rPr lang="en-US" sz="2400" b="1"/>
              <a:t>RE-USE THROUGH PUBLIC PRIVATE PARTNERSHIP</a:t>
            </a:r>
            <a:br>
              <a:rPr lang="en-US" sz="2400"/>
            </a:br>
            <a:endParaRPr lang="en-US" sz="2400">
              <a:cs typeface="Calibri Light"/>
            </a:endParaRP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FA9797C-008B-4413-8AE5-E2E5C202E2C9}"/>
              </a:ext>
            </a:extLst>
          </p:cNvPr>
          <p:cNvSpPr txBox="1"/>
          <p:nvPr/>
        </p:nvSpPr>
        <p:spPr>
          <a:xfrm>
            <a:off x="228076" y="2813538"/>
            <a:ext cx="2578477" cy="33938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r>
              <a:rPr lang="en-US" sz="1600" kern="1200">
                <a:latin typeface="Calibri Light"/>
                <a:ea typeface="+mn-ea"/>
              </a:rPr>
              <a:t>While federal funding does some great things for public lands, federal funding alone is not sufficient to address all the park's deferred maintenance projects  </a:t>
            </a:r>
          </a:p>
          <a:p>
            <a:endParaRPr lang="en-US" sz="1600" kern="1200">
              <a:latin typeface="Calibri Light"/>
              <a:ea typeface="+mn-ea"/>
            </a:endParaRPr>
          </a:p>
          <a:p>
            <a:pPr>
              <a:lnSpc>
                <a:spcPct val="90000"/>
              </a:lnSpc>
              <a:spcAft>
                <a:spcPts val="600"/>
              </a:spcAft>
            </a:pPr>
            <a:r>
              <a:rPr lang="en-US" sz="1600" kern="1200">
                <a:solidFill>
                  <a:schemeClr val="tx1"/>
                </a:solidFill>
                <a:latin typeface="Calibri Light"/>
                <a:ea typeface="+mn-ea"/>
                <a:cs typeface="Calibri Light"/>
              </a:rPr>
              <a:t>Our best tool is to leverage our leasing authority and focus on adaptive re-use of underutilized facilities </a:t>
            </a:r>
          </a:p>
        </p:txBody>
      </p:sp>
    </p:spTree>
    <p:extLst>
      <p:ext uri="{BB962C8B-B14F-4D97-AF65-F5344CB8AC3E}">
        <p14:creationId xmlns:p14="http://schemas.microsoft.com/office/powerpoint/2010/main" val="2417672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a:extLst>
              <a:ext uri="{FF2B5EF4-FFF2-40B4-BE49-F238E27FC236}">
                <a16:creationId xmlns:a16="http://schemas.microsoft.com/office/drawing/2014/main" id="{09660B2A-4FC0-45FB-8A16-5A963CF4AEAE}"/>
              </a:ext>
            </a:extLst>
          </p:cNvPr>
          <p:cNvSpPr txBox="1"/>
          <p:nvPr/>
        </p:nvSpPr>
        <p:spPr>
          <a:xfrm>
            <a:off x="582930" y="731519"/>
            <a:ext cx="2133893" cy="323757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300" kern="1200">
                <a:solidFill>
                  <a:srgbClr val="FFFFFF"/>
                </a:solidFill>
                <a:latin typeface="+mj-lt"/>
                <a:ea typeface="+mj-ea"/>
                <a:cs typeface="+mj-cs"/>
              </a:rPr>
              <a:t>Public Benefits of Leasing</a:t>
            </a:r>
          </a:p>
        </p:txBody>
      </p:sp>
      <p:sp>
        <p:nvSpPr>
          <p:cNvPr id="39" name="Rectangle 3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D2D08393-79C4-4032-AB8C-684DAD7DE294}"/>
              </a:ext>
            </a:extLst>
          </p:cNvPr>
          <p:cNvSpPr txBox="1">
            <a:spLocks noChangeArrowheads="1"/>
          </p:cNvSpPr>
          <p:nvPr/>
        </p:nvSpPr>
        <p:spPr bwMode="auto">
          <a:xfrm>
            <a:off x="3241649" y="729993"/>
            <a:ext cx="5608873" cy="5431998"/>
          </a:xfrm>
          <a:prstGeom prst="rect">
            <a:avLst/>
          </a:prstGeom>
        </p:spPr>
        <p:txBody>
          <a:bodyPr vert="horz" lIns="91440" tIns="45720" rIns="91440" bIns="45720" rtlCol="0" anchor="ctr">
            <a:noAutofit/>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a:buChar char="-"/>
              <a:defRPr sz="2400">
                <a:solidFill>
                  <a:schemeClr val="tx1"/>
                </a:solidFill>
                <a:latin typeface="+mn-lt"/>
              </a:defRPr>
            </a:lvl2pPr>
            <a:lvl3pPr marL="1085850" indent="-228600" algn="l" rtl="0" eaLnBrk="0" fontAlgn="base" hangingPunct="0">
              <a:spcBef>
                <a:spcPct val="20000"/>
              </a:spcBef>
              <a:spcAft>
                <a:spcPct val="0"/>
              </a:spcAft>
              <a:buFont typeface="Wingdings" pitchFamily="2" charset="2"/>
              <a:buChar char="ú"/>
              <a:defRPr sz="2000">
                <a:solidFill>
                  <a:schemeClr val="tx1"/>
                </a:solidFill>
                <a:latin typeface="+mn-lt"/>
              </a:defRPr>
            </a:lvl3pPr>
            <a:lvl4pPr marL="142875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1771650" indent="-228600" algn="l" rtl="0" eaLnBrk="0" fontAlgn="base" hangingPunct="0">
              <a:spcBef>
                <a:spcPct val="20000"/>
              </a:spcBef>
              <a:spcAft>
                <a:spcPct val="0"/>
              </a:spcAft>
              <a:buFont typeface="Gill Sans"/>
              <a:buChar char="-"/>
              <a:defRPr sz="1600">
                <a:solidFill>
                  <a:schemeClr val="tx1"/>
                </a:solidFill>
                <a:latin typeface="+mn-lt"/>
              </a:defRPr>
            </a:lvl5pPr>
            <a:lvl6pPr marL="2228850" indent="-228600" algn="l" rtl="0" eaLnBrk="1" fontAlgn="base" hangingPunct="1">
              <a:spcBef>
                <a:spcPct val="20000"/>
              </a:spcBef>
              <a:spcAft>
                <a:spcPct val="0"/>
              </a:spcAft>
              <a:buClr>
                <a:srgbClr val="C26C2C"/>
              </a:buClr>
              <a:buFont typeface="Gill Sans" charset="0"/>
              <a:buChar char="-"/>
              <a:defRPr sz="1400">
                <a:solidFill>
                  <a:srgbClr val="30471F"/>
                </a:solidFill>
                <a:latin typeface="+mn-lt"/>
              </a:defRPr>
            </a:lvl6pPr>
            <a:lvl7pPr marL="2686050" indent="-228600" algn="l" rtl="0" eaLnBrk="1" fontAlgn="base" hangingPunct="1">
              <a:spcBef>
                <a:spcPct val="20000"/>
              </a:spcBef>
              <a:spcAft>
                <a:spcPct val="0"/>
              </a:spcAft>
              <a:buClr>
                <a:srgbClr val="C26C2C"/>
              </a:buClr>
              <a:buFont typeface="Gill Sans" charset="0"/>
              <a:buChar char="-"/>
              <a:defRPr sz="1400">
                <a:solidFill>
                  <a:srgbClr val="30471F"/>
                </a:solidFill>
                <a:latin typeface="+mn-lt"/>
              </a:defRPr>
            </a:lvl7pPr>
            <a:lvl8pPr marL="3143250" indent="-228600" algn="l" rtl="0" eaLnBrk="1" fontAlgn="base" hangingPunct="1">
              <a:spcBef>
                <a:spcPct val="20000"/>
              </a:spcBef>
              <a:spcAft>
                <a:spcPct val="0"/>
              </a:spcAft>
              <a:buClr>
                <a:srgbClr val="C26C2C"/>
              </a:buClr>
              <a:buFont typeface="Gill Sans" charset="0"/>
              <a:buChar char="-"/>
              <a:defRPr sz="1400">
                <a:solidFill>
                  <a:srgbClr val="30471F"/>
                </a:solidFill>
                <a:latin typeface="+mn-lt"/>
              </a:defRPr>
            </a:lvl8pPr>
            <a:lvl9pPr marL="3600450" indent="-228600" algn="l" rtl="0" eaLnBrk="1" fontAlgn="base" hangingPunct="1">
              <a:spcBef>
                <a:spcPct val="20000"/>
              </a:spcBef>
              <a:spcAft>
                <a:spcPct val="0"/>
              </a:spcAft>
              <a:buClr>
                <a:srgbClr val="C26C2C"/>
              </a:buClr>
              <a:buFont typeface="Gill Sans" charset="0"/>
              <a:buChar char="-"/>
              <a:defRPr sz="1400">
                <a:solidFill>
                  <a:srgbClr val="30471F"/>
                </a:solidFill>
                <a:latin typeface="+mn-lt"/>
              </a:defRPr>
            </a:lvl9pPr>
          </a:lstStyle>
          <a:p>
            <a:pPr marL="0" indent="0" eaLnBrk="1" hangingPunct="1">
              <a:lnSpc>
                <a:spcPct val="90000"/>
              </a:lnSpc>
              <a:buNone/>
              <a:defRPr/>
            </a:pPr>
            <a:r>
              <a:rPr lang="en-US" sz="1400" b="1" kern="1200"/>
              <a:t>Value to Public </a:t>
            </a:r>
            <a:endParaRPr lang="en-US" sz="1400">
              <a:cs typeface="Calibri"/>
            </a:endParaRPr>
          </a:p>
          <a:p>
            <a:pPr indent="-228600" eaLnBrk="1" hangingPunct="1">
              <a:lnSpc>
                <a:spcPct val="90000"/>
              </a:lnSpc>
              <a:buFont typeface="Arial" panose="020B0604020202020204" pitchFamily="34" charset="0"/>
              <a:buChar char="•"/>
              <a:defRPr/>
            </a:pPr>
            <a:r>
              <a:rPr lang="en-US" sz="1400" kern="1200"/>
              <a:t>Preservation of Historic Landmarks properties for future generations</a:t>
            </a:r>
            <a:endParaRPr lang="en-US" sz="1400" kern="1200">
              <a:cs typeface="Calibri"/>
            </a:endParaRPr>
          </a:p>
          <a:p>
            <a:pPr indent="-228600" eaLnBrk="1" hangingPunct="1">
              <a:lnSpc>
                <a:spcPct val="90000"/>
              </a:lnSpc>
              <a:buFont typeface="Arial" panose="020B0604020202020204" pitchFamily="34" charset="0"/>
              <a:buChar char="•"/>
              <a:defRPr/>
            </a:pPr>
            <a:r>
              <a:rPr lang="en-US" sz="1400" kern="1200"/>
              <a:t>Enhancement of Cultural landscape</a:t>
            </a:r>
            <a:endParaRPr lang="en-US" sz="1400" kern="1200">
              <a:cs typeface="Calibri"/>
            </a:endParaRPr>
          </a:p>
          <a:p>
            <a:pPr indent="-228600" eaLnBrk="1" hangingPunct="1">
              <a:lnSpc>
                <a:spcPct val="90000"/>
              </a:lnSpc>
              <a:buFont typeface="Arial" panose="020B0604020202020204" pitchFamily="34" charset="0"/>
              <a:buChar char="•"/>
              <a:defRPr/>
            </a:pPr>
            <a:r>
              <a:rPr lang="en-US" sz="1400" kern="1200"/>
              <a:t>Provides the NPS opportunities to reallocate funding towards public programming, safety, and amenities to enhance the visitor experience.</a:t>
            </a:r>
            <a:endParaRPr lang="en-US" sz="1400" kern="1200">
              <a:cs typeface="Calibri"/>
            </a:endParaRPr>
          </a:p>
          <a:p>
            <a:pPr indent="-228600" eaLnBrk="1" hangingPunct="1">
              <a:lnSpc>
                <a:spcPct val="90000"/>
              </a:lnSpc>
              <a:buFont typeface="Arial" panose="020B0604020202020204" pitchFamily="34" charset="0"/>
              <a:buChar char="•"/>
              <a:defRPr/>
            </a:pPr>
            <a:r>
              <a:rPr lang="en-US" sz="1400" kern="1200"/>
              <a:t>Increases opportunities for the public to use the resource through lodging and dining experiences that are currently not available</a:t>
            </a:r>
            <a:endParaRPr lang="en-US" sz="1400" kern="1200">
              <a:cs typeface="Calibri"/>
            </a:endParaRPr>
          </a:p>
          <a:p>
            <a:pPr marL="0" indent="0" eaLnBrk="1" hangingPunct="1">
              <a:lnSpc>
                <a:spcPct val="90000"/>
              </a:lnSpc>
              <a:buNone/>
              <a:defRPr/>
            </a:pPr>
            <a:r>
              <a:rPr lang="en-US" sz="1400" b="1" kern="1200"/>
              <a:t>Financial value to Park Service</a:t>
            </a:r>
            <a:endParaRPr lang="en-US" sz="1400" kern="1200">
              <a:cs typeface="Calibri" panose="020F0502020204030204"/>
            </a:endParaRPr>
          </a:p>
          <a:p>
            <a:pPr marL="225425" indent="-228600" eaLnBrk="1" hangingPunct="1">
              <a:lnSpc>
                <a:spcPct val="90000"/>
              </a:lnSpc>
              <a:spcBef>
                <a:spcPts val="0"/>
              </a:spcBef>
              <a:buFont typeface="Arial" panose="020B0604020202020204" pitchFamily="34" charset="0"/>
              <a:buChar char="•"/>
              <a:defRPr/>
            </a:pPr>
            <a:r>
              <a:rPr lang="en-US" sz="1400" kern="1200"/>
              <a:t>Transforms underutilized real property </a:t>
            </a:r>
            <a:endParaRPr lang="en-US" sz="1400" kern="1200">
              <a:cs typeface="Calibri"/>
            </a:endParaRPr>
          </a:p>
          <a:p>
            <a:pPr marL="225425" indent="-228600" eaLnBrk="1" hangingPunct="1">
              <a:lnSpc>
                <a:spcPct val="90000"/>
              </a:lnSpc>
              <a:spcBef>
                <a:spcPts val="0"/>
              </a:spcBef>
              <a:buFont typeface="Arial" panose="020B0604020202020204" pitchFamily="34" charset="0"/>
              <a:buChar char="•"/>
              <a:defRPr/>
            </a:pPr>
            <a:r>
              <a:rPr lang="en-US" sz="1400" kern="1200"/>
              <a:t>Leasing revenue can be used to finance repairs, renovation, infrastructure, and maintenance of park facilities</a:t>
            </a:r>
            <a:endParaRPr lang="en-US" sz="1400" kern="1200">
              <a:cs typeface="Calibri"/>
            </a:endParaRPr>
          </a:p>
          <a:p>
            <a:pPr marL="0" indent="0" eaLnBrk="1" hangingPunct="1">
              <a:lnSpc>
                <a:spcPct val="90000"/>
              </a:lnSpc>
              <a:spcBef>
                <a:spcPts val="0"/>
              </a:spcBef>
              <a:buNone/>
              <a:defRPr/>
            </a:pPr>
            <a:r>
              <a:rPr lang="en-US" sz="1400" b="1" kern="1200"/>
              <a:t>Modernizes assets</a:t>
            </a:r>
            <a:endParaRPr lang="en-US" sz="1400" kern="1200">
              <a:cs typeface="Calibri" panose="020F0502020204030204"/>
            </a:endParaRPr>
          </a:p>
          <a:p>
            <a:pPr indent="-228600" eaLnBrk="1" hangingPunct="1">
              <a:lnSpc>
                <a:spcPct val="90000"/>
              </a:lnSpc>
              <a:spcBef>
                <a:spcPts val="0"/>
              </a:spcBef>
              <a:buFont typeface="Arial" panose="020B0604020202020204" pitchFamily="34" charset="0"/>
              <a:buChar char="•"/>
              <a:defRPr/>
            </a:pPr>
            <a:r>
              <a:rPr lang="en-US" sz="1400" kern="1200"/>
              <a:t>Park facilities can be refurbished with private sector development expertise and financing</a:t>
            </a:r>
            <a:endParaRPr lang="en-US" sz="1400" kern="1200">
              <a:cs typeface="Calibri"/>
            </a:endParaRPr>
          </a:p>
          <a:p>
            <a:pPr indent="-228600" eaLnBrk="1" hangingPunct="1">
              <a:lnSpc>
                <a:spcPct val="90000"/>
              </a:lnSpc>
              <a:spcBef>
                <a:spcPts val="0"/>
              </a:spcBef>
              <a:buFont typeface="Arial" panose="020B0604020202020204" pitchFamily="34" charset="0"/>
              <a:buChar char="•"/>
              <a:defRPr/>
            </a:pPr>
            <a:r>
              <a:rPr lang="en-US" sz="1400" kern="1200"/>
              <a:t>Long-term planning and financing ensures assets continue to be well-maintained, enhancing the National Park Service mission </a:t>
            </a:r>
            <a:endParaRPr lang="en-US" sz="1400" kern="1200">
              <a:cs typeface="Calibri"/>
            </a:endParaRPr>
          </a:p>
          <a:p>
            <a:pPr marL="0" indent="0" eaLnBrk="1" hangingPunct="1">
              <a:lnSpc>
                <a:spcPct val="90000"/>
              </a:lnSpc>
              <a:buNone/>
              <a:defRPr/>
            </a:pPr>
            <a:r>
              <a:rPr lang="en-US" sz="1400" b="1" kern="1200"/>
              <a:t>Preservation and Community Enhancement</a:t>
            </a:r>
            <a:endParaRPr lang="en-US" sz="1400" kern="1200">
              <a:cs typeface="Calibri" panose="020F0502020204030204"/>
            </a:endParaRPr>
          </a:p>
          <a:p>
            <a:pPr indent="-228600" eaLnBrk="1" hangingPunct="1">
              <a:lnSpc>
                <a:spcPct val="90000"/>
              </a:lnSpc>
              <a:spcBef>
                <a:spcPts val="0"/>
              </a:spcBef>
              <a:buFont typeface="Arial" panose="020B0604020202020204" pitchFamily="34" charset="0"/>
              <a:buChar char="•"/>
              <a:defRPr/>
            </a:pPr>
            <a:r>
              <a:rPr lang="en-US" sz="1400" kern="1200"/>
              <a:t>Fosters economic growth in the local community</a:t>
            </a:r>
            <a:endParaRPr lang="en-US" sz="1400" kern="1200">
              <a:cs typeface="Calibri"/>
            </a:endParaRPr>
          </a:p>
          <a:p>
            <a:pPr indent="-228600" eaLnBrk="1" hangingPunct="1">
              <a:lnSpc>
                <a:spcPct val="90000"/>
              </a:lnSpc>
              <a:spcBef>
                <a:spcPts val="0"/>
              </a:spcBef>
              <a:buFont typeface="Arial" panose="020B0604020202020204" pitchFamily="34" charset="0"/>
              <a:buChar char="•"/>
              <a:defRPr/>
            </a:pPr>
            <a:r>
              <a:rPr lang="en-US" sz="1400" kern="1200"/>
              <a:t>Can help fund historic preservation and maintenance costs</a:t>
            </a:r>
            <a:endParaRPr lang="en-US" sz="1400" kern="1200">
              <a:cs typeface="Calibri"/>
            </a:endParaRPr>
          </a:p>
          <a:p>
            <a:pPr indent="-228600" eaLnBrk="1" hangingPunct="1">
              <a:lnSpc>
                <a:spcPct val="90000"/>
              </a:lnSpc>
              <a:spcBef>
                <a:spcPts val="0"/>
              </a:spcBef>
              <a:buFont typeface="Arial" panose="020B0604020202020204" pitchFamily="34" charset="0"/>
              <a:buChar char="•"/>
              <a:defRPr/>
            </a:pPr>
            <a:r>
              <a:rPr lang="en-US" sz="1400" kern="1200"/>
              <a:t>Provides unique experiences to Park visitors and engages the local community</a:t>
            </a:r>
            <a:endParaRPr lang="en-US" sz="1400" kern="1200">
              <a:cs typeface="Calibri"/>
            </a:endParaRPr>
          </a:p>
          <a:p>
            <a:pPr indent="-228600" eaLnBrk="1" hangingPunct="1">
              <a:lnSpc>
                <a:spcPct val="90000"/>
              </a:lnSpc>
              <a:spcBef>
                <a:spcPts val="0"/>
              </a:spcBef>
              <a:buFont typeface="Arial" panose="020B0604020202020204" pitchFamily="34" charset="0"/>
              <a:buChar char="•"/>
              <a:defRPr/>
            </a:pPr>
            <a:r>
              <a:rPr lang="en-US" sz="1400" kern="1200"/>
              <a:t>More effectively achieves the NPS mission, providing for enjoyment while protecting resources</a:t>
            </a:r>
            <a:endParaRPr lang="en-US" sz="1400" kern="1200">
              <a:cs typeface="Calibri"/>
            </a:endParaRPr>
          </a:p>
          <a:p>
            <a:pPr indent="-228600" eaLnBrk="1" hangingPunct="1">
              <a:lnSpc>
                <a:spcPct val="90000"/>
              </a:lnSpc>
              <a:spcBef>
                <a:spcPts val="0"/>
              </a:spcBef>
              <a:buFont typeface="Arial" panose="020B0604020202020204" pitchFamily="34" charset="0"/>
              <a:buChar char="•"/>
              <a:defRPr/>
            </a:pPr>
            <a:r>
              <a:rPr lang="en-US" sz="1400" kern="1200"/>
              <a:t>Occupancy is the best method to achieve historic preservation</a:t>
            </a:r>
            <a:endParaRPr lang="en-US" sz="1400" kern="1200">
              <a:cs typeface="Calibri"/>
            </a:endParaRPr>
          </a:p>
        </p:txBody>
      </p:sp>
    </p:spTree>
    <p:extLst>
      <p:ext uri="{BB962C8B-B14F-4D97-AF65-F5344CB8AC3E}">
        <p14:creationId xmlns:p14="http://schemas.microsoft.com/office/powerpoint/2010/main" val="29562859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7" descr="rendering of David Walker Farmstead Montessori school at Valley Fort National Historical Park">
            <a:extLst>
              <a:ext uri="{FF2B5EF4-FFF2-40B4-BE49-F238E27FC236}">
                <a16:creationId xmlns:a16="http://schemas.microsoft.com/office/drawing/2014/main" id="{E2D4E76E-7F18-4000-B966-A7DD77177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57"/>
          <a:stretch>
            <a:fillRect/>
          </a:stretch>
        </p:blipFill>
        <p:spPr bwMode="auto">
          <a:xfrm>
            <a:off x="4632324" y="2406134"/>
            <a:ext cx="4029075" cy="2045731"/>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3" name="Picture 4" descr="David Walker rear 2">
            <a:extLst>
              <a:ext uri="{FF2B5EF4-FFF2-40B4-BE49-F238E27FC236}">
                <a16:creationId xmlns:a16="http://schemas.microsoft.com/office/drawing/2014/main" id="{06BDC559-DF27-4AFC-92B0-E4BD571EC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06" r="21199" b="21986"/>
          <a:stretch>
            <a:fillRect/>
          </a:stretch>
        </p:blipFill>
        <p:spPr bwMode="auto">
          <a:xfrm>
            <a:off x="439467" y="1824997"/>
            <a:ext cx="4029074" cy="2949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B8FFFA7-1256-4F2D-B1B5-EE54C58525DB}"/>
              </a:ext>
            </a:extLst>
          </p:cNvPr>
          <p:cNvSpPr>
            <a:spLocks noChangeArrowheads="1"/>
          </p:cNvSpPr>
          <p:nvPr/>
        </p:nvSpPr>
        <p:spPr bwMode="auto">
          <a:xfrm>
            <a:off x="4787659" y="4939139"/>
            <a:ext cx="3718315"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buNone/>
            </a:pPr>
            <a:r>
              <a:rPr lang="en-US" altLang="en-US" sz="3200">
                <a:latin typeface="Calibri Light"/>
              </a:rPr>
              <a:t>Valley Forge National Historical Park</a:t>
            </a:r>
            <a:endParaRPr lang="en-US" sz="3200">
              <a:latin typeface="Calibri Light"/>
            </a:endParaRPr>
          </a:p>
        </p:txBody>
      </p:sp>
      <p:sp>
        <p:nvSpPr>
          <p:cNvPr id="13" name="Rectangle 12">
            <a:extLst>
              <a:ext uri="{FF2B5EF4-FFF2-40B4-BE49-F238E27FC236}">
                <a16:creationId xmlns:a16="http://schemas.microsoft.com/office/drawing/2014/main" id="{A2FF95C0-2AF5-45CA-B859-D8624E640A68}"/>
              </a:ext>
            </a:extLst>
          </p:cNvPr>
          <p:cNvSpPr>
            <a:spLocks noChangeArrowheads="1"/>
          </p:cNvSpPr>
          <p:nvPr/>
        </p:nvSpPr>
        <p:spPr bwMode="auto">
          <a:xfrm>
            <a:off x="747622" y="927854"/>
            <a:ext cx="7628954"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pPr>
            <a:r>
              <a:rPr lang="en-US" altLang="en-US" sz="3200">
                <a:latin typeface="Calibri Light"/>
              </a:rPr>
              <a:t>David Walker Farmstead </a:t>
            </a:r>
            <a:r>
              <a:rPr lang="en-US" sz="3200">
                <a:latin typeface="Calibri Light"/>
              </a:rPr>
              <a:t>Montessori School</a:t>
            </a:r>
            <a:r>
              <a:rPr lang="en-US" altLang="en-US" sz="3200">
                <a:latin typeface="Calibri Light"/>
              </a:rPr>
              <a:t> </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2ECB26AB-E6F6-48F3-9C1B-8FD51E5204C0}"/>
              </a:ext>
            </a:extLst>
          </p:cNvPr>
          <p:cNvSpPr>
            <a:spLocks noGrp="1" noChangeArrowheads="1"/>
          </p:cNvSpPr>
          <p:nvPr>
            <p:ph type="title"/>
          </p:nvPr>
        </p:nvSpPr>
        <p:spPr>
          <a:xfrm>
            <a:off x="227163" y="4385066"/>
            <a:ext cx="8638426" cy="1317643"/>
          </a:xfrm>
        </p:spPr>
        <p:txBody>
          <a:bodyPr vert="horz" lIns="91440" tIns="45720" rIns="91440" bIns="45720" rtlCol="0" anchor="b">
            <a:normAutofit/>
          </a:bodyPr>
          <a:lstStyle/>
          <a:p>
            <a:r>
              <a:rPr lang="en-US" altLang="en-US" sz="3200" kern="1200">
                <a:latin typeface="+mj-lt"/>
                <a:ea typeface="+mj-ea"/>
                <a:cs typeface="+mj-cs"/>
              </a:rPr>
              <a:t>Fort Mason Center Port of Embarkation </a:t>
            </a:r>
            <a:br>
              <a:rPr lang="en-US" altLang="en-US" sz="3200"/>
            </a:br>
            <a:r>
              <a:rPr lang="en-US" altLang="en-US" sz="3200" kern="1200">
                <a:latin typeface="+mj-lt"/>
                <a:ea typeface="+mj-ea"/>
                <a:cs typeface="+mj-cs"/>
              </a:rPr>
              <a:t>(1977-Present)</a:t>
            </a:r>
            <a:endParaRPr lang="en-US" altLang="en-US" sz="3200" kern="1200">
              <a:latin typeface="+mj-lt"/>
              <a:cs typeface="Calibri Light"/>
            </a:endParaRPr>
          </a:p>
        </p:txBody>
      </p:sp>
      <p:pic>
        <p:nvPicPr>
          <p:cNvPr id="17413" name="Picture 5" descr="Fort Mason Center Port of Embarkation against skyline of San Francisco">
            <a:extLst>
              <a:ext uri="{FF2B5EF4-FFF2-40B4-BE49-F238E27FC236}">
                <a16:creationId xmlns:a16="http://schemas.microsoft.com/office/drawing/2014/main" id="{4FC8BE6B-882B-410C-93C4-C253D62580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6" r="6611" b="2"/>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Historic Buildings with SF Bay Bridge in background.">
            <a:extLst>
              <a:ext uri="{FF2B5EF4-FFF2-40B4-BE49-F238E27FC236}">
                <a16:creationId xmlns:a16="http://schemas.microsoft.com/office/drawing/2014/main" id="{71BC228F-A47D-45F1-A007-2FBD79502A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2" r="12304"/>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7411" name="AutoShape 2" descr="http://lh4.ggpht.com/_5BNcN7hUudw/SnlM8yNjWvI/AAAAAAAAAj8/DTrQ7QX9UxE/Fort_Mason_Center_Festival_Pavillion_San_Francisco_Photos-757229.jpg">
            <a:extLst>
              <a:ext uri="{FF2B5EF4-FFF2-40B4-BE49-F238E27FC236}">
                <a16:creationId xmlns:a16="http://schemas.microsoft.com/office/drawing/2014/main" id="{67F341CE-49AE-4DEA-8487-B14EC9418873}"/>
              </a:ext>
            </a:extLst>
          </p:cNvPr>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har char="•"/>
              <a:defRPr sz="1600">
                <a:solidFill>
                  <a:schemeClr val="tx1"/>
                </a:solidFill>
                <a:latin typeface="Arial" panose="020B0604020202020204" pitchFamily="34" charset="0"/>
                <a:cs typeface="Arial" panose="020B0604020202020204" pitchFamily="34" charset="0"/>
              </a:defRPr>
            </a:lvl1pPr>
            <a:lvl2pPr marL="742950" indent="-285750">
              <a:spcBef>
                <a:spcPct val="25000"/>
              </a:spcBef>
              <a:buSzPct val="75000"/>
              <a:buFont typeface="Wingdings" panose="05000000000000000000" pitchFamily="2" charset="2"/>
              <a:buChar char="Ø"/>
              <a:defRPr sz="1400">
                <a:solidFill>
                  <a:schemeClr val="tx1"/>
                </a:solidFill>
                <a:latin typeface="Arial" panose="020B0604020202020204" pitchFamily="34" charset="0"/>
                <a:cs typeface="Arial" panose="020B0604020202020204" pitchFamily="34" charset="0"/>
              </a:defRPr>
            </a:lvl2pPr>
            <a:lvl3pPr marL="1143000" indent="-228600">
              <a:spcBef>
                <a:spcPct val="25000"/>
              </a:spcBef>
              <a:buFont typeface="Wingdings" panose="05000000000000000000" pitchFamily="2" charset="2"/>
              <a:buChar char="ü"/>
              <a:defRPr sz="1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93" name="Title 32">
            <a:extLst>
              <a:ext uri="{FF2B5EF4-FFF2-40B4-BE49-F238E27FC236}">
                <a16:creationId xmlns:a16="http://schemas.microsoft.com/office/drawing/2014/main" id="{245C0949-F22C-4F10-97C3-6ABEF4A6FCE8}"/>
              </a:ext>
            </a:extLst>
          </p:cNvPr>
          <p:cNvSpPr>
            <a:spLocks noGrp="1" noChangeArrowheads="1"/>
          </p:cNvSpPr>
          <p:nvPr>
            <p:ph type="title"/>
          </p:nvPr>
        </p:nvSpPr>
        <p:spPr>
          <a:xfrm>
            <a:off x="3766365" y="3812954"/>
            <a:ext cx="4848966" cy="1516014"/>
          </a:xfrm>
        </p:spPr>
        <p:txBody>
          <a:bodyPr vert="horz" lIns="91440" tIns="45720" rIns="91440" bIns="45720" rtlCol="0" anchor="b">
            <a:normAutofit/>
          </a:bodyPr>
          <a:lstStyle/>
          <a:p>
            <a:r>
              <a:rPr lang="en-US" altLang="en-US" sz="3300" kern="1200">
                <a:solidFill>
                  <a:srgbClr val="FFFFFF"/>
                </a:solidFill>
                <a:latin typeface="+mj-lt"/>
                <a:ea typeface="+mj-ea"/>
                <a:cs typeface="+mj-cs"/>
              </a:rPr>
              <a:t>Upper Fort Mason Residential Program</a:t>
            </a:r>
            <a:br>
              <a:rPr lang="en-US" altLang="en-US" sz="3300">
                <a:solidFill>
                  <a:srgbClr val="FFFFFF"/>
                </a:solidFill>
              </a:rPr>
            </a:br>
            <a:r>
              <a:rPr lang="en-US" altLang="en-US" sz="3300" kern="1200">
                <a:solidFill>
                  <a:srgbClr val="FFFFFF"/>
                </a:solidFill>
                <a:latin typeface="+mj-lt"/>
                <a:ea typeface="+mj-ea"/>
                <a:cs typeface="+mj-cs"/>
              </a:rPr>
              <a:t>(1998-Present)</a:t>
            </a:r>
          </a:p>
        </p:txBody>
      </p:sp>
      <p:pic>
        <p:nvPicPr>
          <p:cNvPr id="4" name="Picture 2" descr="Upper Fort Mason map">
            <a:extLst>
              <a:ext uri="{FF2B5EF4-FFF2-40B4-BE49-F238E27FC236}">
                <a16:creationId xmlns:a16="http://schemas.microsoft.com/office/drawing/2014/main" id="{A8B424F6-1408-493E-8C42-5E5E3B804532}"/>
              </a:ext>
            </a:extLst>
          </p:cNvPr>
          <p:cNvPicPr>
            <a:picLocks noChangeAspect="1" noChangeArrowheads="1"/>
          </p:cNvPicPr>
          <p:nvPr/>
        </p:nvPicPr>
        <p:blipFill rotWithShape="1">
          <a:blip r:embed="rId2"/>
          <a:srcRect t="11791" r="2" b="5016"/>
          <a:stretch/>
        </p:blipFill>
        <p:spPr bwMode="auto">
          <a:xfrm>
            <a:off x="238226" y="299363"/>
            <a:ext cx="3120339" cy="3049204"/>
          </a:xfrm>
          <a:prstGeom prst="rect">
            <a:avLst/>
          </a:prstGeom>
        </p:spPr>
        <p:style>
          <a:lnRef idx="2">
            <a:schemeClr val="dk1"/>
          </a:lnRef>
          <a:fillRef idx="1">
            <a:schemeClr val="lt1"/>
          </a:fillRef>
          <a:effectRef idx="0">
            <a:schemeClr val="dk1"/>
          </a:effectRef>
          <a:fontRef idx="minor">
            <a:schemeClr val="dk1"/>
          </a:fontRef>
        </p:style>
      </p:pic>
      <p:pic>
        <p:nvPicPr>
          <p:cNvPr id="23594" name="Picture 2" descr="Exterior of building in the Upper Fort Mason Residential Program">
            <a:extLst>
              <a:ext uri="{FF2B5EF4-FFF2-40B4-BE49-F238E27FC236}">
                <a16:creationId xmlns:a16="http://schemas.microsoft.com/office/drawing/2014/main" id="{01BD6DC5-165D-4DF6-85CD-791D23D62D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54"/>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554" name="Picture 7" descr="Exterior view of building in Upper Fort Mason Residential Program">
            <a:extLst>
              <a:ext uri="{FF2B5EF4-FFF2-40B4-BE49-F238E27FC236}">
                <a16:creationId xmlns:a16="http://schemas.microsoft.com/office/drawing/2014/main" id="{B1DE69AF-8E6E-4FAB-8895-D5EF6A9450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88" r="21908" b="5"/>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91" name="Title 4">
            <a:extLst>
              <a:ext uri="{FF2B5EF4-FFF2-40B4-BE49-F238E27FC236}">
                <a16:creationId xmlns:a16="http://schemas.microsoft.com/office/drawing/2014/main" id="{F0971B58-C5B2-4423-81E9-876F064CEE94}"/>
              </a:ext>
            </a:extLst>
          </p:cNvPr>
          <p:cNvSpPr>
            <a:spLocks noGrp="1" noChangeArrowheads="1"/>
          </p:cNvSpPr>
          <p:nvPr>
            <p:ph type="title"/>
          </p:nvPr>
        </p:nvSpPr>
        <p:spPr>
          <a:xfrm>
            <a:off x="409763" y="433545"/>
            <a:ext cx="8354890" cy="930447"/>
          </a:xfrm>
        </p:spPr>
        <p:txBody>
          <a:bodyPr vert="horz" lIns="91440" tIns="45720" rIns="91440" bIns="45720" rtlCol="0" anchor="b">
            <a:normAutofit/>
          </a:bodyPr>
          <a:lstStyle/>
          <a:p>
            <a:pPr algn="ctr"/>
            <a:r>
              <a:rPr lang="en-US" altLang="en-US" sz="4700">
                <a:solidFill>
                  <a:srgbClr val="FFFFFF"/>
                </a:solidFill>
              </a:rPr>
              <a:t>Presidio (1994-Present)</a:t>
            </a:r>
          </a:p>
        </p:txBody>
      </p:sp>
      <p:cxnSp>
        <p:nvCxnSpPr>
          <p:cNvPr id="91" name="Straight Connector 9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8692" name="Picture 2" descr="Row of houses in the Presidio">
            <a:extLst>
              <a:ext uri="{FF2B5EF4-FFF2-40B4-BE49-F238E27FC236}">
                <a16:creationId xmlns:a16="http://schemas.microsoft.com/office/drawing/2014/main" id="{345F2E78-8A6A-4CA3-82CF-9A2855DF6D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675" y="3071963"/>
            <a:ext cx="3994246" cy="2756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93" name="Straight Connector 9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8674" name="Picture 4" descr="Shot of Presidio and Bay">
            <a:extLst>
              <a:ext uri="{FF2B5EF4-FFF2-40B4-BE49-F238E27FC236}">
                <a16:creationId xmlns:a16="http://schemas.microsoft.com/office/drawing/2014/main" id="{2042F602-F170-4F89-A2DF-D5823E3CD1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3573" y="2979702"/>
            <a:ext cx="4091938" cy="2716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61" name="Title 4">
            <a:extLst>
              <a:ext uri="{FF2B5EF4-FFF2-40B4-BE49-F238E27FC236}">
                <a16:creationId xmlns:a16="http://schemas.microsoft.com/office/drawing/2014/main" id="{A5DD8271-E2AB-43B8-BBC8-6800CDE55E08}"/>
              </a:ext>
            </a:extLst>
          </p:cNvPr>
          <p:cNvSpPr>
            <a:spLocks noGrp="1" noChangeArrowheads="1"/>
          </p:cNvSpPr>
          <p:nvPr>
            <p:ph type="title"/>
          </p:nvPr>
        </p:nvSpPr>
        <p:spPr>
          <a:xfrm>
            <a:off x="457200" y="5017669"/>
            <a:ext cx="8192729" cy="685040"/>
          </a:xfrm>
        </p:spPr>
        <p:txBody>
          <a:bodyPr vert="horz" lIns="91440" tIns="45720" rIns="91440" bIns="45720" rtlCol="0" anchor="b">
            <a:normAutofit/>
          </a:bodyPr>
          <a:lstStyle/>
          <a:p>
            <a:r>
              <a:rPr lang="en-US" altLang="en-US" sz="3600" kern="1200">
                <a:latin typeface="+mj-lt"/>
                <a:ea typeface="+mj-ea"/>
                <a:cs typeface="+mj-cs"/>
              </a:rPr>
              <a:t>Fort Baker Redevelopment (2005-Present)</a:t>
            </a:r>
            <a:endParaRPr lang="en-US" altLang="en-US" sz="3600" kern="1200">
              <a:latin typeface="+mj-lt"/>
              <a:cs typeface="Calibri Light"/>
            </a:endParaRPr>
          </a:p>
        </p:txBody>
      </p:sp>
      <p:pic>
        <p:nvPicPr>
          <p:cNvPr id="30722" name="Picture 5" descr="Two houses in Fort Baker redevelopment area. ">
            <a:extLst>
              <a:ext uri="{FF2B5EF4-FFF2-40B4-BE49-F238E27FC236}">
                <a16:creationId xmlns:a16="http://schemas.microsoft.com/office/drawing/2014/main" id="{D8377CA3-A083-4F80-9B82-175A420713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79" r="27625" b="2"/>
          <a:stretch/>
        </p:blipFill>
        <p:spPr bwMode="auto">
          <a:xfrm>
            <a:off x="291853" y="203920"/>
            <a:ext cx="3801274" cy="3530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23" name="Picture 4" descr="Cavallo Point – the Lodge at the Golden Gate">
            <a:extLst>
              <a:ext uri="{FF2B5EF4-FFF2-40B4-BE49-F238E27FC236}">
                <a16:creationId xmlns:a16="http://schemas.microsoft.com/office/drawing/2014/main" id="{8BA082A5-3CB7-4F7F-AC28-9778AAF804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62" r="10124" b="-3"/>
          <a:stretch/>
        </p:blipFill>
        <p:spPr bwMode="auto">
          <a:xfrm>
            <a:off x="5041720" y="248523"/>
            <a:ext cx="3702807" cy="3443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74" name="Straight Connector 17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3" name="Rectangle 17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1" name="Title 4">
            <a:extLst>
              <a:ext uri="{FF2B5EF4-FFF2-40B4-BE49-F238E27FC236}">
                <a16:creationId xmlns:a16="http://schemas.microsoft.com/office/drawing/2014/main" id="{A5DD8271-E2AB-43B8-BBC8-6800CDE55E08}"/>
              </a:ext>
            </a:extLst>
          </p:cNvPr>
          <p:cNvSpPr>
            <a:spLocks noGrp="1" noChangeArrowheads="1"/>
          </p:cNvSpPr>
          <p:nvPr>
            <p:ph type="title"/>
          </p:nvPr>
        </p:nvSpPr>
        <p:spPr>
          <a:xfrm>
            <a:off x="3766365" y="4013984"/>
            <a:ext cx="4848966" cy="1516014"/>
          </a:xfrm>
        </p:spPr>
        <p:txBody>
          <a:bodyPr vert="horz" lIns="91440" tIns="45720" rIns="91440" bIns="45720" rtlCol="0" anchor="b">
            <a:normAutofit/>
          </a:bodyPr>
          <a:lstStyle/>
          <a:p>
            <a:r>
              <a:rPr lang="en-US" altLang="en-US" sz="3200" kern="1200">
                <a:solidFill>
                  <a:srgbClr val="FFFFFF"/>
                </a:solidFill>
                <a:latin typeface="+mj-lt"/>
                <a:ea typeface="+mj-ea"/>
                <a:cs typeface="+mj-cs"/>
              </a:rPr>
              <a:t>Cape Cod short term residential rentals</a:t>
            </a:r>
            <a:br>
              <a:rPr lang="en-US" altLang="en-US" sz="1100" kern="1200"/>
            </a:br>
            <a:br>
              <a:rPr lang="en-US" altLang="en-US" sz="1100" kern="1200"/>
            </a:br>
            <a:endParaRPr lang="en-US" sz="1100" kern="1200">
              <a:solidFill>
                <a:srgbClr val="FFFFFF"/>
              </a:solidFill>
              <a:latin typeface="+mj-lt"/>
              <a:cs typeface="Calibri Light"/>
            </a:endParaRPr>
          </a:p>
        </p:txBody>
      </p:sp>
      <p:pic>
        <p:nvPicPr>
          <p:cNvPr id="6" name="Picture 6" descr="Dining room in short term rental at Cape Cod.">
            <a:extLst>
              <a:ext uri="{FF2B5EF4-FFF2-40B4-BE49-F238E27FC236}">
                <a16:creationId xmlns:a16="http://schemas.microsoft.com/office/drawing/2014/main" id="{F9129983-0A79-4A07-AEDF-E80B2D8598DD}"/>
              </a:ext>
            </a:extLst>
          </p:cNvPr>
          <p:cNvPicPr>
            <a:picLocks noChangeAspect="1"/>
          </p:cNvPicPr>
          <p:nvPr/>
        </p:nvPicPr>
        <p:blipFill rotWithShape="1">
          <a:blip r:embed="rId3"/>
          <a:srcRect t="14742" r="4" b="4"/>
          <a:stretch/>
        </p:blipFill>
        <p:spPr>
          <a:xfrm>
            <a:off x="238226" y="299363"/>
            <a:ext cx="3120339" cy="3049204"/>
          </a:xfrm>
          <a:prstGeom prst="rect">
            <a:avLst/>
          </a:prstGeom>
        </p:spPr>
      </p:pic>
      <p:pic>
        <p:nvPicPr>
          <p:cNvPr id="5" name="Picture 5" descr="Cape Cod house available in short term rental program.">
            <a:extLst>
              <a:ext uri="{FF2B5EF4-FFF2-40B4-BE49-F238E27FC236}">
                <a16:creationId xmlns:a16="http://schemas.microsoft.com/office/drawing/2014/main" id="{8956BBF8-551E-46B4-8B00-1E5E5FB85D23}"/>
              </a:ext>
            </a:extLst>
          </p:cNvPr>
          <p:cNvPicPr>
            <a:picLocks noChangeAspect="1"/>
          </p:cNvPicPr>
          <p:nvPr/>
        </p:nvPicPr>
        <p:blipFill rotWithShape="1">
          <a:blip r:embed="rId4"/>
          <a:srcRect l="27674" r="23744" b="1"/>
          <a:stretch/>
        </p:blipFill>
        <p:spPr>
          <a:xfrm>
            <a:off x="3490722" y="299363"/>
            <a:ext cx="5412813" cy="3008188"/>
          </a:xfrm>
          <a:prstGeom prst="rect">
            <a:avLst/>
          </a:prstGeom>
        </p:spPr>
      </p:pic>
      <p:cxnSp>
        <p:nvCxnSpPr>
          <p:cNvPr id="30764" name="Straight Connector 17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7" descr="Modern round building with windows.">
            <a:extLst>
              <a:ext uri="{FF2B5EF4-FFF2-40B4-BE49-F238E27FC236}">
                <a16:creationId xmlns:a16="http://schemas.microsoft.com/office/drawing/2014/main" id="{E5C9EB84-CA49-4AD4-9C99-2FDC10E67F66}"/>
              </a:ext>
            </a:extLst>
          </p:cNvPr>
          <p:cNvPicPr>
            <a:picLocks noChangeAspect="1"/>
          </p:cNvPicPr>
          <p:nvPr/>
        </p:nvPicPr>
        <p:blipFill rotWithShape="1">
          <a:blip r:embed="rId5"/>
          <a:srcRect l="16512" r="23821" b="-7"/>
          <a:stretch/>
        </p:blipFill>
        <p:spPr>
          <a:xfrm>
            <a:off x="238226" y="3509433"/>
            <a:ext cx="3120339" cy="3026833"/>
          </a:xfrm>
          <a:prstGeom prst="rect">
            <a:avLst/>
          </a:prstGeom>
        </p:spPr>
      </p:pic>
    </p:spTree>
    <p:extLst>
      <p:ext uri="{BB962C8B-B14F-4D97-AF65-F5344CB8AC3E}">
        <p14:creationId xmlns:p14="http://schemas.microsoft.com/office/powerpoint/2010/main" val="199097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Shape 377" descr="Row of houses at Fort Hancock. "/>
          <p:cNvPicPr preferRelativeResize="0"/>
          <p:nvPr/>
        </p:nvPicPr>
        <p:blipFill rotWithShape="1">
          <a:blip r:embed="rId3">
            <a:alphaModFix/>
          </a:blip>
          <a:srcRect/>
          <a:stretch/>
        </p:blipFill>
        <p:spPr>
          <a:xfrm>
            <a:off x="0" y="-152400"/>
            <a:ext cx="9144000" cy="7010400"/>
          </a:xfrm>
          <a:prstGeom prst="rect">
            <a:avLst/>
          </a:prstGeom>
          <a:noFill/>
          <a:ln>
            <a:noFill/>
          </a:ln>
        </p:spPr>
      </p:pic>
      <p:sp>
        <p:nvSpPr>
          <p:cNvPr id="378" name="Shape 378"/>
          <p:cNvSpPr txBox="1">
            <a:spLocks noGrp="1"/>
          </p:cNvSpPr>
          <p:nvPr>
            <p:ph type="ftr" idx="11"/>
          </p:nvPr>
        </p:nvSpPr>
        <p:spPr>
          <a:xfrm>
            <a:off x="4978879" y="6172200"/>
            <a:ext cx="3996905" cy="69176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1"/>
              </a:buClr>
              <a:buFont typeface="Arial"/>
              <a:buNone/>
            </a:pPr>
            <a:r>
              <a:rPr lang="en-US" sz="1200" b="0" i="0" u="none" strike="noStrike" cap="none">
                <a:solidFill>
                  <a:schemeClr val="lt1"/>
                </a:solidFill>
                <a:latin typeface="Arial"/>
                <a:ea typeface="Arial"/>
                <a:cs typeface="Arial"/>
                <a:sym typeface="Arial"/>
              </a:rPr>
              <a:t>E X P E R I E N C E    Y O U R    A M E R I C A</a:t>
            </a:r>
            <a:endParaRPr/>
          </a:p>
        </p:txBody>
      </p:sp>
      <p:sp>
        <p:nvSpPr>
          <p:cNvPr id="379" name="Shape 379"/>
          <p:cNvSpPr txBox="1"/>
          <p:nvPr/>
        </p:nvSpPr>
        <p:spPr>
          <a:xfrm>
            <a:off x="152400" y="914400"/>
            <a:ext cx="8839200" cy="98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D966"/>
              </a:buClr>
              <a:buFont typeface="Arial"/>
              <a:buNone/>
            </a:pPr>
            <a:r>
              <a:rPr lang="en-US" sz="3600" i="0" u="none" strike="noStrike" cap="none">
                <a:solidFill>
                  <a:srgbClr val="FFF4CC"/>
                </a:solidFill>
                <a:latin typeface="Calibri Light"/>
                <a:ea typeface="Arial"/>
                <a:cs typeface="Arial"/>
                <a:sym typeface="Arial"/>
              </a:rPr>
              <a:t>Gateway National Recreation Area</a:t>
            </a:r>
            <a:endParaRPr lang="en-US" sz="3600">
              <a:latin typeface="Calibri Light"/>
            </a:endParaRPr>
          </a:p>
          <a:p>
            <a:pPr marL="0" marR="0" lvl="0" indent="0" algn="ctr" rtl="0">
              <a:lnSpc>
                <a:spcPct val="100000"/>
              </a:lnSpc>
              <a:spcBef>
                <a:spcPts val="0"/>
              </a:spcBef>
              <a:spcAft>
                <a:spcPts val="0"/>
              </a:spcAft>
              <a:buClr>
                <a:srgbClr val="FFD966"/>
              </a:buClr>
              <a:buFont typeface="Arial"/>
              <a:buNone/>
            </a:pPr>
            <a:endParaRPr sz="3600" b="1" i="0" u="none" strike="noStrike" cap="none">
              <a:solidFill>
                <a:srgbClr val="FFF4CC"/>
              </a:solidFill>
              <a:latin typeface="Arial"/>
              <a:ea typeface="Arial"/>
              <a:cs typeface="Arial"/>
              <a:sym typeface="Arial"/>
            </a:endParaRPr>
          </a:p>
          <a:p>
            <a:pPr marL="0" marR="0" lvl="0" indent="0" algn="ctr" rtl="0">
              <a:lnSpc>
                <a:spcPct val="100000"/>
              </a:lnSpc>
              <a:spcBef>
                <a:spcPts val="0"/>
              </a:spcBef>
              <a:spcAft>
                <a:spcPts val="0"/>
              </a:spcAft>
              <a:buClr>
                <a:srgbClr val="FFD966"/>
              </a:buClr>
              <a:buFont typeface="Arial"/>
              <a:buNone/>
            </a:pPr>
            <a:r>
              <a:rPr lang="en-US" sz="2000" i="0" u="none" strike="noStrike" cap="none">
                <a:solidFill>
                  <a:srgbClr val="FFF4CC"/>
                </a:solidFill>
                <a:latin typeface="Calibri Light"/>
                <a:ea typeface="Arial"/>
                <a:cs typeface="Arial"/>
                <a:sym typeface="Arial"/>
              </a:rPr>
              <a:t>http://www.nps.gov/gate/index.htm</a:t>
            </a:r>
            <a:endParaRPr>
              <a:latin typeface="Calibri Light"/>
            </a:endParaRPr>
          </a:p>
        </p:txBody>
      </p:sp>
      <p:sp>
        <p:nvSpPr>
          <p:cNvPr id="380" name="Shape 380"/>
          <p:cNvSpPr txBox="1"/>
          <p:nvPr/>
        </p:nvSpPr>
        <p:spPr>
          <a:xfrm>
            <a:off x="94890" y="6001109"/>
            <a:ext cx="4275827"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D966"/>
              </a:buClr>
              <a:buFont typeface="Arial"/>
              <a:buNone/>
            </a:pPr>
            <a:r>
              <a:rPr lang="en-US" sz="2000" i="0" u="none" strike="noStrike" cap="none">
                <a:solidFill>
                  <a:schemeClr val="bg1"/>
                </a:solidFill>
                <a:latin typeface="Calibri Light"/>
                <a:ea typeface="Arial"/>
                <a:cs typeface="Arial"/>
                <a:sym typeface="Arial"/>
              </a:rPr>
              <a:t>National Park Service</a:t>
            </a:r>
            <a:endParaRPr lang="en-US">
              <a:solidFill>
                <a:schemeClr val="bg1"/>
              </a:solidFill>
              <a:latin typeface="Calibri Light"/>
            </a:endParaRPr>
          </a:p>
          <a:p>
            <a:pPr marL="0" marR="0" lvl="0" indent="0" algn="ctr" rtl="0">
              <a:lnSpc>
                <a:spcPct val="100000"/>
              </a:lnSpc>
              <a:spcBef>
                <a:spcPts val="0"/>
              </a:spcBef>
              <a:spcAft>
                <a:spcPts val="0"/>
              </a:spcAft>
              <a:buClr>
                <a:srgbClr val="FFD966"/>
              </a:buClr>
              <a:buFont typeface="Arial"/>
              <a:buNone/>
            </a:pPr>
            <a:r>
              <a:rPr lang="en-US" sz="2000" i="0" u="none" strike="noStrike" cap="none">
                <a:solidFill>
                  <a:schemeClr val="bg1"/>
                </a:solidFill>
                <a:latin typeface="Calibri Light"/>
                <a:ea typeface="Arial"/>
                <a:cs typeface="Arial"/>
                <a:sym typeface="Arial"/>
              </a:rPr>
              <a:t>U.S. Department of the Interior</a:t>
            </a:r>
            <a:endParaRPr>
              <a:solidFill>
                <a:schemeClr val="bg1"/>
              </a:solidFill>
              <a:latin typeface="Calibri Light"/>
            </a:endParaRPr>
          </a:p>
        </p:txBody>
      </p:sp>
      <p:pic>
        <p:nvPicPr>
          <p:cNvPr id="381" name="Shape 381"/>
          <p:cNvPicPr preferRelativeResize="0"/>
          <p:nvPr/>
        </p:nvPicPr>
        <p:blipFill rotWithShape="1">
          <a:blip r:embed="rId4">
            <a:alphaModFix/>
          </a:blip>
          <a:srcRect/>
          <a:stretch/>
        </p:blipFill>
        <p:spPr>
          <a:xfrm>
            <a:off x="8382000" y="-115956"/>
            <a:ext cx="762000" cy="1106700"/>
          </a:xfrm>
          <a:prstGeom prst="rect">
            <a:avLst/>
          </a:prstGeom>
          <a:noFill/>
          <a:ln>
            <a:noFill/>
          </a:ln>
        </p:spPr>
      </p:pic>
    </p:spTree>
    <p:extLst>
      <p:ext uri="{BB962C8B-B14F-4D97-AF65-F5344CB8AC3E}">
        <p14:creationId xmlns:p14="http://schemas.microsoft.com/office/powerpoint/2010/main" val="163800360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3569E230-C83E-46AB-B64B-084EA9200341}"/>
              </a:ext>
            </a:extLst>
          </p:cNvPr>
          <p:cNvSpPr txBox="1"/>
          <p:nvPr/>
        </p:nvSpPr>
        <p:spPr>
          <a:xfrm>
            <a:off x="3939952" y="1719433"/>
            <a:ext cx="5393339" cy="1046440"/>
          </a:xfrm>
          <a:prstGeom prst="rect">
            <a:avLst/>
          </a:prstGeom>
          <a:noFill/>
        </p:spPr>
        <p:txBody>
          <a:bodyPr wrap="square" rtlCol="0">
            <a:spAutoFit/>
          </a:bodyPr>
          <a:lstStyle/>
          <a:p>
            <a:endParaRPr lang="en-US" sz="2400" b="1">
              <a:solidFill>
                <a:schemeClr val="bg1"/>
              </a:solidFill>
              <a:latin typeface="Arial" panose="020B0604020202020204" pitchFamily="34" charset="0"/>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Congressman  Frank Pallone</a:t>
            </a:r>
          </a:p>
          <a:p>
            <a:pPr marL="285750" indent="-285750">
              <a:buFont typeface="Arial" panose="020B0604020202020204" pitchFamily="34" charset="0"/>
              <a:buChar char="•"/>
            </a:pPr>
            <a:endParaRPr lang="en-US"/>
          </a:p>
        </p:txBody>
      </p:sp>
      <p:sp>
        <p:nvSpPr>
          <p:cNvPr id="5" name="Rectangle 4">
            <a:extLst>
              <a:ext uri="{FF2B5EF4-FFF2-40B4-BE49-F238E27FC236}">
                <a16:creationId xmlns:a16="http://schemas.microsoft.com/office/drawing/2014/main" id="{A8C56D30-F743-4F85-A487-6CFA0DA24669}"/>
              </a:ext>
            </a:extLst>
          </p:cNvPr>
          <p:cNvSpPr/>
          <p:nvPr/>
        </p:nvSpPr>
        <p:spPr>
          <a:xfrm flipV="1">
            <a:off x="3639257" y="1248386"/>
            <a:ext cx="511229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ECD636-15CD-476D-837B-5CE661C6CD53}"/>
              </a:ext>
            </a:extLst>
          </p:cNvPr>
          <p:cNvSpPr/>
          <p:nvPr/>
        </p:nvSpPr>
        <p:spPr>
          <a:xfrm>
            <a:off x="3682390" y="6069860"/>
            <a:ext cx="5112290"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B8410B-86EE-43BC-982A-C72927298BBB}"/>
              </a:ext>
            </a:extLst>
          </p:cNvPr>
          <p:cNvSpPr/>
          <p:nvPr/>
        </p:nvSpPr>
        <p:spPr>
          <a:xfrm>
            <a:off x="3695571" y="3680750"/>
            <a:ext cx="5273768"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08F32BA-5CF0-4A1D-BFEC-297DEE19B5EC}"/>
              </a:ext>
            </a:extLst>
          </p:cNvPr>
          <p:cNvSpPr>
            <a:spLocks noGrp="1"/>
          </p:cNvSpPr>
          <p:nvPr>
            <p:ph type="title"/>
          </p:nvPr>
        </p:nvSpPr>
        <p:spPr>
          <a:xfrm>
            <a:off x="268483" y="1695237"/>
            <a:ext cx="2983848" cy="4374624"/>
          </a:xfrm>
        </p:spPr>
        <p:txBody>
          <a:bodyPr>
            <a:normAutofit/>
          </a:bodyPr>
          <a:lstStyle/>
          <a:p>
            <a:r>
              <a:rPr lang="en-US">
                <a:solidFill>
                  <a:schemeClr val="bg1"/>
                </a:solidFill>
              </a:rPr>
              <a:t>Perspectives on Leasing at Fort Hancock</a:t>
            </a:r>
          </a:p>
        </p:txBody>
      </p:sp>
      <p:sp>
        <p:nvSpPr>
          <p:cNvPr id="2" name="Rectangle 1">
            <a:extLst>
              <a:ext uri="{FF2B5EF4-FFF2-40B4-BE49-F238E27FC236}">
                <a16:creationId xmlns:a16="http://schemas.microsoft.com/office/drawing/2014/main" id="{EFC0D996-F6A0-412E-A4EB-F19DB1C3FC32}"/>
              </a:ext>
            </a:extLst>
          </p:cNvPr>
          <p:cNvSpPr/>
          <p:nvPr/>
        </p:nvSpPr>
        <p:spPr>
          <a:xfrm>
            <a:off x="3911402" y="4483386"/>
            <a:ext cx="4815742" cy="954107"/>
          </a:xfrm>
          <a:prstGeom prst="rect">
            <a:avLst/>
          </a:prstGeom>
        </p:spPr>
        <p:txBody>
          <a:bodyPr wrap="none">
            <a:spAutoFit/>
          </a:bodyPr>
          <a:lstStyle/>
          <a:p>
            <a:pPr lvl="0"/>
            <a:r>
              <a:rPr lang="en-US" sz="2800" b="1">
                <a:solidFill>
                  <a:schemeClr val="bg1"/>
                </a:solidFill>
                <a:latin typeface="+mn-lt"/>
                <a:cs typeface="Arial" panose="020B0604020202020204" pitchFamily="34" charset="0"/>
              </a:rPr>
              <a:t>Monmouth County Freeholder </a:t>
            </a:r>
          </a:p>
          <a:p>
            <a:pPr lvl="0" algn="ctr"/>
            <a:r>
              <a:rPr lang="en-US" sz="2800" b="1">
                <a:solidFill>
                  <a:schemeClr val="bg1"/>
                </a:solidFill>
                <a:latin typeface="+mn-lt"/>
                <a:cs typeface="Arial" panose="020B0604020202020204" pitchFamily="34" charset="0"/>
              </a:rPr>
              <a:t>Lillian Burry</a:t>
            </a:r>
          </a:p>
        </p:txBody>
      </p:sp>
    </p:spTree>
    <p:extLst>
      <p:ext uri="{BB962C8B-B14F-4D97-AF65-F5344CB8AC3E}">
        <p14:creationId xmlns:p14="http://schemas.microsoft.com/office/powerpoint/2010/main" val="134974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49905F0D-7079-4F73-BDCF-2B2573B3C69F}"/>
              </a:ext>
            </a:extLst>
          </p:cNvPr>
          <p:cNvSpPr>
            <a:spLocks noGrp="1"/>
          </p:cNvSpPr>
          <p:nvPr>
            <p:ph type="title"/>
          </p:nvPr>
        </p:nvSpPr>
        <p:spPr>
          <a:xfrm>
            <a:off x="364922" y="2342508"/>
            <a:ext cx="2985408" cy="1423863"/>
          </a:xfrm>
        </p:spPr>
        <p:txBody>
          <a:bodyPr>
            <a:normAutofit/>
          </a:bodyPr>
          <a:lstStyle/>
          <a:p>
            <a:r>
              <a:rPr lang="en-US">
                <a:solidFill>
                  <a:schemeClr val="bg1">
                    <a:lumMod val="85000"/>
                  </a:schemeClr>
                </a:solidFill>
              </a:rPr>
              <a:t>Getting Started </a:t>
            </a:r>
          </a:p>
        </p:txBody>
      </p:sp>
      <p:sp>
        <p:nvSpPr>
          <p:cNvPr id="2" name="Rectangle 1">
            <a:extLst>
              <a:ext uri="{FF2B5EF4-FFF2-40B4-BE49-F238E27FC236}">
                <a16:creationId xmlns:a16="http://schemas.microsoft.com/office/drawing/2014/main" id="{3D528C2D-23E1-4A0C-B498-1FA7788B334A}"/>
              </a:ext>
            </a:extLst>
          </p:cNvPr>
          <p:cNvSpPr/>
          <p:nvPr/>
        </p:nvSpPr>
        <p:spPr>
          <a:xfrm>
            <a:off x="3679858" y="820901"/>
            <a:ext cx="5157626" cy="461665"/>
          </a:xfrm>
          <a:prstGeom prst="rect">
            <a:avLst/>
          </a:prstGeom>
          <a:solidFill>
            <a:schemeClr val="tx1">
              <a:lumMod val="75000"/>
              <a:lumOff val="25000"/>
            </a:schemeClr>
          </a:solidFill>
        </p:spPr>
        <p:txBody>
          <a:bodyPr wrap="square">
            <a:spAutoFit/>
          </a:bodyPr>
          <a:lstStyle/>
          <a:p>
            <a:pPr marL="228600" lvl="1" indent="0" algn="ctr">
              <a:buNone/>
            </a:pPr>
            <a:r>
              <a:rPr lang="en-US" sz="2400" b="1">
                <a:solidFill>
                  <a:schemeClr val="bg1"/>
                </a:solidFill>
                <a:latin typeface="+mn-lt"/>
              </a:rPr>
              <a:t>How to Contribute</a:t>
            </a:r>
          </a:p>
        </p:txBody>
      </p:sp>
      <p:sp>
        <p:nvSpPr>
          <p:cNvPr id="14" name="TextBox 13">
            <a:extLst>
              <a:ext uri="{FF2B5EF4-FFF2-40B4-BE49-F238E27FC236}">
                <a16:creationId xmlns:a16="http://schemas.microsoft.com/office/drawing/2014/main" id="{9BDFBB8E-4963-45A4-A537-45EF158C8B70}"/>
              </a:ext>
            </a:extLst>
          </p:cNvPr>
          <p:cNvSpPr txBox="1"/>
          <p:nvPr/>
        </p:nvSpPr>
        <p:spPr>
          <a:xfrm>
            <a:off x="4138540" y="1562065"/>
            <a:ext cx="4240263" cy="1569660"/>
          </a:xfrm>
          <a:prstGeom prst="rect">
            <a:avLst/>
          </a:prstGeom>
          <a:noFill/>
        </p:spPr>
        <p:txBody>
          <a:bodyPr wrap="none" rtlCol="0">
            <a:spAutoFit/>
          </a:bodyPr>
          <a:lstStyle/>
          <a:p>
            <a:r>
              <a:rPr lang="en-US" sz="2400">
                <a:latin typeface="+mn-lt"/>
                <a:cs typeface="Arial" panose="020B0604020202020204" pitchFamily="34" charset="0"/>
              </a:rPr>
              <a:t>To contribute to the discussion:</a:t>
            </a:r>
          </a:p>
          <a:p>
            <a:pPr marL="342900" indent="-342900">
              <a:buFont typeface="Arial" panose="020B0604020202020204" pitchFamily="34" charset="0"/>
              <a:buChar char="•"/>
            </a:pPr>
            <a:r>
              <a:rPr lang="en-US" sz="2400">
                <a:latin typeface="+mn-lt"/>
                <a:cs typeface="Arial" panose="020B0604020202020204" pitchFamily="34" charset="0"/>
              </a:rPr>
              <a:t>Pose a question in the Q&amp;A</a:t>
            </a:r>
          </a:p>
          <a:p>
            <a:pPr marL="342900" indent="-342900">
              <a:buFont typeface="Arial" panose="020B0604020202020204" pitchFamily="34" charset="0"/>
              <a:buChar char="•"/>
            </a:pPr>
            <a:r>
              <a:rPr lang="en-US" sz="2400">
                <a:latin typeface="+mn-lt"/>
                <a:cs typeface="Arial" panose="020B0604020202020204" pitchFamily="34" charset="0"/>
              </a:rPr>
              <a:t>Add a comment to the “Chat”</a:t>
            </a:r>
          </a:p>
          <a:p>
            <a:pPr marL="342900" indent="-342900">
              <a:buFont typeface="Arial" panose="020B0604020202020204" pitchFamily="34" charset="0"/>
              <a:buChar char="•"/>
            </a:pPr>
            <a:r>
              <a:rPr lang="en-US" sz="2400">
                <a:latin typeface="+mn-lt"/>
                <a:cs typeface="Arial" panose="020B0604020202020204" pitchFamily="34" charset="0"/>
              </a:rPr>
              <a:t>Raise a “virtual” hand </a:t>
            </a:r>
          </a:p>
        </p:txBody>
      </p:sp>
      <p:pic>
        <p:nvPicPr>
          <p:cNvPr id="15" name="Picture 14">
            <a:extLst>
              <a:ext uri="{FF2B5EF4-FFF2-40B4-BE49-F238E27FC236}">
                <a16:creationId xmlns:a16="http://schemas.microsoft.com/office/drawing/2014/main" id="{75F2659B-1BFD-4BC5-ABA3-94A523534CB7}"/>
              </a:ext>
            </a:extLst>
          </p:cNvPr>
          <p:cNvPicPr>
            <a:picLocks noChangeAspect="1"/>
          </p:cNvPicPr>
          <p:nvPr/>
        </p:nvPicPr>
        <p:blipFill>
          <a:blip r:embed="rId3"/>
          <a:stretch>
            <a:fillRect/>
          </a:stretch>
        </p:blipFill>
        <p:spPr>
          <a:xfrm>
            <a:off x="1950720" y="3870513"/>
            <a:ext cx="6822996" cy="830481"/>
          </a:xfrm>
          <a:prstGeom prst="rect">
            <a:avLst/>
          </a:prstGeom>
        </p:spPr>
      </p:pic>
      <p:sp>
        <p:nvSpPr>
          <p:cNvPr id="16" name="TextBox 15">
            <a:extLst>
              <a:ext uri="{FF2B5EF4-FFF2-40B4-BE49-F238E27FC236}">
                <a16:creationId xmlns:a16="http://schemas.microsoft.com/office/drawing/2014/main" id="{279BCFA4-6340-46B1-80C3-746F7E9F291E}"/>
              </a:ext>
            </a:extLst>
          </p:cNvPr>
          <p:cNvSpPr txBox="1"/>
          <p:nvPr/>
        </p:nvSpPr>
        <p:spPr>
          <a:xfrm>
            <a:off x="2021840" y="4890757"/>
            <a:ext cx="6751876" cy="1398966"/>
          </a:xfrm>
          <a:prstGeom prst="rect">
            <a:avLst/>
          </a:prstGeom>
          <a:solidFill>
            <a:schemeClr val="bg1"/>
          </a:solidFill>
        </p:spPr>
        <p:txBody>
          <a:bodyPr wrap="square" rtlCol="0">
            <a:spAutoFit/>
          </a:bodyPr>
          <a:lstStyle/>
          <a:p>
            <a:pPr algn="ctr"/>
            <a:endParaRPr lang="en-US" sz="2000">
              <a:latin typeface="+mn-lt"/>
              <a:cs typeface="Arial" panose="020B0604020202020204" pitchFamily="34" charset="0"/>
            </a:endParaRPr>
          </a:p>
          <a:p>
            <a:pPr algn="ctr"/>
            <a:r>
              <a:rPr lang="en-US" sz="2000">
                <a:latin typeface="+mn-lt"/>
                <a:cs typeface="Arial" panose="020B0604020202020204" pitchFamily="34" charset="0"/>
              </a:rPr>
              <a:t>We’ll get to as many questions and comments as possible</a:t>
            </a:r>
          </a:p>
          <a:p>
            <a:pPr algn="ctr"/>
            <a:r>
              <a:rPr lang="en-US" sz="2000">
                <a:latin typeface="+mn-lt"/>
                <a:cs typeface="Arial" panose="020B0604020202020204" pitchFamily="34" charset="0"/>
              </a:rPr>
              <a:t>Webinar to be recorded for those unable to attend</a:t>
            </a:r>
          </a:p>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888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id="{49905F0D-7079-4F73-BDCF-2B2573B3C69F}"/>
              </a:ext>
            </a:extLst>
          </p:cNvPr>
          <p:cNvSpPr>
            <a:spLocks noGrp="1"/>
          </p:cNvSpPr>
          <p:nvPr>
            <p:ph type="title"/>
          </p:nvPr>
        </p:nvSpPr>
        <p:spPr>
          <a:xfrm>
            <a:off x="364922" y="1777406"/>
            <a:ext cx="2985408" cy="1988965"/>
          </a:xfrm>
        </p:spPr>
        <p:txBody>
          <a:bodyPr>
            <a:normAutofit/>
          </a:bodyPr>
          <a:lstStyle/>
          <a:p>
            <a:r>
              <a:rPr lang="en-US">
                <a:solidFill>
                  <a:schemeClr val="bg1"/>
                </a:solidFill>
              </a:rPr>
              <a:t>Opportunity for Public Comment</a:t>
            </a:r>
          </a:p>
        </p:txBody>
      </p:sp>
      <p:sp>
        <p:nvSpPr>
          <p:cNvPr id="2" name="Rectangle 1">
            <a:extLst>
              <a:ext uri="{FF2B5EF4-FFF2-40B4-BE49-F238E27FC236}">
                <a16:creationId xmlns:a16="http://schemas.microsoft.com/office/drawing/2014/main" id="{3D528C2D-23E1-4A0C-B498-1FA7788B334A}"/>
              </a:ext>
            </a:extLst>
          </p:cNvPr>
          <p:cNvSpPr/>
          <p:nvPr/>
        </p:nvSpPr>
        <p:spPr>
          <a:xfrm>
            <a:off x="3925794" y="1062510"/>
            <a:ext cx="4642739" cy="461665"/>
          </a:xfrm>
          <a:prstGeom prst="rect">
            <a:avLst/>
          </a:prstGeom>
          <a:solidFill>
            <a:schemeClr val="tx1">
              <a:lumMod val="75000"/>
              <a:lumOff val="25000"/>
            </a:schemeClr>
          </a:solidFill>
        </p:spPr>
        <p:txBody>
          <a:bodyPr wrap="square">
            <a:spAutoFit/>
          </a:bodyPr>
          <a:lstStyle/>
          <a:p>
            <a:pPr marL="228600" lvl="1" indent="0" algn="ctr">
              <a:buNone/>
            </a:pPr>
            <a:r>
              <a:rPr lang="en-US" sz="2400" b="1">
                <a:solidFill>
                  <a:schemeClr val="bg1"/>
                </a:solidFill>
                <a:latin typeface="+mn-lt"/>
                <a:cs typeface="Arial" panose="020B0604020202020204" pitchFamily="34" charset="0"/>
              </a:rPr>
              <a:t>To contribute to the discussion</a:t>
            </a:r>
            <a:endParaRPr lang="en-US" sz="2400" b="1">
              <a:solidFill>
                <a:schemeClr val="bg1"/>
              </a:solidFill>
              <a:latin typeface="+mn-lt"/>
            </a:endParaRPr>
          </a:p>
        </p:txBody>
      </p:sp>
      <p:sp>
        <p:nvSpPr>
          <p:cNvPr id="16" name="TextBox 15">
            <a:extLst>
              <a:ext uri="{FF2B5EF4-FFF2-40B4-BE49-F238E27FC236}">
                <a16:creationId xmlns:a16="http://schemas.microsoft.com/office/drawing/2014/main" id="{279BCFA4-6340-46B1-80C3-746F7E9F291E}"/>
              </a:ext>
            </a:extLst>
          </p:cNvPr>
          <p:cNvSpPr txBox="1"/>
          <p:nvPr/>
        </p:nvSpPr>
        <p:spPr>
          <a:xfrm>
            <a:off x="3915560" y="3792047"/>
            <a:ext cx="4642738" cy="1477328"/>
          </a:xfrm>
          <a:prstGeom prst="rect">
            <a:avLst/>
          </a:prstGeom>
          <a:solidFill>
            <a:schemeClr val="bg1"/>
          </a:solidFill>
        </p:spPr>
        <p:txBody>
          <a:bodyPr wrap="square" rtlCol="0">
            <a:spAutoFit/>
          </a:bodyPr>
          <a:lstStyle/>
          <a:p>
            <a:pPr algn="ctr"/>
            <a:r>
              <a:rPr lang="en-US" sz="1800">
                <a:latin typeface="+mn-lt"/>
              </a:rPr>
              <a:t>Public participants asked to limit remarks to 1 minute so others may contribute</a:t>
            </a:r>
          </a:p>
          <a:p>
            <a:pPr algn="ctr"/>
            <a:endParaRPr lang="en-US" sz="1800">
              <a:latin typeface="+mn-lt"/>
            </a:endParaRPr>
          </a:p>
          <a:p>
            <a:pPr algn="ctr"/>
            <a:r>
              <a:rPr lang="en-US" sz="1800">
                <a:latin typeface="+mn-lt"/>
              </a:rPr>
              <a:t>News media invited to contact Gateway staff directly</a:t>
            </a:r>
          </a:p>
        </p:txBody>
      </p:sp>
      <p:graphicFrame>
        <p:nvGraphicFramePr>
          <p:cNvPr id="3" name="Table 3">
            <a:extLst>
              <a:ext uri="{FF2B5EF4-FFF2-40B4-BE49-F238E27FC236}">
                <a16:creationId xmlns:a16="http://schemas.microsoft.com/office/drawing/2014/main" id="{7431B8FD-C90D-42F2-BF4D-0D0DAE88A26E}"/>
              </a:ext>
            </a:extLst>
          </p:cNvPr>
          <p:cNvGraphicFramePr>
            <a:graphicFrameLocks noGrp="1"/>
          </p:cNvGraphicFramePr>
          <p:nvPr>
            <p:extLst>
              <p:ext uri="{D42A27DB-BD31-4B8C-83A1-F6EECF244321}">
                <p14:modId xmlns:p14="http://schemas.microsoft.com/office/powerpoint/2010/main" val="3895701436"/>
              </p:ext>
            </p:extLst>
          </p:nvPr>
        </p:nvGraphicFramePr>
        <p:xfrm>
          <a:off x="3915560" y="1547880"/>
          <a:ext cx="4642738" cy="2009374"/>
        </p:xfrm>
        <a:graphic>
          <a:graphicData uri="http://schemas.openxmlformats.org/drawingml/2006/table">
            <a:tbl>
              <a:tblPr firstRow="1" bandRow="1">
                <a:tableStyleId>{562108C0-CD48-4088-B416-EBEF11BBA726}</a:tableStyleId>
              </a:tblPr>
              <a:tblGrid>
                <a:gridCol w="3470760">
                  <a:extLst>
                    <a:ext uri="{9D8B030D-6E8A-4147-A177-3AD203B41FA5}">
                      <a16:colId xmlns:a16="http://schemas.microsoft.com/office/drawing/2014/main" val="1950922110"/>
                    </a:ext>
                  </a:extLst>
                </a:gridCol>
                <a:gridCol w="1171978">
                  <a:extLst>
                    <a:ext uri="{9D8B030D-6E8A-4147-A177-3AD203B41FA5}">
                      <a16:colId xmlns:a16="http://schemas.microsoft.com/office/drawing/2014/main" val="1953509901"/>
                    </a:ext>
                  </a:extLst>
                </a:gridCol>
              </a:tblGrid>
              <a:tr h="1094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a:solidFill>
                          <a:srgbClr val="000000"/>
                        </a:solidFill>
                        <a:latin typeface="Arial"/>
                        <a:ea typeface="Aria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rgbClr val="000000"/>
                          </a:solidFill>
                          <a:latin typeface="Arial"/>
                          <a:ea typeface="Arial"/>
                          <a:cs typeface="Arial" panose="020B0604020202020204" pitchFamily="34" charset="0"/>
                        </a:rPr>
                        <a:t>R</a:t>
                      </a:r>
                      <a:r>
                        <a:rPr lang="en-US" sz="1800" b="1">
                          <a:cs typeface="Arial" panose="020B0604020202020204" pitchFamily="34" charset="0"/>
                        </a:rPr>
                        <a:t>aise a “virtual” hand </a:t>
                      </a:r>
                      <a:endParaRPr lang="en-US"/>
                    </a:p>
                  </a:txBody>
                  <a:tcPr/>
                </a:tc>
                <a:tc>
                  <a:txBody>
                    <a:bodyPr/>
                    <a:lstStyle/>
                    <a:p>
                      <a:endParaRPr lang="en-US"/>
                    </a:p>
                  </a:txBody>
                  <a:tcPr/>
                </a:tc>
                <a:extLst>
                  <a:ext uri="{0D108BD9-81ED-4DB2-BD59-A6C34878D82A}">
                    <a16:rowId xmlns:a16="http://schemas.microsoft.com/office/drawing/2014/main" val="3979159313"/>
                  </a:ext>
                </a:extLst>
              </a:tr>
              <a:tr h="641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a:solidFill>
                          <a:srgbClr val="000000"/>
                        </a:solidFill>
                        <a:latin typeface="Arial"/>
                        <a:ea typeface="Aria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rgbClr val="000000"/>
                          </a:solidFill>
                          <a:latin typeface="Arial"/>
                          <a:ea typeface="Arial"/>
                          <a:cs typeface="Arial" panose="020B0604020202020204" pitchFamily="34" charset="0"/>
                        </a:rPr>
                        <a:t>Add a comment to the “Chat”</a:t>
                      </a:r>
                    </a:p>
                    <a:p>
                      <a:endParaRPr lang="en-US"/>
                    </a:p>
                  </a:txBody>
                  <a:tcPr/>
                </a:tc>
                <a:tc>
                  <a:txBody>
                    <a:bodyPr/>
                    <a:lstStyle/>
                    <a:p>
                      <a:endParaRPr lang="en-US"/>
                    </a:p>
                  </a:txBody>
                  <a:tcPr/>
                </a:tc>
                <a:extLst>
                  <a:ext uri="{0D108BD9-81ED-4DB2-BD59-A6C34878D82A}">
                    <a16:rowId xmlns:a16="http://schemas.microsoft.com/office/drawing/2014/main" val="3621411327"/>
                  </a:ext>
                </a:extLst>
              </a:tr>
            </a:tbl>
          </a:graphicData>
        </a:graphic>
      </p:graphicFrame>
      <p:pic>
        <p:nvPicPr>
          <p:cNvPr id="5" name="Picture 4">
            <a:extLst>
              <a:ext uri="{FF2B5EF4-FFF2-40B4-BE49-F238E27FC236}">
                <a16:creationId xmlns:a16="http://schemas.microsoft.com/office/drawing/2014/main" id="{27E7ECBE-B840-4DDE-8833-44CE54B5CFAE}"/>
              </a:ext>
            </a:extLst>
          </p:cNvPr>
          <p:cNvPicPr>
            <a:picLocks noChangeAspect="1"/>
          </p:cNvPicPr>
          <p:nvPr/>
        </p:nvPicPr>
        <p:blipFill>
          <a:blip r:embed="rId3"/>
          <a:stretch>
            <a:fillRect/>
          </a:stretch>
        </p:blipFill>
        <p:spPr>
          <a:xfrm>
            <a:off x="7508240" y="2684259"/>
            <a:ext cx="948458" cy="764621"/>
          </a:xfrm>
          <a:prstGeom prst="rect">
            <a:avLst/>
          </a:prstGeom>
        </p:spPr>
      </p:pic>
      <p:pic>
        <p:nvPicPr>
          <p:cNvPr id="6" name="Picture 5">
            <a:extLst>
              <a:ext uri="{FF2B5EF4-FFF2-40B4-BE49-F238E27FC236}">
                <a16:creationId xmlns:a16="http://schemas.microsoft.com/office/drawing/2014/main" id="{1A13DE13-BE28-4271-9C7F-CB5439CD0C73}"/>
              </a:ext>
            </a:extLst>
          </p:cNvPr>
          <p:cNvPicPr>
            <a:picLocks noChangeAspect="1"/>
          </p:cNvPicPr>
          <p:nvPr/>
        </p:nvPicPr>
        <p:blipFill>
          <a:blip r:embed="rId4"/>
          <a:stretch>
            <a:fillRect/>
          </a:stretch>
        </p:blipFill>
        <p:spPr>
          <a:xfrm>
            <a:off x="7466723" y="1758968"/>
            <a:ext cx="989975" cy="647647"/>
          </a:xfrm>
          <a:prstGeom prst="rect">
            <a:avLst/>
          </a:prstGeom>
        </p:spPr>
      </p:pic>
    </p:spTree>
    <p:extLst>
      <p:ext uri="{BB962C8B-B14F-4D97-AF65-F5344CB8AC3E}">
        <p14:creationId xmlns:p14="http://schemas.microsoft.com/office/powerpoint/2010/main" val="683770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3569E230-C83E-46AB-B64B-084EA9200341}"/>
              </a:ext>
            </a:extLst>
          </p:cNvPr>
          <p:cNvSpPr txBox="1"/>
          <p:nvPr/>
        </p:nvSpPr>
        <p:spPr>
          <a:xfrm>
            <a:off x="3789394" y="553008"/>
            <a:ext cx="5128358" cy="923330"/>
          </a:xfrm>
          <a:prstGeom prst="rect">
            <a:avLst/>
          </a:prstGeom>
          <a:noFill/>
        </p:spPr>
        <p:txBody>
          <a:bodyPr wrap="square" rtlCol="0">
            <a:spAutoFit/>
          </a:bodyPr>
          <a:lstStyle/>
          <a:p>
            <a:r>
              <a:rPr lang="en-US" sz="2000">
                <a:solidFill>
                  <a:schemeClr val="bg1"/>
                </a:solidFill>
                <a:latin typeface="+mn-lt"/>
                <a:cs typeface="Arial" panose="020B0604020202020204" pitchFamily="34" charset="0"/>
              </a:rPr>
              <a:t>Workshop recording to be made available on FACA and Gateway webpages</a:t>
            </a:r>
          </a:p>
          <a:p>
            <a:pPr marL="285750" indent="-285750">
              <a:buFont typeface="Arial" panose="020B0604020202020204" pitchFamily="34" charset="0"/>
              <a:buChar char="•"/>
            </a:pPr>
            <a:endParaRPr lang="en-US"/>
          </a:p>
        </p:txBody>
      </p:sp>
      <p:sp>
        <p:nvSpPr>
          <p:cNvPr id="5" name="Rectangle 4">
            <a:extLst>
              <a:ext uri="{FF2B5EF4-FFF2-40B4-BE49-F238E27FC236}">
                <a16:creationId xmlns:a16="http://schemas.microsoft.com/office/drawing/2014/main" id="{A8C56D30-F743-4F85-A487-6CFA0DA24669}"/>
              </a:ext>
            </a:extLst>
          </p:cNvPr>
          <p:cNvSpPr/>
          <p:nvPr/>
        </p:nvSpPr>
        <p:spPr>
          <a:xfrm flipV="1">
            <a:off x="3702124" y="193750"/>
            <a:ext cx="511229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ECD636-15CD-476D-837B-5CE661C6CD53}"/>
              </a:ext>
            </a:extLst>
          </p:cNvPr>
          <p:cNvSpPr/>
          <p:nvPr/>
        </p:nvSpPr>
        <p:spPr>
          <a:xfrm>
            <a:off x="3763227" y="5136312"/>
            <a:ext cx="5112290"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B8410B-86EE-43BC-982A-C72927298BBB}"/>
              </a:ext>
            </a:extLst>
          </p:cNvPr>
          <p:cNvSpPr/>
          <p:nvPr/>
        </p:nvSpPr>
        <p:spPr>
          <a:xfrm>
            <a:off x="3715253" y="1695237"/>
            <a:ext cx="5273768"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08F32BA-5CF0-4A1D-BFEC-297DEE19B5EC}"/>
              </a:ext>
            </a:extLst>
          </p:cNvPr>
          <p:cNvSpPr>
            <a:spLocks noGrp="1"/>
          </p:cNvSpPr>
          <p:nvPr>
            <p:ph type="title"/>
          </p:nvPr>
        </p:nvSpPr>
        <p:spPr>
          <a:xfrm>
            <a:off x="268483" y="1695237"/>
            <a:ext cx="2983848" cy="3690657"/>
          </a:xfrm>
        </p:spPr>
        <p:txBody>
          <a:bodyPr>
            <a:normAutofit/>
          </a:bodyPr>
          <a:lstStyle/>
          <a:p>
            <a:r>
              <a:rPr lang="en-US">
                <a:solidFill>
                  <a:schemeClr val="bg1"/>
                </a:solidFill>
              </a:rPr>
              <a:t>Wrap-Up &amp; Next Steps</a:t>
            </a:r>
          </a:p>
        </p:txBody>
      </p:sp>
      <p:sp>
        <p:nvSpPr>
          <p:cNvPr id="2" name="Rectangle 1">
            <a:extLst>
              <a:ext uri="{FF2B5EF4-FFF2-40B4-BE49-F238E27FC236}">
                <a16:creationId xmlns:a16="http://schemas.microsoft.com/office/drawing/2014/main" id="{EFC0D996-F6A0-412E-A4EB-F19DB1C3FC32}"/>
              </a:ext>
            </a:extLst>
          </p:cNvPr>
          <p:cNvSpPr/>
          <p:nvPr/>
        </p:nvSpPr>
        <p:spPr>
          <a:xfrm>
            <a:off x="3763227" y="2167175"/>
            <a:ext cx="4937750" cy="1077218"/>
          </a:xfrm>
          <a:prstGeom prst="rect">
            <a:avLst/>
          </a:prstGeom>
        </p:spPr>
        <p:txBody>
          <a:bodyPr wrap="square" lIns="91440" tIns="45720" rIns="91440" bIns="45720" anchor="t">
            <a:spAutoFit/>
          </a:bodyPr>
          <a:lstStyle/>
          <a:p>
            <a:pPr algn="ctr"/>
            <a:r>
              <a:rPr lang="en-US" sz="2000" b="1">
                <a:solidFill>
                  <a:schemeClr val="bg1"/>
                </a:solidFill>
                <a:latin typeface="+mj-lt"/>
              </a:rPr>
              <a:t>If additional comments, please email Gateway at:  </a:t>
            </a:r>
            <a:r>
              <a:rPr lang="en-US" sz="2000">
                <a:latin typeface="+mj-lt"/>
                <a:hlinkClick r:id="rId3"/>
              </a:rPr>
              <a:t>Gateway_Feedback@nps.gov</a:t>
            </a:r>
            <a:endParaRPr lang="en-US" sz="2000" b="1">
              <a:highlight>
                <a:srgbClr val="FF00FF"/>
              </a:highlight>
              <a:latin typeface="+mj-lt"/>
              <a:cs typeface="Arial" panose="020B0604020202020204" pitchFamily="34" charset="0"/>
            </a:endParaRPr>
          </a:p>
          <a:p>
            <a:pPr lvl="0"/>
            <a:endParaRPr lang="en-US" sz="2400" b="1">
              <a:solidFill>
                <a:schemeClr val="bg1"/>
              </a:solidFill>
              <a:cs typeface="Arial" panose="020B0604020202020204" pitchFamily="34" charset="0"/>
            </a:endParaRPr>
          </a:p>
        </p:txBody>
      </p:sp>
      <p:sp>
        <p:nvSpPr>
          <p:cNvPr id="19" name="Rectangle 18">
            <a:extLst>
              <a:ext uri="{FF2B5EF4-FFF2-40B4-BE49-F238E27FC236}">
                <a16:creationId xmlns:a16="http://schemas.microsoft.com/office/drawing/2014/main" id="{3915D36B-2D8F-4E2E-9758-B6D27356A66C}"/>
              </a:ext>
            </a:extLst>
          </p:cNvPr>
          <p:cNvSpPr/>
          <p:nvPr/>
        </p:nvSpPr>
        <p:spPr>
          <a:xfrm>
            <a:off x="3715253" y="3422660"/>
            <a:ext cx="5112290"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FBEAD08-2EBA-4D39-8137-429AB54BE635}"/>
              </a:ext>
            </a:extLst>
          </p:cNvPr>
          <p:cNvSpPr/>
          <p:nvPr/>
        </p:nvSpPr>
        <p:spPr>
          <a:xfrm>
            <a:off x="3850398" y="3958276"/>
            <a:ext cx="4815742" cy="707886"/>
          </a:xfrm>
          <a:prstGeom prst="rect">
            <a:avLst/>
          </a:prstGeom>
        </p:spPr>
        <p:txBody>
          <a:bodyPr wrap="square">
            <a:spAutoFit/>
          </a:bodyPr>
          <a:lstStyle/>
          <a:p>
            <a:pPr algn="ctr"/>
            <a:r>
              <a:rPr lang="en-US" sz="2000" b="1">
                <a:solidFill>
                  <a:schemeClr val="bg1"/>
                </a:solidFill>
                <a:latin typeface="+mj-lt"/>
                <a:cs typeface="Arial" panose="020B0604020202020204" pitchFamily="34" charset="0"/>
              </a:rPr>
              <a:t>Opportunity for future discussions on Fort Hancock leasing</a:t>
            </a:r>
          </a:p>
        </p:txBody>
      </p:sp>
      <p:sp>
        <p:nvSpPr>
          <p:cNvPr id="3" name="TextBox 2">
            <a:extLst>
              <a:ext uri="{FF2B5EF4-FFF2-40B4-BE49-F238E27FC236}">
                <a16:creationId xmlns:a16="http://schemas.microsoft.com/office/drawing/2014/main" id="{DE71E707-5189-40BC-AA00-351F4235539A}"/>
              </a:ext>
            </a:extLst>
          </p:cNvPr>
          <p:cNvSpPr txBox="1"/>
          <p:nvPr/>
        </p:nvSpPr>
        <p:spPr>
          <a:xfrm>
            <a:off x="3870129" y="5587898"/>
            <a:ext cx="4964016" cy="707886"/>
          </a:xfrm>
          <a:prstGeom prst="rect">
            <a:avLst/>
          </a:prstGeom>
          <a:noFill/>
        </p:spPr>
        <p:txBody>
          <a:bodyPr wrap="square" rtlCol="0">
            <a:spAutoFit/>
          </a:bodyPr>
          <a:lstStyle/>
          <a:p>
            <a:r>
              <a:rPr lang="en-US" sz="2000" b="1">
                <a:solidFill>
                  <a:schemeClr val="bg1"/>
                </a:solidFill>
                <a:latin typeface="+mj-lt"/>
                <a:cs typeface="Arial" panose="020B0604020202020204" pitchFamily="34" charset="0"/>
              </a:rPr>
              <a:t>Media invited to contact Daphne Yun, 917-282-9393, or via email at Daphne_Yun@nps.gov </a:t>
            </a:r>
          </a:p>
        </p:txBody>
      </p:sp>
    </p:spTree>
    <p:extLst>
      <p:ext uri="{BB962C8B-B14F-4D97-AF65-F5344CB8AC3E}">
        <p14:creationId xmlns:p14="http://schemas.microsoft.com/office/powerpoint/2010/main" val="125586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9D49"/>
        </a:solidFill>
        <a:effectLst/>
      </p:bgPr>
    </p:bg>
    <p:spTree>
      <p:nvGrpSpPr>
        <p:cNvPr id="1" name="Shape 11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15"/>
          <p:cNvSpPr txBox="1"/>
          <p:nvPr/>
        </p:nvSpPr>
        <p:spPr>
          <a:xfrm>
            <a:off x="524792" y="1622066"/>
            <a:ext cx="2665669" cy="2663688"/>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endParaRPr lang="en-US" sz="3500" kern="1200">
              <a:solidFill>
                <a:schemeClr val="bg1"/>
              </a:solidFill>
              <a:latin typeface="+mj-lt"/>
              <a:ea typeface="+mj-ea"/>
              <a:cs typeface="+mj-cs"/>
            </a:endParaRPr>
          </a:p>
        </p:txBody>
      </p:sp>
      <p:grpSp>
        <p:nvGrpSpPr>
          <p:cNvPr id="137" name="Group 136">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8"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16" name="Google Shape;116;p15"/>
          <p:cNvSpPr txBox="1"/>
          <p:nvPr/>
        </p:nvSpPr>
        <p:spPr>
          <a:xfrm>
            <a:off x="4451350" y="3312350"/>
            <a:ext cx="2412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sp>
        <p:nvSpPr>
          <p:cNvPr id="14" name="Title 1">
            <a:extLst>
              <a:ext uri="{FF2B5EF4-FFF2-40B4-BE49-F238E27FC236}">
                <a16:creationId xmlns:a16="http://schemas.microsoft.com/office/drawing/2014/main" id="{A67566DE-94DD-40AD-9C87-7A2C882C6958}"/>
              </a:ext>
            </a:extLst>
          </p:cNvPr>
          <p:cNvSpPr txBox="1">
            <a:spLocks/>
          </p:cNvSpPr>
          <p:nvPr/>
        </p:nvSpPr>
        <p:spPr>
          <a:xfrm>
            <a:off x="295042" y="2100388"/>
            <a:ext cx="3125168" cy="30329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a:solidFill>
                  <a:schemeClr val="bg1"/>
                </a:solidFill>
              </a:rPr>
              <a:t>A New Leasing Opportunity at Fort Hancock</a:t>
            </a:r>
          </a:p>
        </p:txBody>
      </p:sp>
      <p:sp>
        <p:nvSpPr>
          <p:cNvPr id="15" name="TextBox 14">
            <a:extLst>
              <a:ext uri="{FF2B5EF4-FFF2-40B4-BE49-F238E27FC236}">
                <a16:creationId xmlns:a16="http://schemas.microsoft.com/office/drawing/2014/main" id="{3569E230-C83E-46AB-B64B-084EA9200341}"/>
              </a:ext>
            </a:extLst>
          </p:cNvPr>
          <p:cNvSpPr txBox="1"/>
          <p:nvPr/>
        </p:nvSpPr>
        <p:spPr>
          <a:xfrm>
            <a:off x="3750661" y="933453"/>
            <a:ext cx="5393339" cy="5232202"/>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History, Context &amp; Current Proposal</a:t>
            </a:r>
          </a:p>
          <a:p>
            <a:endParaRPr lang="en-US" sz="2400" b="1">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Jennifer Nersesian, Superintendent, Gateway National Recreation Area</a:t>
            </a:r>
          </a:p>
          <a:p>
            <a:pPr marL="285750" indent="-285750">
              <a:buFont typeface="Arial" panose="020B0604020202020204" pitchFamily="34" charset="0"/>
              <a:buChar char="•"/>
            </a:pPr>
            <a:endParaRPr lang="en-US" sz="2400" b="1">
              <a:solidFill>
                <a:schemeClr val="bg1"/>
              </a:solidFill>
              <a:latin typeface="Arial" panose="020B0604020202020204" pitchFamily="34" charset="0"/>
              <a:cs typeface="Arial" panose="020B0604020202020204" pitchFamily="34" charset="0"/>
            </a:endParaRPr>
          </a:p>
          <a:p>
            <a:endParaRPr lang="en-US" sz="2400" b="1">
              <a:solidFill>
                <a:schemeClr val="bg1"/>
              </a:solidFill>
              <a:latin typeface="Arial" panose="020B0604020202020204" pitchFamily="34" charset="0"/>
              <a:cs typeface="Arial" panose="020B0604020202020204" pitchFamily="34" charset="0"/>
            </a:endParaRPr>
          </a:p>
          <a:p>
            <a:endParaRPr lang="en-US" sz="2400" b="1">
              <a:solidFill>
                <a:schemeClr val="bg1"/>
              </a:solidFill>
              <a:latin typeface="Arial" panose="020B0604020202020204" pitchFamily="34" charset="0"/>
              <a:cs typeface="Arial" panose="020B0604020202020204" pitchFamily="34" charset="0"/>
            </a:endParaRPr>
          </a:p>
          <a:p>
            <a:endParaRPr lang="en-US" sz="2400" b="1">
              <a:solidFill>
                <a:schemeClr val="bg1"/>
              </a:solidFill>
              <a:latin typeface="Arial" panose="020B0604020202020204" pitchFamily="34" charset="0"/>
              <a:cs typeface="Arial" panose="020B0604020202020204" pitchFamily="34" charset="0"/>
            </a:endParaRPr>
          </a:p>
          <a:p>
            <a:r>
              <a:rPr lang="en-US" sz="2400" b="1">
                <a:solidFill>
                  <a:schemeClr val="bg1"/>
                </a:solidFill>
                <a:latin typeface="Arial" panose="020B0604020202020204" pitchFamily="34" charset="0"/>
                <a:cs typeface="Arial" panose="020B0604020202020204" pitchFamily="34" charset="0"/>
              </a:rPr>
              <a:t>Stillman Development Proposal</a:t>
            </a:r>
          </a:p>
          <a:p>
            <a:endParaRPr lang="en-US" sz="2400" b="1">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Roy Stillman, Stillman Development International</a:t>
            </a:r>
          </a:p>
          <a:p>
            <a:pPr marL="285750" indent="-285750">
              <a:buFont typeface="Arial" panose="020B0604020202020204" pitchFamily="34" charset="0"/>
              <a:buChar char="•"/>
            </a:pPr>
            <a:endParaRPr lang="en-US" sz="2400" b="1">
              <a:solidFill>
                <a:schemeClr val="bg1"/>
              </a:solidFill>
            </a:endParaRPr>
          </a:p>
          <a:p>
            <a:pPr marL="285750" indent="-285750">
              <a:buFont typeface="Arial" panose="020B0604020202020204" pitchFamily="34" charset="0"/>
              <a:buChar char="•"/>
            </a:pPr>
            <a:endParaRPr lang="en-US"/>
          </a:p>
        </p:txBody>
      </p:sp>
      <p:sp>
        <p:nvSpPr>
          <p:cNvPr id="5" name="Rectangle 4">
            <a:extLst>
              <a:ext uri="{FF2B5EF4-FFF2-40B4-BE49-F238E27FC236}">
                <a16:creationId xmlns:a16="http://schemas.microsoft.com/office/drawing/2014/main" id="{A8C56D30-F743-4F85-A487-6CFA0DA24669}"/>
              </a:ext>
            </a:extLst>
          </p:cNvPr>
          <p:cNvSpPr/>
          <p:nvPr/>
        </p:nvSpPr>
        <p:spPr>
          <a:xfrm flipV="1">
            <a:off x="3682389" y="414499"/>
            <a:ext cx="511229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ECD636-15CD-476D-837B-5CE661C6CD53}"/>
              </a:ext>
            </a:extLst>
          </p:cNvPr>
          <p:cNvSpPr/>
          <p:nvPr/>
        </p:nvSpPr>
        <p:spPr>
          <a:xfrm>
            <a:off x="3682390" y="6069860"/>
            <a:ext cx="5112290"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B8410B-86EE-43BC-982A-C72927298BBB}"/>
              </a:ext>
            </a:extLst>
          </p:cNvPr>
          <p:cNvSpPr/>
          <p:nvPr/>
        </p:nvSpPr>
        <p:spPr>
          <a:xfrm>
            <a:off x="3601650" y="3259449"/>
            <a:ext cx="5273768" cy="529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037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11" name="Rectangle 77">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4086003"/>
            <a:ext cx="8325612"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649" y="4272030"/>
            <a:ext cx="2636693" cy="18815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a:solidFill>
                  <a:schemeClr val="bg1"/>
                </a:solidFill>
                <a:effectLst>
                  <a:outerShdw blurRad="38100" dist="38100" dir="2700000" algn="tl">
                    <a:srgbClr val="000000">
                      <a:alpha val="43137"/>
                    </a:srgbClr>
                  </a:outerShdw>
                </a:effectLst>
                <a:latin typeface="+mj-lt"/>
                <a:ea typeface="+mj-ea"/>
                <a:cs typeface="+mj-cs"/>
              </a:rPr>
              <a:t>Gateway National Recreation Area</a:t>
            </a:r>
          </a:p>
          <a:p>
            <a:pPr>
              <a:lnSpc>
                <a:spcPct val="90000"/>
              </a:lnSpc>
              <a:spcBef>
                <a:spcPct val="0"/>
              </a:spcBef>
              <a:spcAft>
                <a:spcPts val="600"/>
              </a:spcAft>
            </a:pPr>
            <a:r>
              <a:rPr lang="en-US" sz="2800" b="1" kern="1200">
                <a:solidFill>
                  <a:schemeClr val="bg1"/>
                </a:solidFill>
                <a:effectLst>
                  <a:outerShdw blurRad="38100" dist="38100" dir="2700000" algn="tl">
                    <a:srgbClr val="000000">
                      <a:alpha val="43137"/>
                    </a:srgbClr>
                  </a:outerShdw>
                </a:effectLst>
                <a:latin typeface="+mj-lt"/>
                <a:ea typeface="+mj-ea"/>
                <a:cs typeface="+mj-cs"/>
              </a:rPr>
              <a:t>Sandy Hook, NJ</a:t>
            </a:r>
          </a:p>
        </p:txBody>
      </p:sp>
      <p:pic>
        <p:nvPicPr>
          <p:cNvPr id="76806" name="Picture 6" descr="National Park Service Arrowhead"/>
          <p:cNvPicPr>
            <a:picLocks noChangeAspect="1" noChangeArrowheads="1"/>
          </p:cNvPicPr>
          <p:nvPr/>
        </p:nvPicPr>
        <p:blipFill rotWithShape="1">
          <a:blip r:embed="rId3" cstate="print"/>
          <a:srcRect t="2188" r="-2" b="761"/>
          <a:stretch/>
        </p:blipFill>
        <p:spPr bwMode="auto">
          <a:xfrm>
            <a:off x="627456" y="744242"/>
            <a:ext cx="2314865" cy="29307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5" descr="View from above of historic houses in Fort Hancock.">
            <a:extLst>
              <a:ext uri="{FF2B5EF4-FFF2-40B4-BE49-F238E27FC236}">
                <a16:creationId xmlns:a16="http://schemas.microsoft.com/office/drawing/2014/main" id="{BBACBC5B-6FEE-4E3C-B247-C0D79A353F90}"/>
              </a:ext>
            </a:extLst>
          </p:cNvPr>
          <p:cNvPicPr>
            <a:picLocks noChangeAspect="1"/>
          </p:cNvPicPr>
          <p:nvPr/>
        </p:nvPicPr>
        <p:blipFill rotWithShape="1">
          <a:blip r:embed="rId4"/>
          <a:srcRect l="14872" r="29252" b="-1"/>
          <a:stretch/>
        </p:blipFill>
        <p:spPr>
          <a:xfrm>
            <a:off x="3809240" y="732555"/>
            <a:ext cx="4378420" cy="2943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6807" name="Text Box 7"/>
          <p:cNvSpPr txBox="1">
            <a:spLocks noChangeArrowheads="1"/>
          </p:cNvSpPr>
          <p:nvPr/>
        </p:nvSpPr>
        <p:spPr bwMode="auto">
          <a:xfrm>
            <a:off x="3264732" y="4272030"/>
            <a:ext cx="5250618" cy="1881559"/>
          </a:xfrm>
          <a:prstGeom prst="rect">
            <a:avLst/>
          </a:prstGeom>
        </p:spPr>
        <p:txBody>
          <a:bodyPr vert="horz" lIns="91440" tIns="45720" rIns="91440" bIns="45720" rtlCol="0" anchor="ctr">
            <a:normAutofit/>
          </a:bodyPr>
          <a:lstStyle/>
          <a:p>
            <a:pPr>
              <a:lnSpc>
                <a:spcPct val="90000"/>
              </a:lnSpc>
              <a:spcAft>
                <a:spcPts val="600"/>
              </a:spcAft>
            </a:pPr>
            <a:r>
              <a:rPr lang="en-US" sz="1700" kern="1200">
                <a:solidFill>
                  <a:schemeClr val="bg1"/>
                </a:solidFill>
                <a:effectLst>
                  <a:outerShdw blurRad="38100" dist="38100" dir="2700000" algn="tl">
                    <a:srgbClr val="000000"/>
                  </a:outerShdw>
                </a:effectLst>
                <a:latin typeface="+mn-lt"/>
                <a:ea typeface="+mn-ea"/>
                <a:cs typeface="+mn-cs"/>
              </a:rPr>
              <a:t>National Park Service</a:t>
            </a:r>
            <a:endParaRPr lang="en-US" sz="1700" kern="1200">
              <a:solidFill>
                <a:schemeClr val="bg1"/>
              </a:solidFill>
              <a:latin typeface="+mn-lt"/>
              <a:ea typeface="+mn-ea"/>
              <a:cs typeface="+mn-cs"/>
            </a:endParaRPr>
          </a:p>
          <a:p>
            <a:pPr>
              <a:lnSpc>
                <a:spcPct val="90000"/>
              </a:lnSpc>
              <a:spcAft>
                <a:spcPts val="600"/>
              </a:spcAft>
            </a:pPr>
            <a:r>
              <a:rPr lang="en-US" sz="1700" kern="1200">
                <a:solidFill>
                  <a:schemeClr val="bg1"/>
                </a:solidFill>
                <a:effectLst>
                  <a:outerShdw blurRad="38100" dist="38100" dir="2700000" algn="tl">
                    <a:srgbClr val="000000"/>
                  </a:outerShdw>
                </a:effectLst>
                <a:latin typeface="+mn-lt"/>
                <a:ea typeface="+mn-ea"/>
                <a:cs typeface="+mn-cs"/>
              </a:rPr>
              <a:t>U.S. Department of the Interior</a:t>
            </a:r>
          </a:p>
          <a:p>
            <a:pPr>
              <a:lnSpc>
                <a:spcPct val="90000"/>
              </a:lnSpc>
              <a:spcAft>
                <a:spcPts val="600"/>
              </a:spcAft>
            </a:pPr>
            <a:r>
              <a:rPr lang="en-US" sz="1700" kern="1200">
                <a:solidFill>
                  <a:schemeClr val="bg1"/>
                </a:solidFill>
                <a:effectLst>
                  <a:outerShdw blurRad="38100" dist="38100" dir="2700000" algn="tl">
                    <a:srgbClr val="000000"/>
                  </a:outerShdw>
                </a:effectLst>
                <a:latin typeface="+mn-lt"/>
                <a:ea typeface="+mn-ea"/>
                <a:cs typeface="+mn-cs"/>
              </a:rPr>
              <a:t>Gateway National Recreation Area</a:t>
            </a:r>
          </a:p>
        </p:txBody>
      </p:sp>
      <p:sp>
        <p:nvSpPr>
          <p:cNvPr id="7" name="Rectangle 21"/>
          <p:cNvSpPr>
            <a:spLocks noGrp="1" noChangeArrowheads="1"/>
          </p:cNvSpPr>
          <p:nvPr>
            <p:ph type="ftr" sz="quarter" idx="11"/>
          </p:nvPr>
        </p:nvSpPr>
        <p:spPr>
          <a:xfrm>
            <a:off x="2941027" y="6414965"/>
            <a:ext cx="30861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E X P E R I E N C E    Y O U R    A M E R I C A</a:t>
            </a:r>
          </a:p>
        </p:txBody>
      </p:sp>
    </p:spTree>
    <p:extLst>
      <p:ext uri="{BB962C8B-B14F-4D97-AF65-F5344CB8AC3E}">
        <p14:creationId xmlns:p14="http://schemas.microsoft.com/office/powerpoint/2010/main" val="7814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ap of Gateway National Recreation Area."/>
          <p:cNvPicPr>
            <a:picLocks noChangeAspect="1" noChangeArrowheads="1"/>
          </p:cNvPicPr>
          <p:nvPr/>
        </p:nvPicPr>
        <p:blipFill rotWithShape="1">
          <a:blip r:embed="rId3">
            <a:extLst>
              <a:ext uri="{28A0092B-C50C-407E-A947-70E740481C1C}">
                <a14:useLocalDpi xmlns:a14="http://schemas.microsoft.com/office/drawing/2010/main" val="0"/>
              </a:ext>
            </a:extLst>
          </a:blip>
          <a:srcRect l="8144" r="8143" b="-1"/>
          <a:stretch/>
        </p:blipFill>
        <p:spPr bwMode="auto">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6" name="Freeform: Shape 1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90F8AD5-8D95-4989-8963-F4F9290A6B37}"/>
              </a:ext>
            </a:extLst>
          </p:cNvPr>
          <p:cNvSpPr txBox="1"/>
          <p:nvPr/>
        </p:nvSpPr>
        <p:spPr>
          <a:xfrm>
            <a:off x="5150" y="1046269"/>
            <a:ext cx="3498758" cy="2577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3200" b="1" kern="1200">
                <a:solidFill>
                  <a:schemeClr val="tx1"/>
                </a:solidFill>
                <a:latin typeface="+mj-lt"/>
                <a:ea typeface="+mj-ea"/>
                <a:cs typeface="+mj-cs"/>
              </a:rPr>
              <a:t>Gateway National Recreation Area </a:t>
            </a:r>
            <a:endParaRPr lang="en-US" sz="3200" b="1" kern="1200">
              <a:solidFill>
                <a:schemeClr val="tx1"/>
              </a:solidFill>
              <a:latin typeface="+mj-lt"/>
              <a:ea typeface="+mj-ea"/>
              <a:cs typeface="Calibri Light"/>
            </a:endParaRPr>
          </a:p>
          <a:p>
            <a:pPr>
              <a:lnSpc>
                <a:spcPct val="90000"/>
              </a:lnSpc>
              <a:spcBef>
                <a:spcPct val="0"/>
              </a:spcBef>
              <a:spcAft>
                <a:spcPts val="600"/>
              </a:spcAft>
            </a:pPr>
            <a:endParaRPr lang="en-US" sz="3200" b="1" kern="1200">
              <a:solidFill>
                <a:schemeClr val="tx1"/>
              </a:solidFill>
              <a:latin typeface="+mj-lt"/>
              <a:ea typeface="+mj-ea"/>
              <a:cs typeface="Calibri Light"/>
            </a:endParaRPr>
          </a:p>
          <a:p>
            <a:pPr>
              <a:lnSpc>
                <a:spcPct val="90000"/>
              </a:lnSpc>
              <a:spcBef>
                <a:spcPct val="0"/>
              </a:spcBef>
              <a:spcAft>
                <a:spcPts val="600"/>
              </a:spcAft>
            </a:pPr>
            <a:r>
              <a:rPr lang="en-US" sz="3200" b="1" kern="1200">
                <a:solidFill>
                  <a:schemeClr val="tx1"/>
                </a:solidFill>
                <a:latin typeface="+mj-lt"/>
                <a:ea typeface="+mj-ea"/>
                <a:cs typeface="+mj-cs"/>
              </a:rPr>
              <a:t>Park Overview</a:t>
            </a:r>
            <a:r>
              <a:rPr lang="en-US" sz="3200" kern="1200">
                <a:solidFill>
                  <a:schemeClr val="tx1"/>
                </a:solidFill>
                <a:latin typeface="+mj-lt"/>
                <a:ea typeface="+mj-ea"/>
                <a:cs typeface="+mj-cs"/>
              </a:rPr>
              <a:t>​</a:t>
            </a:r>
            <a:endParaRPr lang="en-US" sz="3200" kern="1200">
              <a:solidFill>
                <a:schemeClr val="tx1"/>
              </a:solidFill>
              <a:latin typeface="+mj-lt"/>
              <a:ea typeface="+mj-ea"/>
              <a:cs typeface="Calibri Light"/>
            </a:endParaRPr>
          </a:p>
        </p:txBody>
      </p:sp>
      <p:sp>
        <p:nvSpPr>
          <p:cNvPr id="20"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4"/>
          <p:cNvSpPr txBox="1">
            <a:spLocks noChangeArrowheads="1"/>
          </p:cNvSpPr>
          <p:nvPr/>
        </p:nvSpPr>
        <p:spPr>
          <a:xfrm>
            <a:off x="48282" y="3623828"/>
            <a:ext cx="2924236" cy="2919711"/>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Created 1972</a:t>
            </a:r>
            <a:endParaRPr lang="en-US">
              <a:solidFill>
                <a:schemeClr val="tx1"/>
              </a:solidFill>
              <a:ea typeface="+mn-ea"/>
            </a:endParaRPr>
          </a:p>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New York metropolitan area: 20 million population</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26,000 acres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2019 = 9,405,622 visitors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Multiple jurisdictions, high visibility</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Calibri"/>
                <a:ea typeface="+mn-ea"/>
              </a:rPr>
              <a:t>Significant natural, cultural and recreational resources</a:t>
            </a:r>
          </a:p>
          <a:p>
            <a:pPr marL="285750" indent="-228600">
              <a:lnSpc>
                <a:spcPct val="90000"/>
              </a:lnSpc>
              <a:spcAft>
                <a:spcPts val="600"/>
              </a:spcAft>
              <a:buFont typeface="Arial" panose="020B0604020202020204" pitchFamily="34" charset="0"/>
              <a:buChar char="•"/>
            </a:pPr>
            <a:endParaRPr lang="en-US" sz="1500" kern="1200">
              <a:solidFill>
                <a:schemeClr val="tx1"/>
              </a:solidFill>
              <a:latin typeface="+mn-lt"/>
              <a:ea typeface="+mn-ea"/>
              <a:cs typeface="+mn-cs"/>
            </a:endParaRPr>
          </a:p>
        </p:txBody>
      </p:sp>
      <p:sp>
        <p:nvSpPr>
          <p:cNvPr id="3" name="Oval 2">
            <a:extLst>
              <a:ext uri="{FF2B5EF4-FFF2-40B4-BE49-F238E27FC236}">
                <a16:creationId xmlns:a16="http://schemas.microsoft.com/office/drawing/2014/main" id="{CE4E91BD-59CE-4C36-A302-3363FC68FE2E}"/>
              </a:ext>
            </a:extLst>
          </p:cNvPr>
          <p:cNvSpPr/>
          <p:nvPr/>
        </p:nvSpPr>
        <p:spPr>
          <a:xfrm rot="-960000">
            <a:off x="5201482" y="4662797"/>
            <a:ext cx="2191187" cy="2033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38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p of Sandy Hook peninsula with Fort Hancock area highlighted."/>
          <p:cNvPicPr>
            <a:picLocks noChangeAspect="1" noChangeArrowheads="1"/>
          </p:cNvPicPr>
          <p:nvPr/>
        </p:nvPicPr>
        <p:blipFill rotWithShape="1">
          <a:blip r:embed="rId3">
            <a:extLst>
              <a:ext uri="{28A0092B-C50C-407E-A947-70E740481C1C}">
                <a14:useLocalDpi xmlns:a14="http://schemas.microsoft.com/office/drawing/2010/main" val="0"/>
              </a:ext>
            </a:extLst>
          </a:blip>
          <a:srcRect r="-4" b="8040"/>
          <a:stretch/>
        </p:blipFill>
        <p:spPr bwMode="auto">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andy Hook Lighthouse is the oldest continuously operated lighthouse in the United States."/>
          <p:cNvPicPr>
            <a:picLocks noChangeAspect="1"/>
          </p:cNvPicPr>
          <p:nvPr/>
        </p:nvPicPr>
        <p:blipFill rotWithShape="1">
          <a:blip r:embed="rId4">
            <a:extLst>
              <a:ext uri="{28A0092B-C50C-407E-A947-70E740481C1C}">
                <a14:useLocalDpi xmlns:a14="http://schemas.microsoft.com/office/drawing/2010/main" val="0"/>
              </a:ext>
            </a:extLst>
          </a:blip>
          <a:srcRect l="9795" r="7860" b="-5"/>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useBgFill="1">
        <p:nvSpPr>
          <p:cNvPr id="73" name="Freeform: Shape 7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11148B-04C7-4BBB-BEAF-363596EF6FB8}"/>
              </a:ext>
            </a:extLst>
          </p:cNvPr>
          <p:cNvSpPr txBox="1"/>
          <p:nvPr/>
        </p:nvSpPr>
        <p:spPr>
          <a:xfrm>
            <a:off x="152909" y="2625290"/>
            <a:ext cx="2589126" cy="26845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lnSpc>
                <a:spcPct val="90000"/>
              </a:lnSpc>
              <a:spcAft>
                <a:spcPts val="600"/>
              </a:spcAft>
              <a:buChar char="•"/>
            </a:pPr>
            <a:r>
              <a:rPr lang="en-US" sz="1600" kern="1200">
                <a:solidFill>
                  <a:schemeClr val="tx1"/>
                </a:solidFill>
                <a:latin typeface="Calibri Light"/>
                <a:ea typeface="+mn-ea"/>
                <a:cs typeface="Calibri Light"/>
              </a:rPr>
              <a:t>​</a:t>
            </a:r>
            <a:r>
              <a:rPr lang="en-US" sz="1800" kern="1200">
                <a:solidFill>
                  <a:schemeClr val="tx1"/>
                </a:solidFill>
                <a:latin typeface="Calibri Light"/>
                <a:ea typeface="+mn-ea"/>
                <a:cs typeface="Calibri Light"/>
              </a:rPr>
              <a:t>Monmouth County, NJ​</a:t>
            </a:r>
            <a:endParaRPr lang="en-US" sz="1800">
              <a:solidFill>
                <a:schemeClr val="tx1"/>
              </a:solidFill>
              <a:ea typeface="+mn-ea"/>
            </a:endParaRPr>
          </a:p>
          <a:p>
            <a:pPr marL="285750" indent="-285750">
              <a:lnSpc>
                <a:spcPct val="90000"/>
              </a:lnSpc>
              <a:spcAft>
                <a:spcPts val="600"/>
              </a:spcAft>
              <a:buChar char="•"/>
            </a:pPr>
            <a:r>
              <a:rPr lang="en-US" sz="1800" kern="1200">
                <a:solidFill>
                  <a:schemeClr val="tx1"/>
                </a:solidFill>
                <a:latin typeface="Calibri Light"/>
                <a:ea typeface="+mn-ea"/>
                <a:cs typeface="Calibri Light"/>
              </a:rPr>
              <a:t>​Part of Gateway ​</a:t>
            </a:r>
          </a:p>
          <a:p>
            <a:pPr marL="285750" indent="-285750">
              <a:lnSpc>
                <a:spcPct val="90000"/>
              </a:lnSpc>
              <a:spcAft>
                <a:spcPts val="600"/>
              </a:spcAft>
              <a:buChar char="•"/>
            </a:pPr>
            <a:r>
              <a:rPr lang="en-US" sz="1800" kern="1200">
                <a:solidFill>
                  <a:schemeClr val="tx1"/>
                </a:solidFill>
                <a:latin typeface="Calibri Light"/>
                <a:ea typeface="+mn-ea"/>
                <a:cs typeface="Calibri Light"/>
              </a:rPr>
              <a:t>​7 miles long​</a:t>
            </a:r>
          </a:p>
          <a:p>
            <a:pPr marL="285750" indent="-285750">
              <a:lnSpc>
                <a:spcPct val="90000"/>
              </a:lnSpc>
              <a:spcAft>
                <a:spcPts val="600"/>
              </a:spcAft>
              <a:buChar char="•"/>
            </a:pPr>
            <a:r>
              <a:rPr lang="en-US" sz="1800" kern="1200">
                <a:solidFill>
                  <a:schemeClr val="tx1"/>
                </a:solidFill>
                <a:latin typeface="Calibri Light"/>
                <a:ea typeface="+mn-ea"/>
                <a:cs typeface="Calibri Light"/>
              </a:rPr>
              <a:t>​2m+ visitors/year​</a:t>
            </a:r>
          </a:p>
          <a:p>
            <a:pPr marL="285750" indent="-285750">
              <a:lnSpc>
                <a:spcPct val="90000"/>
              </a:lnSpc>
              <a:spcAft>
                <a:spcPts val="600"/>
              </a:spcAft>
              <a:buChar char="•"/>
            </a:pPr>
            <a:r>
              <a:rPr lang="en-US" sz="1800" kern="1200">
                <a:solidFill>
                  <a:srgbClr val="FF0000"/>
                </a:solidFill>
                <a:latin typeface="Calibri Light"/>
                <a:ea typeface="+mn-ea"/>
                <a:cs typeface="Calibri Light"/>
              </a:rPr>
              <a:t>​</a:t>
            </a:r>
            <a:r>
              <a:rPr lang="en-US" sz="1800" kern="1200">
                <a:solidFill>
                  <a:schemeClr val="tx1"/>
                </a:solidFill>
                <a:latin typeface="Calibri Light"/>
                <a:ea typeface="+mn-ea"/>
                <a:cs typeface="Calibri Light"/>
              </a:rPr>
              <a:t>​Ferry access​</a:t>
            </a:r>
          </a:p>
          <a:p>
            <a:pPr marL="285750" indent="-285750">
              <a:lnSpc>
                <a:spcPct val="90000"/>
              </a:lnSpc>
              <a:spcAft>
                <a:spcPts val="600"/>
              </a:spcAft>
              <a:buChar char="•"/>
            </a:pPr>
            <a:r>
              <a:rPr lang="en-US" sz="1800" kern="1200">
                <a:solidFill>
                  <a:schemeClr val="tx1"/>
                </a:solidFill>
                <a:latin typeface="Calibri Light"/>
                <a:ea typeface="+mn-ea"/>
                <a:cs typeface="Calibri Light"/>
              </a:rPr>
              <a:t>​Significant natural, cultural and recreational resources​</a:t>
            </a:r>
          </a:p>
        </p:txBody>
      </p:sp>
      <p:sp>
        <p:nvSpPr>
          <p:cNvPr id="6" name="TextBox 5">
            <a:extLst>
              <a:ext uri="{FF2B5EF4-FFF2-40B4-BE49-F238E27FC236}">
                <a16:creationId xmlns:a16="http://schemas.microsoft.com/office/drawing/2014/main" id="{D0FBCF7B-895A-45A4-8642-EE8B7CE81E76}"/>
              </a:ext>
            </a:extLst>
          </p:cNvPr>
          <p:cNvSpPr txBox="1"/>
          <p:nvPr/>
        </p:nvSpPr>
        <p:spPr>
          <a:xfrm>
            <a:off x="224288" y="813758"/>
            <a:ext cx="24700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Light"/>
              </a:rPr>
              <a:t>Sandy Hook </a:t>
            </a:r>
            <a:endParaRPr lang="en-US" sz="3600">
              <a:latin typeface="Calibri Light"/>
            </a:endParaRPr>
          </a:p>
          <a:p>
            <a:r>
              <a:rPr lang="en-US" sz="3600" b="1">
                <a:latin typeface="Calibri Light"/>
              </a:rPr>
              <a:t>Overview</a:t>
            </a:r>
            <a:r>
              <a:rPr lang="en-US" sz="3600">
                <a:latin typeface="Calibri Light"/>
              </a:rPr>
              <a:t>​</a:t>
            </a:r>
            <a:r>
              <a:rPr lang="en-US" sz="3600">
                <a:latin typeface="Calibri Light"/>
                <a:cs typeface="Calibri Light"/>
              </a:rPr>
              <a:t>​</a:t>
            </a:r>
            <a:endParaRPr lang="en-US" sz="3600">
              <a:latin typeface="Calibri Light"/>
            </a:endParaRPr>
          </a:p>
        </p:txBody>
      </p:sp>
    </p:spTree>
    <p:extLst>
      <p:ext uri="{BB962C8B-B14F-4D97-AF65-F5344CB8AC3E}">
        <p14:creationId xmlns:p14="http://schemas.microsoft.com/office/powerpoint/2010/main" val="40424919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1690A64C21E2469C4A215F9677700B" ma:contentTypeVersion="4" ma:contentTypeDescription="Create a new document." ma:contentTypeScope="" ma:versionID="4df301a8320fdad1ef1dacc79e311312">
  <xsd:schema xmlns:xsd="http://www.w3.org/2001/XMLSchema" xmlns:xs="http://www.w3.org/2001/XMLSchema" xmlns:p="http://schemas.microsoft.com/office/2006/metadata/properties" xmlns:ns2="7b96db20-1eef-4963-a192-8d4576d9d3d1" xmlns:ns3="98bf0d36-b5dc-4077-8de9-2d4c8fdba04d" targetNamespace="http://schemas.microsoft.com/office/2006/metadata/properties" ma:root="true" ma:fieldsID="483f40ade7c8974f0da1a42c5481b3a6" ns2:_="" ns3:_="">
    <xsd:import namespace="7b96db20-1eef-4963-a192-8d4576d9d3d1"/>
    <xsd:import namespace="98bf0d36-b5dc-4077-8de9-2d4c8fdba0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6db20-1eef-4963-a192-8d4576d9d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bf0d36-b5dc-4077-8de9-2d4c8fdba0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BB7793-E74F-4017-89D1-E6D79F4ACD41}">
  <ds:schemaRefs>
    <ds:schemaRef ds:uri="7b96db20-1eef-4963-a192-8d4576d9d3d1"/>
    <ds:schemaRef ds:uri="98bf0d36-b5dc-4077-8de9-2d4c8fdba0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5C3B8A6-54A4-432E-88EE-7B4352F3214C}">
  <ds:schemaRefs>
    <ds:schemaRef ds:uri="http://schemas.microsoft.com/sharepoint/v3/contenttype/forms"/>
  </ds:schemaRefs>
</ds:datastoreItem>
</file>

<file path=customXml/itemProps3.xml><?xml version="1.0" encoding="utf-8"?>
<ds:datastoreItem xmlns:ds="http://schemas.openxmlformats.org/officeDocument/2006/customXml" ds:itemID="{2274E5DA-8D5B-40EE-BB39-AA2147DC8373}">
  <ds:schemaRefs>
    <ds:schemaRef ds:uri="7b96db20-1eef-4963-a192-8d4576d9d3d1"/>
    <ds:schemaRef ds:uri="98bf0d36-b5dc-4077-8de9-2d4c8fdba0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TotalTime>
  <Words>4949</Words>
  <Application>Microsoft Office PowerPoint</Application>
  <PresentationFormat>On-screen Show (4:3)</PresentationFormat>
  <Paragraphs>502</Paragraphs>
  <Slides>51</Slides>
  <Notes>47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 Unicode MS</vt:lpstr>
      <vt:lpstr>Wingdings</vt:lpstr>
      <vt:lpstr>Calibri</vt:lpstr>
      <vt:lpstr>Garamond</vt:lpstr>
      <vt:lpstr>Noto Sans Symbols</vt:lpstr>
      <vt:lpstr>Arial</vt:lpstr>
      <vt:lpstr>Calibri Light</vt:lpstr>
      <vt:lpstr>Office Theme</vt:lpstr>
      <vt:lpstr>Office Theme</vt:lpstr>
      <vt:lpstr>PowerPoint Presentation</vt:lpstr>
      <vt:lpstr>Getting Started </vt:lpstr>
      <vt:lpstr>Getting Started </vt:lpstr>
      <vt:lpstr>Getting Started </vt:lpstr>
      <vt:lpstr>Getting Started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Park Service Leasing </vt:lpstr>
      <vt:lpstr>PowerPoint Presentation</vt:lpstr>
      <vt:lpstr>The Federal Advisory Committee</vt:lpstr>
      <vt:lpstr>Public Involvement</vt:lpstr>
      <vt:lpstr>REQUEST FOR EXPRESSIONS OF INTEREST</vt:lpstr>
      <vt:lpstr>OUTCOME    Request for Expressions of Interest</vt:lpstr>
      <vt:lpstr>Site Constraints &amp;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PROPOSAL  Stillman Development International, LLC. </vt:lpstr>
      <vt:lpstr>PowerPoint Presentation</vt:lpstr>
      <vt:lpstr>PowerPoint Presentation</vt:lpstr>
      <vt:lpstr>PowerPoint Presentation</vt:lpstr>
      <vt:lpstr>ADAPTIVE  RE-USE THROUGH PUBLIC PRIVATE PARTNERSHIP </vt:lpstr>
      <vt:lpstr>PowerPoint Presentation</vt:lpstr>
      <vt:lpstr>PowerPoint Presentation</vt:lpstr>
      <vt:lpstr>Fort Mason Center Port of Embarkation  (1977-Present)</vt:lpstr>
      <vt:lpstr>Upper Fort Mason Residential Program (1998-Present)</vt:lpstr>
      <vt:lpstr>Presidio (1994-Present)</vt:lpstr>
      <vt:lpstr>Fort Baker Redevelopment (2005-Present)</vt:lpstr>
      <vt:lpstr>Cape Cod short term residential rentals  </vt:lpstr>
      <vt:lpstr>PowerPoint Presentation</vt:lpstr>
      <vt:lpstr>Perspectives on Leasing at Fort Hancock</vt:lpstr>
      <vt:lpstr>Opportunity for Public Comment</vt:lpstr>
      <vt:lpstr>Wrap-Up &amp;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McLay, Pam A</dc:creator>
  <cp:lastModifiedBy>Yun, Daphne</cp:lastModifiedBy>
  <cp:revision>4</cp:revision>
  <dcterms:created xsi:type="dcterms:W3CDTF">2020-11-23T19:49:01Z</dcterms:created>
  <dcterms:modified xsi:type="dcterms:W3CDTF">2020-12-03T19:45:19Z</dcterms:modified>
</cp:coreProperties>
</file>